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68" r:id="rId4"/>
    <p:sldId id="258" r:id="rId5"/>
    <p:sldId id="269" r:id="rId6"/>
    <p:sldId id="272" r:id="rId7"/>
    <p:sldId id="270" r:id="rId8"/>
    <p:sldId id="259" r:id="rId9"/>
    <p:sldId id="260" r:id="rId10"/>
    <p:sldId id="261" r:id="rId11"/>
    <p:sldId id="262" r:id="rId12"/>
    <p:sldId id="263" r:id="rId13"/>
    <p:sldId id="271" r:id="rId14"/>
    <p:sldId id="265" r:id="rId15"/>
    <p:sldId id="264" r:id="rId16"/>
    <p:sldId id="2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660"/>
  </p:normalViewPr>
  <p:slideViewPr>
    <p:cSldViewPr>
      <p:cViewPr varScale="1">
        <p:scale>
          <a:sx n="70" d="100"/>
          <a:sy n="70" d="100"/>
        </p:scale>
        <p:origin x="141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BE41A-3C13-4BF2-BDBD-6BEC62DF1D9D}" type="datetimeFigureOut">
              <a:rPr lang="en-US" smtClean="0"/>
              <a:pPr/>
              <a:t>4/28/2015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8D4AD5-C646-45B4-978B-6921C49BAAED}" type="slidenum">
              <a:rPr lang="en-US" smtClean="0"/>
              <a:pPr/>
              <a:t>‹#›</a:t>
            </a:fld>
            <a:endParaRPr lang="en-US"/>
          </a:p>
        </p:txBody>
      </p:sp>
    </p:spTree>
    <p:extLst>
      <p:ext uri="{BB962C8B-B14F-4D97-AF65-F5344CB8AC3E}">
        <p14:creationId xmlns:p14="http://schemas.microsoft.com/office/powerpoint/2010/main" val="1122182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8D4AD5-C646-45B4-978B-6921C49BAAED}" type="slidenum">
              <a:rPr lang="en-US" smtClean="0"/>
              <a:pPr/>
              <a:t>3</a:t>
            </a:fld>
            <a:endParaRPr lang="en-US"/>
          </a:p>
        </p:txBody>
      </p:sp>
    </p:spTree>
    <p:extLst>
      <p:ext uri="{BB962C8B-B14F-4D97-AF65-F5344CB8AC3E}">
        <p14:creationId xmlns:p14="http://schemas.microsoft.com/office/powerpoint/2010/main" val="703446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CE2CE89-E361-4920-838A-B37B1BE804C6}" type="datetimeFigureOut">
              <a:rPr lang="en-US" smtClean="0"/>
              <a:pPr/>
              <a:t>4/28/2015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DC40073-661B-4A7F-A0F8-17E4F43EF83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2CE89-E361-4920-838A-B37B1BE804C6}"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CE2CE89-E361-4920-838A-B37B1BE804C6}"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0073-661B-4A7F-A0F8-17E4F43EF83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E2CE89-E361-4920-838A-B37B1BE804C6}"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CE2CE89-E361-4920-838A-B37B1BE804C6}" type="datetimeFigureOut">
              <a:rPr lang="en-US" smtClean="0"/>
              <a:pPr/>
              <a:t>4/28/2015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CE2CE89-E361-4920-838A-B37B1BE804C6}" type="datetimeFigureOut">
              <a:rPr lang="en-US" smtClean="0"/>
              <a:pPr/>
              <a:t>4/28/2015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2CE89-E361-4920-838A-B37B1BE804C6}" type="datetimeFigureOut">
              <a:rPr lang="en-US" smtClean="0"/>
              <a:pPr/>
              <a:t>4/28/2015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E2CE89-E361-4920-838A-B37B1BE804C6}"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CE2CE89-E361-4920-838A-B37B1BE804C6}" type="datetimeFigureOut">
              <a:rPr lang="en-US" smtClean="0"/>
              <a:pPr/>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DC40073-661B-4A7F-A0F8-17E4F43EF83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2CE89-E361-4920-838A-B37B1BE804C6}"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E2CE89-E361-4920-838A-B37B1BE804C6}" type="datetimeFigureOut">
              <a:rPr lang="en-US" smtClean="0"/>
              <a:pPr/>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0073-661B-4A7F-A0F8-17E4F43EF8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CE2CE89-E361-4920-838A-B37B1BE804C6}" type="datetimeFigureOut">
              <a:rPr lang="en-US" smtClean="0"/>
              <a:pPr/>
              <a:t>4/28/2015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DC40073-661B-4A7F-A0F8-17E4F43EF83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mn-MN" sz="6000" dirty="0" smtClean="0"/>
              <a:t>Улс төрийн</a:t>
            </a:r>
            <a:r>
              <a:rPr lang="en-US" sz="6000" dirty="0" smtClean="0"/>
              <a:t> PR</a:t>
            </a:r>
            <a:r>
              <a:rPr lang="mn-MN" sz="6000" dirty="0" smtClean="0"/>
              <a:t> </a:t>
            </a:r>
            <a:endParaRPr lang="en-US" sz="6000" dirty="0"/>
          </a:p>
        </p:txBody>
      </p:sp>
      <p:sp>
        <p:nvSpPr>
          <p:cNvPr id="3" name="Subtitle 2"/>
          <p:cNvSpPr>
            <a:spLocks noGrp="1"/>
          </p:cNvSpPr>
          <p:nvPr>
            <p:ph type="subTitle" idx="1"/>
          </p:nvPr>
        </p:nvSpPr>
        <p:spPr/>
        <p:txBody>
          <a:bodyPr>
            <a:normAutofit fontScale="25000" lnSpcReduction="20000"/>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6200" dirty="0" smtClean="0">
              <a:latin typeface="Times New Roman" pitchFamily="18" charset="0"/>
              <a:cs typeface="Times New Roman" pitchFamily="18" charset="0"/>
            </a:endParaRPr>
          </a:p>
          <a:p>
            <a:endParaRPr lang="en-US" sz="6200" dirty="0" smtClean="0">
              <a:latin typeface="Times New Roman" pitchFamily="18" charset="0"/>
              <a:cs typeface="Times New Roman" pitchFamily="18" charset="0"/>
            </a:endParaRPr>
          </a:p>
          <a:p>
            <a:endParaRPr lang="mn-MN" sz="6200" dirty="0" smtClean="0">
              <a:latin typeface="Times New Roman" pitchFamily="18" charset="0"/>
              <a:cs typeface="Times New Roman" pitchFamily="18" charset="0"/>
            </a:endParaRPr>
          </a:p>
          <a:p>
            <a:endParaRPr lang="mn-MN" sz="6200" dirty="0" smtClean="0">
              <a:latin typeface="Times New Roman" pitchFamily="18" charset="0"/>
              <a:cs typeface="Times New Roman" pitchFamily="18" charset="0"/>
            </a:endParaRPr>
          </a:p>
          <a:p>
            <a:r>
              <a:rPr lang="mn-MN" sz="6200" dirty="0" smtClean="0">
                <a:latin typeface="Times New Roman" pitchFamily="18" charset="0"/>
                <a:cs typeface="Times New Roman" pitchFamily="18" charset="0"/>
              </a:rPr>
              <a:t>Гүйцэтгэсэн </a:t>
            </a:r>
            <a:r>
              <a:rPr lang="en-US" sz="6200" dirty="0" smtClean="0">
                <a:latin typeface="Times New Roman" pitchFamily="18" charset="0"/>
                <a:cs typeface="Times New Roman" pitchFamily="18" charset="0"/>
              </a:rPr>
              <a:t>: </a:t>
            </a:r>
            <a:r>
              <a:rPr lang="mn-MN" sz="6200" dirty="0" smtClean="0">
                <a:latin typeface="Times New Roman" pitchFamily="18" charset="0"/>
                <a:cs typeface="Times New Roman" pitchFamily="18" charset="0"/>
              </a:rPr>
              <a:t>Э.Алтансувд</a:t>
            </a:r>
          </a:p>
          <a:p>
            <a:r>
              <a:rPr lang="mn-MN" sz="6200" dirty="0" smtClean="0">
                <a:latin typeface="Times New Roman" pitchFamily="18" charset="0"/>
                <a:cs typeface="Times New Roman" pitchFamily="18" charset="0"/>
              </a:rPr>
              <a:t>Ч.Ариунгэрэл</a:t>
            </a:r>
          </a:p>
          <a:p>
            <a:r>
              <a:rPr lang="mn-MN" sz="6200" dirty="0" smtClean="0">
                <a:latin typeface="Times New Roman" pitchFamily="18" charset="0"/>
                <a:cs typeface="Times New Roman" pitchFamily="18" charset="0"/>
              </a:rPr>
              <a:t>Г.Алтантуяа</a:t>
            </a:r>
          </a:p>
          <a:p>
            <a:r>
              <a:rPr lang="mn-MN" sz="6200" dirty="0" smtClean="0">
                <a:latin typeface="Times New Roman" pitchFamily="18" charset="0"/>
                <a:cs typeface="Times New Roman" pitchFamily="18" charset="0"/>
              </a:rPr>
              <a:t>М.Батцэцэг</a:t>
            </a:r>
          </a:p>
          <a:p>
            <a:r>
              <a:rPr lang="mn-MN" sz="6200" dirty="0" smtClean="0">
                <a:latin typeface="Times New Roman" pitchFamily="18" charset="0"/>
                <a:cs typeface="Times New Roman" pitchFamily="18" charset="0"/>
              </a:rPr>
              <a:t>М.Билгүүн</a:t>
            </a:r>
          </a:p>
          <a:p>
            <a:r>
              <a:rPr lang="mn-MN" sz="6200" dirty="0" smtClean="0">
                <a:latin typeface="Times New Roman" pitchFamily="18" charset="0"/>
                <a:cs typeface="Times New Roman" pitchFamily="18" charset="0"/>
              </a:rPr>
              <a:t>.Базарсад</a:t>
            </a:r>
            <a:endParaRPr lang="en-US" sz="6200" dirty="0" smtClean="0">
              <a:latin typeface="Times New Roman" pitchFamily="18" charset="0"/>
              <a:cs typeface="Times New Roman" pitchFamily="18" charset="0"/>
            </a:endParaRPr>
          </a:p>
        </p:txBody>
      </p:sp>
      <p:sp>
        <p:nvSpPr>
          <p:cNvPr id="24580" name="AutoShape 4" descr="мандах бүртгэл зурган илэрцүүд"/>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2" name="AutoShape 6" descr="мандах бүртгэл зурган илэрцүүд"/>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6" name="AutoShape 10" descr="data:image/jpeg;base64,/9j/4AAQSkZJRgABAQAAAQABAAD/2wCEAAkGBxQQEBAPDw8SEBANFRQUFBQUFA8UGBUQFBQWFhQSFRQYHSggGBolHRQUIzIhJSkrLi4uFx8zODMsNygvLisBCgoKDg0OGxAQGywkICYsLCwsLC0sLywsLCwsLCwsLCwsLCwsLCwsLCwsLCwsLCwsLCwsLCwsLCwsLCwsLCwsLP/AABEIAOEA4QMBEQACEQEDEQH/xAAcAAEAAgMBAQEAAAAAAAAAAAAAAQUCAwYEBwj/xABHEAABAwIDBAYGBggEBgMAAAABAAIDBBEFITEGEkGBExRRYXGRByIjMpKhQoKx0dLwFzNDUlVicnMVsrPBFjSDk6LxJFNj/8QAGwEBAAIDAQEAAAAAAAAAAAAAAAMEAQIFBgf/xAA3EQACAgECBAIHBwQCAwAAAAAAAQIDBBESBSExQRNRIjJhcYGRoQYUFSNC0fAzU7HBYuEWUmP/2gAMAwEAAhEDEQA/APuCAlAEAQBAEAQEICUBCAICUBCAlAQgJQEFASgCAIAgIQBAEAQBAEAQBASgCAICEBKAIAgCAICEBKAICEBKAIAgCAIAgCAICEAQBASgIQBAEAQEoAgCAIAgCAIAgCAIAgCAIAgCAIAgCAIAgCAIAgCAIAgCAICEBKAIAgCAIAgIQEoAgCAIAgCAICEBKAIAgCAIAgCAIAgCAIAgCAICEBKAIAgCAIAgCAIAgCAIAgMXmyAqtn8bZWMe+O3s5ZIzY39xxAdzFjzWkLFLoWcnGnRJKXdJlutysEAQBAEAQBAEAQBAEAQBAEBCAlAEBCAICUBCAICUBCAIAgF0BzHpBxjq1BK9hs+b2bCLZF+RcPAXUGRPZBs6nB8X7xlxi+i5/I+feifFTDWGnJ9nVNIt2SNzafLeHkqWHPSenmen+0mJGdCtS5xf0Ps7Xa9y6h4QlAEBKAhASgCAICEBKAIAgCAIAgCAICEBKAIAgCAICEBKAIDmdttp2UEBNwZ5QREzv/fPYAoL7lXH2nT4Xw6eZdp+ldWcxLQPqNng+c+vC107CdS1pLgT4tJ81C050ekdOq2GNxXbV012/wCih9FGHCWuMrtKVm+B/O47reVt75Kvhw3T18jr/aXIdeMq1+p/Q6LCNp3UuKVdLWHdZUS7zHHRri0Bn1SA3mrKu22OMjjX8Njfgwuo5tLmj6O0q4ebMkAQBAEAQBAEAQBAEAQBAEAQBAQgJQBAQgJQBAEBCAFAfnzbSrfNX1LpCbteWAH6LG5ADsHHmuLkSbsep9N4NTCGJDb3XM91dtxNLQsoOjaxrWNjc8E3cxoAtu2s24Ga3llNw26FangVcMp3uWvPVL2lZszj0lBP08QDrtLXNJIDmkg6jQ3Gqiptdb1L/EeHQzatknppzTMNo8ZdW1Dqh7AwuDRugk2DRlnxS612S3Dh+CsSnwtdT7J6OKx82HQOkJc5l2XOZLWGzc/BdXHk5Vps8BxmqNWXNQ6HTqc5ZKAi6AlAEAQBAEAQBAEAQBAEBCAlAEAQBAEAQGN0MHhrcagh/XVEUZHBz2g+WqlhRZP1YtmjtgurK/8A4zodOuw/EpvuGT/6M0+81eZwW2ezIq5nVeGyR1AlsZI2PaXB4y3mi+YIsuTl4FsXrpoey4Hx6muvwbX06M5im2RrZHBgpJAe1wDQPElUFjWPloejs41hwjrvR78W9H9ZBYtjE7SBcxG5abZgg2PNbzxJx9pVxvtFi26qT2+88+G7FVkzgDAYWfSkl9VrRxPaVivFsk9NCTK49iUx3KWr8kfVcNxehoIIqbrkIELQ3N7SSRq424k3K71WDftSjBnzjKzo3Wysk+rPZDtdRPNm1sJP9YH2qSWFkR6wZAr633LaCobIN5j2vaeLSCPMKtKLj1JFJM2hYNiUAQBAEAQBAEAQBAEAQBAEAQBAQsAwmlawFznBrW5kkgADvK2SbeiMNpdTkK7bfpHugwyB1dM3IuF2xNPe82B/Oa6MOHuK33y2r6lWWS3yrWrNQ2YrawXxCvdG12sNL6gt2F5vf5rb73RT/Rhq/ORjwbJ+vL4IsKHYSghyFM157ZCXk9+ar2cUyJPRy09xJHFqXYsX7PUtv+UgsP8A82fcq88y2C3bmSeDX5FViOwNFL6zIjTvGbZIHFhB7RqPkrNXFrorVvcvbzIpYlb6cvcVrq6twog1LjXUGV5QPaxN7Xj6Qt9mo42IRx82Otfoz8uzI3Kyl+lzj5lhjO2bGiKOhb1ypqRvRRs0DT9N5+iO7LkoqOHybbt9GK6v9jeeSukObPHFsbLVkSYtVPlOvV4juRN7Ae385rZ8Srqk4Y0Uva+pqsaU+dr+BeUuytFFZrKOHm0OPMm6pz4jfOW1zZOsetdEbKjZijeLPo4SP6Gj7FlZ18Oamw6INdClqPR5Th3SUcs9FJ2xPO7zadR3XCtx4pY1pYlJe0heJHrB6Gk1mJ0B9vG3EaYavjG7M0DiW/S8ua38PEyPUeyXt6Gu66vqtUX+AbT09aPYy+uPejcN17T3tOviLqnfh20+suXn2J674T6F1dVSYBZBKAIAgCAIAgCAhALoDS6paHiMvaHuBIaSLkDUgakZhZUW1roa7knozddYNtUV2JY7T0wvPURR9zntufBupU1eNbY/Qi2RythHqzmpdtpKg9HhdFLUk/tngxxN77nXwyV2PD4V88iaXsXNld5MpcoLX2kRbHzVThJitW6UainiuyJvcbH1vLmsvOrqW3Hhp/yfULHlJ62P4HW0NBHAwRwRsiY3RrWgDxy4rmW22WPdJ6stQhGK0ibmyZ2OR/OiqwyIuW2XJm+nkJG3GWo08VnIg5w1j1XQJmMUm8M9RqFBjZKvi4y9ZdUZa0MIHWJYeGngq2HfpOeNLt09qMyX6jGJoc18bgCMwQcwWngR2LfheS9ZV94t/LsYnFaHgwTZ2mpHPfTQtjc/InMmwN7C+g7u4LrT4jZfD03yRDCiMH6KLGB9w550J+QXFwspShPIl015e4nlHnoTTm4Lzx+zgpMCxzjK+b69Pd2EvINdvm/0R8ys03PKs1XqL6sw1ojc51hmuhOyMFrJ6GvN9DFpvnoFHVOVnPTkZaRRY9sfTVR6QtMM/CaL1H34Eka811KM+2r0ddV5PmivZjwlz6Mpw/E8P1AxSBvEXZMG+Ge981Z0w8j/AOb+aIfzqv8AkWGGbd0kp3JHmll4snHRkHsuclBZw66C1ity81zJI5UH15e86WKdrxvMc1wPFpBHmFScXH1loWFJMTzNY0ve4Na0XLnEAAdpJ0RJt6IOSS1ZlHIHAOBBBFwRmCO0FYeq5BPUyQySgCAICCgKDavaIUTGWY6aec7kMbR7z+88AMvNW8TFd8ub0S5tkF1vhr2nMUmyDqk9ZxGeQ1UhB3onlghbwYy2VhvNPhfnenxBVLw6Irb7e5XjQ5c5vmWZ2CByfiFa9v7vS2y8VXlxRpcq4/Ik+6+cmerDtiaGF291cSSfvTOfIb9tnG1/AKrZxm2fouWn0/wSRxIR56HTRsDRZoAA4AADyVfduerZMopBw7DZRWRk/VfMzyMOmtk7Lv4Kq81VvbctPb2NtuvQmRgcPsKkvphkQ5P3PyCbRpbOWndfyP3rmV59mLZ4OSuXaXmb7d3OJFQLWkbz7wouJRlVJZmP8fahB6+izCeS+7I3hkVQzspS8PNp7cmjaMf0kCWz97g+y0hnwqzlan6MktTZxbjoY9P6ru0k+S1nxTbjWJPm5cjGzVoguybGOOqjldupqxK+/ORnTm5G2R+8RG3QanuXQyMh3zjhUdFyb9xrFJLczc+URgDyC6luZRgVqtdfJGii5PUiNhcd5/IdnisY1Ft78bI+EfINpckbXyhvj2K7bl1Vcm+fkaqLZDSTrkPmlcrLPSa0X1MckbFaMFfimE09QLVEMcg/mAJ5HULeObKjnGWhpKqMuqOdd6PqYG9PJU039uV9vJ11cr4zbP1kpe9Ig+5xXR6Gmp2DjIAnrKudpPuPlNrDM3t3A/JTx4nJPWMIr4GrxV3bZ46GvlweRsM5dNh0jg2OTV1OSbbju1t7jkbdiknXDNi5w5TXNrzNIylS9Jeqz6Gx1wCND/uuPpo9C8jNDIQEIAUBy3pFwx01EZIriajcJ4yNQ5mvyv5BX+HWqF22XSXJ/Eq5UN0NV25m/Cq9tRBFO3SZodYd4JLeXtB9UKG+p1WOL7G9ct0dS8pX3aL6jI+I489earMmXQ2ubfVRzhGS0kjbU0mC3ukj5hUZ4Ulzpk1/g2UvMxMrm+8247R9yrSzMqj+rDVeaM7UyW1DXZX5FSw4niZHoS+TMOEl0MHQlucZ5cFUtwbKvzMOXw7GyknyZiagH1ZBYqrLidV68DMjtfTU2UGucTVvGPjvMK5zutwG4xe6tm2in7zAR6m+609v3KtDFekpSlsg/PqbbvLqRvNGjSfFRO/Bq5Ri5e1mdsmT0g/cHmVr+IYz9apDY/MANPuktPf96mrWLa9aZOEvaYbkupLXFlxb1jx+5b1324KcFH05dzG1S5myPdZ6zzdx4aq/jvHw/wA/Jlum+3U1esuS6GYe9+nqt7VdjkZud6i2Q8+5rpGHU2ta1mZOfadV0K6sXCW6cufm+po3KXQjrV/cBcopcYU3pjwcvoZ8PzJDXH3jujsH3qWFWXd/UltXkupjkuhsZCB49pzVyrErr56czDlqbFaRqV9U+7u3dy55G3nuDmVvHoaPqchjcfXMQoqFpvFAesz94b+qB8Tc/XXUxvycadr6v0V/sqW+nYoLtzO+AXJLxkgIQEoAgMHtuLEXByI7kT0MNanA7HtNLNV4a4/8u/pIb/8A0SWLQO4ODfiK62d+bCF67rR+9FOj0JODOxoX2NuDtOQy/wDEj4SuW0Wonvuo29DcXTcgQnUGqSBrtQqGTwzGv9aPPzRuptHnNO5vuO5Li2cKzMd641ja8mbqyMuprklOj289Cubk51jWzMq+Jukv0swY0Abx04DtKrUQrrg7584/pXmzaXN6GD3Em5XKyMqy+W6bJFFLoYqtzZkXWdPMBY1YNsb7+q7TgewrtYeYrF4N71XZ+TI5R05ogWaTdtyPLxW0NuJa1ZDfLsY9ZG9vSP8A5R5LrV/iWXyj6EfkaehE2Moxq47x710sfgVcXuubm/aaO3yPS0AaLt11QrWkVoR66k3Umpgm6xuQMJZN0Enh+bLZcwyqleGgucbBoJJ4ZXuf9Q/VCkUW3oiOT0TZRejunMpqsSePWrpCI7/Rp4yQxo7vuCv8RkoqFEf0rn731K+LHXWb7nbLmFwIAgCAICEBw+3EfVqujxIZNaerz24wyX3SfAknyXUwZeLTPH+K96KeQts1Z8Domu4jXXxNycue/wDGFztOxYLRtnAHUHNROKZIjB0I/wDRKrzw6pddfmzO5mBp+xzhzVSfDdfVm0bKfsMTA7hJ5qrPh2ZH+nd89P2NlOPdGBbKOIPkq06uLw6ST/nuMpwZqme/Rw1y0XMy78+SVV8evLU3Sj1ia5znYaNy+9czi1vpqmPSKJK/M1rk+03KjaPHo6OIuebyOB6OMe892gy7L8V6HgXAL+I3JJaQXNv2FXJyVVD29jnMKxiqo5WDFSRFXDfjedInn9mcvVy4cMu9e3439mMXJxtcBenDqvP2nPoyrK56W9Gdy118wbgr5XZVKuW2XU7KlqSo1yZk3F2TXcW5fcvQSulKivIj60XoyHTnobgZT3eS60LOL2rlpH+e40arRmIpDq8BWo4fE5+val/Pca7oLsZCnPF7lbhw239drZhzXZGYgHaT4kq1Dh9a6tv4s13M2NjA4KzGmMehjU81a/Ro1yP+zfmR5FTxRpI4/bmpPV20sJ9rXvbCztDXWLj8Ab8ZXR4fBeI7JdIrX9vqVcmT2qK7nY4VRNghigYPVhY1g8Gi11Qtsdk3N9yzCKjFJHrWhuEAQBAEAQFXtJhYq6Wend+1Ybdzx6zD5gKfFudNsZrsR2w3waOf2LxAz0kYefa0/sZL6h8dm3PIRu+qVYz6tlza6PmviQY890NH2Opon5W7NPA8ORuOSoMtI9LnAalaSnGPUya3TjvPgCqk86uPRN/A2UTnNt9o30dNvxN9tI9sce8LguNycuOQKu8IbzcjZKDUVzbK2Xb4Ne5M5n/iDFu2k+F33r0TwcL/AJHmv/I4Lv8AQwON4qSCeqG2fuu/EqNnA+H2TUpym9Hr2/Y2X2mgu/0MHYximu7SZ9z/AMSo2/ZLhFk3JuWr937G6+1MUuv0Nc+KYo5pbamZf6TAbjw3nEfJbUfZLg9c1J7n7H0/wYl9qItdfoebZCaGmq97FI3dZlcOjqJHb7Ab5W/dOev2LuZWNpRtxNFBdl1LWDm03y3N6s+gbY1dLHSu68A+J+TWauc+xtuW49/BcjCrvlb+TyZ1siVah6Z80wOWvhB6qN2nJJZHUEOs3hpYj5K/xPgfDM7nevT7uP8AGef/AB2GNLapFx/jGKfuUnk/8a4q+xvCPOf0/Y2/8qj5/Qn/ABnFLEWpM/5X/iVmv7McKhU6k5aN69v2NX9qIN66/Q2Nx/FhxpPhd+JdKrhmFWtNZP8AnuI39pIef0DNr6+CanNX0Bglkax/RtNwHG173yte/JbXcPx3VN1auSTaRbwuNRyLFFM+kNqO1rhyJ+xePjn89JwaPR7dehsbKDxVqGRCXQxoZlT66mCrmfvEk6H/AC2I/wAof8QW65Eb6nL4ZH1zF5JjnFhbOjb2dZkuXnvtcjkF07H4GGo958/gVYrxLtfI7wLlF4lAEAQBAEAQGJWAcEyPqWLzRaRYq3pmjh07L9I0DtIc7zC60n4+Ipd4cn7n0KKSrua8zrKd9nA37jz4+e6f+oVzGi2upY2UeifU3BCaJDU+a7Z1PWcThphmygZ0j+zpHWIHjYt816Lh1fhY0rO8uXwPM8fytlbij0LY8BqEAQahNBqeXEaFk8bo5BcOGR4g8CO9b12yrluiWcbJlTNSRTYZhkz5GurXGRtI3o4Q43Fr3Dvz3disWWVwjpStNep2+IcV31KMGdHZVNDzjlqEMahAEBXY/R9NTyMHvAbzf6m5hTUT2WJvoXuHXeHemdtsTinWqGCUn1w3cf8A1sO6b+Ngea4WfQqr5R7fufT8azfWmXtlS2ryLBqq32bkbE5eF9TyFzyWyMSZQ41iIpaeWod+yaXAHict1vn0Y+qVZx6nbYoLuQWS2xbMfR7hRpqKPfzlqSZpSdS+Sxz5WUvEblZc9Oi5IY0NsOfU6YKiWCUAQBAEAQEIAgOR9JFETTMq4/1uHPE7T/K0jfHhYA8l0eG2LxHU+klp+xVyo6xUl2LCiqmzRRytPqStDgf5SL/IX/7aqWQdcnF9iSElKKaLqnfvNBOuh8RkVCyVEVk4jjfI82bG1znHsa0XJ+S2hFykoruHLatWfJtnHGYz1r/erJHOz/cBIA/25L1F6UIxqXZHznjmT4l20u1XOAEZlGmSpa1zWOcA5990HjbWyyotrVE0KJyg5JcjcsEIQBAEMGueZrGl7yGtbmSVlJy5IlqrlZLbEyjcHAEZhwuPArHfQ1nBxbTMkNCCENk9HqR6OaroKuroD7r/AG8XhkHj5t8iouK176oXL3M+jcEyfFqSPoq4R3ivrH3dbg3h231HlYfXW2hozj9qWdbqqPDb3a93Tz/2Y75Huc4uPkunh/k1Tv79F72Vblvmq/id+0WXKLq8jJAEAQEICUAQBAEBqqYg9rmOF2vBaR2gix+1ZjJxkpIxJarQ4TYlxgNThzs30Eh3AdTDId+M+Zt9ddTPipqN6/UvquRSx3o3W+3+DsaF9jug3BzHID7QWnzXLkXE+xznpPxEx0XQN/WVzhC0fyn3/llzXS4TSp37n0jzKmfcq6mU1FTiONkY0Y0DyXRnLdJyPl2RY7LHI3rUrhDKKShwP/FK2oYXuZHSRhrXttlMSLeP0vIKa3L+6Ux0Wrk+/ke44LgqVPpGXWpqKUUuINsT+rmHuPbwue38lZShkQ8Sn4o5vE+DSg91aLgFQHm2nF8yUNTyYliLIGF8jrDgOJPYAt66pWPSJaxsWd8tImnDtlZ8Sa6eqLqeHdJgiHvOcQd17+wad57lrbxCvGahWtXrzf7Ht+H8IjVDV9TRstOXU4jf+sp3OjcOwtJt+e5T5MVv3R6PmeT4tR4d7fmXCrnJCGSmxSo6rVUlcPdieGSf23XufK6mhDxqZ1fFe89NwDJ2T2s+smQBu9fIZ8l5fTme+15alW52pORzJPAHXyB/01ulryI+SWpz+wMXWJ6zEzpUP6GHugisMvEtHkujnvw4Qx125v3sgxlvk7fkdwuWXAgCAIAgIQEoCEAQAhAcLtazqmIUlf7sdT/8WY9m9nG4+BaPhXVxPzsedPdekilctlin58mdK11je1iM7eZI/wBQcgua+ZZ1OF2nqetYq1gN48OZy6V9iefu+S7+DX4WLufWX+EeY+0OTtr2o9iweGYWTBorqgRRySHSNpPkMgtoQ3ySJ8avxLFEuvRhQGOhEzx7Ssc6V39JNmfIX5rncWt337V0XI+oYFWypHQ4xhMVXE6Gdgex3bq08HNPA96oU3zplugy3OtT5M+aYhQz4S4Nk3qiicbMlAN4hwa/82PyXoqb68tcuU/Lz9x5LinBddZw6k1+OMY1vRe3kl/VsZdxdfTIZreGO9Xv5Jd2efxeGW2z0ktC92X2LcXirxEiWfVkWrIuy40Lvs71zsziK08OjlHz7s93g8NhRHmjurLj9Tqny3EqfquLTx6RVrRMz+v6Q8w7zC9Jjz8bET7x5HjftFjct6LFanjAgPFjFH00EkfFwy/qGYUlM9k0y5hW+FcmdFsVi/WcPgubvi9lJ270dg0HxuzkVyOIY/hZDXZ80fT8a3fUmebbeuMVI6OM+1rCKeO2pdL6tx37u8f+otuH177dz6R5v4GMiWkdF3OowHDm0tNDTs0hYG+LtXHmSSqeRa7bXN9yeqKjBJFgoiQIAgCAIAgCAIAgIKAptr8IFZRzwWu5zbs/uNzb8/tVnDv8G5T+ZDfDfBoo9n8dEmHtqpDnCw9LfhJHbeuPEMP1irGRiuOT4a79PcyGu1OrcctstGTHJUv9+re6Q+BJsPmV2sh6NVrpFaHgOM5HiXaeRdqscUICk2lvJ0FIz36yVrPq7wufDNWKHsUrX+lHc4Hj+Jdu8v8AZ9YpKcRsZG0WbG0NHgBYLy05OUm2fSEtFoUuNbZUlHL0NRK5kgaHWDJHDddexuB3FW6cG+6G+C1RDZkwrekirn9IeGyNcx0xe1wIc0wykEHUEbqmhwvLjLVLn70Ryy6X6x69k9naOEdcpGEioG8xzt67Y3Z7rQ73R81pl5eRZ+XY+htTTXH04jENv6GBxY6o33DhG17/AJgWWK+GZE1u28vaJZVUXpqerBdsaSscGQTgvOjHAscfAO15LS/AvpWs48vM2ryK59Ci9KlKWxU9cwetSSgO/tPyPzDfNXeD2azlU+kl9SlxSjxKdGeZjwQCNCLjwKtaaHzGyDhLQyQ0BQym9dTw7ITdXr6ikJs2pHTM/qAO98t4/V7ljiMPFojb3XJn0HgeT4laLSFnXcYaNYsJZvEcBUS6DkGj4FT/AKGH7Z/4R1uVl3Lsd4FyS6ZLICAIAgCAhAEBKAICEAKA+ObXxyUtRVUEYIixR8czSOF3WkA8S3PuAXqMBRvhG6XWCa/Y4mbPwFJdnzLymhDGMYNGNDR4AWUUpOTbPnd83ObkzYsEOgWDZI8uyUHWcVkl1Zh7A0f3X3H+z/JM+fhYqj3k/oj3X2extle59T6ZdedPUnyrFD0+0kLW+t0RYD3dHG57rr0tP5fCpN9/+jlz9LKWhb+mBgFDHYAe2b/lcq3Am/vPXsyTOWlZ5cZqXx7OU5iJG/HC15HCN2TvPIc1nHhGfEmpebMWSaxloWvotoom4fHIxrTJKXmR1hfeDiN2/cAMlBxiyx5Mot8l0JMOMPDTXU9mLYTh5qo5KgRMqcnMu/cJIdk6wIuQeKr135PguMddvcknXVv59S4xvDxU081OdJmOb4EjI+dlXotdVqn5EtkVKDTPmeytSX04Y/J8BMbgdQW8Pz2L0uVHSeq6PmfM+LUOu5vzLlVzl6BAUO0jzA+nrmC7qV+fe11xY92ZHNWceMbYypl+o9BwPIcLHA7f0cYeY6Tp5P1te51Q8/3DdvyN+a4nErE7ti6R5L4HusWGkNz78zq1zy0QgCAICUAQEIAgJQBAEBBQHI7U7FmuqGVHXHw9EwNY1rAbG5JcHbwzNx5BdLD4j92g4bddepTyMRXdWVv6OJP4rUfCfxq1+Mr+0v58Cl+C0ez5Efo4k/itR8J/Gn4xH+0v58B+C0eS+Q/RvJ/Faj4T+NY/GV/aX8+A/BaPZ8jo9ktmm4fHIwSGZ0zy973CxJtYDU9/mufmZbyZqWmiXY6OPjxpjoj1bS9L1So6vvdNuO3Nz3t+2W73qLG2eLHf015kl27Y9pwOy+wtQ9orH1k9JVSl++DGC/3iLlxdfOwPNdvL4pVr4UYKUF0/mhQpxJv03Jplli2wU88ZbNis84bdwY6Npu4A2+lrw5qvj8UrqmnGpL4/9ElmJKUectT0+jzD5jQyU+IRP3d7cbHKP2O6PVA7LqLiV1fjqyh/LzN8WuXhuM0Yx7APgc40GJT0jHm5ZbpG3+IeZuVs+KKxfnVqT8+n+jH3Rx9STRuwvYBjZxVVdRJWzNIcDILNDhmDu3Oh0F7Ba3cTlKvw64qK9hmvESluk9WdkGrllw4fEfR50k808VdLTid2+WMbkHHXPeF87nmuvTxZwrUJQT07/wARzL+GV3S3S/wef9G8n8VqPhP41L+Mr+0v58CH8Fo8l8h+jeT+K1Hwn8afjEf7S/nwH4LR5L5GMvoze8Fr8Tmc06gsuO3QvWVxvR6qpfz4G0eD1Req019x2mBYeaanipzIZegaGB5FiWtybcXOgsOS491vi2Oemmr1OpXDZFRPeojclAEAQBAQgCAlAQgJQBAEAWAFkBAEAQEWWAFlALAIQGSyAgCAIAgCAIAgCAIAgCAIAgIQBASgCAIAgCAIAgCAICEAQEoCEBKAIAgCAIAgIQEoAgCAIAgCAhASgIQEoAgCAIAgCAIAgCAIAgCAIAgCAIAgCAIAgCAIAgCAIAgCAhAEAQBASgIQEoAgCAIAgIQBASgIQEoCEBKAICEBKAIAgCAIAgIQEoAgCAIAgCAIAgCAIAgCAIAgCAIAgCAIAgCAIAgCAIAgCAIAgCAICEBKAIAgCAIAgCAIAgCAIAgCAIAgCAIAgCAIAgAQBAEAQBAEAQ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8" name="Picture 12" descr="https://pbs.twimg.com/profile_images/1398663750/mandakh_logo.jpg"/>
          <p:cNvPicPr>
            <a:picLocks noChangeAspect="1" noChangeArrowheads="1"/>
          </p:cNvPicPr>
          <p:nvPr/>
        </p:nvPicPr>
        <p:blipFill>
          <a:blip r:embed="rId2" cstate="print"/>
          <a:srcRect/>
          <a:stretch>
            <a:fillRect/>
          </a:stretch>
        </p:blipFill>
        <p:spPr bwMode="auto">
          <a:xfrm>
            <a:off x="0" y="0"/>
            <a:ext cx="1905000" cy="1600200"/>
          </a:xfrm>
          <a:prstGeom prst="rect">
            <a:avLst/>
          </a:prstGeom>
          <a:noFill/>
        </p:spPr>
      </p:pic>
      <p:pic>
        <p:nvPicPr>
          <p:cNvPr id="24590" name="Picture 14" descr="http://www.ugluu.mn/wp-content/uploads/2015/01/BC-PR-bollocks-pic-600x387.jpg"/>
          <p:cNvPicPr>
            <a:picLocks noChangeAspect="1" noChangeArrowheads="1"/>
          </p:cNvPicPr>
          <p:nvPr/>
        </p:nvPicPr>
        <p:blipFill>
          <a:blip r:embed="rId3" cstate="print"/>
          <a:srcRect/>
          <a:stretch>
            <a:fillRect/>
          </a:stretch>
        </p:blipFill>
        <p:spPr bwMode="auto">
          <a:xfrm>
            <a:off x="7239000" y="0"/>
            <a:ext cx="1905000" cy="14478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Агуулга</a:t>
            </a:r>
            <a:endParaRPr lang="en-US" dirty="0"/>
          </a:p>
        </p:txBody>
      </p:sp>
      <p:sp>
        <p:nvSpPr>
          <p:cNvPr id="3" name="Content Placeholder 2"/>
          <p:cNvSpPr>
            <a:spLocks noGrp="1"/>
          </p:cNvSpPr>
          <p:nvPr>
            <p:ph idx="1"/>
          </p:nvPr>
        </p:nvSpPr>
        <p:spPr/>
        <p:txBody>
          <a:bodyPr/>
          <a:lstStyle/>
          <a:p>
            <a:r>
              <a:rPr lang="mn-MN" dirty="0" smtClean="0">
                <a:latin typeface="Times New Roman" pitchFamily="18" charset="0"/>
                <a:cs typeface="Times New Roman" pitchFamily="18" charset="0"/>
              </a:rPr>
              <a:t>Оршил</a:t>
            </a:r>
          </a:p>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гэж юу вэ? Түүний үүсэл хөгжил</a:t>
            </a:r>
          </a:p>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-д хэрэглэх аргууд</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жишээ</a:t>
            </a:r>
          </a:p>
          <a:p>
            <a:pPr>
              <a:buNone/>
            </a:pPr>
            <a:r>
              <a:rPr lang="mn-MN" dirty="0" smtClean="0">
                <a:latin typeface="Times New Roman" pitchFamily="18" charset="0"/>
                <a:cs typeface="Times New Roman" pitchFamily="18" charset="0"/>
              </a:rPr>
              <a:t>      -Монголын улс төрийн </a:t>
            </a:r>
            <a:r>
              <a:rPr lang="en-US" dirty="0" smtClean="0">
                <a:latin typeface="Times New Roman" pitchFamily="18" charset="0"/>
                <a:cs typeface="Times New Roman" pitchFamily="18" charset="0"/>
              </a:rPr>
              <a:t>PR</a:t>
            </a:r>
            <a:endParaRPr lang="mn-MN"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ын зарчим</a:t>
            </a:r>
          </a:p>
          <a:p>
            <a:r>
              <a:rPr lang="mn-MN" dirty="0" smtClean="0">
                <a:latin typeface="Times New Roman" pitchFamily="18" charset="0"/>
                <a:cs typeface="Times New Roman" pitchFamily="18" charset="0"/>
              </a:rPr>
              <a:t>Дүгнэлт </a:t>
            </a:r>
            <a:endParaRPr lang="en-US" dirty="0" smtClean="0">
              <a:latin typeface="Times New Roman" pitchFamily="18" charset="0"/>
              <a:cs typeface="Times New Roman" pitchFamily="18" charset="0"/>
            </a:endParaRPr>
          </a:p>
          <a:p>
            <a:pPr>
              <a:buNone/>
            </a:pPr>
            <a:endParaRPr lang="mn-MN"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mn-MN" dirty="0" smtClean="0">
              <a:latin typeface="Times New Roman" pitchFamily="18" charset="0"/>
              <a:cs typeface="Times New Roman" pitchFamily="18" charset="0"/>
            </a:endParaRPr>
          </a:p>
          <a:p>
            <a:endParaRPr lang="mn-MN"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72312"/>
          </a:xfrm>
        </p:spPr>
        <p:txBody>
          <a:bodyPr/>
          <a:lstStyle/>
          <a:p>
            <a:r>
              <a:rPr lang="mn-MN" dirty="0" smtClean="0"/>
              <a:t>                    Оршил</a:t>
            </a:r>
            <a:endParaRPr lang="en-US" dirty="0"/>
          </a:p>
        </p:txBody>
      </p:sp>
      <p:sp>
        <p:nvSpPr>
          <p:cNvPr id="3" name="Content Placeholder 2"/>
          <p:cNvSpPr>
            <a:spLocks noGrp="1"/>
          </p:cNvSpPr>
          <p:nvPr>
            <p:ph idx="1"/>
          </p:nvPr>
        </p:nvSpPr>
        <p:spPr>
          <a:xfrm>
            <a:off x="381000" y="1295400"/>
            <a:ext cx="8229600" cy="5257800"/>
          </a:xfrm>
        </p:spPr>
        <p:txBody>
          <a:bodyPr>
            <a:normAutofit/>
          </a:bodyPr>
          <a:lstStyle/>
          <a:p>
            <a:r>
              <a:rPr lang="mn-MN" dirty="0" smtClean="0">
                <a:latin typeface="Times New Roman" pitchFamily="18" charset="0"/>
                <a:cs typeface="Times New Roman" pitchFamily="18" charset="0"/>
              </a:rPr>
              <a:t>Монгол Улс социалист нийгмээс ардчилсан нийгэмд шилжиж дэлхийн улс орнуудтай нээлттэй харилцаж, мэдээлэл харилцааны орчин харьцангуй чөлөөлөгдсөнөөр сэтгүүлзүйн салбарт олон том өөрчлөлт гарчээ.Үүний нэг илрэл нь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ийн хурдацтай хөгжил юм. Мэдээллийн олон сувгаар дамжуулан цаг, минут, секунд тутамд уншигч, үзэгч, сонсогчтой харилцаж, тэр хэмжээгээр мэдээлэл түгээж байгаа өнөөгийн нөхцөлд хэнд зориулсан, нийгмийн аль хэсэгт хамааралтай, ямар зорилготой мэдээллийг хэзээ, ямар хэлбэрээр хүргэх вэ гэдгээ мэдрэх нь чухал ач холбогдолтой. Манай улсад сүүлийн үед үүнд анхаарч, тэр дундаа улс төрийн </a:t>
            </a:r>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нь хурдацтай хөгжиж байна.</a:t>
            </a:r>
          </a:p>
          <a:p>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pPr algn="ctr"/>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гэж юу вэ?</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800600"/>
          </a:xfrm>
        </p:spPr>
        <p:txBody>
          <a:bodyPr/>
          <a:lstStyle/>
          <a:p>
            <a:pPr algn="just"/>
            <a:r>
              <a:rPr lang="mn-MN"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 (Public relation) </a:t>
            </a:r>
            <a:r>
              <a:rPr lang="mn-MN" dirty="0" smtClean="0">
                <a:latin typeface="Times New Roman" pitchFamily="18" charset="0"/>
                <a:cs typeface="Times New Roman" pitchFamily="18" charset="0"/>
              </a:rPr>
              <a:t>гэдэг нь олны сэтгэл зүйд далдуур нөлөөлж, ухуулан сэнхрүүлэхэд чиглэгдсэн үйл ажиллагаа юм.</a:t>
            </a:r>
          </a:p>
          <a:p>
            <a:pPr algn="just"/>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ийг нийгэм улс төрийн аливаа асуудлын</a:t>
            </a:r>
          </a:p>
          <a:p>
            <a:pPr algn="just">
              <a:buNone/>
            </a:pPr>
            <a:r>
              <a:rPr lang="mn-MN" dirty="0" smtClean="0">
                <a:latin typeface="Times New Roman" pitchFamily="18" charset="0"/>
                <a:cs typeface="Times New Roman" pitchFamily="18" charset="0"/>
              </a:rPr>
              <a:t>талаарх олон нийтийн санаа бодол, сонирхлыг өөрийн  төлөвлөснөөр өдөөж  түүнийгээ  хэсэг</a:t>
            </a:r>
          </a:p>
          <a:p>
            <a:pPr algn="just">
              <a:buNone/>
            </a:pPr>
            <a:r>
              <a:rPr lang="mn-MN" dirty="0" smtClean="0">
                <a:latin typeface="Times New Roman" pitchFamily="18" charset="0"/>
                <a:cs typeface="Times New Roman" pitchFamily="18" charset="0"/>
              </a:rPr>
              <a:t>хугацаанд барьж, өөртөө ашигтайгаар өөрчлөн удирдах  арга  технологи гэж ойлгож болно.</a:t>
            </a:r>
          </a:p>
          <a:p>
            <a:pPr>
              <a:buNone/>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ын үүсэл</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219200"/>
            <a:ext cx="8229600" cy="6705600"/>
          </a:xfrm>
        </p:spPr>
        <p:txBody>
          <a:bodyPr>
            <a:normAutofit/>
          </a:bodyPr>
          <a:lstStyle/>
          <a:p>
            <a:r>
              <a:rPr lang="en-US" sz="2400" dirty="0" smtClean="0">
                <a:latin typeface="Times New Roman" pitchFamily="18" charset="0"/>
                <a:cs typeface="Times New Roman" pitchFamily="18" charset="0"/>
              </a:rPr>
              <a:t>АНУ-</a:t>
            </a:r>
            <a:r>
              <a:rPr lang="en-US" sz="2400" dirty="0" err="1" smtClean="0">
                <a:latin typeface="Times New Roman" pitchFamily="18" charset="0"/>
                <a:cs typeface="Times New Roman" pitchFamily="18" charset="0"/>
              </a:rPr>
              <a:t>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ерөнхийлөгч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Т.Жефферсон</a:t>
            </a:r>
            <a:endParaRPr lang="mn-MN"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1807 </a:t>
            </a:r>
            <a:r>
              <a:rPr lang="en-US" sz="2400" dirty="0" err="1" smtClean="0">
                <a:latin typeface="Times New Roman" pitchFamily="18" charset="0"/>
                <a:cs typeface="Times New Roman" pitchFamily="18" charset="0"/>
              </a:rPr>
              <a:t>он</a:t>
            </a:r>
            <a:r>
              <a:rPr lang="mn-M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Конгрессын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долоо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дахь</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тунхаг</a:t>
            </a:r>
            <a:r>
              <a:rPr lang="en-US" sz="2400" dirty="0" smtClean="0">
                <a:latin typeface="Times New Roman" pitchFamily="18" charset="0"/>
                <a:cs typeface="Times New Roman" pitchFamily="18" charset="0"/>
              </a:rPr>
              <a:t>” </a:t>
            </a:r>
          </a:p>
          <a:p>
            <a:endParaRPr lang="mn-MN"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pic>
        <p:nvPicPr>
          <p:cNvPr id="1026" name="Picture 2" descr="C:\Users\user\Desktop\jek.jpg"/>
          <p:cNvPicPr>
            <a:picLocks noChangeAspect="1" noChangeArrowheads="1"/>
          </p:cNvPicPr>
          <p:nvPr/>
        </p:nvPicPr>
        <p:blipFill>
          <a:blip r:embed="rId2" cstate="print"/>
          <a:srcRect/>
          <a:stretch>
            <a:fillRect/>
          </a:stretch>
        </p:blipFill>
        <p:spPr bwMode="auto">
          <a:xfrm>
            <a:off x="914400" y="2057400"/>
            <a:ext cx="7162800" cy="4191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r>
              <a:rPr lang="en-US" dirty="0" smtClean="0">
                <a:latin typeface="Times New Roman" pitchFamily="18" charset="0"/>
                <a:cs typeface="Times New Roman" pitchFamily="18" charset="0"/>
              </a:rPr>
              <a:t>1900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Харвардын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сургууль</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сэтгүүлч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сурвалжлагчдын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товчоо</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үндэслэж</a:t>
            </a:r>
            <a:r>
              <a:rPr lang="en-US" dirty="0" smtClean="0">
                <a:latin typeface="Times New Roman" pitchFamily="18" charset="0"/>
                <a:cs typeface="Times New Roman" pitchFamily="18" charset="0"/>
              </a:rPr>
              <a:t>, 1904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Пенсильвани</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мужийн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сургуульд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сэтгүүлч</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сурвалжлагчдын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хувийн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алба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байгуулсан</a:t>
            </a:r>
            <a:r>
              <a:rPr lang="en-US" dirty="0" smtClean="0">
                <a:latin typeface="Times New Roman" pitchFamily="18" charset="0"/>
                <a:cs typeface="Times New Roman" pitchFamily="18" charset="0"/>
              </a:rPr>
              <a:t>.</a:t>
            </a:r>
          </a:p>
          <a:p>
            <a:pPr>
              <a:buFont typeface="Arial" pitchFamily="34" charset="0"/>
              <a:buChar char="•"/>
            </a:pPr>
            <a:r>
              <a:rPr lang="en-US" dirty="0" smtClean="0">
                <a:latin typeface="Times New Roman" pitchFamily="18" charset="0"/>
                <a:cs typeface="Times New Roman" pitchFamily="18" charset="0"/>
              </a:rPr>
              <a:t>     1918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Иллинойс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мужийн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сургууль</a:t>
            </a:r>
            <a:r>
              <a:rPr lang="en-US" dirty="0" smtClean="0">
                <a:latin typeface="Times New Roman" pitchFamily="18" charset="0"/>
                <a:cs typeface="Times New Roman" pitchFamily="18" charset="0"/>
              </a:rPr>
              <a:t>, 1922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Нью-йоркийн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сургалтын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төлөвлөгөөнд</a:t>
            </a:r>
            <a:r>
              <a:rPr lang="en-US" dirty="0" smtClean="0">
                <a:latin typeface="Times New Roman" pitchFamily="18" charset="0"/>
                <a:cs typeface="Times New Roman" pitchFamily="18" charset="0"/>
              </a:rPr>
              <a:t> PR-</a:t>
            </a:r>
            <a:r>
              <a:rPr lang="en-US" dirty="0" err="1" smtClean="0">
                <a:latin typeface="Times New Roman" pitchFamily="18" charset="0"/>
                <a:cs typeface="Times New Roman" pitchFamily="18" charset="0"/>
              </a:rPr>
              <a:t>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курс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болсон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r>
              <a:rPr lang="en-US" dirty="0" smtClean="0">
                <a:latin typeface="Times New Roman" pitchFamily="18" charset="0"/>
                <a:cs typeface="Times New Roman" pitchFamily="18" charset="0"/>
              </a:rPr>
              <a:t>. </a:t>
            </a:r>
          </a:p>
          <a:p>
            <a:r>
              <a:rPr lang="en-US" dirty="0" smtClean="0"/>
              <a:t>1930-аад </a:t>
            </a:r>
            <a:r>
              <a:rPr lang="en-US" dirty="0" err="1" smtClean="0"/>
              <a:t>оны</a:t>
            </a:r>
            <a:r>
              <a:rPr lang="en-US" dirty="0" smtClean="0"/>
              <a:t> </a:t>
            </a:r>
            <a:r>
              <a:rPr lang="en-US" dirty="0" err="1" smtClean="0"/>
              <a:t>эхээр</a:t>
            </a:r>
            <a:r>
              <a:rPr lang="en-US" dirty="0" smtClean="0"/>
              <a:t> АНУ-д PR </a:t>
            </a:r>
            <a:r>
              <a:rPr lang="en-US" dirty="0" err="1" smtClean="0"/>
              <a:t>нь</a:t>
            </a:r>
            <a:r>
              <a:rPr lang="en-US" dirty="0" smtClean="0"/>
              <a:t> </a:t>
            </a:r>
            <a:r>
              <a:rPr lang="en-US" dirty="0" err="1" smtClean="0"/>
              <a:t>менежментийн</a:t>
            </a:r>
            <a:r>
              <a:rPr lang="en-US" dirty="0" smtClean="0"/>
              <a:t> </a:t>
            </a:r>
            <a:r>
              <a:rPr lang="en-US" dirty="0" err="1" smtClean="0"/>
              <a:t>бие</a:t>
            </a:r>
            <a:r>
              <a:rPr lang="en-US" dirty="0" smtClean="0"/>
              <a:t> </a:t>
            </a:r>
            <a:r>
              <a:rPr lang="en-US" dirty="0" err="1" smtClean="0"/>
              <a:t>даасан</a:t>
            </a:r>
            <a:r>
              <a:rPr lang="en-US" dirty="0" smtClean="0"/>
              <a:t> </a:t>
            </a:r>
            <a:r>
              <a:rPr lang="en-US" dirty="0" err="1" smtClean="0"/>
              <a:t>үүрэг</a:t>
            </a:r>
            <a:r>
              <a:rPr lang="en-US" dirty="0" smtClean="0"/>
              <a:t> </a:t>
            </a:r>
            <a:r>
              <a:rPr lang="en-US" dirty="0" err="1" smtClean="0"/>
              <a:t>функц</a:t>
            </a:r>
            <a:r>
              <a:rPr lang="en-US" dirty="0" smtClean="0"/>
              <a:t> </a:t>
            </a:r>
            <a:r>
              <a:rPr lang="en-US" dirty="0" err="1" smtClean="0"/>
              <a:t>болох</a:t>
            </a:r>
            <a:r>
              <a:rPr lang="en-US" dirty="0" smtClean="0"/>
              <a:t> </a:t>
            </a:r>
            <a:r>
              <a:rPr lang="en-US" dirty="0" err="1" smtClean="0"/>
              <a:t>хөгжих</a:t>
            </a:r>
            <a:r>
              <a:rPr lang="en-US" dirty="0" smtClean="0"/>
              <a:t> </a:t>
            </a:r>
            <a:r>
              <a:rPr lang="en-US" dirty="0" err="1" smtClean="0"/>
              <a:t>болсон</a:t>
            </a:r>
            <a:r>
              <a:rPr lang="en-US" dirty="0" smtClean="0"/>
              <a: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fontScale="92500" lnSpcReduction="10000"/>
          </a:bodyPr>
          <a:lstStyle/>
          <a:p>
            <a:r>
              <a:rPr lang="en-US" dirty="0" smtClean="0">
                <a:latin typeface="Times New Roman" pitchFamily="18" charset="0"/>
                <a:cs typeface="Times New Roman" pitchFamily="18" charset="0"/>
              </a:rPr>
              <a:t>1918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Иллинойс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мужийн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сургууль</a:t>
            </a:r>
            <a:r>
              <a:rPr lang="en-US" dirty="0" smtClean="0">
                <a:latin typeface="Times New Roman" pitchFamily="18" charset="0"/>
                <a:cs typeface="Times New Roman" pitchFamily="18" charset="0"/>
              </a:rPr>
              <a:t>, 1922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Нью-йоркийн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сургалтын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төлөвлөгөөнд</a:t>
            </a:r>
            <a:r>
              <a:rPr lang="en-US" dirty="0" smtClean="0">
                <a:latin typeface="Times New Roman" pitchFamily="18" charset="0"/>
                <a:cs typeface="Times New Roman" pitchFamily="18" charset="0"/>
              </a:rPr>
              <a:t> PR-</a:t>
            </a:r>
            <a:r>
              <a:rPr lang="en-US" dirty="0" err="1" smtClean="0">
                <a:latin typeface="Times New Roman" pitchFamily="18" charset="0"/>
                <a:cs typeface="Times New Roman" pitchFamily="18" charset="0"/>
              </a:rPr>
              <a:t>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курс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оруулах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болсон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r>
              <a:rPr lang="en-US" dirty="0" smtClean="0">
                <a:latin typeface="Times New Roman" pitchFamily="18" charset="0"/>
                <a:cs typeface="Times New Roman" pitchFamily="18" charset="0"/>
              </a:rPr>
              <a:t>. 1948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АНУ-д PR-</a:t>
            </a:r>
            <a:r>
              <a:rPr lang="en-US" dirty="0" err="1" smtClean="0">
                <a:latin typeface="Times New Roman" pitchFamily="18" charset="0"/>
                <a:cs typeface="Times New Roman" pitchFamily="18" charset="0"/>
              </a:rPr>
              <a:t>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нийгэмлэг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байгуулагдаж</a:t>
            </a:r>
            <a:r>
              <a:rPr lang="en-US" dirty="0" smtClean="0">
                <a:latin typeface="Times New Roman" pitchFamily="18" charset="0"/>
                <a:cs typeface="Times New Roman" pitchFamily="18" charset="0"/>
              </a:rPr>
              <a:t>, 1955 </a:t>
            </a:r>
            <a:r>
              <a:rPr lang="en-US" dirty="0" err="1" smtClean="0">
                <a:latin typeface="Times New Roman" pitchFamily="18" charset="0"/>
                <a:cs typeface="Times New Roman" pitchFamily="18" charset="0"/>
              </a:rPr>
              <a:t>онд</a:t>
            </a:r>
            <a:r>
              <a:rPr lang="en-US" dirty="0" smtClean="0">
                <a:latin typeface="Times New Roman" pitchFamily="18" charset="0"/>
                <a:cs typeface="Times New Roman" pitchFamily="18" charset="0"/>
              </a:rPr>
              <a:t> 65 </a:t>
            </a:r>
            <a:r>
              <a:rPr lang="en-US" dirty="0" err="1" smtClean="0">
                <a:latin typeface="Times New Roman" pitchFamily="18" charset="0"/>
                <a:cs typeface="Times New Roman" pitchFamily="18" charset="0"/>
              </a:rPr>
              <a:t>орны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мэргэжилтнүүдийг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багтаасан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Олон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улсын</a:t>
            </a:r>
            <a:r>
              <a:rPr lang="en-US" dirty="0" smtClean="0">
                <a:latin typeface="Times New Roman" pitchFamily="18" charset="0"/>
                <a:cs typeface="Times New Roman" pitchFamily="18" charset="0"/>
              </a:rPr>
              <a:t> PR-</a:t>
            </a:r>
            <a:r>
              <a:rPr lang="en-US" dirty="0" err="1" smtClean="0">
                <a:latin typeface="Times New Roman" pitchFamily="18" charset="0"/>
                <a:cs typeface="Times New Roman" pitchFamily="18" charset="0"/>
              </a:rPr>
              <a:t>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ассоциаци</a:t>
            </a:r>
            <a:r>
              <a:rPr lang="en-US" dirty="0" smtClean="0">
                <a:latin typeface="Times New Roman" pitchFamily="18" charset="0"/>
                <a:cs typeface="Times New Roman" pitchFamily="18" charset="0"/>
              </a:rPr>
              <a:t> /IPRA/ </a:t>
            </a:r>
            <a:r>
              <a:rPr lang="en-US" dirty="0" err="1" smtClean="0">
                <a:latin typeface="Times New Roman" pitchFamily="18" charset="0"/>
                <a:cs typeface="Times New Roman" pitchFamily="18" charset="0"/>
              </a:rPr>
              <a:t>Лондонд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анх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байгуулагдсан</a:t>
            </a: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1970-аад </a:t>
            </a:r>
            <a:r>
              <a:rPr lang="en-US" dirty="0" err="1" smtClean="0">
                <a:latin typeface="Times New Roman" pitchFamily="18" charset="0"/>
                <a:cs typeface="Times New Roman" pitchFamily="18" charset="0"/>
              </a:rPr>
              <a:t>оноос</a:t>
            </a:r>
            <a:r>
              <a:rPr lang="en-US" dirty="0" smtClean="0">
                <a:latin typeface="Times New Roman" pitchFamily="18" charset="0"/>
                <a:cs typeface="Times New Roman" pitchFamily="18" charset="0"/>
              </a:rPr>
              <a:t> PR </a:t>
            </a:r>
            <a:r>
              <a:rPr lang="en-US" dirty="0" err="1" smtClean="0">
                <a:latin typeface="Times New Roman" pitchFamily="18" charset="0"/>
                <a:cs typeface="Times New Roman" pitchFamily="18" charset="0"/>
              </a:rPr>
              <a:t>дэлхий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дахинаа</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өргөн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тархах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болсон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r>
              <a:rPr lang="en-US" dirty="0" smtClean="0">
                <a:latin typeface="Times New Roman" pitchFamily="18" charset="0"/>
                <a:cs typeface="Times New Roman" pitchFamily="18" charset="0"/>
              </a:rPr>
              <a:t>. 1990-ээд </a:t>
            </a:r>
            <a:r>
              <a:rPr lang="en-US" dirty="0" err="1" smtClean="0">
                <a:latin typeface="Times New Roman" pitchFamily="18" charset="0"/>
                <a:cs typeface="Times New Roman" pitchFamily="18" charset="0"/>
              </a:rPr>
              <a:t>оны</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эхээр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Дорнод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Европын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орнуудын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шинэ</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зах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зээлд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нэвтрэх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өдгөө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манай</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хойд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хөршийн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томоохон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их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дээд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сургуулиудад</a:t>
            </a:r>
            <a:r>
              <a:rPr lang="en-US" dirty="0" smtClean="0">
                <a:latin typeface="Times New Roman" pitchFamily="18" charset="0"/>
                <a:cs typeface="Times New Roman" pitchFamily="18" charset="0"/>
              </a:rPr>
              <a:t> PR-</a:t>
            </a:r>
            <a:r>
              <a:rPr lang="en-US" dirty="0" err="1" smtClean="0">
                <a:latin typeface="Times New Roman" pitchFamily="18" charset="0"/>
                <a:cs typeface="Times New Roman" pitchFamily="18" charset="0"/>
              </a:rPr>
              <a:t>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мэргэжилтэн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бэлтгэх</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болж</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мэргэжлийн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агентлаг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олноор</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байгуулагдсан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байна</a:t>
            </a: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438400" y="457200"/>
            <a:ext cx="4495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PR</a:t>
            </a:r>
            <a:r>
              <a:rPr lang="mn-MN" sz="2000" dirty="0" smtClean="0"/>
              <a:t>-ийн аргууд</a:t>
            </a:r>
            <a:endParaRPr lang="en-US" sz="2000" dirty="0"/>
          </a:p>
        </p:txBody>
      </p:sp>
      <p:sp>
        <p:nvSpPr>
          <p:cNvPr id="5" name="Rectangle 4"/>
          <p:cNvSpPr/>
          <p:nvPr/>
        </p:nvSpPr>
        <p:spPr>
          <a:xfrm>
            <a:off x="838200" y="18288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1. Гэрэл тусгах </a:t>
            </a:r>
            <a:r>
              <a:rPr lang="mn-MN" b="1" dirty="0" smtClean="0"/>
              <a:t>арга</a:t>
            </a:r>
            <a:endParaRPr lang="en-US" dirty="0"/>
          </a:p>
        </p:txBody>
      </p:sp>
      <p:sp>
        <p:nvSpPr>
          <p:cNvPr id="18" name="Rectangle 17"/>
          <p:cNvSpPr/>
          <p:nvPr/>
        </p:nvSpPr>
        <p:spPr>
          <a:xfrm>
            <a:off x="838200" y="5181600"/>
            <a:ext cx="3505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6. Хүний хийснийг өөрийн болгох арга</a:t>
            </a:r>
            <a:endParaRPr lang="en-US" dirty="0"/>
          </a:p>
        </p:txBody>
      </p:sp>
      <p:sp>
        <p:nvSpPr>
          <p:cNvPr id="19" name="Rectangle 18"/>
          <p:cNvSpPr/>
          <p:nvPr/>
        </p:nvSpPr>
        <p:spPr>
          <a:xfrm>
            <a:off x="838200" y="2514600"/>
            <a:ext cx="3505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2. Сүүдэртүүлэх </a:t>
            </a:r>
            <a:r>
              <a:rPr lang="mn-MN" b="1" dirty="0" smtClean="0"/>
              <a:t>арга</a:t>
            </a:r>
            <a:endParaRPr lang="en-US" dirty="0"/>
          </a:p>
        </p:txBody>
      </p:sp>
      <p:sp>
        <p:nvSpPr>
          <p:cNvPr id="20" name="Rectangle 19"/>
          <p:cNvSpPr/>
          <p:nvPr/>
        </p:nvSpPr>
        <p:spPr>
          <a:xfrm>
            <a:off x="5105400" y="1828800"/>
            <a:ext cx="3505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8. Тоогоор хуурах арга</a:t>
            </a:r>
            <a:endParaRPr lang="en-US" dirty="0"/>
          </a:p>
        </p:txBody>
      </p:sp>
      <p:sp>
        <p:nvSpPr>
          <p:cNvPr id="21" name="Rectangle 20"/>
          <p:cNvSpPr/>
          <p:nvPr/>
        </p:nvSpPr>
        <p:spPr>
          <a:xfrm>
            <a:off x="5105400" y="24384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9. Үгээр хуурах арга</a:t>
            </a:r>
            <a:endParaRPr lang="en-US" dirty="0"/>
          </a:p>
        </p:txBody>
      </p:sp>
      <p:sp>
        <p:nvSpPr>
          <p:cNvPr id="22" name="Rectangle 21"/>
          <p:cNvSpPr/>
          <p:nvPr/>
        </p:nvSpPr>
        <p:spPr>
          <a:xfrm>
            <a:off x="5105400" y="31242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t/>
            </a:r>
            <a:br>
              <a:rPr lang="mn-MN" dirty="0" smtClean="0"/>
            </a:br>
            <a:r>
              <a:rPr lang="mn-MN" b="1" dirty="0"/>
              <a:t>10. Өнгөөр хуурах арга</a:t>
            </a:r>
            <a:r>
              <a:rPr lang="mn-MN" dirty="0"/>
              <a:t>.</a:t>
            </a:r>
            <a:endParaRPr lang="en-US" dirty="0"/>
          </a:p>
        </p:txBody>
      </p:sp>
      <p:sp>
        <p:nvSpPr>
          <p:cNvPr id="23" name="Rectangle 22"/>
          <p:cNvSpPr/>
          <p:nvPr/>
        </p:nvSpPr>
        <p:spPr>
          <a:xfrm>
            <a:off x="5105400" y="4495800"/>
            <a:ext cx="3581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12. Үгүйлэгдэх арга</a:t>
            </a:r>
            <a:endParaRPr lang="en-US" dirty="0"/>
          </a:p>
        </p:txBody>
      </p:sp>
      <p:sp>
        <p:nvSpPr>
          <p:cNvPr id="24" name="Rectangle 23"/>
          <p:cNvSpPr/>
          <p:nvPr/>
        </p:nvSpPr>
        <p:spPr>
          <a:xfrm>
            <a:off x="838200" y="6019800"/>
            <a:ext cx="3581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7. Дүрээр хуурах арга</a:t>
            </a:r>
            <a:endParaRPr lang="en-US" dirty="0"/>
          </a:p>
        </p:txBody>
      </p:sp>
      <p:sp>
        <p:nvSpPr>
          <p:cNvPr id="25" name="Rectangle 24"/>
          <p:cNvSpPr/>
          <p:nvPr/>
        </p:nvSpPr>
        <p:spPr>
          <a:xfrm>
            <a:off x="5105400" y="3733800"/>
            <a:ext cx="3505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smtClean="0"/>
              <a:t>11. Дайсан дуудах арга</a:t>
            </a:r>
            <a:endParaRPr lang="en-US" dirty="0"/>
          </a:p>
        </p:txBody>
      </p:sp>
      <p:sp>
        <p:nvSpPr>
          <p:cNvPr id="26" name="Rectangle 25"/>
          <p:cNvSpPr/>
          <p:nvPr/>
        </p:nvSpPr>
        <p:spPr>
          <a:xfrm>
            <a:off x="838200" y="30480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3. Бүдгэрүүлэх арга</a:t>
            </a:r>
            <a:endParaRPr lang="en-US" dirty="0"/>
          </a:p>
        </p:txBody>
      </p:sp>
      <p:sp>
        <p:nvSpPr>
          <p:cNvPr id="27" name="Rectangle 26"/>
          <p:cNvSpPr/>
          <p:nvPr/>
        </p:nvSpPr>
        <p:spPr>
          <a:xfrm>
            <a:off x="838200" y="37338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4. Золиослох </a:t>
            </a:r>
            <a:r>
              <a:rPr lang="mn-MN" b="1" dirty="0" smtClean="0"/>
              <a:t>арга</a:t>
            </a:r>
            <a:endParaRPr lang="en-US" dirty="0"/>
          </a:p>
        </p:txBody>
      </p:sp>
      <p:sp>
        <p:nvSpPr>
          <p:cNvPr id="28" name="Rectangle 27"/>
          <p:cNvSpPr/>
          <p:nvPr/>
        </p:nvSpPr>
        <p:spPr>
          <a:xfrm>
            <a:off x="838200" y="44196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5. Дүйвүүлэх арга</a:t>
            </a:r>
            <a:endParaRPr lang="en-US" dirty="0"/>
          </a:p>
        </p:txBody>
      </p:sp>
      <p:sp>
        <p:nvSpPr>
          <p:cNvPr id="29" name="Content Placeholder 28"/>
          <p:cNvSpPr>
            <a:spLocks noGrp="1"/>
          </p:cNvSpPr>
          <p:nvPr>
            <p:ph idx="1"/>
          </p:nvPr>
        </p:nvSpPr>
        <p:spPr>
          <a:xfrm>
            <a:off x="5105400" y="53340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buNone/>
            </a:pPr>
            <a:r>
              <a:rPr lang="mn-MN" sz="1800" b="1" dirty="0" smtClean="0"/>
              <a:t>13. Тархи угаах арга</a:t>
            </a:r>
            <a:endParaRPr lang="en-US" sz="1800" dirty="0"/>
          </a:p>
        </p:txBody>
      </p:sp>
      <p:sp>
        <p:nvSpPr>
          <p:cNvPr id="30" name="Rectangle 29"/>
          <p:cNvSpPr/>
          <p:nvPr/>
        </p:nvSpPr>
        <p:spPr>
          <a:xfrm>
            <a:off x="5105400" y="6019800"/>
            <a:ext cx="3505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b="1" dirty="0"/>
              <a:t>14. Жин тавих арга</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686800" cy="5334000"/>
          </a:xfrm>
        </p:spPr>
        <p:txBody>
          <a:bodyPr>
            <a:normAutofit fontScale="92500" lnSpcReduction="20000"/>
          </a:bodyPr>
          <a:lstStyle/>
          <a:p>
            <a:pPr algn="just">
              <a:buNone/>
            </a:pPr>
            <a:r>
              <a:rPr lang="mn-MN" b="1" dirty="0" smtClean="0">
                <a:latin typeface="Times New Roman" pitchFamily="18" charset="0"/>
                <a:cs typeface="Times New Roman" pitchFamily="18" charset="0"/>
              </a:rPr>
              <a:t>1. Гэрэл тусгах арга</a:t>
            </a:r>
          </a:p>
          <a:p>
            <a:pPr algn="just">
              <a:buNone/>
            </a:pPr>
            <a:r>
              <a:rPr lang="mn-MN" dirty="0" smtClean="0">
                <a:latin typeface="Times New Roman" pitchFamily="18" charset="0"/>
                <a:cs typeface="Times New Roman" pitchFamily="18" charset="0"/>
              </a:rPr>
              <a:t>  Улс төрийн Р</a:t>
            </a:r>
            <a:r>
              <a:rPr lang="en-US" dirty="0" smtClean="0">
                <a:latin typeface="Times New Roman" pitchFamily="18" charset="0"/>
                <a:cs typeface="Times New Roman" pitchFamily="18" charset="0"/>
              </a:rPr>
              <a:t>R</a:t>
            </a:r>
            <a:r>
              <a:rPr lang="mn-MN" dirty="0" smtClean="0">
                <a:latin typeface="Times New Roman" pitchFamily="18" charset="0"/>
                <a:cs typeface="Times New Roman" pitchFamily="18" charset="0"/>
              </a:rPr>
              <a:t>д хамгийн түгээмэл хэрэглэгддэг. Энэ нь тухайн улс төрчийн сайн талыг тодруулж саар талыг багасгаж, гэрэл тусгаж засварлах замаар эерэг имиж бүрдүүлэх зорилгоор хийгддэг. Тухайн улс төрчийг хүний сайн сайхан чанаруудыг өөртөө шингээсэн мэтээр нийтэд сэтгэгдэл төрүүлдэг арга. </a:t>
            </a:r>
          </a:p>
          <a:p>
            <a:pPr>
              <a:buNone/>
            </a:pPr>
            <a:r>
              <a:rPr lang="mn-MN" b="1" dirty="0" smtClean="0">
                <a:latin typeface="Times New Roman" pitchFamily="18" charset="0"/>
                <a:cs typeface="Times New Roman" pitchFamily="18" charset="0"/>
              </a:rPr>
              <a:t>2. Сүүдэртүүлэх арга</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Гэрэл тусгах аргын яг эсрэг. Улс төрчийн бүхий л саар сөрөг талуудыг олон нийтэд ил гарган харуулж түүндээ итгүүлдэг Р</a:t>
            </a:r>
            <a:r>
              <a:rPr lang="en-US" dirty="0" smtClean="0">
                <a:latin typeface="Times New Roman" pitchFamily="18" charset="0"/>
                <a:cs typeface="Times New Roman" pitchFamily="18" charset="0"/>
              </a:rPr>
              <a:t>R-</a:t>
            </a:r>
            <a:r>
              <a:rPr lang="mn-MN" dirty="0" smtClean="0">
                <a:latin typeface="Times New Roman" pitchFamily="18" charset="0"/>
                <a:cs typeface="Times New Roman" pitchFamily="18" charset="0"/>
              </a:rPr>
              <a:t>ын хар технологийн нэг гэнэ. </a:t>
            </a:r>
          </a:p>
          <a:p>
            <a:pPr>
              <a:buNone/>
            </a:pPr>
            <a:r>
              <a:rPr lang="mn-MN" b="1" dirty="0" smtClean="0">
                <a:latin typeface="Times New Roman" pitchFamily="18" charset="0"/>
                <a:cs typeface="Times New Roman" pitchFamily="18" charset="0"/>
              </a:rPr>
              <a:t>3. Бүдгэрүүлэх арга:</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Энэ арга нь улс төрчийн хүчийг сулруулах нэр хүндийг унагаах зорилготой. Ихэнх тохиолдолд нас хэвийсэн улс төрчдийг улс төрийн тавцангаас шахаж гаргах зорилготой байдаг.  </a:t>
            </a:r>
            <a:br>
              <a:rPr lang="mn-MN"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normAutofit fontScale="92500" lnSpcReduction="10000"/>
          </a:bodyPr>
          <a:lstStyle/>
          <a:p>
            <a:pPr>
              <a:buNone/>
            </a:pPr>
            <a:r>
              <a:rPr lang="mn-MN" b="1" dirty="0" smtClean="0">
                <a:latin typeface="Times New Roman" pitchFamily="18" charset="0"/>
                <a:cs typeface="Times New Roman" pitchFamily="18" charset="0"/>
              </a:rPr>
              <a:t>4. Золиослох арга</a:t>
            </a:r>
          </a:p>
          <a:p>
            <a:pPr>
              <a:buNone/>
            </a:pPr>
            <a:r>
              <a:rPr lang="mn-MN" b="1"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Улс төрийн Р</a:t>
            </a:r>
            <a:r>
              <a:rPr lang="en-US" dirty="0" smtClean="0">
                <a:latin typeface="Times New Roman" pitchFamily="18" charset="0"/>
                <a:cs typeface="Times New Roman" pitchFamily="18" charset="0"/>
              </a:rPr>
              <a:t>R-</a:t>
            </a:r>
            <a:r>
              <a:rPr lang="mn-MN" dirty="0" smtClean="0">
                <a:latin typeface="Times New Roman" pitchFamily="18" charset="0"/>
                <a:cs typeface="Times New Roman" pitchFamily="18" charset="0"/>
              </a:rPr>
              <a:t>ын хамгийн бохир заваан аргуудын нэг. Энэ нь хэн нэгэн нөлөө бүхий улс төрч, эсвэл улс төрийн хүчний нэр хүндийг аврахын тулд аль нэг улс төрчийг золиослох арга юм.</a:t>
            </a:r>
          </a:p>
          <a:p>
            <a:pPr>
              <a:buNone/>
            </a:pPr>
            <a:r>
              <a:rPr lang="mn-MN" b="1" dirty="0" smtClean="0">
                <a:latin typeface="Times New Roman" pitchFamily="18" charset="0"/>
                <a:cs typeface="Times New Roman" pitchFamily="18" charset="0"/>
              </a:rPr>
              <a:t>5. Дүйвүүлэх арга </a:t>
            </a:r>
          </a:p>
          <a:p>
            <a:pPr>
              <a:buNone/>
            </a:pPr>
            <a:r>
              <a:rPr lang="mn-MN" dirty="0" smtClean="0">
                <a:latin typeface="Times New Roman" pitchFamily="18" charset="0"/>
                <a:cs typeface="Times New Roman" pitchFamily="18" charset="0"/>
              </a:rPr>
              <a:t>   Улс төрийн шийдвэр гаргах ёстой чухал асуудлыг гол бус асуудлаар сольж дүйвүүлэх арга</a:t>
            </a:r>
          </a:p>
          <a:p>
            <a:pPr>
              <a:buNone/>
            </a:pPr>
            <a:r>
              <a:rPr lang="mn-MN" b="1" dirty="0" smtClean="0">
                <a:latin typeface="Times New Roman" pitchFamily="18" charset="0"/>
                <a:cs typeface="Times New Roman" pitchFamily="18" charset="0"/>
              </a:rPr>
              <a:t>6. Хүний хийснийг өөрийн болгох арга</a:t>
            </a:r>
          </a:p>
          <a:p>
            <a:pPr>
              <a:buNone/>
            </a:pPr>
            <a:r>
              <a:rPr lang="mn-MN" b="1" dirty="0" smtClean="0">
                <a:latin typeface="Times New Roman" pitchFamily="18" charset="0"/>
                <a:cs typeface="Times New Roman" pitchFamily="18" charset="0"/>
              </a:rPr>
              <a:t>   </a:t>
            </a:r>
            <a:r>
              <a:rPr lang="mn-MN" dirty="0" smtClean="0">
                <a:latin typeface="Times New Roman" pitchFamily="18" charset="0"/>
                <a:cs typeface="Times New Roman" pitchFamily="18" charset="0"/>
              </a:rPr>
              <a:t>Сонгуулийн амлалтдаа хүрэх, хэлснээ биелүүлэх, нэр тэр хөөцөлдөх зорилгоор хийгддэг хамгийн арчаагүй аргын нэг.</a:t>
            </a:r>
          </a:p>
          <a:p>
            <a:pPr>
              <a:buNone/>
            </a:pPr>
            <a:r>
              <a:rPr lang="mn-MN" b="1" dirty="0" smtClean="0">
                <a:latin typeface="Times New Roman" pitchFamily="18" charset="0"/>
                <a:cs typeface="Times New Roman" pitchFamily="18" charset="0"/>
              </a:rPr>
              <a:t>7. Дүрээр хуурах арга: </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Аливаа улс төрчийн гадаад төрх улс төрийн Р</a:t>
            </a:r>
            <a:r>
              <a:rPr lang="en-US" dirty="0" smtClean="0">
                <a:latin typeface="Times New Roman" pitchFamily="18" charset="0"/>
                <a:cs typeface="Times New Roman" pitchFamily="18" charset="0"/>
              </a:rPr>
              <a:t>R-</a:t>
            </a:r>
            <a:r>
              <a:rPr lang="mn-MN" dirty="0" smtClean="0">
                <a:latin typeface="Times New Roman" pitchFamily="18" charset="0"/>
                <a:cs typeface="Times New Roman" pitchFamily="18" charset="0"/>
              </a:rPr>
              <a:t>ын чухал аргад тооцогддог.  Энэ аргыг сонгогчидтой сайн тааруулж хийхгүй л бол эсрэг үр дүн ч үзүүлдэг гэнэ.</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382000" cy="5867400"/>
          </a:xfrm>
        </p:spPr>
        <p:txBody>
          <a:bodyPr>
            <a:normAutofit/>
          </a:bodyPr>
          <a:lstStyle/>
          <a:p>
            <a:pPr>
              <a:buNone/>
            </a:pPr>
            <a:r>
              <a:rPr lang="mn-MN" b="1" dirty="0" smtClean="0">
                <a:latin typeface="Times New Roman" pitchFamily="18" charset="0"/>
                <a:cs typeface="Times New Roman" pitchFamily="18" charset="0"/>
              </a:rPr>
              <a:t>8. Тоогоор хуурах арга: </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Мэдээлэл мэдлэг багатай сонгогчдод ихээхэн үр дүнгээ өгдөг арга бол тоогоор хуурах арга.</a:t>
            </a:r>
          </a:p>
          <a:p>
            <a:pPr>
              <a:buNone/>
            </a:pPr>
            <a:r>
              <a:rPr lang="mn-MN" b="1" dirty="0" smtClean="0">
                <a:latin typeface="Times New Roman" pitchFamily="18" charset="0"/>
                <a:cs typeface="Times New Roman" pitchFamily="18" charset="0"/>
              </a:rPr>
              <a:t>9. Үгээр хуурах арга</a:t>
            </a:r>
            <a:r>
              <a:rPr lang="mn-MN" dirty="0" smtClean="0">
                <a:latin typeface="Times New Roman" pitchFamily="18" charset="0"/>
                <a:cs typeface="Times New Roman" pitchFamily="18" charset="0"/>
              </a:rPr>
              <a:t>.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Хамгийн их хэрэглэдэг аргуудын нэг. Олон нийтийг ухуулан сэнхрүүлж илтгэх ур чадвар аа сайтар хөгжүүлэх нь улс төрд амжилт гаргахад чухал нөлөө үзүүлдэг байна. </a:t>
            </a:r>
          </a:p>
          <a:p>
            <a:pPr>
              <a:buNone/>
            </a:pPr>
            <a:r>
              <a:rPr lang="mn-MN" b="1" dirty="0" smtClean="0">
                <a:latin typeface="Times New Roman" pitchFamily="18" charset="0"/>
                <a:cs typeface="Times New Roman" pitchFamily="18" charset="0"/>
              </a:rPr>
              <a:t>10. Өнгөөр хуурах арга</a:t>
            </a:r>
            <a:r>
              <a:rPr lang="mn-MN" dirty="0" smtClean="0">
                <a:latin typeface="Times New Roman" pitchFamily="18" charset="0"/>
                <a:cs typeface="Times New Roman" pitchFamily="18" charset="0"/>
              </a:rPr>
              <a:t>.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Нийт ард түмэн, нийгмийн янз бүрийн давхарга цөм өөр өөрийн эрхэмлэдэг өнгөтэй байдгийг улс төрд ашигладаг. Ихэнх улс төрчид ялалтын бадрангуй өнгөөр Р</a:t>
            </a:r>
            <a:r>
              <a:rPr lang="en-US" dirty="0" smtClean="0">
                <a:latin typeface="Times New Roman" pitchFamily="18" charset="0"/>
                <a:cs typeface="Times New Roman" pitchFamily="18" charset="0"/>
              </a:rPr>
              <a:t>R </a:t>
            </a:r>
            <a:r>
              <a:rPr lang="mn-MN" dirty="0" smtClean="0">
                <a:latin typeface="Times New Roman" pitchFamily="18" charset="0"/>
                <a:cs typeface="Times New Roman" pitchFamily="18" charset="0"/>
              </a:rPr>
              <a:t>хийж сонгогчдын сэтгэл зүйд нөлөөлөх гэж оролддог.</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Autofit/>
          </a:bodyPr>
          <a:lstStyle/>
          <a:p>
            <a:pPr>
              <a:buNone/>
            </a:pPr>
            <a:r>
              <a:rPr lang="mn-MN" b="1" dirty="0" smtClean="0">
                <a:latin typeface="Times New Roman" pitchFamily="18" charset="0"/>
                <a:cs typeface="Times New Roman" pitchFamily="18" charset="0"/>
              </a:rPr>
              <a:t>11. Дайсан дуудах арга: </a:t>
            </a:r>
            <a:r>
              <a:rPr lang="mn-MN" dirty="0" smtClean="0">
                <a:latin typeface="Times New Roman" pitchFamily="18" charset="0"/>
                <a:cs typeface="Times New Roman" pitchFamily="18" charset="0"/>
              </a:rPr>
              <a:t/>
            </a:r>
            <a:br>
              <a:rPr lang="mn-MN" dirty="0" smtClean="0">
                <a:latin typeface="Times New Roman" pitchFamily="18" charset="0"/>
                <a:cs typeface="Times New Roman" pitchFamily="18" charset="0"/>
              </a:rPr>
            </a:br>
            <a:r>
              <a:rPr lang="mn-MN" dirty="0" smtClean="0">
                <a:latin typeface="Times New Roman" pitchFamily="18" charset="0"/>
                <a:cs typeface="Times New Roman" pitchFamily="18" charset="0"/>
              </a:rPr>
              <a:t>Монголын улс төрд түгээмэл хэрэглэгддэг аргын нэг. Ихэвчлэн хамгийн нэр нөлөөтэй хүчирхэг улс төрчийн дайснаараа дууддаг. Сайтар зохион байгуулж мэргэжлийн өндөр түвшинд хийж чадвал төсөөлшгүй үр дүн авчирдаг. Тухайн улс төрчийгөө хамгийн хүчирхгээс гадна хамгийн аюултай гэдгийн олон нийтэд итгүүлэхийг хичээдэг.</a:t>
            </a:r>
          </a:p>
          <a:p>
            <a:pPr>
              <a:buNone/>
            </a:pPr>
            <a:r>
              <a:rPr lang="mn-MN" b="1" dirty="0" smtClean="0">
                <a:latin typeface="Times New Roman" pitchFamily="18" charset="0"/>
                <a:cs typeface="Times New Roman" pitchFamily="18" charset="0"/>
              </a:rPr>
              <a:t>12. Үгүйлэгдэх арга:</a:t>
            </a:r>
          </a:p>
          <a:p>
            <a:pPr>
              <a:buNone/>
            </a:pPr>
            <a:r>
              <a:rPr lang="mn-MN" dirty="0" smtClean="0">
                <a:latin typeface="Times New Roman" pitchFamily="18" charset="0"/>
                <a:cs typeface="Times New Roman" pitchFamily="18" charset="0"/>
              </a:rPr>
              <a:t>   Энэ аргыг нилээд нэр хүндтэй улс төрчид голлон хэрэглэдэг. Зорилго нь нэр хүндээ өсгөх, баталгаажуулах, нэгдүгээр эгнээнээс гарахгүй байх.</a:t>
            </a:r>
          </a:p>
          <a:p>
            <a:pPr>
              <a:buNone/>
            </a:pPr>
            <a:r>
              <a:rPr lang="mn-MN" sz="2000" dirty="0" smtClean="0"/>
              <a:t/>
            </a:r>
            <a:br>
              <a:rPr lang="mn-MN" sz="2000" dirty="0" smtClean="0"/>
            </a:b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lstStyle/>
          <a:p>
            <a:pPr>
              <a:buNone/>
            </a:pPr>
            <a:r>
              <a:rPr lang="mn-MN" sz="2800" b="1" dirty="0" smtClean="0">
                <a:latin typeface="Times New Roman" pitchFamily="18" charset="0"/>
                <a:cs typeface="Times New Roman" pitchFamily="18" charset="0"/>
              </a:rPr>
              <a:t>13. Тархи  угаах арга:</a:t>
            </a:r>
            <a:r>
              <a:rPr lang="mn-MN" sz="2800" dirty="0" smtClean="0">
                <a:latin typeface="Times New Roman" pitchFamily="18" charset="0"/>
                <a:cs typeface="Times New Roman" pitchFamily="18" charset="0"/>
              </a:rPr>
              <a:t/>
            </a:r>
            <a:br>
              <a:rPr lang="mn-MN" sz="2800" dirty="0" smtClean="0">
                <a:latin typeface="Times New Roman" pitchFamily="18" charset="0"/>
                <a:cs typeface="Times New Roman" pitchFamily="18" charset="0"/>
              </a:rPr>
            </a:br>
            <a:r>
              <a:rPr lang="mn-MN" sz="2800" dirty="0" smtClean="0">
                <a:latin typeface="Times New Roman" pitchFamily="18" charset="0"/>
                <a:cs typeface="Times New Roman" pitchFamily="18" charset="0"/>
              </a:rPr>
              <a:t>Нийгмийн сэтгэл зүйг цогцоор нь өөрчлөх зорилгоор хийгддэг. Асар их мөнгө хөрөнгө, цаг хугацаа, хүч нөөц мөн сайтар судалсны үндсэн дээр мэргэжлийн түвшний зохион байгуулалт шаардана. </a:t>
            </a:r>
          </a:p>
          <a:p>
            <a:pPr>
              <a:buNone/>
            </a:pPr>
            <a:r>
              <a:rPr lang="mn-MN" sz="2800" b="1" dirty="0" smtClean="0">
                <a:latin typeface="Times New Roman" pitchFamily="18" charset="0"/>
                <a:cs typeface="Times New Roman" pitchFamily="18" charset="0"/>
              </a:rPr>
              <a:t>14. Жин тавих арга:</a:t>
            </a:r>
            <a:br>
              <a:rPr lang="mn-MN" sz="2800" b="1" dirty="0" smtClean="0">
                <a:latin typeface="Times New Roman" pitchFamily="18" charset="0"/>
                <a:cs typeface="Times New Roman" pitchFamily="18" charset="0"/>
              </a:rPr>
            </a:br>
            <a:r>
              <a:rPr lang="mn-MN" sz="2800" b="1" dirty="0" smtClean="0">
                <a:latin typeface="Times New Roman" pitchFamily="18" charset="0"/>
                <a:cs typeface="Times New Roman" pitchFamily="18" charset="0"/>
              </a:rPr>
              <a:t>Э</a:t>
            </a:r>
            <a:r>
              <a:rPr lang="mn-MN" sz="2800" dirty="0" smtClean="0">
                <a:latin typeface="Times New Roman" pitchFamily="18" charset="0"/>
                <a:cs typeface="Times New Roman" pitchFamily="18" charset="0"/>
              </a:rPr>
              <a:t>нэ нь сонгуулийн компанит ажлын төгсгөл хэсэгт хийгддэг Р</a:t>
            </a:r>
            <a:r>
              <a:rPr lang="en-US" sz="2800" dirty="0" smtClean="0">
                <a:latin typeface="Times New Roman" pitchFamily="18" charset="0"/>
                <a:cs typeface="Times New Roman" pitchFamily="18" charset="0"/>
              </a:rPr>
              <a:t>R-</a:t>
            </a:r>
            <a:r>
              <a:rPr lang="mn-MN" sz="2800" dirty="0" smtClean="0">
                <a:latin typeface="Times New Roman" pitchFamily="18" charset="0"/>
                <a:cs typeface="Times New Roman" pitchFamily="18" charset="0"/>
              </a:rPr>
              <a:t>ын хамгийн хар аргын нэг. </a:t>
            </a: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mn-MN" dirty="0" smtClean="0"/>
              <a:t>Монголын улс төрийн </a:t>
            </a:r>
            <a:r>
              <a:rPr lang="en-US" dirty="0" smtClean="0"/>
              <a:t>PR</a:t>
            </a:r>
            <a:endParaRPr lang="en-US" dirty="0"/>
          </a:p>
        </p:txBody>
      </p:sp>
      <p:pic>
        <p:nvPicPr>
          <p:cNvPr id="2052" name="Picture 4" descr="C:\Users\user\Desktop\ard.jpg"/>
          <p:cNvPicPr>
            <a:picLocks noGrp="1" noChangeAspect="1" noChangeArrowheads="1"/>
          </p:cNvPicPr>
          <p:nvPr>
            <p:ph idx="1"/>
          </p:nvPr>
        </p:nvPicPr>
        <p:blipFill>
          <a:blip r:embed="rId2" cstate="print"/>
          <a:srcRect/>
          <a:stretch>
            <a:fillRect/>
          </a:stretch>
        </p:blipFill>
        <p:spPr bwMode="auto">
          <a:xfrm>
            <a:off x="304800" y="1752600"/>
            <a:ext cx="4267200" cy="3962400"/>
          </a:xfrm>
          <a:prstGeom prst="rect">
            <a:avLst/>
          </a:prstGeom>
          <a:noFill/>
        </p:spPr>
      </p:pic>
      <p:pic>
        <p:nvPicPr>
          <p:cNvPr id="2053" name="Picture 5" descr="C:\Users\user\Desktop\MAHN1.jpg"/>
          <p:cNvPicPr>
            <a:picLocks noChangeAspect="1" noChangeArrowheads="1"/>
          </p:cNvPicPr>
          <p:nvPr/>
        </p:nvPicPr>
        <p:blipFill>
          <a:blip r:embed="rId3" cstate="print"/>
          <a:srcRect/>
          <a:stretch>
            <a:fillRect/>
          </a:stretch>
        </p:blipFill>
        <p:spPr bwMode="auto">
          <a:xfrm>
            <a:off x="4419600" y="1905000"/>
            <a:ext cx="4104857" cy="3810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mn-MN" dirty="0" smtClean="0">
                <a:latin typeface="Times New Roman" pitchFamily="18" charset="0"/>
                <a:cs typeface="Times New Roman" pitchFamily="18" charset="0"/>
              </a:rPr>
              <a:t>Улс төрийн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ын зарчим</a:t>
            </a:r>
            <a:br>
              <a:rPr lang="mn-MN"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389120"/>
          </a:xfrm>
        </p:spPr>
        <p:txBody>
          <a:bodyPr>
            <a:normAutofit lnSpcReduction="10000"/>
          </a:bodyPr>
          <a:lstStyle/>
          <a:p>
            <a:r>
              <a:rPr lang="mn-MN" dirty="0" smtClean="0">
                <a:latin typeface="Times New Roman" pitchFamily="18" charset="0"/>
                <a:cs typeface="Times New Roman" pitchFamily="18" charset="0"/>
              </a:rPr>
              <a:t>Үйл ажиллагаа нь нийгмийн ашиг сонирхолтой нийцэх ёстой.</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Үнэн бодит байлын дээд хэмжээнд мөрдөн гаж буруу үйлдлээс зайлсхийж, өөр хүмүүсийн хэлсэн үг, үзэл санааг дурьдахдаа анхдагчийг заавал нэрлэх эрхтэй.</a:t>
            </a:r>
            <a:endParaRPr lang="en-US" dirty="0" smtClean="0">
              <a:latin typeface="Times New Roman" pitchFamily="18" charset="0"/>
              <a:cs typeface="Times New Roman" pitchFamily="18" charset="0"/>
            </a:endParaRPr>
          </a:p>
          <a:p>
            <a:r>
              <a:rPr lang="mn-MN" dirty="0" smtClean="0">
                <a:latin typeface="Times New Roman" pitchFamily="18" charset="0"/>
                <a:cs typeface="Times New Roman" pitchFamily="18" charset="0"/>
              </a:rPr>
              <a:t>Худал эсвэл төөрөгдүүлсэн мэдээллийг санаатайгаар тараан дэлгэрүүлэхгүй, өөрөө хариуцлага үүрч буй тохиолдолд алдаатай мэдэгдэл, санал, тайлбар зэргийг засахад санаачлага гаргах ёстой.</a:t>
            </a:r>
          </a:p>
          <a:p>
            <a:r>
              <a:rPr lang="mn-MN" dirty="0" smtClean="0">
                <a:latin typeface="Times New Roman" pitchFamily="18" charset="0"/>
                <a:cs typeface="Times New Roman" pitchFamily="18" charset="0"/>
              </a:rPr>
              <a:t>Эрх ашгийг, хувийн нууцыг мөн хувийн амьдралынх нь халдашгүй дархан байдлыг хатуу хамгаалах ёстой.</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00912"/>
          </a:xfrm>
        </p:spPr>
        <p:txBody>
          <a:bodyPr/>
          <a:lstStyle/>
          <a:p>
            <a:pPr algn="ctr"/>
            <a:r>
              <a:rPr lang="mn-MN" dirty="0" smtClean="0">
                <a:latin typeface="Times New Roman" pitchFamily="18" charset="0"/>
                <a:cs typeface="Times New Roman" pitchFamily="18" charset="0"/>
              </a:rPr>
              <a:t>Дүгнэлт</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PR </a:t>
            </a:r>
            <a:r>
              <a:rPr lang="mn-MN" dirty="0" smtClean="0">
                <a:latin typeface="Times New Roman" pitchFamily="18" charset="0"/>
                <a:cs typeface="Times New Roman" pitchFamily="18" charset="0"/>
              </a:rPr>
              <a:t>нь аливаа шийдвэрт хэрхэн нөлөөлж байна вэ, тэр дундаа улстөрийн шийдвэрт нөлөөлөх ямар арга замууд байж болох хийгээд, өнөөдөр </a:t>
            </a:r>
            <a:r>
              <a:rPr lang="en-US" dirty="0" smtClean="0">
                <a:latin typeface="Times New Roman" pitchFamily="18" charset="0"/>
                <a:cs typeface="Times New Roman" pitchFamily="18" charset="0"/>
              </a:rPr>
              <a:t>PR-</a:t>
            </a:r>
            <a:r>
              <a:rPr lang="mn-MN" dirty="0" smtClean="0">
                <a:latin typeface="Times New Roman" pitchFamily="18" charset="0"/>
                <a:cs typeface="Times New Roman" pitchFamily="18" charset="0"/>
              </a:rPr>
              <a:t>ийг энэ хүрээнд хэрхэн ашиглаж байгааг олон үйл явдлуудаас  харж болно.  УИХ-ын зарим гишүүн, томоохон групп, компаниуд хэвлэл мэдээллийн хэлтэс, алба, хэвлэлийн төлөөлөгчтэй болж, тэднээр дамжуулан бодлого үйл ажиллагаагаа олон нийтэд сурталчлахаас гадна, аливаа түвшинд гаргаж шийдвэрт нөлөөлөхөөр  хэрэглэж байна.</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513</TotalTime>
  <Words>520</Words>
  <Application>Microsoft Office PowerPoint</Application>
  <PresentationFormat>On-screen Show (4:3)</PresentationFormat>
  <Paragraphs>85</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Constantia</vt:lpstr>
      <vt:lpstr>Times New Roman</vt:lpstr>
      <vt:lpstr>Wingdings 2</vt:lpstr>
      <vt:lpstr>Flow</vt:lpstr>
      <vt:lpstr>Улс төрийн PR </vt:lpstr>
      <vt:lpstr>Агуулга</vt:lpstr>
      <vt:lpstr>                    Оршил</vt:lpstr>
      <vt:lpstr>Улс төрийн PR гэж юу вэ?</vt:lpstr>
      <vt:lpstr>Улс төрийн PR-ын үүсэл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Монголын улс төрийн PR</vt:lpstr>
      <vt:lpstr>Улс төрийн PR-ын зарчим </vt:lpstr>
      <vt:lpstr>Дүгнэлт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student</cp:lastModifiedBy>
  <cp:revision>47</cp:revision>
  <dcterms:created xsi:type="dcterms:W3CDTF">2015-03-30T07:18:19Z</dcterms:created>
  <dcterms:modified xsi:type="dcterms:W3CDTF">2015-04-28T22:47:31Z</dcterms:modified>
</cp:coreProperties>
</file>