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00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CC"/>
    <a:srgbClr val="33CC33"/>
    <a:srgbClr val="A50021"/>
    <a:srgbClr val="CC9900"/>
    <a:srgbClr val="CC3300"/>
    <a:srgbClr val="00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52400"/>
            <a:ext cx="7086600" cy="762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838200"/>
            <a:ext cx="6324600" cy="5334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477000"/>
            <a:ext cx="29718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86200" y="6477000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77000"/>
            <a:ext cx="1600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16152-28B1-43C0-BCA1-508A713627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4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7689B-26A2-424D-A9CC-0BE2CD379D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45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147A1-EEDF-45A5-8E30-199D1E76A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42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6F5BB-7916-4478-BC91-4B88EF80A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9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DFFC3-D7C2-4178-B6C6-AD1A1D72C3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33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1F356-4B52-4DB5-8E21-D163EC66A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33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78998-44C9-4BFE-A599-D8D411991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EF465-8A30-4F4D-B6E7-1B3081CB6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57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FA61-146B-474D-A656-A2BFBE2D16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48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E6BCF-0027-46EF-B380-C58066A12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52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DEB00-1BF1-4DCC-9B9B-11562A271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9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"/>
            <a:ext cx="8534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77000"/>
            <a:ext cx="2667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48200" y="6477000"/>
            <a:ext cx="2819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4770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>
              <a:defRPr/>
            </a:pPr>
            <a:fld id="{6C6A4AC3-6CE1-45FE-83B8-1EA47BEAA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838200"/>
            <a:ext cx="8153400" cy="1905000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Earned Value Management (EVM) </a:t>
            </a:r>
            <a:r>
              <a:rPr lang="mn-MN" sz="3600" dirty="0" smtClean="0">
                <a:solidFill>
                  <a:srgbClr val="FFFF00"/>
                </a:solidFill>
              </a:rPr>
              <a:t>буюу Төслийн гүйцэтгэлийн үнэ цэнийн менежмент</a:t>
            </a:r>
            <a:endParaRPr lang="en-US" sz="3600" dirty="0" smtClean="0">
              <a:solidFill>
                <a:srgbClr val="FFFF00"/>
              </a:solidFill>
            </a:endParaRP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52400"/>
            <a:ext cx="3200400" cy="533400"/>
          </a:xfrm>
        </p:spPr>
        <p:txBody>
          <a:bodyPr/>
          <a:lstStyle/>
          <a:p>
            <a:pPr>
              <a:defRPr/>
            </a:pPr>
            <a:r>
              <a:rPr lang="mn-MN" sz="2000" dirty="0" smtClean="0"/>
              <a:t>“НАЗУ ПРОПЕРТИ” ХХК</a:t>
            </a:r>
            <a:endParaRPr lang="en-US" sz="2000" dirty="0" smtClean="0"/>
          </a:p>
        </p:txBody>
      </p:sp>
      <p:sp>
        <p:nvSpPr>
          <p:cNvPr id="3076" name="Rectangle 3"/>
          <p:cNvSpPr txBox="1">
            <a:spLocks noChangeArrowheads="1"/>
          </p:cNvSpPr>
          <p:nvPr/>
        </p:nvSpPr>
        <p:spPr bwMode="auto">
          <a:xfrm>
            <a:off x="6859588" y="6172200"/>
            <a:ext cx="2209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mn-MN" sz="2800" b="1">
                <a:effectLst/>
              </a:rPr>
              <a:t>2013 он</a:t>
            </a:r>
            <a:endParaRPr lang="en-US" sz="2800" b="1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mn-MN" smtClean="0"/>
              <a:t>Төслийн зардлын менежмент</a:t>
            </a: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mn-MN" smtClean="0"/>
              <a:t>Төслийн зардлын менежмент нь  батлагдсан төсвийн хүрээнд төслийн  процессуудыг багтаан явуулж, төслийг   гүйцэлдүүлэх үйл ажиллагаа юм.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000" smtClean="0"/>
              <a:t>Төслийн гүйцэтгэлийн үнэ цэнийн менежментийн тойм</a:t>
            </a:r>
            <a:endParaRPr lang="en-US" sz="400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mn-MN" smtClean="0"/>
              <a:t>Төслийн багц ажил бүрийг хэмжих түлхүүр 4 хэмжигдэхүүн байдаг</a:t>
            </a:r>
          </a:p>
          <a:p>
            <a:pPr marL="914400" lvl="1" indent="-514350">
              <a:buFontTx/>
              <a:buAutoNum type="arabicPeriod"/>
            </a:pPr>
            <a:r>
              <a:rPr lang="en-US" smtClean="0"/>
              <a:t>(</a:t>
            </a:r>
            <a:r>
              <a:rPr lang="en-US" smtClean="0">
                <a:solidFill>
                  <a:srgbClr val="FF0000"/>
                </a:solidFill>
              </a:rPr>
              <a:t>PV</a:t>
            </a:r>
            <a:r>
              <a:rPr lang="mn-MN" smtClean="0">
                <a:solidFill>
                  <a:srgbClr val="FF0000"/>
                </a:solidFill>
              </a:rPr>
              <a:t>-</a:t>
            </a:r>
            <a:r>
              <a:rPr lang="en-US" smtClean="0">
                <a:solidFill>
                  <a:srgbClr val="FF0000"/>
                </a:solidFill>
              </a:rPr>
              <a:t>Planned Value</a:t>
            </a:r>
            <a:r>
              <a:rPr lang="en-US" smtClean="0"/>
              <a:t>)</a:t>
            </a:r>
            <a:r>
              <a:rPr lang="mn-MN" smtClean="0"/>
              <a:t>- </a:t>
            </a:r>
            <a:r>
              <a:rPr lang="mn-MN" smtClean="0">
                <a:solidFill>
                  <a:srgbClr val="FF0000"/>
                </a:solidFill>
              </a:rPr>
              <a:t>Төлөвлөсөн үнэ цэнэ</a:t>
            </a:r>
            <a:r>
              <a:rPr lang="mn-MN" smtClean="0"/>
              <a:t>: </a:t>
            </a:r>
            <a:r>
              <a:rPr lang="en-US" smtClean="0"/>
              <a:t>/</a:t>
            </a:r>
            <a:r>
              <a:rPr lang="mn-MN" smtClean="0"/>
              <a:t>Зөвшөөрөгдсөн төсвийн хэмжээ буюу өгөгдсөн хугацааны турш үйл ажиллагаандаа зарцуулахаар төлөвлөж тооцсон батлагдсан зардал</a:t>
            </a:r>
            <a:r>
              <a:rPr lang="en-US" smtClean="0"/>
              <a:t>/</a:t>
            </a:r>
            <a:endParaRPr lang="mn-MN" smtClean="0"/>
          </a:p>
          <a:p>
            <a:pPr marL="914400" lvl="1" indent="-514350">
              <a:buFontTx/>
              <a:buAutoNum type="arabicPeriod"/>
            </a:pPr>
            <a:r>
              <a:rPr lang="en-US" smtClean="0"/>
              <a:t>(</a:t>
            </a:r>
            <a:r>
              <a:rPr lang="en-US" smtClean="0">
                <a:solidFill>
                  <a:srgbClr val="FF0000"/>
                </a:solidFill>
              </a:rPr>
              <a:t>AC-Actual cost</a:t>
            </a:r>
            <a:r>
              <a:rPr lang="en-US" smtClean="0"/>
              <a:t>)</a:t>
            </a:r>
            <a:r>
              <a:rPr lang="mn-MN" smtClean="0"/>
              <a:t>-</a:t>
            </a:r>
            <a:r>
              <a:rPr lang="en-US" smtClean="0"/>
              <a:t> </a:t>
            </a:r>
            <a:r>
              <a:rPr lang="mn-MN" smtClean="0">
                <a:solidFill>
                  <a:srgbClr val="FF0000"/>
                </a:solidFill>
              </a:rPr>
              <a:t>Бодит зардал</a:t>
            </a:r>
            <a:r>
              <a:rPr lang="mn-MN" smtClean="0"/>
              <a:t>: /Гүйцэтгэсэн ажилд зарцуулагдсан зардал буюу өнгөсөн хугацааны турш үйл ажиллагааны гүйцэтгэлээр гарсан зардал/</a:t>
            </a:r>
          </a:p>
          <a:p>
            <a:pPr marL="914400" lvl="1" indent="-514350">
              <a:buFontTx/>
              <a:buAutoNum type="arabicPeriod"/>
            </a:pPr>
            <a:endParaRPr lang="en-US" smtClean="0"/>
          </a:p>
          <a:p>
            <a:pPr marL="914400" lvl="1" indent="-514350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000" smtClean="0"/>
              <a:t>Төслийн гүйцэтгэлийн үнэ цэнийн менежментийн тойм</a:t>
            </a:r>
            <a:endParaRPr lang="en-US" sz="400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buFontTx/>
              <a:buNone/>
            </a:pPr>
            <a:r>
              <a:rPr lang="mn-MN" smtClean="0"/>
              <a:t>3. </a:t>
            </a:r>
            <a:r>
              <a:rPr lang="en-US" smtClean="0"/>
              <a:t>(</a:t>
            </a:r>
            <a:r>
              <a:rPr lang="en-US" smtClean="0">
                <a:solidFill>
                  <a:srgbClr val="FF0000"/>
                </a:solidFill>
              </a:rPr>
              <a:t>EV-Earned Value</a:t>
            </a:r>
            <a:r>
              <a:rPr lang="en-US" smtClean="0"/>
              <a:t>)- </a:t>
            </a:r>
            <a:r>
              <a:rPr lang="mn-MN" smtClean="0">
                <a:solidFill>
                  <a:srgbClr val="FF0000"/>
                </a:solidFill>
              </a:rPr>
              <a:t>Бий болгосон үнэ цэнэ</a:t>
            </a:r>
            <a:r>
              <a:rPr lang="mn-MN" smtClean="0"/>
              <a:t>: /Бүрэн дууссан ажлын өртөг буюу гүйцэтгэсэн ажлын үнэ цэнийг зөвшөөрөгдсөн төсөвт шилжүүлэн харуулах. </a:t>
            </a:r>
            <a:r>
              <a:rPr lang="en-US" smtClean="0"/>
              <a:t>EV </a:t>
            </a:r>
            <a:r>
              <a:rPr lang="mn-MN" smtClean="0"/>
              <a:t>нь </a:t>
            </a:r>
            <a:r>
              <a:rPr lang="en-US" smtClean="0"/>
              <a:t>PV –</a:t>
            </a:r>
            <a:r>
              <a:rPr lang="mn-MN" smtClean="0"/>
              <a:t>с их байж болохгүй </a:t>
            </a:r>
            <a:r>
              <a:rPr lang="en-US" smtClean="0"/>
              <a:t>(</a:t>
            </a:r>
            <a:r>
              <a:rPr lang="mn-MN" smtClean="0">
                <a:solidFill>
                  <a:srgbClr val="FF0000"/>
                </a:solidFill>
              </a:rPr>
              <a:t>гүйцэтгэлийн хувь</a:t>
            </a:r>
            <a:r>
              <a:rPr lang="en-US" smtClean="0"/>
              <a:t>)</a:t>
            </a:r>
            <a:r>
              <a:rPr lang="mn-MN" smtClean="0"/>
              <a:t>/</a:t>
            </a:r>
          </a:p>
          <a:p>
            <a:pPr marL="400050" lvl="1" indent="0">
              <a:buFontTx/>
              <a:buNone/>
            </a:pPr>
            <a:r>
              <a:rPr lang="mn-MN" smtClean="0"/>
              <a:t>4. </a:t>
            </a:r>
            <a:r>
              <a:rPr lang="en-US" smtClean="0"/>
              <a:t>(</a:t>
            </a:r>
            <a:r>
              <a:rPr lang="en-US" smtClean="0">
                <a:solidFill>
                  <a:srgbClr val="FF0000"/>
                </a:solidFill>
              </a:rPr>
              <a:t>BAC- Budget at completion</a:t>
            </a:r>
            <a:r>
              <a:rPr lang="en-US" smtClean="0"/>
              <a:t>)- </a:t>
            </a:r>
            <a:r>
              <a:rPr lang="mn-MN" smtClean="0">
                <a:solidFill>
                  <a:srgbClr val="FF0000"/>
                </a:solidFill>
              </a:rPr>
              <a:t>Нийт төсөв</a:t>
            </a:r>
            <a:r>
              <a:rPr lang="mn-MN" smtClean="0"/>
              <a:t>: /Төслийн дуусгалтын нийт төсөв/</a:t>
            </a:r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3600" smtClean="0"/>
              <a:t>Үйл явцын хэмжүүр /Хуваарийн гүйцэтгэлийн хэмжүүр/</a:t>
            </a:r>
            <a:endParaRPr lang="en-US" sz="36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SV-Schedule Variance</a:t>
            </a:r>
            <a:r>
              <a:rPr lang="en-US" sz="2800" dirty="0" smtClean="0"/>
              <a:t>) – </a:t>
            </a:r>
            <a:r>
              <a:rPr lang="mn-MN" sz="2800" dirty="0" smtClean="0"/>
              <a:t>Хуваарийн хэлбэлзэл</a:t>
            </a:r>
          </a:p>
          <a:p>
            <a:pPr marL="0" indent="0" algn="ctr">
              <a:buFontTx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SV=EV-PV</a:t>
            </a:r>
            <a:r>
              <a:rPr lang="en-US" sz="2800" dirty="0" smtClean="0"/>
              <a:t> /</a:t>
            </a:r>
            <a:r>
              <a:rPr lang="mn-MN" sz="2800" dirty="0" smtClean="0"/>
              <a:t>Хуваарийн гүйцэтгэлийн хэмжүүр</a:t>
            </a:r>
            <a:r>
              <a:rPr lang="en-US" sz="2800" dirty="0" smtClean="0"/>
              <a:t>/</a:t>
            </a:r>
            <a:endParaRPr lang="mn-MN" sz="2800" dirty="0" smtClean="0">
              <a:solidFill>
                <a:srgbClr val="FF0000"/>
              </a:solidFill>
            </a:endParaRPr>
          </a:p>
          <a:p>
            <a:pPr marL="0" indent="0" algn="ctr">
              <a:buFontTx/>
              <a:buNone/>
              <a:defRPr/>
            </a:pPr>
            <a:r>
              <a:rPr lang="en-US" sz="2800" dirty="0" smtClean="0"/>
              <a:t>SV&gt;0 </a:t>
            </a:r>
            <a:r>
              <a:rPr lang="mn-MN" sz="2800" dirty="0" smtClean="0"/>
              <a:t>хугацаа хожсон</a:t>
            </a:r>
          </a:p>
          <a:p>
            <a:pPr marL="0" indent="0" algn="ctr">
              <a:buFontTx/>
              <a:buNone/>
              <a:defRPr/>
            </a:pPr>
            <a:r>
              <a:rPr lang="en-US" sz="2800" dirty="0" smtClean="0"/>
              <a:t>SV&lt;0 </a:t>
            </a:r>
            <a:r>
              <a:rPr lang="mn-MN" sz="2800" dirty="0" smtClean="0"/>
              <a:t>хугацаа хоцорсон</a:t>
            </a:r>
          </a:p>
          <a:p>
            <a:pPr marL="0" indent="0" algn="ctr">
              <a:buFontTx/>
              <a:buNone/>
              <a:defRPr/>
            </a:pPr>
            <a:r>
              <a:rPr lang="en-US" sz="2800" dirty="0" smtClean="0"/>
              <a:t>SV=0 </a:t>
            </a:r>
            <a:r>
              <a:rPr lang="mn-MN" sz="2800" dirty="0" smtClean="0"/>
              <a:t>хугацаандаа яг таарсан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3600" smtClean="0"/>
              <a:t>Үйл явцын хэмжүүр /Зардлын гүйцэтгэлийн хэмжүүр/</a:t>
            </a:r>
            <a:endParaRPr lang="en-US" sz="36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CV</a:t>
            </a:r>
            <a:r>
              <a:rPr lang="mn-MN" dirty="0" smtClean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Cost variance</a:t>
            </a:r>
            <a:r>
              <a:rPr lang="en-US" dirty="0" smtClean="0"/>
              <a:t>) – </a:t>
            </a:r>
            <a:r>
              <a:rPr lang="mn-MN" dirty="0" smtClean="0"/>
              <a:t>Зардлын өөрчлөлт</a:t>
            </a:r>
          </a:p>
          <a:p>
            <a:pPr marL="0" indent="0" algn="ctr">
              <a:buFontTx/>
              <a:buNone/>
              <a:defRPr/>
            </a:pPr>
            <a:r>
              <a:rPr lang="mn-MN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CV=EV-AC</a:t>
            </a:r>
            <a:r>
              <a:rPr lang="mn-MN" dirty="0" smtClean="0">
                <a:solidFill>
                  <a:srgbClr val="FF0000"/>
                </a:solidFill>
              </a:rPr>
              <a:t> </a:t>
            </a:r>
            <a:r>
              <a:rPr lang="mn-MN" dirty="0" smtClean="0"/>
              <a:t>/Зардлын гүйцэтгэлийн хэмжүүр/</a:t>
            </a:r>
          </a:p>
          <a:p>
            <a:pPr marL="0" indent="0" algn="ctr">
              <a:buFontTx/>
              <a:buNone/>
              <a:defRPr/>
            </a:pPr>
            <a:r>
              <a:rPr lang="en-US" dirty="0" smtClean="0"/>
              <a:t>CV&gt;0 </a:t>
            </a:r>
            <a:r>
              <a:rPr lang="mn-MN" dirty="0" smtClean="0"/>
              <a:t>зардал хэмнэсэн</a:t>
            </a:r>
          </a:p>
          <a:p>
            <a:pPr marL="0" indent="0" algn="ctr">
              <a:buFontTx/>
              <a:buNone/>
              <a:defRPr/>
            </a:pPr>
            <a:r>
              <a:rPr lang="en-US" dirty="0" smtClean="0"/>
              <a:t>CV&lt;0 </a:t>
            </a:r>
            <a:r>
              <a:rPr lang="mn-MN" dirty="0" smtClean="0"/>
              <a:t> зардал хэтэрсэн</a:t>
            </a:r>
          </a:p>
          <a:p>
            <a:pPr marL="0" indent="0" algn="ctr">
              <a:buFontTx/>
              <a:buNone/>
              <a:defRPr/>
            </a:pPr>
            <a:r>
              <a:rPr lang="en-US" dirty="0" smtClean="0"/>
              <a:t>CV=0</a:t>
            </a:r>
            <a:r>
              <a:rPr lang="mn-MN" dirty="0" smtClean="0"/>
              <a:t> зардалдаа яг таарсан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534400" cy="1219200"/>
          </a:xfrm>
        </p:spPr>
        <p:txBody>
          <a:bodyPr/>
          <a:lstStyle/>
          <a:p>
            <a:r>
              <a:rPr lang="mn-MN" sz="3600" smtClean="0"/>
              <a:t>Төслийн гүйцэтгэсэн хэм хэмжээг төлөвлөгөөтэй харьцуулах</a:t>
            </a:r>
            <a:endParaRPr lang="en-US" sz="36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SPI- Schedule performance index</a:t>
            </a:r>
            <a:r>
              <a:rPr lang="en-US" dirty="0" smtClean="0"/>
              <a:t>) – </a:t>
            </a:r>
            <a:r>
              <a:rPr lang="mn-MN" dirty="0" smtClean="0"/>
              <a:t>Хуваарийн гүйцэтгэлийн индекс</a:t>
            </a:r>
          </a:p>
          <a:p>
            <a:pPr>
              <a:defRPr/>
            </a:pPr>
            <a:r>
              <a:rPr lang="en-US" dirty="0" smtClean="0"/>
              <a:t>SPI=EV/PV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SPI&lt;1.0 (</a:t>
            </a:r>
            <a:r>
              <a:rPr lang="mn-MN" dirty="0" smtClean="0"/>
              <a:t>тухайн өдрийн байдлаар хийгдсэн ажил төлөвлөгөөнөөс бага ажил хийгдсэн</a:t>
            </a:r>
            <a:r>
              <a:rPr lang="en-US" dirty="0" smtClean="0"/>
              <a:t>)</a:t>
            </a:r>
            <a:endParaRPr lang="mn-MN" dirty="0" smtClean="0"/>
          </a:p>
          <a:p>
            <a:pPr marL="0" indent="0">
              <a:buFontTx/>
              <a:buNone/>
              <a:defRPr/>
            </a:pPr>
            <a:r>
              <a:rPr lang="en-US" dirty="0" smtClean="0"/>
              <a:t>SPI&gt;1.0 (</a:t>
            </a:r>
            <a:r>
              <a:rPr lang="mn-MN" dirty="0" smtClean="0"/>
              <a:t>тухайн өдрийн байдлаар хийгдсэн ажил төлөвлөснөөс их ажил хийгдсэн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3600" smtClean="0"/>
              <a:t>Төслийн гүйцэтгэсэн ажлын үнэ цэнийг төлөвлөгөөтэй харьцуулах</a:t>
            </a:r>
            <a:endParaRPr lang="en-US" sz="36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CPI-Cost performance index</a:t>
            </a:r>
            <a:r>
              <a:rPr lang="en-US" dirty="0" smtClean="0"/>
              <a:t>)- </a:t>
            </a:r>
            <a:r>
              <a:rPr lang="mn-MN" dirty="0" smtClean="0"/>
              <a:t>Зардлын гүйцэтгэлийн индекс</a:t>
            </a:r>
          </a:p>
          <a:p>
            <a:pPr>
              <a:defRPr/>
            </a:pPr>
            <a:r>
              <a:rPr lang="en-US" dirty="0" smtClean="0"/>
              <a:t>CPI=EV/AC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CPI&lt;1.0 (</a:t>
            </a:r>
            <a:r>
              <a:rPr lang="mn-MN" dirty="0" smtClean="0"/>
              <a:t>тухайн өдрийн байдлаар хийгдсэн ажлын зардал хэтэрсэн</a:t>
            </a:r>
            <a:r>
              <a:rPr lang="en-US" dirty="0" smtClean="0"/>
              <a:t>)</a:t>
            </a:r>
            <a:endParaRPr lang="mn-MN" dirty="0" smtClean="0"/>
          </a:p>
          <a:p>
            <a:pPr marL="0" indent="0">
              <a:buFontTx/>
              <a:buNone/>
              <a:defRPr/>
            </a:pPr>
            <a:r>
              <a:rPr lang="en-US" dirty="0" smtClean="0"/>
              <a:t>CPI&gt;1.0 (</a:t>
            </a:r>
            <a:r>
              <a:rPr lang="mn-MN" dirty="0" smtClean="0"/>
              <a:t>тухайн өдрийн байдлаар хийгдсэн ажлын зардал төсвөөс бага гарсан</a:t>
            </a:r>
            <a:r>
              <a:rPr lang="en-US" dirty="0" smtClean="0"/>
              <a:t>)</a:t>
            </a:r>
            <a:endParaRPr lang="mn-MN" dirty="0" smtClean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000" dirty="0" smtClean="0"/>
              <a:t>Төслийн дуусгалт тооцох /</a:t>
            </a:r>
            <a:r>
              <a:rPr lang="en-US" sz="4000" dirty="0" smtClean="0"/>
              <a:t>EAC</a:t>
            </a:r>
            <a:r>
              <a:rPr lang="mn-MN" sz="4000" dirty="0" smtClean="0"/>
              <a:t>/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EAC-Estimate at completion</a:t>
            </a:r>
            <a:r>
              <a:rPr lang="en-US" dirty="0" smtClean="0"/>
              <a:t>)-</a:t>
            </a:r>
            <a:r>
              <a:rPr lang="mn-MN" dirty="0" smtClean="0"/>
              <a:t>Төслийн дуусгалт тооцох</a:t>
            </a:r>
          </a:p>
          <a:p>
            <a:pPr marL="0" indent="0">
              <a:buNone/>
            </a:pPr>
            <a:r>
              <a:rPr lang="en-US" dirty="0" smtClean="0"/>
              <a:t>EAC=AC+(BAC-EV)/CPI*SPI</a:t>
            </a:r>
          </a:p>
          <a:p>
            <a:pPr marL="0" indent="0">
              <a:buNone/>
            </a:pPr>
            <a:r>
              <a:rPr lang="mn-MN" dirty="0" smtClean="0"/>
              <a:t>Төслийн дуусгалт=Бодит зардал+</a:t>
            </a:r>
            <a:r>
              <a:rPr lang="en-US" dirty="0" smtClean="0"/>
              <a:t>(</a:t>
            </a:r>
            <a:r>
              <a:rPr lang="mn-MN" dirty="0" smtClean="0"/>
              <a:t>Төлөвлөсөн ажлын цаг-олсон өртөг</a:t>
            </a:r>
            <a:r>
              <a:rPr lang="en-US" dirty="0" smtClean="0"/>
              <a:t>)</a:t>
            </a:r>
            <a:r>
              <a:rPr lang="mn-MN" dirty="0" smtClean="0"/>
              <a:t>/Зардлын гүйцэтгэлийн индекс*Хуваарийн гүйцэтгэлийн индекс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952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Жишээ</a:t>
            </a:r>
            <a:r>
              <a:rPr lang="mn-MN" dirty="0"/>
              <a:t>:</a:t>
            </a:r>
            <a:endParaRPr 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mn-MN" sz="2800" dirty="0" smtClean="0"/>
              <a:t>Өгөгдөл: Программист 5 өдөрт 10 ширхэг буюу өдөрт 2 программ бичхээр төлөвлөсөн. </a:t>
            </a:r>
          </a:p>
          <a:p>
            <a:pPr marL="0" indent="0">
              <a:buNone/>
            </a:pPr>
            <a:r>
              <a:rPr lang="mn-MN" sz="2800" dirty="0" smtClean="0"/>
              <a:t>Төслийн нийт хугацаа- 5 өдөр</a:t>
            </a:r>
          </a:p>
          <a:p>
            <a:pPr marL="0" indent="0">
              <a:buNone/>
            </a:pPr>
            <a:r>
              <a:rPr lang="mn-MN" sz="2800" dirty="0" smtClean="0"/>
              <a:t>Нэг цагийн зардал /ажлын хөлс/ – 5000 төгрөг</a:t>
            </a:r>
          </a:p>
          <a:p>
            <a:pPr marL="0" indent="0">
              <a:buNone/>
            </a:pPr>
            <a:r>
              <a:rPr lang="mn-MN" sz="2800" dirty="0" smtClean="0"/>
              <a:t>Өдрийн ажлын цаг – 8 цаг</a:t>
            </a:r>
          </a:p>
          <a:p>
            <a:pPr marL="0" indent="0">
              <a:buNone/>
            </a:pPr>
            <a:r>
              <a:rPr lang="mn-MN" sz="2800" dirty="0" smtClean="0">
                <a:solidFill>
                  <a:srgbClr val="FF0000"/>
                </a:solidFill>
              </a:rPr>
              <a:t>3 дахь өдөр: </a:t>
            </a:r>
          </a:p>
          <a:p>
            <a:pPr marL="0" indent="0">
              <a:buNone/>
            </a:pPr>
            <a:r>
              <a:rPr lang="mn-MN" sz="2800" dirty="0" smtClean="0">
                <a:solidFill>
                  <a:srgbClr val="FF0000"/>
                </a:solidFill>
              </a:rPr>
              <a:t>Төлөвлөгөө: 6 программ дуусгасан байх ёстой</a:t>
            </a:r>
          </a:p>
          <a:p>
            <a:pPr marL="0" indent="0">
              <a:buNone/>
            </a:pPr>
            <a:r>
              <a:rPr lang="mn-MN" sz="2800" dirty="0" smtClean="0">
                <a:solidFill>
                  <a:srgbClr val="FF0000"/>
                </a:solidFill>
              </a:rPr>
              <a:t>Бодит гүйцэтгэл: 5 программ, 1 илүү цаг ажилласан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Бодолт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9916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PV= 4</a:t>
            </a:r>
            <a:r>
              <a:rPr lang="mn-MN" sz="2400" dirty="0" smtClean="0"/>
              <a:t>цаг*6 программ*5000</a:t>
            </a:r>
            <a:r>
              <a:rPr lang="en-US" sz="2400" dirty="0" smtClean="0"/>
              <a:t>=120,000</a:t>
            </a:r>
          </a:p>
          <a:p>
            <a:pPr marL="0" indent="0">
              <a:buNone/>
            </a:pPr>
            <a:r>
              <a:rPr lang="en-US" sz="2400" dirty="0" smtClean="0"/>
              <a:t>EV=4</a:t>
            </a:r>
            <a:r>
              <a:rPr lang="mn-MN" sz="2400" dirty="0" smtClean="0"/>
              <a:t>цаг*5 программ*5000=100,000</a:t>
            </a:r>
          </a:p>
          <a:p>
            <a:pPr marL="0" indent="0">
              <a:buNone/>
            </a:pPr>
            <a:r>
              <a:rPr lang="en-US" sz="2400" dirty="0" smtClean="0"/>
              <a:t>AC= (8</a:t>
            </a:r>
            <a:r>
              <a:rPr lang="mn-MN" sz="2400" dirty="0" smtClean="0"/>
              <a:t>цаг+3өдөр+1 илүү цаг</a:t>
            </a:r>
            <a:r>
              <a:rPr lang="en-US" sz="2400" dirty="0" smtClean="0"/>
              <a:t>)*5000=125,000</a:t>
            </a:r>
          </a:p>
          <a:p>
            <a:pPr marL="0" indent="0">
              <a:buNone/>
            </a:pPr>
            <a:r>
              <a:rPr lang="en-US" sz="2400" dirty="0" smtClean="0"/>
              <a:t>BAC=</a:t>
            </a:r>
            <a:r>
              <a:rPr lang="mn-MN" sz="2400" dirty="0" smtClean="0"/>
              <a:t>төлөвлөсөн ажлын</a:t>
            </a:r>
            <a:r>
              <a:rPr lang="en-US" sz="2400" dirty="0" smtClean="0"/>
              <a:t> </a:t>
            </a:r>
            <a:r>
              <a:rPr lang="mn-MN" sz="2400" dirty="0" smtClean="0"/>
              <a:t>цаг</a:t>
            </a:r>
            <a:r>
              <a:rPr lang="en-US" sz="2400" dirty="0" smtClean="0"/>
              <a:t> </a:t>
            </a:r>
            <a:r>
              <a:rPr lang="mn-MN" sz="2400" dirty="0" smtClean="0"/>
              <a:t>40</a:t>
            </a:r>
            <a:r>
              <a:rPr lang="en-US" sz="2400" dirty="0" smtClean="0"/>
              <a:t> </a:t>
            </a:r>
            <a:r>
              <a:rPr lang="mn-MN" sz="2400" dirty="0" smtClean="0"/>
              <a:t>*</a:t>
            </a:r>
            <a:r>
              <a:rPr lang="en-US" sz="2400" dirty="0" smtClean="0"/>
              <a:t> </a:t>
            </a:r>
            <a:r>
              <a:rPr lang="mn-MN" sz="2400" dirty="0" smtClean="0"/>
              <a:t>5000</a:t>
            </a:r>
            <a:r>
              <a:rPr lang="en-US" sz="2400" dirty="0" smtClean="0"/>
              <a:t> = 200,000</a:t>
            </a:r>
          </a:p>
          <a:p>
            <a:pPr marL="0" indent="0">
              <a:buNone/>
            </a:pPr>
            <a:r>
              <a:rPr lang="en-US" sz="2400" dirty="0" smtClean="0"/>
              <a:t>CV=100,000-125,000=-</a:t>
            </a:r>
            <a:r>
              <a:rPr lang="en-US" sz="2400" dirty="0" smtClean="0"/>
              <a:t>25,000 /</a:t>
            </a:r>
            <a:r>
              <a:rPr lang="mn-MN" sz="2400" dirty="0" smtClean="0">
                <a:solidFill>
                  <a:srgbClr val="FF0000"/>
                </a:solidFill>
              </a:rPr>
              <a:t>зардал хэтэрсэн</a:t>
            </a:r>
            <a:r>
              <a:rPr lang="en-US" sz="2400" dirty="0" smtClean="0"/>
              <a:t>/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SV=100,000-120,000=-</a:t>
            </a:r>
            <a:r>
              <a:rPr lang="en-US" sz="2400" dirty="0" smtClean="0"/>
              <a:t>20,000</a:t>
            </a:r>
            <a:r>
              <a:rPr lang="mn-MN" sz="2400" dirty="0" smtClean="0"/>
              <a:t> /</a:t>
            </a:r>
            <a:r>
              <a:rPr lang="mn-MN" sz="2400" dirty="0" smtClean="0">
                <a:solidFill>
                  <a:srgbClr val="FF0000"/>
                </a:solidFill>
              </a:rPr>
              <a:t>Хугацаа хоцорсон</a:t>
            </a:r>
            <a:r>
              <a:rPr lang="mn-MN" sz="2400" dirty="0" smtClean="0"/>
              <a:t>/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CPI=100,000/125,000=0.8</a:t>
            </a:r>
            <a:r>
              <a:rPr lang="mn-MN" sz="2400" dirty="0" smtClean="0"/>
              <a:t> /</a:t>
            </a:r>
            <a:r>
              <a:rPr lang="mn-MN" sz="2400" dirty="0" smtClean="0">
                <a:solidFill>
                  <a:srgbClr val="FF0000"/>
                </a:solidFill>
              </a:rPr>
              <a:t>төлөвлөгөөнөөс</a:t>
            </a:r>
            <a:r>
              <a:rPr lang="mn-MN" sz="2400" dirty="0" smtClean="0"/>
              <a:t> </a:t>
            </a:r>
            <a:r>
              <a:rPr lang="mn-MN" sz="2400" dirty="0" smtClean="0">
                <a:solidFill>
                  <a:srgbClr val="FF0000"/>
                </a:solidFill>
              </a:rPr>
              <a:t>зардал хэтэрсэн</a:t>
            </a:r>
            <a:r>
              <a:rPr lang="mn-MN" sz="2400" dirty="0" smtClean="0"/>
              <a:t>/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SPI=100,000/120,000=0.833</a:t>
            </a:r>
            <a:r>
              <a:rPr lang="mn-MN" sz="2400" dirty="0" smtClean="0"/>
              <a:t> /</a:t>
            </a:r>
            <a:r>
              <a:rPr lang="mn-MN" sz="2400" dirty="0" smtClean="0">
                <a:solidFill>
                  <a:srgbClr val="FF0000"/>
                </a:solidFill>
              </a:rPr>
              <a:t>төлөвлөгөөнөөс бага ажил хийсэн</a:t>
            </a:r>
            <a:r>
              <a:rPr lang="mn-MN" sz="2400" dirty="0" smtClean="0"/>
              <a:t>/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EAC=125,000+(200,000-100,000)/0.833*0.8=275,060.02 /</a:t>
            </a:r>
            <a:r>
              <a:rPr lang="mn-MN" sz="2400" dirty="0" smtClean="0"/>
              <a:t>төслийн дуусгалт</a:t>
            </a:r>
            <a:r>
              <a:rPr lang="en-US" sz="2400" dirty="0" smtClean="0"/>
              <a:t>/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15926"/>
      </p:ext>
    </p:extLst>
  </p:cSld>
  <p:clrMapOvr>
    <a:masterClrMapping/>
  </p:clrMapOvr>
</p:sld>
</file>

<file path=ppt/theme/theme1.xml><?xml version="1.0" encoding="utf-8"?>
<a:theme xmlns:a="http://schemas.openxmlformats.org/drawingml/2006/main" name="EVM">
  <a:themeElements>
    <a:clrScheme name="Connection_am_23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Connection_am_2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Connection_am_2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nection_am_2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nection_am_2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nection_am_2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nection_am_2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nection_am_2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nection_am_2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nection_am_2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nection_am_2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nection_am_2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nection_am_2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nection_am_2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nection_am_23 13">
        <a:dk1>
          <a:srgbClr val="003366"/>
        </a:dk1>
        <a:lt1>
          <a:srgbClr val="FFFFFF"/>
        </a:lt1>
        <a:dk2>
          <a:srgbClr val="000099"/>
        </a:dk2>
        <a:lt2>
          <a:srgbClr val="89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EVM</Template>
  <TotalTime>625</TotalTime>
  <Words>454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EVM</vt:lpstr>
      <vt:lpstr>Earned Value Management (EVM) буюу Төслийн гүйцэтгэлийн үнэ цэнийн менежмент</vt:lpstr>
      <vt:lpstr>Төслийн зардлын менежмент</vt:lpstr>
      <vt:lpstr>Төслийн гүйцэтгэлийн үнэ цэнийн менежментийн тойм</vt:lpstr>
      <vt:lpstr>Төслийн гүйцэтгэлийн үнэ цэнийн менежментийн тойм</vt:lpstr>
      <vt:lpstr>Үйл явцын хэмжүүр /Хуваарийн гүйцэтгэлийн хэмжүүр/</vt:lpstr>
      <vt:lpstr>Үйл явцын хэмжүүр /Зардлын гүйцэтгэлийн хэмжүүр/</vt:lpstr>
      <vt:lpstr>Төслийн гүйцэтгэсэн хэм хэмжээг төлөвлөгөөтэй харьцуулах</vt:lpstr>
      <vt:lpstr>Төслийн гүйцэтгэсэн ажлын үнэ цэнийг төлөвлөгөөтэй харьцуулах</vt:lpstr>
      <vt:lpstr>Төслийн дуусгалт тооцох /EAC/</vt:lpstr>
      <vt:lpstr>Жишээ:</vt:lpstr>
      <vt:lpstr>Бодолт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Earned Value Management (EVM) буюу Төслийн гүйцэтгэлийн үнэ цэнийн менежмент</dc:title>
  <dc:creator>bilka</dc:creator>
  <cp:lastModifiedBy>bilka</cp:lastModifiedBy>
  <cp:revision>20</cp:revision>
  <dcterms:created xsi:type="dcterms:W3CDTF">2013-05-02T00:31:45Z</dcterms:created>
  <dcterms:modified xsi:type="dcterms:W3CDTF">2013-05-06T07:54:35Z</dcterms:modified>
</cp:coreProperties>
</file>