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9" r:id="rId3"/>
    <p:sldId id="259" r:id="rId4"/>
    <p:sldId id="258" r:id="rId5"/>
    <p:sldId id="294" r:id="rId6"/>
    <p:sldId id="298" r:id="rId7"/>
    <p:sldId id="260" r:id="rId8"/>
    <p:sldId id="261" r:id="rId9"/>
    <p:sldId id="279" r:id="rId10"/>
    <p:sldId id="280" r:id="rId11"/>
    <p:sldId id="265" r:id="rId12"/>
    <p:sldId id="277" r:id="rId13"/>
    <p:sldId id="266" r:id="rId14"/>
    <p:sldId id="281" r:id="rId15"/>
    <p:sldId id="292" r:id="rId16"/>
    <p:sldId id="297" r:id="rId17"/>
    <p:sldId id="283" r:id="rId18"/>
    <p:sldId id="267" r:id="rId19"/>
    <p:sldId id="268" r:id="rId20"/>
    <p:sldId id="269" r:id="rId21"/>
    <p:sldId id="270" r:id="rId22"/>
    <p:sldId id="262" r:id="rId23"/>
    <p:sldId id="263" r:id="rId24"/>
    <p:sldId id="264" r:id="rId25"/>
    <p:sldId id="271" r:id="rId26"/>
    <p:sldId id="278" r:id="rId27"/>
    <p:sldId id="272" r:id="rId28"/>
    <p:sldId id="273" r:id="rId29"/>
    <p:sldId id="274" r:id="rId30"/>
    <p:sldId id="275" r:id="rId31"/>
    <p:sldId id="276" r:id="rId32"/>
    <p:sldId id="284" r:id="rId33"/>
    <p:sldId id="285" r:id="rId34"/>
    <p:sldId id="286" r:id="rId35"/>
    <p:sldId id="287" r:id="rId36"/>
    <p:sldId id="288" r:id="rId37"/>
    <p:sldId id="289" r:id="rId38"/>
    <p:sldId id="290" r:id="rId39"/>
    <p:sldId id="295" r:id="rId40"/>
    <p:sldId id="296" r:id="rId41"/>
    <p:sldId id="291" r:id="rId42"/>
    <p:sldId id="293" r:id="rId43"/>
    <p:sldId id="300" r:id="rId44"/>
    <p:sldId id="30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p:cViewPr varScale="1">
        <p:scale>
          <a:sx n="45" d="100"/>
          <a:sy n="45" d="100"/>
        </p:scale>
        <p:origin x="-125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0636212-C021-41B8-8073-2DF90C089266}" type="datetimeFigureOut">
              <a:rPr lang="en-US" smtClean="0"/>
              <a:pPr/>
              <a:t>8/27/2013</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CFDBCA3-BABB-4A92-AB48-49274989AC7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0636212-C021-41B8-8073-2DF90C089266}" type="datetimeFigureOut">
              <a:rPr lang="en-US" smtClean="0"/>
              <a:pPr/>
              <a:t>8/27/2013</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CFDBCA3-BABB-4A92-AB48-49274989AC7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0636212-C021-41B8-8073-2DF90C089266}" type="datetimeFigureOut">
              <a:rPr lang="en-US" smtClean="0"/>
              <a:pPr/>
              <a:t>8/27/2013</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CFDBCA3-BABB-4A92-AB48-49274989AC7C}"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636212-C021-41B8-8073-2DF90C089266}" type="datetimeFigureOut">
              <a:rPr lang="en-US" smtClean="0"/>
              <a:pPr/>
              <a:t>8/27/2013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CFDBCA3-BABB-4A92-AB48-49274989AC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0636212-C021-41B8-8073-2DF90C089266}" type="datetimeFigureOut">
              <a:rPr lang="en-US" smtClean="0"/>
              <a:pPr/>
              <a:t>8/27/2013</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CFDBCA3-BABB-4A92-AB48-49274989AC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0636212-C021-41B8-8073-2DF90C089266}" type="datetimeFigureOut">
              <a:rPr lang="en-US" smtClean="0"/>
              <a:pPr/>
              <a:t>8/27/2013</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CFDBCA3-BABB-4A92-AB48-49274989AC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2819399"/>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mn-MN"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Төлбөрийн баланс</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оршил</a:t>
            </a: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a:xfrm>
            <a:off x="457200" y="1752600"/>
            <a:ext cx="8229600" cy="4702208"/>
          </a:xfrm>
        </p:spPr>
        <p:txBody>
          <a:bodyPr>
            <a:normAutofit/>
          </a:bodyPr>
          <a:lstStyle/>
          <a:p>
            <a:r>
              <a:rPr lang="mn-MN" dirty="0" smtClean="0"/>
              <a:t>Улс орон бүрт төлбөрийн тодорхой цаг хугацаанд тухайн орон руу гадаадаас орж ирж байгаа бүх төлбөр тооцоо</a:t>
            </a:r>
            <a:r>
              <a:rPr lang="en-US" dirty="0" smtClean="0"/>
              <a:t>,</a:t>
            </a:r>
            <a:r>
              <a:rPr lang="mn-MN" dirty="0" smtClean="0"/>
              <a:t> тухайн орноос гадаад улсад хийгдсэн бүх мөнгөн төлбөрийн системчилсэн бичилт шаардлагатай болдог.</a:t>
            </a:r>
          </a:p>
          <a:p>
            <a:r>
              <a:rPr lang="mn-MN" dirty="0" smtClean="0"/>
              <a:t>НҮБ</a:t>
            </a:r>
            <a:r>
              <a:rPr lang="en-US" dirty="0" smtClean="0"/>
              <a:t>-</a:t>
            </a:r>
            <a:r>
              <a:rPr lang="mn-MN" dirty="0" smtClean="0"/>
              <a:t> ээс баталж  ОУВС</a:t>
            </a:r>
            <a:r>
              <a:rPr lang="en-US" dirty="0" smtClean="0"/>
              <a:t>-</a:t>
            </a:r>
            <a:r>
              <a:rPr lang="mn-MN" dirty="0" smtClean="0"/>
              <a:t>аас боловсруулсан </a:t>
            </a:r>
            <a:r>
              <a:rPr lang="mn-MN" dirty="0" smtClean="0">
                <a:solidFill>
                  <a:schemeClr val="accent1">
                    <a:lumMod val="50000"/>
                  </a:schemeClr>
                </a:solidFill>
              </a:rPr>
              <a:t>төлбөрийн баланс</a:t>
            </a:r>
            <a:r>
              <a:rPr lang="mn-MN" dirty="0" smtClean="0"/>
              <a:t>ын удирдамжийн үндсэн дээр баланс гаргах арга нь түгээмэл хэрэглэгдэж байна.</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3276600"/>
          </a:xfrm>
        </p:spPr>
        <p:txBody>
          <a:bodyPr>
            <a:normAutofit fontScale="90000"/>
          </a:bodyPr>
          <a:lstStyle/>
          <a:p>
            <a:r>
              <a:rPr lang="mn-MN" sz="2800" dirty="0" smtClean="0"/>
              <a:t>Эдийн засгийн нээлттэй байдлын түвшин тухайн орны хуулийн этгээд болох аж ахуй нэгж байгууллага, хувь хүний гадаад орнуудтай хийсэн худалдаа наймааны мөнгөн илэрхийллийн дүнг </a:t>
            </a:r>
            <a:r>
              <a:rPr lang="mn-MN" sz="2800" b="1" i="1" dirty="0" smtClean="0"/>
              <a:t>төлбөрийн баланс </a:t>
            </a:r>
            <a:r>
              <a:rPr lang="mn-MN" sz="2800" dirty="0" smtClean="0"/>
              <a:t>гэнэ.</a:t>
            </a:r>
            <a:br>
              <a:rPr lang="mn-MN" sz="2800" dirty="0" smtClean="0"/>
            </a:br>
            <a:endParaRPr lang="en-US" sz="2800" dirty="0"/>
          </a:p>
        </p:txBody>
      </p:sp>
      <p:pic>
        <p:nvPicPr>
          <p:cNvPr id="2050" name="Picture 2"/>
          <p:cNvPicPr>
            <a:picLocks noGrp="1" noChangeAspect="1" noChangeArrowheads="1"/>
          </p:cNvPicPr>
          <p:nvPr>
            <p:ph idx="1"/>
          </p:nvPr>
        </p:nvPicPr>
        <p:blipFill>
          <a:blip r:embed="rId2" cstate="print"/>
          <a:srcRect/>
          <a:stretch>
            <a:fillRect/>
          </a:stretch>
        </p:blipFill>
        <p:spPr bwMode="auto">
          <a:xfrm rot="5773565">
            <a:off x="1506880" y="3215448"/>
            <a:ext cx="2322384" cy="35814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rot="5400000">
            <a:off x="5615780" y="3863181"/>
            <a:ext cx="2786063" cy="243522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a:ln>
            <a:solidFill>
              <a:schemeClr val="accent1"/>
            </a:solidFill>
          </a:ln>
        </p:spPr>
        <p:txBody>
          <a:bodyPr>
            <a:normAutofit fontScale="55000" lnSpcReduction="20000"/>
          </a:bodyPr>
          <a:lstStyle/>
          <a:p>
            <a:r>
              <a:rPr lang="mn-MN" sz="4500" b="1" dirty="0" smtClean="0">
                <a:solidFill>
                  <a:schemeClr val="accent2">
                    <a:lumMod val="75000"/>
                  </a:schemeClr>
                </a:solidFill>
              </a:rPr>
              <a:t>Төлбөрийн тэнцэл </a:t>
            </a:r>
            <a:r>
              <a:rPr lang="mn-MN" sz="4500" dirty="0" smtClean="0"/>
              <a:t>нь улс орны гадаад улс оронтой хийх гадаад худалдааны үйл ажиллагааг тусгадаг. Энэ үйл </a:t>
            </a:r>
            <a:r>
              <a:rPr lang="ru-RU" sz="4500" dirty="0" smtClean="0"/>
              <a:t>ажиллагаа нь экспорт, импорт, үйлчилгээ худалдах ба</a:t>
            </a:r>
            <a:r>
              <a:rPr lang="mn-MN" sz="4500" dirty="0" smtClean="0"/>
              <a:t> худалдан авах, зуучлал зэргийг багтаана. Төлбөрийн баланс нь дээрхээс олсон бүх орлого, тэдэнд төлөх төлбөрийг нэгтгэн харуулна.</a:t>
            </a:r>
          </a:p>
          <a:p>
            <a:endParaRPr lang="mn-MN" sz="4400" b="1" dirty="0" smtClean="0"/>
          </a:p>
          <a:p>
            <a:r>
              <a:rPr lang="mn-MN" sz="4500" b="1" dirty="0" smtClean="0">
                <a:solidFill>
                  <a:schemeClr val="accent1">
                    <a:lumMod val="50000"/>
                  </a:schemeClr>
                </a:solidFill>
              </a:rPr>
              <a:t>Төлбөрийн тэнцэл </a:t>
            </a:r>
            <a:r>
              <a:rPr lang="mn-MN" sz="4500" dirty="0" smtClean="0"/>
              <a:t>гэж тодорхой хугацаанд тухайн улсаас бусад улстай хийсэн эдийн засгийн харилцааг нэгтгэн харуулдаг статистик тайланг хэлнэ. Өөрөөр хэлбэл төлбөрийн тэнцэл нь тодорхой хугацаанд оршин суугч болон оршин суугч бус этгээдийн  хооронд хийгдсэн худалдаа, үйлчилгээ, орлого, урсгал шилжүүлэг, санхүүгийн болон хөрөнгийн урсгалыг харуулдаг.</a:t>
            </a:r>
            <a:endParaRPr lang="en-US" sz="4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cstate="print"/>
          <a:srcRect/>
          <a:stretch>
            <a:fillRect/>
          </a:stretch>
        </p:blipFill>
        <p:spPr bwMode="auto">
          <a:xfrm>
            <a:off x="457200" y="381000"/>
            <a:ext cx="8305799" cy="607377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Хөгжингүй орнуудын төлбөрийн баланс</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Content Placeholder 3" descr="tolboriin tentsel.JPG"/>
          <p:cNvPicPr>
            <a:picLocks noGrp="1"/>
          </p:cNvPicPr>
          <p:nvPr>
            <p:ph idx="1"/>
          </p:nvPr>
        </p:nvPicPr>
        <p:blipFill>
          <a:blip r:embed="rId2" cstate="print"/>
          <a:stretch>
            <a:fillRect/>
          </a:stretch>
        </p:blipFill>
        <p:spPr>
          <a:xfrm>
            <a:off x="381000" y="1828800"/>
            <a:ext cx="8382000" cy="4648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21408"/>
          </a:xfrm>
        </p:spPr>
        <p:txBody>
          <a:bodyPr/>
          <a:lstStyle/>
          <a:p>
            <a:r>
              <a:rPr lang="mn-MN" dirty="0" smtClean="0"/>
              <a:t>Олон Улсын Вальютын сангийн аргачлалаар төлбөрийн балансын бүрэлдэхүүн, бүтцийг тогтоосон байдаг бөгөөд, түүнийг дотор нь </a:t>
            </a:r>
            <a:r>
              <a:rPr lang="mn-MN" b="1" dirty="0" smtClean="0">
                <a:solidFill>
                  <a:schemeClr val="accent1">
                    <a:lumMod val="50000"/>
                  </a:schemeClr>
                </a:solidFill>
              </a:rPr>
              <a:t>урсгал </a:t>
            </a:r>
            <a:r>
              <a:rPr lang="mn-MN" b="1" i="1" dirty="0" smtClean="0">
                <a:solidFill>
                  <a:schemeClr val="accent1">
                    <a:lumMod val="50000"/>
                  </a:schemeClr>
                </a:solidFill>
              </a:rPr>
              <a:t>гүйлгээний баланс </a:t>
            </a:r>
            <a:r>
              <a:rPr lang="en-US" i="1" dirty="0" smtClean="0"/>
              <a:t>(current account)</a:t>
            </a:r>
            <a:r>
              <a:rPr lang="mn-MN" b="1" i="1" dirty="0" smtClean="0"/>
              <a:t>, </a:t>
            </a:r>
            <a:r>
              <a:rPr lang="mn-MN" b="1" i="1" dirty="0" smtClean="0">
                <a:solidFill>
                  <a:schemeClr val="accent1">
                    <a:lumMod val="50000"/>
                  </a:schemeClr>
                </a:solidFill>
              </a:rPr>
              <a:t>хөрөнгийн хөдөлгөөний баланс </a:t>
            </a:r>
            <a:r>
              <a:rPr lang="en-US" i="1" dirty="0" smtClean="0"/>
              <a:t>(capital  account)</a:t>
            </a:r>
            <a:r>
              <a:rPr lang="mn-MN" dirty="0" smtClean="0"/>
              <a:t>гэж ангилна.</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562600"/>
          </a:xfrm>
        </p:spPr>
        <p:txBody>
          <a:bodyPr>
            <a:normAutofit/>
          </a:bodyPr>
          <a:lstStyle/>
          <a:p>
            <a:r>
              <a:rPr lang="mn-MN" dirty="0" smtClean="0"/>
              <a:t>Аливаа хэлцэл нь хоѐр талтай бөгөөд үүнийг дебет, </a:t>
            </a:r>
            <a:r>
              <a:rPr lang="en-US" dirty="0" smtClean="0"/>
              <a:t> </a:t>
            </a:r>
            <a:r>
              <a:rPr lang="mn-MN" dirty="0" smtClean="0"/>
              <a:t>кредит  хэлбэрээр бүртгэдэг. Тухайн улсаас</a:t>
            </a:r>
            <a:r>
              <a:rPr lang="en-US" dirty="0" smtClean="0"/>
              <a:t> </a:t>
            </a:r>
            <a:r>
              <a:rPr lang="ru-RU" dirty="0" smtClean="0"/>
              <a:t>гарч байгаа худалдааны болон капиталын</a:t>
            </a:r>
            <a:r>
              <a:rPr lang="en-US" dirty="0" smtClean="0"/>
              <a:t> </a:t>
            </a:r>
            <a:r>
              <a:rPr lang="mn-MN" dirty="0" smtClean="0"/>
              <a:t>урсгалыг дебет  гэх бөгөөд сөрөг тэмдэгтэй</a:t>
            </a:r>
            <a:r>
              <a:rPr lang="en-US" dirty="0" smtClean="0"/>
              <a:t> </a:t>
            </a:r>
            <a:r>
              <a:rPr lang="en-US" dirty="0" smtClean="0">
                <a:solidFill>
                  <a:schemeClr val="accent1">
                    <a:lumMod val="50000"/>
                  </a:schemeClr>
                </a:solidFill>
              </a:rPr>
              <a:t>(-)</a:t>
            </a:r>
            <a:r>
              <a:rPr lang="mn-MN" dirty="0" smtClean="0"/>
              <a:t>, харин тухайн улсад орж ирж байгаа урсгалыг кредит гэх бөгөөд нэмэх тэмдэгтэй </a:t>
            </a:r>
            <a:r>
              <a:rPr lang="en-US" dirty="0" smtClean="0">
                <a:solidFill>
                  <a:schemeClr val="accent1">
                    <a:lumMod val="50000"/>
                  </a:schemeClr>
                </a:solidFill>
              </a:rPr>
              <a:t>(+) </a:t>
            </a:r>
            <a:r>
              <a:rPr lang="mn-MN" dirty="0" smtClean="0"/>
              <a:t>байна.</a:t>
            </a:r>
            <a:r>
              <a:rPr lang="en-US" dirty="0" smtClean="0"/>
              <a:t> </a:t>
            </a:r>
          </a:p>
          <a:p>
            <a:pPr>
              <a:buNone/>
            </a:pPr>
            <a:r>
              <a:rPr lang="en-US" dirty="0" smtClean="0"/>
              <a:t>    </a:t>
            </a:r>
            <a:r>
              <a:rPr lang="mn-MN" dirty="0" smtClean="0"/>
              <a:t>Өөрөөр хэлвэл тухайн оронд валют оруулж</a:t>
            </a:r>
            <a:r>
              <a:rPr lang="en-US" dirty="0" smtClean="0"/>
              <a:t> </a:t>
            </a:r>
            <a:r>
              <a:rPr lang="mn-MN" dirty="0" smtClean="0"/>
              <a:t>ирж буй хэлцлүүдийг кредит талд, тухайн орноос валют гаргаж буй хэлцлүүдийг дебет талд бичигддэг.</a:t>
            </a:r>
          </a:p>
          <a:p>
            <a:pPr>
              <a:buNone/>
            </a:pPr>
            <a:r>
              <a:rPr lang="mn-MN" dirty="0" smtClean="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45208"/>
          </a:xfrm>
        </p:spPr>
        <p:txBody>
          <a:bodyPr>
            <a:normAutofit/>
          </a:bodyPr>
          <a:lstStyle/>
          <a:p>
            <a:r>
              <a:rPr lang="mn-MN" dirty="0" smtClean="0"/>
              <a:t>Жилийн төлбөрийн тэнцлийн үр дүн нь улс , орны алба ёсны валютын нөөцийн өөрчлөлт байна. Тэнцлийн </a:t>
            </a:r>
            <a:r>
              <a:rPr lang="ru-RU" dirty="0" smtClean="0"/>
              <a:t>алдагдал байна гэдэг нь экспорт нь</a:t>
            </a:r>
            <a:r>
              <a:rPr lang="mn-MN" dirty="0" smtClean="0"/>
              <a:t> </a:t>
            </a:r>
            <a:r>
              <a:rPr lang="ru-RU" dirty="0" smtClean="0"/>
              <a:t>импортынхоо</a:t>
            </a:r>
            <a:r>
              <a:rPr lang="mn-MN" dirty="0" smtClean="0"/>
              <a:t> төлбөрийг хийж чадахгүй байна гэсэн үг. Түүнийг </a:t>
            </a:r>
            <a:r>
              <a:rPr lang="ru-RU" b="1" dirty="0" smtClean="0">
                <a:solidFill>
                  <a:schemeClr val="accent1">
                    <a:lumMod val="50000"/>
                  </a:schemeClr>
                </a:solidFill>
              </a:rPr>
              <a:t>нөхөхийн тулд </a:t>
            </a:r>
            <a:r>
              <a:rPr lang="ru-RU" dirty="0" smtClean="0"/>
              <a:t>гадаадаас зээл авах, зарим активыг</a:t>
            </a:r>
            <a:r>
              <a:rPr lang="mn-MN" dirty="0" smtClean="0"/>
              <a:t> гадаадынханд худалдах шаардлагатай болно. Цаашилбал, төлбөрийн тэнцлийн алдагдалыг улс оронд </a:t>
            </a:r>
            <a:r>
              <a:rPr lang="ru-RU" dirty="0" smtClean="0"/>
              <a:t>гадаадаас орсон капиталаас нөхөж болно.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97608"/>
          </a:xfrm>
        </p:spPr>
        <p:txBody>
          <a:bodyPr>
            <a:normAutofit/>
          </a:bodyPr>
          <a:lstStyle/>
          <a:p>
            <a:r>
              <a:rPr lang="mn-MN" dirty="0" smtClean="0"/>
              <a:t>Улс бүр заавал байлгах нөөцтэй байх шаардлагатай. </a:t>
            </a:r>
          </a:p>
          <a:p>
            <a:pPr>
              <a:buNone/>
            </a:pPr>
            <a:r>
              <a:rPr lang="mn-MN" dirty="0" smtClean="0"/>
              <a:t>    Өөрөөр хэлбэл төлбөрийн тэнцлийн сөрөг байдлыг зохицуулахын тулд </a:t>
            </a:r>
            <a:r>
              <a:rPr lang="ru-RU" dirty="0" smtClean="0"/>
              <a:t>тодорхой тооны гадаад валюттай байна гэсэн үг юм.</a:t>
            </a:r>
            <a:r>
              <a:rPr lang="mn-MN" dirty="0" smtClean="0"/>
              <a:t> Тийм нөөцийн багасалт нь улс орны төлбөрийн тэнцлийн хэмжээг харуулдаг. Нөөцийн нэмэгдэлт нь төлбөрийн тэнцлийн актив нэмэгдсэн ба эерэг үлдэгдэлтэй байгааг харуулна.</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47800"/>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Урсгал гүйлгээний баланс</a:t>
            </a:r>
            <a:endParaRPr lang="en-US"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a:xfrm>
            <a:off x="457200" y="1905000"/>
            <a:ext cx="8229600" cy="5334000"/>
          </a:xfrm>
        </p:spPr>
        <p:txBody>
          <a:bodyPr>
            <a:normAutofit fontScale="70000" lnSpcReduction="20000"/>
          </a:bodyPr>
          <a:lstStyle/>
          <a:p>
            <a:r>
              <a:rPr lang="ru-RU" sz="3600" b="1" dirty="0" smtClean="0"/>
              <a:t>1. Ур с г а л  тэнцэл</a:t>
            </a:r>
          </a:p>
          <a:p>
            <a:pPr>
              <a:buNone/>
            </a:pPr>
            <a:r>
              <a:rPr lang="mn-MN" sz="3600" b="1" dirty="0" smtClean="0"/>
              <a:t>        </a:t>
            </a:r>
            <a:r>
              <a:rPr lang="en-US" sz="3600" b="1" dirty="0" smtClean="0"/>
              <a:t>A.</a:t>
            </a:r>
            <a:r>
              <a:rPr lang="mn-MN" sz="3600" b="1" dirty="0" smtClean="0"/>
              <a:t>Бараа ба үйлчилгээний худалдаа</a:t>
            </a:r>
          </a:p>
          <a:p>
            <a:pPr>
              <a:buNone/>
            </a:pPr>
            <a:r>
              <a:rPr lang="mn-MN" sz="3600" b="1" dirty="0" smtClean="0"/>
              <a:t>        </a:t>
            </a:r>
            <a:r>
              <a:rPr lang="en-US" sz="3600" b="1" dirty="0" smtClean="0"/>
              <a:t>a. </a:t>
            </a:r>
            <a:r>
              <a:rPr lang="mn-MN" sz="3600" b="1" dirty="0" smtClean="0"/>
              <a:t>Бараа</a:t>
            </a:r>
          </a:p>
          <a:p>
            <a:r>
              <a:rPr lang="mn-MN" sz="3600" b="1" dirty="0" smtClean="0"/>
              <a:t>1. Экспортын Ф.О.Б</a:t>
            </a:r>
          </a:p>
          <a:p>
            <a:pPr>
              <a:buNone/>
            </a:pPr>
            <a:r>
              <a:rPr lang="mn-MN" sz="3600" dirty="0" smtClean="0"/>
              <a:t>        	1. Зэсийн баяжмал</a:t>
            </a:r>
          </a:p>
          <a:p>
            <a:pPr>
              <a:buNone/>
            </a:pPr>
            <a:r>
              <a:rPr lang="mn-MN" sz="3600" dirty="0" smtClean="0"/>
              <a:t>        	2. Мөнгөжөөгүй алт</a:t>
            </a:r>
          </a:p>
          <a:p>
            <a:pPr>
              <a:buNone/>
            </a:pPr>
            <a:r>
              <a:rPr lang="mn-MN" sz="3600" dirty="0" smtClean="0"/>
              <a:t>        	3. Бусад</a:t>
            </a:r>
          </a:p>
          <a:p>
            <a:r>
              <a:rPr lang="mn-MN" sz="3600" b="1" dirty="0" smtClean="0"/>
              <a:t>2.     Импортын Ф.О.Б</a:t>
            </a:r>
          </a:p>
          <a:p>
            <a:pPr>
              <a:buNone/>
            </a:pPr>
            <a:r>
              <a:rPr lang="mn-MN" sz="3600" b="1" dirty="0" smtClean="0"/>
              <a:t>        </a:t>
            </a:r>
            <a:r>
              <a:rPr lang="en-US" sz="3600" b="1" dirty="0" smtClean="0"/>
              <a:t>b.</a:t>
            </a:r>
            <a:r>
              <a:rPr lang="mn-MN" sz="3600" b="1" dirty="0" smtClean="0"/>
              <a:t>Үйлчилгээ</a:t>
            </a:r>
          </a:p>
          <a:p>
            <a:pPr>
              <a:buNone/>
            </a:pPr>
            <a:r>
              <a:rPr lang="mn-MN" sz="3600" dirty="0" smtClean="0"/>
              <a:t>        	1. Тээвэр</a:t>
            </a:r>
          </a:p>
          <a:p>
            <a:pPr>
              <a:buNone/>
            </a:pPr>
            <a:r>
              <a:rPr lang="mn-MN" sz="3600" dirty="0" smtClean="0"/>
              <a:t>        	2. Аялал</a:t>
            </a:r>
          </a:p>
          <a:p>
            <a:pPr>
              <a:buNone/>
            </a:pPr>
            <a:r>
              <a:rPr lang="mn-MN" sz="3600" dirty="0" smtClean="0"/>
              <a:t>        	3. Харилцаа холбооны үйлчилгээ</a:t>
            </a:r>
          </a:p>
          <a:p>
            <a:pPr>
              <a:buNone/>
            </a:pPr>
            <a:r>
              <a:rPr lang="mn-MN" sz="3600" dirty="0" smtClean="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97608"/>
          </a:xfrm>
        </p:spPr>
        <p:txBody>
          <a:bodyPr>
            <a:normAutofit fontScale="85000" lnSpcReduction="20000"/>
          </a:bodyPr>
          <a:lstStyle/>
          <a:p>
            <a:pPr>
              <a:buNone/>
            </a:pPr>
            <a:r>
              <a:rPr lang="mn-MN" sz="3200" dirty="0" smtClean="0"/>
              <a:t> 		4. Барилгын ажил</a:t>
            </a:r>
          </a:p>
          <a:p>
            <a:pPr>
              <a:buNone/>
            </a:pPr>
            <a:r>
              <a:rPr lang="mn-MN" sz="3200" dirty="0" smtClean="0"/>
              <a:t>        	5. Даатгалын үйлчилгээ</a:t>
            </a:r>
          </a:p>
          <a:p>
            <a:pPr>
              <a:buNone/>
            </a:pPr>
            <a:r>
              <a:rPr lang="mn-MN" sz="3200" dirty="0" smtClean="0"/>
              <a:t>        	6. Бусад үйлчилгээ</a:t>
            </a:r>
            <a:endParaRPr lang="mn-MN" b="1" dirty="0" smtClean="0"/>
          </a:p>
          <a:p>
            <a:r>
              <a:rPr lang="en-US" b="1" dirty="0" smtClean="0"/>
              <a:t>A.</a:t>
            </a:r>
            <a:r>
              <a:rPr lang="mn-MN" b="1" dirty="0" smtClean="0"/>
              <a:t>Орлого</a:t>
            </a:r>
          </a:p>
          <a:p>
            <a:pPr>
              <a:buNone/>
            </a:pPr>
            <a:r>
              <a:rPr lang="mn-MN" b="1" dirty="0" smtClean="0"/>
              <a:t>    		</a:t>
            </a:r>
            <a:r>
              <a:rPr lang="en-US" b="1" dirty="0" smtClean="0"/>
              <a:t>a. </a:t>
            </a:r>
            <a:r>
              <a:rPr lang="mn-MN" b="1" dirty="0" smtClean="0"/>
              <a:t>Ажиллагсдын цалин хөлс</a:t>
            </a:r>
          </a:p>
          <a:p>
            <a:pPr>
              <a:buNone/>
            </a:pPr>
            <a:r>
              <a:rPr lang="mn-MN" b="1" dirty="0" smtClean="0"/>
              <a:t>    		</a:t>
            </a:r>
            <a:r>
              <a:rPr lang="en-US" b="1" dirty="0" smtClean="0"/>
              <a:t>b.</a:t>
            </a:r>
            <a:r>
              <a:rPr lang="mn-MN" b="1" dirty="0" smtClean="0"/>
              <a:t>Хөрөнгө оруулалтын орлого</a:t>
            </a:r>
          </a:p>
          <a:p>
            <a:r>
              <a:rPr lang="ru-RU" b="1" dirty="0" smtClean="0"/>
              <a:t>B.Ур с г а л  шилжүүлэг</a:t>
            </a:r>
          </a:p>
          <a:p>
            <a:pPr>
              <a:buNone/>
            </a:pPr>
            <a:r>
              <a:rPr lang="mn-MN" b="1" dirty="0" smtClean="0"/>
              <a:t>		</a:t>
            </a:r>
            <a:r>
              <a:rPr lang="en-US" b="1" dirty="0" smtClean="0"/>
              <a:t>a. </a:t>
            </a:r>
            <a:r>
              <a:rPr lang="mn-MN" b="1" dirty="0" smtClean="0"/>
              <a:t>Засгийн газрын шилжүүлэг</a:t>
            </a:r>
          </a:p>
          <a:p>
            <a:pPr>
              <a:buNone/>
            </a:pPr>
            <a:r>
              <a:rPr lang="mn-MN" b="1" dirty="0" smtClean="0"/>
              <a:t>		</a:t>
            </a:r>
            <a:r>
              <a:rPr lang="en-US" b="1" dirty="0" smtClean="0"/>
              <a:t>b.</a:t>
            </a:r>
            <a:r>
              <a:rPr lang="mn-MN" b="1" dirty="0" smtClean="0"/>
              <a:t>Ажилчдын гуйвуулга</a:t>
            </a:r>
          </a:p>
          <a:p>
            <a:pPr>
              <a:buNone/>
            </a:pPr>
            <a:r>
              <a:rPr lang="mn-MN" dirty="0" smtClean="0"/>
              <a:t>			1. Хүлээн авсан</a:t>
            </a:r>
          </a:p>
          <a:p>
            <a:pPr>
              <a:buNone/>
            </a:pPr>
            <a:r>
              <a:rPr lang="mn-MN" dirty="0" smtClean="0"/>
              <a:t>			2. Шилжүүлсэн</a:t>
            </a:r>
          </a:p>
          <a:p>
            <a:r>
              <a:rPr lang="en-US" b="1" dirty="0" smtClean="0"/>
              <a:t>c. </a:t>
            </a:r>
            <a:r>
              <a:rPr lang="mn-MN" b="1" dirty="0" smtClean="0"/>
              <a:t>Бусад шилжүүлэг</a:t>
            </a:r>
          </a:p>
          <a:p>
            <a:r>
              <a:rPr lang="mn-MN" dirty="0" smtClean="0"/>
              <a:t>Урсгал гүйлгээний балансын бүдүүвч дараахь бүтэцтэй байна.</a:t>
            </a:r>
            <a:endParaRPr lang="en-US" dirty="0" smtClean="0"/>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57201"/>
            <a:ext cx="4038600" cy="5714999"/>
          </a:xfrm>
        </p:spPr>
        <p:txBody>
          <a:bodyPr>
            <a:normAutofit fontScale="70000" lnSpcReduction="20000"/>
          </a:bodyPr>
          <a:lstStyle/>
          <a:p>
            <a:r>
              <a:rPr lang="mn-MN" sz="3600" b="1" dirty="0" smtClean="0"/>
              <a:t> </a:t>
            </a:r>
            <a:r>
              <a:rPr lang="mn-MN" sz="3600" b="1" dirty="0" smtClean="0">
                <a:solidFill>
                  <a:schemeClr val="accent1">
                    <a:lumMod val="50000"/>
                  </a:schemeClr>
                </a:solidFill>
              </a:rPr>
              <a:t>Орлого</a:t>
            </a:r>
          </a:p>
          <a:p>
            <a:pPr marL="578358" indent="-514350">
              <a:buNone/>
            </a:pPr>
            <a:r>
              <a:rPr lang="en-US" dirty="0" smtClean="0"/>
              <a:t>1.</a:t>
            </a:r>
            <a:r>
              <a:rPr lang="mn-MN" dirty="0" smtClean="0"/>
              <a:t>Экспортын бараа</a:t>
            </a:r>
          </a:p>
          <a:p>
            <a:pPr marL="578358" indent="-514350">
              <a:buNone/>
            </a:pPr>
            <a:endParaRPr lang="en-US" dirty="0" smtClean="0"/>
          </a:p>
          <a:p>
            <a:pPr marL="578358" indent="-514350">
              <a:buNone/>
            </a:pPr>
            <a:r>
              <a:rPr lang="en-US" dirty="0" smtClean="0"/>
              <a:t>-</a:t>
            </a:r>
            <a:r>
              <a:rPr lang="mn-MN" dirty="0" smtClean="0"/>
              <a:t>Экспортын чиглэлтэй үйлчилгээ</a:t>
            </a:r>
          </a:p>
          <a:p>
            <a:pPr marL="578358" indent="-514350">
              <a:buNone/>
            </a:pPr>
            <a:endParaRPr lang="en-US" dirty="0" smtClean="0"/>
          </a:p>
          <a:p>
            <a:pPr marL="578358" indent="-514350">
              <a:buNone/>
            </a:pPr>
            <a:r>
              <a:rPr lang="en-US" dirty="0" smtClean="0"/>
              <a:t>2</a:t>
            </a:r>
            <a:r>
              <a:rPr lang="mn-MN" dirty="0" smtClean="0"/>
              <a:t>.Шилжүүлэг</a:t>
            </a:r>
          </a:p>
          <a:p>
            <a:pPr>
              <a:buNone/>
            </a:pPr>
            <a:endParaRPr lang="en-US" dirty="0" smtClean="0"/>
          </a:p>
          <a:p>
            <a:pPr>
              <a:buNone/>
            </a:pPr>
            <a:r>
              <a:rPr lang="en-US" dirty="0" smtClean="0"/>
              <a:t>-</a:t>
            </a:r>
            <a:r>
              <a:rPr lang="mn-MN" dirty="0" smtClean="0"/>
              <a:t> Гадаадаас орох    хөрөнгө</a:t>
            </a:r>
          </a:p>
          <a:p>
            <a:pPr>
              <a:buNone/>
            </a:pPr>
            <a:endParaRPr lang="en-US" dirty="0" smtClean="0"/>
          </a:p>
          <a:p>
            <a:pPr>
              <a:buNone/>
            </a:pPr>
            <a:r>
              <a:rPr lang="en-US" dirty="0" smtClean="0"/>
              <a:t>-</a:t>
            </a:r>
            <a:r>
              <a:rPr lang="mn-MN" dirty="0" smtClean="0"/>
              <a:t>Гадаадын иргэдийн төлбөр</a:t>
            </a:r>
          </a:p>
          <a:p>
            <a:pPr>
              <a:buNone/>
            </a:pPr>
            <a:endParaRPr lang="en-US" dirty="0" smtClean="0"/>
          </a:p>
          <a:p>
            <a:pPr>
              <a:buNone/>
            </a:pPr>
            <a:r>
              <a:rPr lang="en-US" dirty="0" smtClean="0"/>
              <a:t>-</a:t>
            </a:r>
            <a:r>
              <a:rPr lang="mn-MN" dirty="0" smtClean="0"/>
              <a:t>Гадаадын иргэдийн худалдаж авсан зүйл орлого</a:t>
            </a:r>
          </a:p>
          <a:p>
            <a:pPr>
              <a:buNone/>
            </a:pPr>
            <a:endParaRPr lang="en-US" dirty="0" smtClean="0"/>
          </a:p>
          <a:p>
            <a:pPr>
              <a:buNone/>
            </a:pPr>
            <a:r>
              <a:rPr lang="en-US" dirty="0" smtClean="0"/>
              <a:t>-</a:t>
            </a:r>
            <a:r>
              <a:rPr lang="mn-MN" dirty="0" smtClean="0"/>
              <a:t>Гадаадын тусламж</a:t>
            </a:r>
          </a:p>
          <a:p>
            <a:pPr>
              <a:buNone/>
            </a:pPr>
            <a:endParaRPr lang="en-US" dirty="0" smtClean="0"/>
          </a:p>
          <a:p>
            <a:pPr>
              <a:buNone/>
            </a:pPr>
            <a:r>
              <a:rPr lang="en-US" dirty="0" smtClean="0"/>
              <a:t>-</a:t>
            </a:r>
            <a:r>
              <a:rPr lang="mn-MN" dirty="0" smtClean="0"/>
              <a:t>Урсгал гүйлгээний зөрүү</a:t>
            </a:r>
            <a:endParaRPr lang="en-US" dirty="0"/>
          </a:p>
        </p:txBody>
      </p:sp>
      <p:sp>
        <p:nvSpPr>
          <p:cNvPr id="4" name="Content Placeholder 3"/>
          <p:cNvSpPr>
            <a:spLocks noGrp="1"/>
          </p:cNvSpPr>
          <p:nvPr>
            <p:ph sz="half" idx="2"/>
          </p:nvPr>
        </p:nvSpPr>
        <p:spPr>
          <a:xfrm>
            <a:off x="4648200" y="457201"/>
            <a:ext cx="4038600" cy="5791200"/>
          </a:xfrm>
        </p:spPr>
        <p:txBody>
          <a:bodyPr>
            <a:normAutofit fontScale="70000" lnSpcReduction="20000"/>
          </a:bodyPr>
          <a:lstStyle/>
          <a:p>
            <a:r>
              <a:rPr lang="mn-MN" sz="3600" b="1" dirty="0" smtClean="0">
                <a:solidFill>
                  <a:schemeClr val="accent1">
                    <a:lumMod val="50000"/>
                  </a:schemeClr>
                </a:solidFill>
              </a:rPr>
              <a:t> Зарлага</a:t>
            </a:r>
          </a:p>
          <a:p>
            <a:pPr>
              <a:buNone/>
            </a:pPr>
            <a:r>
              <a:rPr lang="mn-MN" dirty="0" smtClean="0"/>
              <a:t>1.Импортын бараа</a:t>
            </a:r>
          </a:p>
          <a:p>
            <a:pPr>
              <a:buNone/>
            </a:pPr>
            <a:endParaRPr lang="en-US" dirty="0" smtClean="0"/>
          </a:p>
          <a:p>
            <a:pPr>
              <a:buNone/>
            </a:pPr>
            <a:r>
              <a:rPr lang="en-US" dirty="0" smtClean="0"/>
              <a:t>-</a:t>
            </a:r>
            <a:r>
              <a:rPr lang="mn-MN" dirty="0" smtClean="0"/>
              <a:t>Импортын чиглэлтэй үйлчилгээ</a:t>
            </a:r>
          </a:p>
          <a:p>
            <a:pPr>
              <a:buNone/>
            </a:pPr>
            <a:endParaRPr lang="en-US" dirty="0" smtClean="0"/>
          </a:p>
          <a:p>
            <a:pPr>
              <a:buNone/>
            </a:pPr>
            <a:r>
              <a:rPr lang="mn-MN" dirty="0" smtClean="0"/>
              <a:t>2.Шилжүүлэг</a:t>
            </a:r>
          </a:p>
          <a:p>
            <a:pPr>
              <a:buNone/>
            </a:pPr>
            <a:endParaRPr lang="en-US" dirty="0" smtClean="0"/>
          </a:p>
          <a:p>
            <a:pPr>
              <a:buNone/>
            </a:pPr>
            <a:r>
              <a:rPr lang="mn-MN" dirty="0" smtClean="0"/>
              <a:t>-Гадны хөрөнгө оруулалтын орлогыг шилжүүлэх</a:t>
            </a:r>
          </a:p>
          <a:p>
            <a:pPr>
              <a:buNone/>
            </a:pPr>
            <a:endParaRPr lang="en-US" dirty="0" smtClean="0"/>
          </a:p>
          <a:p>
            <a:pPr>
              <a:buNone/>
            </a:pPr>
            <a:r>
              <a:rPr lang="mn-MN" dirty="0" smtClean="0"/>
              <a:t>-Гадаадын иргэдийн төлбөрийн шилжүүлэг</a:t>
            </a:r>
          </a:p>
          <a:p>
            <a:pPr>
              <a:buNone/>
            </a:pPr>
            <a:endParaRPr lang="en-US" dirty="0" smtClean="0"/>
          </a:p>
          <a:p>
            <a:pPr>
              <a:buNone/>
            </a:pPr>
            <a:r>
              <a:rPr lang="mn-MN" dirty="0" smtClean="0"/>
              <a:t>-Өөрийн улсын иргэдийн гадаадад худулдаж авсан хөрөнгө</a:t>
            </a:r>
          </a:p>
          <a:p>
            <a:pPr>
              <a:buNone/>
            </a:pPr>
            <a:endParaRPr lang="en-US" dirty="0" smtClean="0"/>
          </a:p>
          <a:p>
            <a:pPr>
              <a:buNone/>
            </a:pPr>
            <a:r>
              <a:rPr lang="mn-MN" dirty="0" smtClean="0"/>
              <a:t>3.Гадаад улс байгууллагад үзүүлсэн тусламж</a:t>
            </a:r>
          </a:p>
          <a:p>
            <a:pPr>
              <a:buNone/>
            </a:pPr>
            <a:endParaRPr lang="en-US" dirty="0" smtClean="0"/>
          </a:p>
          <a:p>
            <a:pPr>
              <a:buNone/>
            </a:pPr>
            <a:r>
              <a:rPr lang="en-US" dirty="0" smtClean="0"/>
              <a:t>-</a:t>
            </a:r>
            <a:r>
              <a:rPr lang="mn-MN" dirty="0" smtClean="0"/>
              <a:t>Урсгал гүйлгээний зөрүү</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Desktop\Capture8.JPG"/>
          <p:cNvPicPr>
            <a:picLocks noGrp="1" noChangeAspect="1" noChangeArrowheads="1"/>
          </p:cNvPicPr>
          <p:nvPr>
            <p:ph idx="1"/>
          </p:nvPr>
        </p:nvPicPr>
        <p:blipFill>
          <a:blip r:embed="rId2" cstate="print"/>
          <a:srcRect/>
          <a:stretch>
            <a:fillRect/>
          </a:stretch>
        </p:blipFill>
        <p:spPr bwMode="auto">
          <a:xfrm>
            <a:off x="533400" y="533400"/>
            <a:ext cx="8153400" cy="5867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srcRect/>
          <a:stretch>
            <a:fillRect/>
          </a:stretch>
        </p:blipFill>
        <p:spPr bwMode="auto">
          <a:xfrm>
            <a:off x="381000" y="152400"/>
            <a:ext cx="5486400" cy="3429000"/>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cstate="print"/>
          <a:srcRect/>
          <a:stretch>
            <a:fillRect/>
          </a:stretch>
        </p:blipFill>
        <p:spPr bwMode="auto">
          <a:xfrm>
            <a:off x="3657600" y="3352800"/>
            <a:ext cx="5257800" cy="33528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81000" y="381000"/>
            <a:ext cx="8382000" cy="3505200"/>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381000" y="5410200"/>
            <a:ext cx="8382000" cy="9906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381000" y="3810000"/>
            <a:ext cx="8382000" cy="16002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7696200" y="3352800"/>
            <a:ext cx="1066800" cy="381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dmin\Desktop\Capture10.JPG"/>
          <p:cNvPicPr>
            <a:picLocks noGrp="1" noChangeAspect="1" noChangeArrowheads="1"/>
          </p:cNvPicPr>
          <p:nvPr>
            <p:ph idx="1"/>
          </p:nvPr>
        </p:nvPicPr>
        <p:blipFill>
          <a:blip r:embed="rId2" cstate="print"/>
          <a:srcRect/>
          <a:stretch>
            <a:fillRect/>
          </a:stretch>
        </p:blipFill>
        <p:spPr bwMode="auto">
          <a:xfrm>
            <a:off x="685800" y="533400"/>
            <a:ext cx="7848599" cy="536892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21408"/>
          </a:xfrm>
        </p:spPr>
        <p:txBody>
          <a:bodyPr/>
          <a:lstStyle/>
          <a:p>
            <a:r>
              <a:rPr lang="mn-MN" sz="2800" dirty="0" smtClean="0"/>
              <a:t>Гадаад худалдаа нь тухайлбал, экспорт нь импортоос давж байвал</a:t>
            </a:r>
            <a:r>
              <a:rPr lang="en-US" sz="2800" dirty="0" smtClean="0"/>
              <a:t> </a:t>
            </a:r>
            <a:r>
              <a:rPr lang="mn-MN" sz="2800" dirty="0" smtClean="0"/>
              <a:t>ашигтай,хэрэв импорт нь экспортоос давж байвал алдагдалтай баланс гарна.</a:t>
            </a:r>
            <a:r>
              <a:rPr lang="en-US" sz="2800" dirty="0" smtClean="0"/>
              <a:t> </a:t>
            </a:r>
            <a:r>
              <a:rPr lang="mn-MN" sz="2800" dirty="0" smtClean="0"/>
              <a:t>Гадаад худалдааны баланс ашигтайгаар гарч байвал гадаад валют тухайн улс руу орж байна гэсэн үг.</a:t>
            </a:r>
            <a:r>
              <a:rPr lang="en-US" sz="2800" dirty="0" smtClean="0"/>
              <a:t> </a:t>
            </a:r>
            <a:r>
              <a:rPr lang="mn-MN" sz="2800" dirty="0" smtClean="0"/>
              <a:t>Харин баланс алдагдал энэ нь тухайн гадаад валют гарч байгааг харуулна.</a:t>
            </a:r>
            <a:endParaRPr lang="en-US" sz="2800"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normAutofit/>
          </a:bodyPr>
          <a:lstStyle/>
          <a:p>
            <a:r>
              <a:rPr lang="mn-MN" sz="3200" dirty="0" smtClean="0"/>
              <a:t>Урсгал балансын орлого,</a:t>
            </a:r>
            <a:r>
              <a:rPr lang="en-US" sz="3200" dirty="0" smtClean="0"/>
              <a:t> </a:t>
            </a:r>
            <a:r>
              <a:rPr lang="mn-MN" sz="3200" dirty="0" smtClean="0"/>
              <a:t>зарлагын бусад зүйл, ангийн тухайд гэвэл худалдааны бус шинж чанартай орлого, зарлагын гүйлгээ зонхилж байдаг.</a:t>
            </a:r>
            <a:r>
              <a:rPr lang="en-US" sz="3200" dirty="0" smtClean="0"/>
              <a:t> </a:t>
            </a:r>
            <a:r>
              <a:rPr lang="mn-MN" sz="3200" dirty="0" smtClean="0"/>
              <a:t>Тухайн улсын гадаад эдийн засгийн харилцааны байдлаас болж худалдааны бус тооцоогоор орох,</a:t>
            </a:r>
            <a:r>
              <a:rPr lang="en-US" sz="3200" dirty="0" smtClean="0"/>
              <a:t> </a:t>
            </a:r>
            <a:r>
              <a:rPr lang="mn-MN" sz="3200" dirty="0" smtClean="0"/>
              <a:t>гарах зардал янз бүр байна.</a:t>
            </a:r>
            <a:endParaRPr lang="en-US" sz="32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486400"/>
          </a:xfrm>
        </p:spPr>
        <p:txBody>
          <a:bodyPr>
            <a:normAutofit/>
          </a:bodyPr>
          <a:lstStyle/>
          <a:p>
            <a:r>
              <a:rPr lang="mn-MN" dirty="0" smtClean="0"/>
              <a:t>Төлбөрийн баланс алдагдалтай гарч байвал энэ нь эх орны үйлдвэрийн барааны өрсөлдөх чадвар сул, үйлчилгээний чанар доогуур, импортын эзлэх хувийн жин дотоод зах зээл дээр өндөр байгаа болон гадаадын хөрөнгө оруулалтыг татах чадвар сулхан байгааг харуулна.</a:t>
            </a:r>
          </a:p>
          <a:p>
            <a:r>
              <a:rPr lang="mn-MN" dirty="0" smtClean="0"/>
              <a:t>Мөн гадаад хучин зүйл төлбөрийн баланс алдагдалтай байхад нөлөөлсөн байх нь мэдээж.</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97608"/>
          </a:xfrm>
        </p:spPr>
        <p:txBody>
          <a:bodyPr>
            <a:normAutofit fontScale="92500"/>
          </a:bodyPr>
          <a:lstStyle/>
          <a:p>
            <a:r>
              <a:rPr lang="mn-MN" dirty="0" smtClean="0"/>
              <a:t>Тухайлбал эрчим хүч нефт бүтээгдэхүүний болон тухайн улсын гаднаас авдаг гол нэрийн барааны зах зээлийн үнэ өссөн ,тухайн жилд гадаад нөхцөл байдал тааламжгүй байсан байж болно.Тухайн орны төлбөрийн балансын байдалд Төв банкны явуулах мөнгөний бодлого чухал үүрэгтэй байдаг.Хэрэв импортын хэмжээ байж болох түвшингээс хэтрэх үед Төв банк гаднаас бараа оруулах нь ямар ч ашиггүй байхад хүртэл хязгаарлах чиглэлээр зээл хүүгийн түвшинд өөрчлөлт оруулах боломжтой.</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5400" b="1" dirty="0" smtClean="0"/>
              <a:t>Худалдааны тэнцэл</a:t>
            </a:r>
            <a:endParaRPr lang="en-US" sz="5400" b="1" dirty="0"/>
          </a:p>
        </p:txBody>
      </p:sp>
      <p:sp>
        <p:nvSpPr>
          <p:cNvPr id="3" name="Content Placeholder 2"/>
          <p:cNvSpPr>
            <a:spLocks noGrp="1"/>
          </p:cNvSpPr>
          <p:nvPr>
            <p:ph idx="1"/>
          </p:nvPr>
        </p:nvSpPr>
        <p:spPr>
          <a:xfrm>
            <a:off x="457200" y="2133600"/>
            <a:ext cx="8229600" cy="3581400"/>
          </a:xfrm>
        </p:spPr>
        <p:txBody>
          <a:bodyPr/>
          <a:lstStyle/>
          <a:p>
            <a:r>
              <a:rPr lang="ru-RU" dirty="0" smtClean="0"/>
              <a:t>Худалдааны тэнцэл нь тухайн орны бусад </a:t>
            </a:r>
            <a:r>
              <a:rPr lang="mn-MN" dirty="0" smtClean="0"/>
              <a:t>оронтой хийсэн худалдааны цэвэр өртөг </a:t>
            </a:r>
            <a:r>
              <a:rPr lang="ru-RU" dirty="0" smtClean="0"/>
              <a:t>буюу тухайн орны цэвэр экспортыг хэмжиж</a:t>
            </a:r>
            <a:r>
              <a:rPr lang="en-US" dirty="0" smtClean="0"/>
              <a:t> </a:t>
            </a:r>
            <a:r>
              <a:rPr lang="mn-MN" dirty="0" smtClean="0"/>
              <a:t>байдаг. Худалдааны тэнцэл нь үндсэн </a:t>
            </a:r>
            <a:r>
              <a:rPr lang="en-US" dirty="0" smtClean="0"/>
              <a:t> </a:t>
            </a:r>
            <a:r>
              <a:rPr lang="mn-MN" dirty="0" smtClean="0"/>
              <a:t>гурван бүрэлдэхүүн хэсэгтэй.</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04106"/>
          </a:xfrm>
        </p:spPr>
        <p:txBody>
          <a:bodyPr/>
          <a:lstStyle/>
          <a:p>
            <a:r>
              <a:rPr lang="mn-MN" b="1" dirty="0" smtClean="0"/>
              <a:t>Үүнд</a:t>
            </a:r>
            <a:r>
              <a:rPr lang="en-US" b="1" dirty="0" smtClean="0"/>
              <a:t>:</a:t>
            </a:r>
            <a:endParaRPr lang="en-US" b="1" dirty="0"/>
          </a:p>
        </p:txBody>
      </p:sp>
      <p:sp>
        <p:nvSpPr>
          <p:cNvPr id="3" name="Content Placeholder 2"/>
          <p:cNvSpPr>
            <a:spLocks noGrp="1"/>
          </p:cNvSpPr>
          <p:nvPr>
            <p:ph idx="1"/>
          </p:nvPr>
        </p:nvSpPr>
        <p:spPr>
          <a:xfrm>
            <a:off x="457200" y="1371600"/>
            <a:ext cx="8229600" cy="5257800"/>
          </a:xfrm>
        </p:spPr>
        <p:txBody>
          <a:bodyPr>
            <a:normAutofit fontScale="85000" lnSpcReduction="20000"/>
          </a:bodyPr>
          <a:lstStyle/>
          <a:p>
            <a:r>
              <a:rPr lang="mn-MN" dirty="0" smtClean="0"/>
              <a:t>Бараа үйлчилгээний цэвэр экспорт</a:t>
            </a:r>
            <a:endParaRPr lang="en-US" dirty="0" smtClean="0"/>
          </a:p>
          <a:p>
            <a:endParaRPr lang="en-US" dirty="0" smtClean="0"/>
          </a:p>
          <a:p>
            <a:r>
              <a:rPr lang="mn-MN" dirty="0" smtClean="0"/>
              <a:t>Гадаад эдийн засагт оруулсан хөрөнгө</a:t>
            </a:r>
            <a:r>
              <a:rPr lang="en-US" dirty="0" smtClean="0"/>
              <a:t> </a:t>
            </a:r>
            <a:r>
              <a:rPr lang="ru-RU" dirty="0" smtClean="0"/>
              <a:t>оруулалт болон гадаадынхны манай улсад </a:t>
            </a:r>
            <a:r>
              <a:rPr lang="mn-MN" dirty="0" smtClean="0"/>
              <a:t>оруулсан хөрөнгө оруулалтын зөрүү буюу </a:t>
            </a:r>
            <a:r>
              <a:rPr lang="ru-RU" dirty="0" smtClean="0"/>
              <a:t>цэвэр хөрөнгө оруулалтын орлого: Банк болон</a:t>
            </a:r>
            <a:r>
              <a:rPr lang="en-US" dirty="0" smtClean="0"/>
              <a:t> </a:t>
            </a:r>
            <a:r>
              <a:rPr lang="ru-RU" dirty="0" smtClean="0"/>
              <a:t>банк бус санхүүгийн байгууллагаас олох</a:t>
            </a:r>
            <a:r>
              <a:rPr lang="en-US" dirty="0" smtClean="0"/>
              <a:t> </a:t>
            </a:r>
            <a:r>
              <a:rPr lang="ru-RU" dirty="0" smtClean="0"/>
              <a:t>зээлийн хүүгийн орлого, ногдол ашиг, </a:t>
            </a:r>
            <a:r>
              <a:rPr lang="mn-MN" dirty="0" smtClean="0"/>
              <a:t>патентын орлого гэх мэт</a:t>
            </a:r>
          </a:p>
          <a:p>
            <a:endParaRPr lang="en-US" dirty="0" smtClean="0"/>
          </a:p>
          <a:p>
            <a:r>
              <a:rPr lang="mn-MN" dirty="0" smtClean="0"/>
              <a:t>Хөрөнгийн урсгалын цэвэр шилжилт: Нэг</a:t>
            </a:r>
            <a:r>
              <a:rPr lang="en-US" dirty="0" smtClean="0"/>
              <a:t> </a:t>
            </a:r>
            <a:r>
              <a:rPr lang="mn-MN" dirty="0" smtClean="0"/>
              <a:t>улсаас нөгөө орон руу шилждэг аливаа </a:t>
            </a:r>
            <a:r>
              <a:rPr lang="en-US" dirty="0" smtClean="0"/>
              <a:t> </a:t>
            </a:r>
            <a:r>
              <a:rPr lang="mn-MN" dirty="0" smtClean="0"/>
              <a:t>хөрөнгийн, бэлгийн, тусламжийн орлого гэх мэт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62600"/>
          </a:xfrm>
        </p:spPr>
        <p:txBody>
          <a:bodyPr>
            <a:normAutofit/>
          </a:bodyPr>
          <a:lstStyle/>
          <a:p>
            <a:r>
              <a:rPr lang="mn-MN" dirty="0" smtClean="0"/>
              <a:t>Худалдааны тэнцлийн кредитийн  өртөг нь</a:t>
            </a:r>
            <a:r>
              <a:rPr lang="en-US" dirty="0" smtClean="0"/>
              <a:t> </a:t>
            </a:r>
            <a:r>
              <a:rPr lang="mn-MN" dirty="0" smtClean="0"/>
              <a:t>дебетийнх нь өртөгөөс давж гарсан үед</a:t>
            </a:r>
            <a:r>
              <a:rPr lang="en-US" dirty="0" smtClean="0"/>
              <a:t> </a:t>
            </a:r>
            <a:r>
              <a:rPr lang="ru-RU" dirty="0" smtClean="0"/>
              <a:t>худалдааны тэнцэл буюу урсгал тооцоо</a:t>
            </a:r>
            <a:r>
              <a:rPr lang="en-US" dirty="0" smtClean="0"/>
              <a:t> </a:t>
            </a:r>
            <a:r>
              <a:rPr lang="mn-MN" dirty="0" smtClean="0"/>
              <a:t>илүүдэлтэй байна гэж тодорхойлдог. Эсрэг </a:t>
            </a:r>
            <a:r>
              <a:rPr lang="en-US" dirty="0" smtClean="0"/>
              <a:t> </a:t>
            </a:r>
            <a:r>
              <a:rPr lang="ru-RU" dirty="0" smtClean="0"/>
              <a:t>тохиолдолд дебетийн өртөг нь кредитийн </a:t>
            </a:r>
            <a:r>
              <a:rPr lang="mn-MN" dirty="0" smtClean="0"/>
              <a:t>өртөгөөс</a:t>
            </a:r>
            <a:r>
              <a:rPr lang="en-US" dirty="0" smtClean="0"/>
              <a:t> </a:t>
            </a:r>
            <a:r>
              <a:rPr lang="mn-MN" dirty="0" smtClean="0"/>
              <a:t>давж гарвал урсгал тооцоо</a:t>
            </a:r>
            <a:r>
              <a:rPr lang="en-US" dirty="0" smtClean="0"/>
              <a:t> </a:t>
            </a:r>
            <a:r>
              <a:rPr lang="ru-RU" dirty="0" smtClean="0"/>
              <a:t>алдагдалтай буюу тухайн улс бусад</a:t>
            </a:r>
            <a:r>
              <a:rPr lang="en-US" dirty="0" smtClean="0"/>
              <a:t> </a:t>
            </a:r>
            <a:r>
              <a:rPr lang="mn-MN" dirty="0" smtClean="0"/>
              <a:t>улсуудад өртэй байгааг харуулна.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Хөрөнгийн хөдөлгөөний  баланс</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fontScale="92500"/>
          </a:bodyPr>
          <a:lstStyle/>
          <a:p>
            <a:r>
              <a:rPr lang="mn-MN" dirty="0" smtClean="0"/>
              <a:t>Капиталын тэнцвэр буюу хөрөнгийн тооцоо </a:t>
            </a:r>
            <a:r>
              <a:rPr lang="ru-RU" dirty="0" smtClean="0"/>
              <a:t>нь тухайн орны бусад орнуудтай хийсэн </a:t>
            </a:r>
            <a:r>
              <a:rPr lang="mn-MN" dirty="0" smtClean="0"/>
              <a:t> хөрөнгийн биет болон санхүүгийн зөрүүг  тооцож гаргасан үзүүлэлт юм. Урсгал дансны хөрөнгө оруулалтын хэсгээс  </a:t>
            </a:r>
            <a:r>
              <a:rPr lang="ru-RU" dirty="0" smtClean="0"/>
              <a:t>хөрөнгийн дансанд биет болон санхүүгийн </a:t>
            </a:r>
            <a:r>
              <a:rPr lang="mn-MN" dirty="0" smtClean="0"/>
              <a:t> хөрөнгийн арилжааны өртөг тооцогддог нь гол ялгаа нь юм. Хөрөнгийн данс нь мөн  илүүдэлтэй, алдагдалтай гардаг.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97608"/>
          </a:xfrm>
        </p:spPr>
        <p:txBody>
          <a:bodyPr>
            <a:normAutofit/>
          </a:bodyPr>
          <a:lstStyle/>
          <a:p>
            <a:r>
              <a:rPr lang="mn-MN" b="1" dirty="0" smtClean="0"/>
              <a:t>Хөрөнгийн шилжүүлэг</a:t>
            </a:r>
          </a:p>
          <a:p>
            <a:r>
              <a:rPr lang="mn-MN" b="1" dirty="0" smtClean="0"/>
              <a:t>Газар</a:t>
            </a:r>
          </a:p>
          <a:p>
            <a:r>
              <a:rPr lang="mn-MN" b="1" dirty="0" smtClean="0"/>
              <a:t>Хүчингүй болгосон өр</a:t>
            </a:r>
          </a:p>
          <a:p>
            <a:r>
              <a:rPr lang="mn-MN" b="1" dirty="0" smtClean="0"/>
              <a:t>Шилжин суугчдын шилжүүлэг</a:t>
            </a:r>
          </a:p>
          <a:p>
            <a:r>
              <a:rPr lang="mn-MN" b="1" dirty="0" smtClean="0"/>
              <a:t>үйлдвэрлэдэггүй, санхүүгийн бус актив хөрөнгө</a:t>
            </a:r>
          </a:p>
          <a:p>
            <a:pPr>
              <a:buNone/>
            </a:pPr>
            <a:r>
              <a:rPr lang="ru-RU" dirty="0" smtClean="0"/>
              <a:t>•</a:t>
            </a:r>
            <a:r>
              <a:rPr lang="ru-RU" i="1" dirty="0" smtClean="0"/>
              <a:t>Худалдаааны тэмдэг, зохиогчийн эрх, патент</a:t>
            </a:r>
            <a:r>
              <a:rPr lang="mn-MN" i="1" dirty="0" smtClean="0"/>
              <a:t> </a:t>
            </a:r>
            <a:r>
              <a:rPr lang="ru-RU" i="1" dirty="0" smtClean="0"/>
              <a:t>технологийг худалдан авсан ба худалдсантай</a:t>
            </a:r>
            <a:r>
              <a:rPr lang="mn-MN" i="1" dirty="0" smtClean="0"/>
              <a:t> холбоотой шилжүүлгийн гүйлгээ бичигдэнэ.</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Албан ёсны нөөцийг тооцсон тооцоо</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a:xfrm>
            <a:off x="457200" y="1981200"/>
            <a:ext cx="8229600" cy="4572000"/>
          </a:xfrm>
        </p:spPr>
        <p:txBody>
          <a:bodyPr>
            <a:normAutofit fontScale="92500" lnSpcReduction="20000"/>
          </a:bodyPr>
          <a:lstStyle/>
          <a:p>
            <a:r>
              <a:rPr lang="mn-MN" dirty="0" smtClean="0"/>
              <a:t>Төлбөрийн тэнцлийн бас нэгэн үндсэн  хэсэг нь албан ѐсны нөөцийг тооцсон тооцоо юм. Энэ нь тухайн улсуудын төв банкуудын албан ѐсны нөөцүүдийн  шилжилтүүд юм. Төв банкууд шаардлагатай  үед нөөцүүдээ (алт, өндөр эрэлттэй валютууд) нээлттэй зах зээлд зарж  борлуулж эсвэл худалдан авах үйл хөдлөл  хийдэг. Төв банкны нөөц нь төлбөрийн тэнцлийг санхүүжүүлэх, үндэсний валютын </a:t>
            </a:r>
            <a:r>
              <a:rPr lang="ru-RU" dirty="0" smtClean="0"/>
              <a:t>ханшийг тогтвортой байлгахад чухал хүчин</a:t>
            </a:r>
            <a:r>
              <a:rPr lang="mn-MN" dirty="0" smtClean="0"/>
              <a:t> зүйл болдог.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45208"/>
          </a:xfrm>
        </p:spPr>
        <p:txBody>
          <a:bodyPr/>
          <a:lstStyle/>
          <a:p>
            <a:r>
              <a:rPr lang="mn-MN" dirty="0" smtClean="0"/>
              <a:t>Төлбөрийн тэнцлийн худалдааны болон  </a:t>
            </a:r>
            <a:r>
              <a:rPr lang="ru-RU" dirty="0" smtClean="0"/>
              <a:t>капитал тооцооны нийлбэр нь тэгтэй </a:t>
            </a:r>
            <a:r>
              <a:rPr lang="mn-MN" dirty="0" smtClean="0"/>
              <a:t> тэнцэж байх ѐстой.</a:t>
            </a:r>
          </a:p>
          <a:p>
            <a:pPr>
              <a:buNone/>
            </a:pPr>
            <a:r>
              <a:rPr lang="mn-MN" dirty="0" smtClean="0"/>
              <a:t>   </a:t>
            </a:r>
            <a:r>
              <a:rPr lang="en-US" dirty="0" smtClean="0"/>
              <a:t>CA + KA = 0</a:t>
            </a:r>
          </a:p>
          <a:p>
            <a:r>
              <a:rPr lang="ru-RU" dirty="0" smtClean="0"/>
              <a:t>– CA – Худалдааны буюу урсгал тооцоо</a:t>
            </a:r>
          </a:p>
          <a:p>
            <a:r>
              <a:rPr lang="en-US" dirty="0" smtClean="0"/>
              <a:t>– KA – </a:t>
            </a:r>
            <a:r>
              <a:rPr lang="mn-MN" dirty="0" smtClean="0"/>
              <a:t>капитал тооцоо</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Төлбөрийн тэнцэлийн муруй</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sz="half" idx="1"/>
          </p:nvPr>
        </p:nvSpPr>
        <p:spPr>
          <a:xfrm>
            <a:off x="457200" y="1600200"/>
            <a:ext cx="4038600" cy="4876799"/>
          </a:xfrm>
        </p:spPr>
        <p:txBody>
          <a:bodyPr>
            <a:normAutofit/>
          </a:bodyPr>
          <a:lstStyle/>
          <a:p>
            <a:r>
              <a:rPr lang="mn-MN" dirty="0" smtClean="0"/>
              <a:t>Төлбөрийн тэнцлийн муруй </a:t>
            </a:r>
            <a:r>
              <a:rPr lang="en-US" dirty="0" smtClean="0"/>
              <a:t>(BP </a:t>
            </a:r>
            <a:r>
              <a:rPr lang="mn-MN" dirty="0" smtClean="0"/>
              <a:t>муруй) нь үндэсний орлого болон зээлийн хүүгийн түвшиний хоорондын хамаарлыг харуулах бөгөөд муруй нь төлбөрийн баланс тэнцвэртэй байгаа үеийг илэрхийлдэг. </a:t>
            </a:r>
            <a:endParaRPr lang="en-US" dirty="0"/>
          </a:p>
        </p:txBody>
      </p:sp>
      <p:pic>
        <p:nvPicPr>
          <p:cNvPr id="3074" name="Picture 2"/>
          <p:cNvPicPr>
            <a:picLocks noGrp="1" noChangeAspect="1" noChangeArrowheads="1"/>
          </p:cNvPicPr>
          <p:nvPr>
            <p:ph sz="half" idx="2"/>
          </p:nvPr>
        </p:nvPicPr>
        <p:blipFill>
          <a:blip r:embed="rId2" cstate="print"/>
          <a:stretch>
            <a:fillRect/>
          </a:stretch>
        </p:blipFill>
        <p:spPr bwMode="auto">
          <a:xfrm>
            <a:off x="4178300" y="2569667"/>
            <a:ext cx="3521075" cy="2587028"/>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40408"/>
          </a:xfrm>
        </p:spPr>
        <p:txBody>
          <a:bodyPr>
            <a:normAutofit/>
          </a:bodyPr>
          <a:lstStyle/>
          <a:p>
            <a:r>
              <a:rPr lang="mn-MN" dirty="0" smtClean="0"/>
              <a:t>Үндэсний орлого өсөх нь зээлийн хүүг өсгөх нөлөө үзүүлдэг учраас төлбөрийн тэнцлийн муруй эерэг налалттай байдаг. </a:t>
            </a:r>
            <a:r>
              <a:rPr lang="en-US" dirty="0" smtClean="0"/>
              <a:t>BP</a:t>
            </a:r>
            <a:r>
              <a:rPr lang="mn-MN" dirty="0" smtClean="0"/>
              <a:t>муруйгаас доош орших цэгүүд нь төлбөрийн тэнцлийн алдагдалтай багааг,  дээш орших цэгүүд төлбөрийн тэнцлийн илүүдэлийг харуулна.</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4990306"/>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mn-MN"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Төлбөрийн тэнцэлд нөлөөлөгч гол хүчин зүйлсүүд</a:t>
            </a: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381000" y="304800"/>
            <a:ext cx="8382000" cy="2667000"/>
          </a:xfrm>
          <a:prstGeom prst="rect">
            <a:avLst/>
          </a:prstGeom>
          <a:noFill/>
          <a:ln w="9525">
            <a:noFill/>
            <a:miter lim="800000"/>
            <a:headEnd/>
            <a:tailEnd/>
          </a:ln>
          <a:effectLst/>
        </p:spPr>
      </p:pic>
      <p:pic>
        <p:nvPicPr>
          <p:cNvPr id="7172" name="Picture 4"/>
          <p:cNvPicPr>
            <a:picLocks noChangeAspect="1" noChangeArrowheads="1"/>
          </p:cNvPicPr>
          <p:nvPr/>
        </p:nvPicPr>
        <p:blipFill>
          <a:blip r:embed="rId3" cstate="print"/>
          <a:srcRect/>
          <a:stretch>
            <a:fillRect/>
          </a:stretch>
        </p:blipFill>
        <p:spPr bwMode="auto">
          <a:xfrm>
            <a:off x="381000" y="2895600"/>
            <a:ext cx="4343400" cy="457200"/>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cstate="print"/>
          <a:srcRect/>
          <a:stretch>
            <a:fillRect/>
          </a:stretch>
        </p:blipFill>
        <p:spPr bwMode="auto">
          <a:xfrm>
            <a:off x="381000" y="3352800"/>
            <a:ext cx="8382001" cy="1828800"/>
          </a:xfrm>
          <a:prstGeom prst="rect">
            <a:avLst/>
          </a:prstGeom>
          <a:noFill/>
          <a:ln w="9525">
            <a:noFill/>
            <a:miter lim="800000"/>
            <a:headEnd/>
            <a:tailEnd/>
          </a:ln>
          <a:effectLst/>
        </p:spPr>
      </p:pic>
      <p:pic>
        <p:nvPicPr>
          <p:cNvPr id="7174" name="Picture 6"/>
          <p:cNvPicPr>
            <a:picLocks noChangeAspect="1" noChangeArrowheads="1"/>
          </p:cNvPicPr>
          <p:nvPr/>
        </p:nvPicPr>
        <p:blipFill>
          <a:blip r:embed="rId5" cstate="print"/>
          <a:srcRect/>
          <a:stretch>
            <a:fillRect/>
          </a:stretch>
        </p:blipFill>
        <p:spPr bwMode="auto">
          <a:xfrm>
            <a:off x="4724400" y="2895600"/>
            <a:ext cx="4038600" cy="4572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609600" y="457200"/>
            <a:ext cx="7924800" cy="53340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609600" y="457200"/>
            <a:ext cx="8001000" cy="13716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cstate="print"/>
          <a:srcRect/>
          <a:stretch>
            <a:fillRect/>
          </a:stretch>
        </p:blipFill>
        <p:spPr bwMode="auto">
          <a:xfrm>
            <a:off x="609600" y="1828800"/>
            <a:ext cx="8001000" cy="2895600"/>
          </a:xfrm>
          <a:prstGeom prst="rect">
            <a:avLst/>
          </a:prstGeom>
          <a:noFill/>
          <a:ln w="9525">
            <a:noFill/>
            <a:miter lim="800000"/>
            <a:headEnd/>
            <a:tailEnd/>
          </a:ln>
          <a:effectLst/>
        </p:spPr>
      </p:pic>
      <p:pic>
        <p:nvPicPr>
          <p:cNvPr id="9220" name="Picture 4"/>
          <p:cNvPicPr>
            <a:picLocks noChangeAspect="1" noChangeArrowheads="1"/>
          </p:cNvPicPr>
          <p:nvPr/>
        </p:nvPicPr>
        <p:blipFill>
          <a:blip r:embed="rId4" cstate="print"/>
          <a:srcRect/>
          <a:stretch>
            <a:fillRect/>
          </a:stretch>
        </p:blipFill>
        <p:spPr bwMode="auto">
          <a:xfrm>
            <a:off x="609600" y="5105400"/>
            <a:ext cx="8001000" cy="1524000"/>
          </a:xfrm>
          <a:prstGeom prst="rect">
            <a:avLst/>
          </a:prstGeom>
          <a:noFill/>
          <a:ln w="9525">
            <a:noFill/>
            <a:miter lim="800000"/>
            <a:headEnd/>
            <a:tailEnd/>
          </a:ln>
          <a:effectLst/>
        </p:spPr>
      </p:pic>
      <p:pic>
        <p:nvPicPr>
          <p:cNvPr id="9221" name="Picture 5"/>
          <p:cNvPicPr>
            <a:picLocks noChangeAspect="1" noChangeArrowheads="1"/>
          </p:cNvPicPr>
          <p:nvPr/>
        </p:nvPicPr>
        <p:blipFill>
          <a:blip r:embed="rId5" cstate="print"/>
          <a:srcRect/>
          <a:stretch>
            <a:fillRect/>
          </a:stretch>
        </p:blipFill>
        <p:spPr bwMode="auto">
          <a:xfrm>
            <a:off x="609600" y="4724400"/>
            <a:ext cx="8001000" cy="381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srcRect/>
          <a:stretch>
            <a:fillRect/>
          </a:stretch>
        </p:blipFill>
        <p:spPr bwMode="auto">
          <a:xfrm>
            <a:off x="533400" y="533400"/>
            <a:ext cx="8077200" cy="53340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dmin\Desktop\Capture4.JPG"/>
          <p:cNvPicPr>
            <a:picLocks noGrp="1" noChangeAspect="1" noChangeArrowheads="1"/>
          </p:cNvPicPr>
          <p:nvPr>
            <p:ph idx="1"/>
          </p:nvPr>
        </p:nvPicPr>
        <p:blipFill>
          <a:blip r:embed="rId2" cstate="print"/>
          <a:srcRect/>
          <a:stretch>
            <a:fillRect/>
          </a:stretch>
        </p:blipFill>
        <p:spPr bwMode="auto">
          <a:xfrm>
            <a:off x="609600" y="609600"/>
            <a:ext cx="7924800" cy="54864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admin\Desktop\Capture5.JPG"/>
          <p:cNvPicPr>
            <a:picLocks noGrp="1" noChangeAspect="1" noChangeArrowheads="1"/>
          </p:cNvPicPr>
          <p:nvPr>
            <p:ph idx="1"/>
          </p:nvPr>
        </p:nvPicPr>
        <p:blipFill>
          <a:blip r:embed="rId2" cstate="print"/>
          <a:srcRect/>
          <a:stretch>
            <a:fillRect/>
          </a:stretch>
        </p:blipFill>
        <p:spPr bwMode="auto">
          <a:xfrm>
            <a:off x="457200" y="381000"/>
            <a:ext cx="8229600" cy="60198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cstate="print"/>
          <a:srcRect/>
          <a:stretch>
            <a:fillRect/>
          </a:stretch>
        </p:blipFill>
        <p:spPr bwMode="auto">
          <a:xfrm>
            <a:off x="457200" y="152400"/>
            <a:ext cx="8229600" cy="4953000"/>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cstate="print"/>
          <a:srcRect/>
          <a:stretch>
            <a:fillRect/>
          </a:stretch>
        </p:blipFill>
        <p:spPr bwMode="auto">
          <a:xfrm>
            <a:off x="457200" y="5105400"/>
            <a:ext cx="8229600" cy="16002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Гадаад гүйлгээний тайлан гаргах жишээ</a:t>
            </a:r>
            <a:endParaRPr lang="en-US" dirty="0"/>
          </a:p>
        </p:txBody>
      </p:sp>
      <p:sp>
        <p:nvSpPr>
          <p:cNvPr id="3" name="Content Placeholder 2"/>
          <p:cNvSpPr>
            <a:spLocks noGrp="1"/>
          </p:cNvSpPr>
          <p:nvPr>
            <p:ph idx="1"/>
          </p:nvPr>
        </p:nvSpPr>
        <p:spPr>
          <a:xfrm>
            <a:off x="457200" y="1752600"/>
            <a:ext cx="8229600" cy="4953000"/>
          </a:xfrm>
        </p:spPr>
        <p:txBody>
          <a:bodyPr>
            <a:normAutofit fontScale="62500" lnSpcReduction="20000"/>
          </a:bodyPr>
          <a:lstStyle/>
          <a:p>
            <a:r>
              <a:rPr lang="mn-MN" b="1" i="1" dirty="0" smtClean="0"/>
              <a:t>Гүйлгээ 1: “А” банк тус бүр 100,000.0 иений нэрлэсэн үнэтэй 1 жилийн хугацаатай </a:t>
            </a:r>
            <a:r>
              <a:rPr lang="mn-MN" b="1" dirty="0" smtClean="0"/>
              <a:t>Японы Засгийн газрын 300 ширхэг бондыг худалдан авчээ. Энэхүү </a:t>
            </a:r>
            <a:r>
              <a:rPr lang="ru-RU" b="1" dirty="0" smtClean="0"/>
              <a:t>хөрөнгө оруулалт нь тус банкинд сар бүр 500,000.0 иений бондын</a:t>
            </a:r>
            <a:r>
              <a:rPr lang="mn-MN" b="1" dirty="0" smtClean="0"/>
              <a:t> хүүгийн орлого авчрах ажээ. Бондын төлбөрийг 2008 оны 1 дүгээр сарын 2-нд шилжүүлсэн ба эхний сарын хүүгийн орлого 2008 оны 1 дүгээр сарын 31-нд орж иржээ.</a:t>
            </a:r>
          </a:p>
          <a:p>
            <a:endParaRPr lang="mn-MN" b="1" i="1" dirty="0" smtClean="0"/>
          </a:p>
          <a:p>
            <a:r>
              <a:rPr lang="mn-MN" b="1" i="1" dirty="0" smtClean="0"/>
              <a:t>Гүйлгээ 2: “А” банкны харилцагч, Монгол Улсын иргэн, 2008 оны 1 дүгээр </a:t>
            </a:r>
            <a:r>
              <a:rPr lang="mn-MN" b="1" dirty="0" smtClean="0"/>
              <a:t>сарын 23-нд америкийн </a:t>
            </a:r>
            <a:r>
              <a:rPr lang="en-US" b="1" dirty="0" smtClean="0"/>
              <a:t>ABC </a:t>
            </a:r>
            <a:r>
              <a:rPr lang="mn-MN" b="1" dirty="0" smtClean="0"/>
              <a:t>компаниас </a:t>
            </a:r>
            <a:r>
              <a:rPr lang="en-US" b="1" dirty="0" smtClean="0"/>
              <a:t>Ford Expedition </a:t>
            </a:r>
            <a:r>
              <a:rPr lang="mn-MN" b="1" dirty="0" smtClean="0"/>
              <a:t>маркийн </a:t>
            </a:r>
            <a:r>
              <a:rPr lang="ru-RU" b="1" dirty="0" smtClean="0"/>
              <a:t>автомашин худалдан авч автомашины үнэ болох 31,000.0 ам.долларыг</a:t>
            </a:r>
            <a:r>
              <a:rPr lang="mn-MN" b="1" dirty="0" smtClean="0"/>
              <a:t> өөрийнхөө банкаар шилжүүлжээ.</a:t>
            </a:r>
          </a:p>
          <a:p>
            <a:endParaRPr lang="mn-MN" b="1" i="1" dirty="0" smtClean="0"/>
          </a:p>
          <a:p>
            <a:r>
              <a:rPr lang="ru-RU" b="1" i="1" dirty="0" smtClean="0"/>
              <a:t>Гүйлгээ 3. “А” банк Германы Дрезднер банкнаас 3 жилийн хугацаатай 75,000.0</a:t>
            </a:r>
            <a:r>
              <a:rPr lang="mn-MN" b="1" i="1" dirty="0" smtClean="0"/>
              <a:t> </a:t>
            </a:r>
            <a:r>
              <a:rPr lang="mn-MN" b="1" dirty="0" smtClean="0"/>
              <a:t>еврогийн зээл авчээ. Авсан зээл нь 2008 оны 1 дүгээр сарын 10-нд тус банкны дансанд орж иржээ.</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cstate="print"/>
          <a:srcRect/>
          <a:stretch>
            <a:fillRect/>
          </a:stretch>
        </p:blipFill>
        <p:spPr bwMode="auto">
          <a:xfrm>
            <a:off x="228600" y="533401"/>
            <a:ext cx="8610600" cy="5638799"/>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2094706"/>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Төлбөрийн тэнцэлийн хандлага</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5362" name="Picture 2"/>
          <p:cNvPicPr>
            <a:picLocks noGrp="1" noChangeAspect="1" noChangeArrowheads="1"/>
          </p:cNvPicPr>
          <p:nvPr>
            <p:ph idx="1"/>
          </p:nvPr>
        </p:nvPicPr>
        <p:blipFill>
          <a:blip r:embed="rId2" cstate="print"/>
          <a:srcRect/>
          <a:stretch>
            <a:fillRect/>
          </a:stretch>
        </p:blipFill>
        <p:spPr bwMode="auto">
          <a:xfrm>
            <a:off x="457200" y="2514600"/>
            <a:ext cx="8229600" cy="32004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cstate="print"/>
          <a:srcRect/>
          <a:stretch>
            <a:fillRect/>
          </a:stretch>
        </p:blipFill>
        <p:spPr bwMode="auto">
          <a:xfrm>
            <a:off x="685800" y="609600"/>
            <a:ext cx="7772400" cy="556260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mn-MN"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асуулт</a:t>
            </a: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lstStyle/>
          <a:p>
            <a:r>
              <a:rPr lang="mn-MN" dirty="0" smtClean="0"/>
              <a:t>ОУ</a:t>
            </a:r>
            <a:r>
              <a:rPr lang="en-US" dirty="0" smtClean="0"/>
              <a:t>-</a:t>
            </a:r>
            <a:r>
              <a:rPr lang="mn-MN" dirty="0" smtClean="0"/>
              <a:t>д төлбөрийн балансын удирдамжийг хаанаас гаргаж баталдаг вэ</a:t>
            </a:r>
            <a:r>
              <a:rPr lang="en-US" dirty="0" smtClean="0"/>
              <a:t>? </a:t>
            </a:r>
            <a:endParaRPr lang="mn-MN" dirty="0" smtClean="0"/>
          </a:p>
          <a:p>
            <a:endParaRPr lang="en-US" dirty="0" smtClean="0"/>
          </a:p>
          <a:p>
            <a:r>
              <a:rPr lang="mn-MN" dirty="0" smtClean="0"/>
              <a:t>НҮБ</a:t>
            </a:r>
            <a:r>
              <a:rPr lang="en-US" dirty="0" smtClean="0"/>
              <a:t>-</a:t>
            </a:r>
            <a:r>
              <a:rPr lang="mn-MN" dirty="0" smtClean="0"/>
              <a:t> ээс баталж  ОУВС</a:t>
            </a:r>
            <a:r>
              <a:rPr lang="en-US" dirty="0" smtClean="0"/>
              <a:t>-</a:t>
            </a:r>
            <a:r>
              <a:rPr lang="mn-MN" dirty="0" smtClean="0"/>
              <a:t>аас боловсруулдаг.</a:t>
            </a:r>
            <a:endParaRPr lang="en-US" dirty="0" smtClean="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91200"/>
          </a:xfrm>
        </p:spPr>
        <p:txBody>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309</TotalTime>
  <Words>1258</Words>
  <Application>Microsoft Office PowerPoint</Application>
  <PresentationFormat>On-screen Show (4:3)</PresentationFormat>
  <Paragraphs>118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Opulent</vt:lpstr>
      <vt:lpstr>Төлбөрийн баланс</vt:lpstr>
      <vt:lpstr>оршил</vt:lpstr>
      <vt:lpstr>Эдийн засгийн нээлттэй байдлын түвшин тухайн орны хуулийн этгээд болох аж ахуй нэгж байгууллага, хувь хүний гадаад орнуудтай хийсэн худалдаа наймааны мөнгөн илэрхийллийн дүнг төлбөрийн баланс гэнэ. </vt:lpstr>
      <vt:lpstr>Slide 4</vt:lpstr>
      <vt:lpstr>Slide 5</vt:lpstr>
      <vt:lpstr>Хөгжингүй орнуудын төлбөрийн баланс</vt:lpstr>
      <vt:lpstr>Slide 7</vt:lpstr>
      <vt:lpstr>Slide 8</vt:lpstr>
      <vt:lpstr>Slide 9</vt:lpstr>
      <vt:lpstr>Slide 10</vt:lpstr>
      <vt:lpstr>Урсгал гүйлгээний баланс</vt:lpstr>
      <vt:lpstr>Slide 12</vt:lpstr>
      <vt:lpstr>Slide 13</vt:lpstr>
      <vt:lpstr>Slide 14</vt:lpstr>
      <vt:lpstr>Slide 15</vt:lpstr>
      <vt:lpstr>Slide 16</vt:lpstr>
      <vt:lpstr>Slide 17</vt:lpstr>
      <vt:lpstr>Slide 18</vt:lpstr>
      <vt:lpstr>Slide 19</vt:lpstr>
      <vt:lpstr>Slide 20</vt:lpstr>
      <vt:lpstr>Slide 21</vt:lpstr>
      <vt:lpstr>Худалдааны тэнцэл</vt:lpstr>
      <vt:lpstr>Үүнд:</vt:lpstr>
      <vt:lpstr>Slide 24</vt:lpstr>
      <vt:lpstr>Хөрөнгийн хөдөлгөөний  баланс</vt:lpstr>
      <vt:lpstr>Slide 26</vt:lpstr>
      <vt:lpstr>Албан ёсны нөөцийг тооцсон тооцоо</vt:lpstr>
      <vt:lpstr>Slide 28</vt:lpstr>
      <vt:lpstr>Төлбөрийн тэнцэлийн муруй</vt:lpstr>
      <vt:lpstr>Slide 30</vt:lpstr>
      <vt:lpstr>Төлбөрийн тэнцэлд нөлөөлөгч гол хүчин зүйлсүүд</vt:lpstr>
      <vt:lpstr>Slide 32</vt:lpstr>
      <vt:lpstr>Slide 33</vt:lpstr>
      <vt:lpstr>Slide 34</vt:lpstr>
      <vt:lpstr>Slide 35</vt:lpstr>
      <vt:lpstr>Slide 36</vt:lpstr>
      <vt:lpstr>Slide 37</vt:lpstr>
      <vt:lpstr>Slide 38</vt:lpstr>
      <vt:lpstr>Гадаад гүйлгээний тайлан гаргах жишээ</vt:lpstr>
      <vt:lpstr>Slide 40</vt:lpstr>
      <vt:lpstr>Төлбөрийн тэнцэлийн хандлага</vt:lpstr>
      <vt:lpstr>Slide 42</vt:lpstr>
      <vt:lpstr>асуулт</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Төлбөрийн баланс</dc:title>
  <dc:creator>admin</dc:creator>
  <cp:lastModifiedBy>user</cp:lastModifiedBy>
  <cp:revision>34</cp:revision>
  <dcterms:created xsi:type="dcterms:W3CDTF">2011-10-19T13:15:03Z</dcterms:created>
  <dcterms:modified xsi:type="dcterms:W3CDTF">2013-08-27T10:10:50Z</dcterms:modified>
</cp:coreProperties>
</file>