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58" r:id="rId3"/>
    <p:sldId id="280" r:id="rId4"/>
    <p:sldId id="266" r:id="rId5"/>
    <p:sldId id="281" r:id="rId6"/>
    <p:sldId id="267" r:id="rId7"/>
    <p:sldId id="265" r:id="rId8"/>
    <p:sldId id="259" r:id="rId9"/>
    <p:sldId id="260" r:id="rId10"/>
    <p:sldId id="261" r:id="rId11"/>
    <p:sldId id="262" r:id="rId12"/>
    <p:sldId id="263" r:id="rId13"/>
    <p:sldId id="268" r:id="rId14"/>
    <p:sldId id="269" r:id="rId15"/>
    <p:sldId id="270" r:id="rId16"/>
    <p:sldId id="271" r:id="rId17"/>
    <p:sldId id="272" r:id="rId18"/>
    <p:sldId id="273" r:id="rId19"/>
    <p:sldId id="278" r:id="rId20"/>
    <p:sldId id="274" r:id="rId21"/>
    <p:sldId id="275" r:id="rId22"/>
    <p:sldId id="279"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07D3B4-E23B-4221-80C6-47C3655664E1}" type="datetimeFigureOut">
              <a:rPr lang="en-US" smtClean="0"/>
              <a:t>2/23/2013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6BF694-24C4-4EF3-A44F-E60EEA72D593}" type="slidenum">
              <a:rPr lang="en-GB" smtClean="0"/>
              <a:t>‹#›</a:t>
            </a:fld>
            <a:endParaRPr lang="en-GB"/>
          </a:p>
        </p:txBody>
      </p:sp>
    </p:spTree>
    <p:extLst>
      <p:ext uri="{BB962C8B-B14F-4D97-AF65-F5344CB8AC3E}">
        <p14:creationId xmlns:p14="http://schemas.microsoft.com/office/powerpoint/2010/main" val="2995166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64CE53-A292-4CA9-AD85-C16AE5229AB2}" type="datetimeFigureOut">
              <a:rPr lang="en-US" smtClean="0"/>
              <a:t>2/23/2013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6C3336-5B7D-4846-BE84-A891018C6281}" type="slidenum">
              <a:rPr lang="en-GB" smtClean="0"/>
              <a:t>‹#›</a:t>
            </a:fld>
            <a:endParaRPr lang="en-GB"/>
          </a:p>
        </p:txBody>
      </p:sp>
    </p:spTree>
    <p:extLst>
      <p:ext uri="{BB962C8B-B14F-4D97-AF65-F5344CB8AC3E}">
        <p14:creationId xmlns:p14="http://schemas.microsoft.com/office/powerpoint/2010/main" val="364199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D6C3336-5B7D-4846-BE84-A891018C6281}" type="slidenum">
              <a:rPr lang="en-GB" smtClean="0"/>
              <a:t>20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65AC9D-AAC0-4645-A6BF-3F8D3F2C21E7}" type="datetimeFigureOut">
              <a:rPr lang="en-US" smtClean="0"/>
              <a:pPr/>
              <a:t>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F708B-31D3-46D9-97DC-FC09F38E5C8A}"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65AC9D-AAC0-4645-A6BF-3F8D3F2C21E7}" type="datetimeFigureOut">
              <a:rPr lang="en-US" smtClean="0"/>
              <a:pPr/>
              <a:t>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65AC9D-AAC0-4645-A6BF-3F8D3F2C21E7}" type="datetimeFigureOut">
              <a:rPr lang="en-US" smtClean="0"/>
              <a:pPr/>
              <a:t>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F708B-31D3-46D9-97DC-FC09F38E5C8A}"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65AC9D-AAC0-4645-A6BF-3F8D3F2C21E7}" type="datetimeFigureOut">
              <a:rPr lang="en-US" smtClean="0"/>
              <a:pPr/>
              <a:t>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65AC9D-AAC0-4645-A6BF-3F8D3F2C21E7}" type="datetimeFigureOut">
              <a:rPr lang="en-US" smtClean="0"/>
              <a:pPr/>
              <a:t>2/23/2013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F708B-31D3-46D9-97DC-FC09F38E5C8A}"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65AC9D-AAC0-4645-A6BF-3F8D3F2C21E7}" type="datetimeFigureOut">
              <a:rPr lang="en-US" smtClean="0"/>
              <a:pPr/>
              <a:t>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65AC9D-AAC0-4645-A6BF-3F8D3F2C21E7}" type="datetimeFigureOut">
              <a:rPr lang="en-US" smtClean="0"/>
              <a:pPr/>
              <a:t>2/23/2013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65AC9D-AAC0-4645-A6BF-3F8D3F2C21E7}" type="datetimeFigureOut">
              <a:rPr lang="en-US" smtClean="0"/>
              <a:pPr/>
              <a:t>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F708B-31D3-46D9-97DC-FC09F38E5C8A}"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65AC9D-AAC0-4645-A6BF-3F8D3F2C21E7}" type="datetimeFigureOut">
              <a:rPr lang="en-US" smtClean="0"/>
              <a:pPr/>
              <a:t>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65AC9D-AAC0-4645-A6BF-3F8D3F2C21E7}" type="datetimeFigureOut">
              <a:rPr lang="en-US" smtClean="0"/>
              <a:pPr/>
              <a:t>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65AC9D-AAC0-4645-A6BF-3F8D3F2C21E7}" type="datetimeFigureOut">
              <a:rPr lang="en-US" smtClean="0"/>
              <a:pPr/>
              <a:t>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F708B-31D3-46D9-97DC-FC09F38E5C8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C65AC9D-AAC0-4645-A6BF-3F8D3F2C21E7}" type="datetimeFigureOut">
              <a:rPr lang="en-US" smtClean="0"/>
              <a:pPr/>
              <a:t>2/23/2013</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E8F708B-31D3-46D9-97DC-FC09F38E5C8A}" type="slidenum">
              <a:rPr lang="en-US" smtClean="0"/>
              <a:pPr/>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996952"/>
            <a:ext cx="8496944" cy="1727448"/>
          </a:xfrm>
        </p:spPr>
        <p:txBody>
          <a:bodyPr/>
          <a:lstStyle/>
          <a:p>
            <a:pPr algn="ctr"/>
            <a:r>
              <a:rPr lang="ru-RU" sz="3600" b="1" dirty="0">
                <a:latin typeface="+mn-lt"/>
              </a:rPr>
              <a:t>ОЛОН ҮНДЭСТНИЙ ЗАХ ЗЭЭЛ МАРКЕТИНГИЙН СЕГМЕНТЧИЛЭЛ</a:t>
            </a:r>
            <a:endParaRPr lang="en-US" sz="3600" b="1" dirty="0">
              <a:latin typeface="+mn-lt"/>
            </a:endParaRPr>
          </a:p>
        </p:txBody>
      </p:sp>
      <p:sp>
        <p:nvSpPr>
          <p:cNvPr id="3" name="Subtitle 2"/>
          <p:cNvSpPr>
            <a:spLocks noGrp="1"/>
          </p:cNvSpPr>
          <p:nvPr>
            <p:ph type="subTitle" idx="1"/>
          </p:nvPr>
        </p:nvSpPr>
        <p:spPr/>
        <p:txBody>
          <a:bodyPr>
            <a:normAutofit lnSpcReduction="10000"/>
          </a:bodyPr>
          <a:lstStyle/>
          <a:p>
            <a:r>
              <a:rPr lang="mn-MN" dirty="0" smtClean="0"/>
              <a:t>Лекц №4</a:t>
            </a:r>
          </a:p>
          <a:p>
            <a:r>
              <a:rPr lang="mn-MN" dirty="0" smtClean="0"/>
              <a:t>Н.Ариунжаргал</a:t>
            </a:r>
            <a:endParaRPr lang="en-US" dirty="0"/>
          </a:p>
        </p:txBody>
      </p:sp>
    </p:spTree>
    <p:extLst>
      <p:ext uri="{BB962C8B-B14F-4D97-AF65-F5344CB8AC3E}">
        <p14:creationId xmlns:p14="http://schemas.microsoft.com/office/powerpoint/2010/main" val="92073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335488"/>
          </a:xfrm>
        </p:spPr>
        <p:txBody>
          <a:bodyPr>
            <a:normAutofit/>
          </a:bodyPr>
          <a:lstStyle/>
          <a:p>
            <a:pPr algn="just"/>
            <a:r>
              <a:rPr lang="mn-MN" sz="2800" dirty="0"/>
              <a:t>Бизнесийн байгууллагууд ирээдүйн худалдан авагчдын бүлгүүдийн хэрэгцээ шаардлагыг илүү үр дүнтэй хангаж, борлуулалт, ашгаа нэмэгдүүлэхийн тулд зах зээлээ </a:t>
            </a:r>
            <a:r>
              <a:rPr lang="mn-MN" sz="2800" dirty="0" smtClean="0"/>
              <a:t>хэсэгчилдэг.</a:t>
            </a:r>
          </a:p>
          <a:p>
            <a:pPr algn="just"/>
            <a:r>
              <a:rPr lang="mn-MN" sz="2800" dirty="0" smtClean="0"/>
              <a:t>Бизнесийн бус байгууллагууд мөн түншүүдийнхээ хэрэгцээг илүү үр дүнтэй хангаж байгууллагынхаа зорилгод хүрэх зорилгоор үйлчилдэг түншүүдээ хэсэг бүлэг болгон хуваадаг. </a:t>
            </a:r>
          </a:p>
        </p:txBody>
      </p:sp>
    </p:spTree>
    <p:extLst>
      <p:ext uri="{BB962C8B-B14F-4D97-AF65-F5344CB8AC3E}">
        <p14:creationId xmlns:p14="http://schemas.microsoft.com/office/powerpoint/2010/main" val="2199806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335488"/>
          </a:xfrm>
        </p:spPr>
        <p:txBody>
          <a:bodyPr>
            <a:normAutofit/>
          </a:bodyPr>
          <a:lstStyle/>
          <a:p>
            <a:pPr algn="just"/>
            <a:r>
              <a:rPr lang="mn-MN" sz="4000" b="1" dirty="0" smtClean="0"/>
              <a:t>Зах </a:t>
            </a:r>
            <a:r>
              <a:rPr lang="mn-MN" sz="4000" b="1" dirty="0"/>
              <a:t>зээлийн хэсэгчлэл нь хүмүүс өөр өөр хүсэл шаардлага, хэрэгцээтэй байдгаас үүдэн гардаг.</a:t>
            </a:r>
            <a:endParaRPr lang="en-US" sz="4000" b="1" dirty="0"/>
          </a:p>
        </p:txBody>
      </p:sp>
    </p:spTree>
    <p:extLst>
      <p:ext uri="{BB962C8B-B14F-4D97-AF65-F5344CB8AC3E}">
        <p14:creationId xmlns:p14="http://schemas.microsoft.com/office/powerpoint/2010/main" val="2199806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4743464"/>
          </a:xfrm>
        </p:spPr>
        <p:txBody>
          <a:bodyPr>
            <a:normAutofit/>
          </a:bodyPr>
          <a:lstStyle/>
          <a:p>
            <a:pPr algn="just"/>
            <a:r>
              <a:rPr lang="mn-MN" sz="3200" dirty="0"/>
              <a:t>Зах зээлийн хэсэгчлэл нь ирээдүйн хэрэглэгчдээ маркетингийн үйл ажиллагаанд ижил хариу өгөх байдлаар нь болон нийтлэг адил хэрэгцээгээр нь бүхэл бүтэн хэсгүүдэд нэгтгэн ангилах үйл ажиллагаа юм. </a:t>
            </a:r>
            <a:endParaRPr lang="mn-MN" sz="3200" dirty="0" smtClean="0"/>
          </a:p>
        </p:txBody>
      </p:sp>
    </p:spTree>
    <p:extLst>
      <p:ext uri="{BB962C8B-B14F-4D97-AF65-F5344CB8AC3E}">
        <p14:creationId xmlns:p14="http://schemas.microsoft.com/office/powerpoint/2010/main" val="393287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335488"/>
          </a:xfrm>
        </p:spPr>
        <p:txBody>
          <a:bodyPr>
            <a:normAutofit/>
          </a:bodyPr>
          <a:lstStyle/>
          <a:p>
            <a:pPr algn="just"/>
            <a:r>
              <a:rPr lang="mn-MN" sz="3200" dirty="0" smtClean="0"/>
              <a:t>Энэ </a:t>
            </a:r>
            <a:r>
              <a:rPr lang="mn-MN" sz="3200" dirty="0"/>
              <a:t>үйл ажиллагааны үр дүнд бий болох худалдан авагчдын группүүдийг зах зээлийн хэсэг гэнэ. Өөр өөр зах зээлийн хэсгүүдийн утга учир нь пүүсүүд бүтээгдэхүүнээрээ ялгарах стратегийг хэрэглэх үндэс болж буй явдал юм.</a:t>
            </a:r>
            <a:endParaRPr lang="en-US" sz="3200" b="1" dirty="0"/>
          </a:p>
        </p:txBody>
      </p:sp>
    </p:spTree>
    <p:extLst>
      <p:ext uri="{BB962C8B-B14F-4D97-AF65-F5344CB8AC3E}">
        <p14:creationId xmlns:p14="http://schemas.microsoft.com/office/powerpoint/2010/main" val="393287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335488"/>
          </a:xfrm>
        </p:spPr>
        <p:txBody>
          <a:bodyPr>
            <a:normAutofit/>
          </a:bodyPr>
          <a:lstStyle/>
          <a:p>
            <a:pPr algn="just"/>
            <a:r>
              <a:rPr lang="mn-MN" sz="2800" dirty="0"/>
              <a:t>Бүтээгдэхүүнээрээ ялгарах нь пүүсийн ашиглаж буй маркетингийн өөр өөр хольцын үйл ажиллагааг багтаадаг. Тухайлбал: бүтээгдэхүүний онцлог, хэрэглэгчдэд зах зээлийг хэсэгчлэх болон бүтээгдэхүүний ялгааг ойлгуулах, мөн өрсөлдөж буй бүтээгдэхүүнүүдээс илүү гэдгийг ойлгуулах сурталчилгаа гэх мэт. </a:t>
            </a:r>
            <a:endParaRPr lang="mn-MN" sz="2800" dirty="0" smtClean="0"/>
          </a:p>
          <a:p>
            <a:pPr algn="just"/>
            <a:r>
              <a:rPr lang="mn-MN" sz="2800" dirty="0" smtClean="0"/>
              <a:t>Мэдрэгдэх </a:t>
            </a:r>
            <a:r>
              <a:rPr lang="mn-MN" sz="2800" dirty="0"/>
              <a:t>ялгаа нь барааны бодит онцлогоос гадна үнэ гэх мэт бодит бус онцлогийг өөртөө агуулна.</a:t>
            </a:r>
            <a:endParaRPr lang="en-US" sz="2800" b="1" dirty="0"/>
          </a:p>
        </p:txBody>
      </p:sp>
    </p:spTree>
    <p:extLst>
      <p:ext uri="{BB962C8B-B14F-4D97-AF65-F5344CB8AC3E}">
        <p14:creationId xmlns:p14="http://schemas.microsoft.com/office/powerpoint/2010/main" val="4002677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335488"/>
          </a:xfrm>
        </p:spPr>
        <p:txBody>
          <a:bodyPr>
            <a:normAutofit/>
          </a:bodyPr>
          <a:lstStyle/>
          <a:p>
            <a:pPr algn="just"/>
            <a:r>
              <a:rPr lang="mn-MN" sz="3600" dirty="0"/>
              <a:t>Зах зээлийг хэсэгчлэх болон тусгай хэсгийг буюу зорилтот сегментийг сонгох үйл явц нь олон янзын худалдан авагчдын хэрэгцээг байгууллагын маркетингийн үйл ажиллагаатай холбож өгнө. </a:t>
            </a:r>
            <a:endParaRPr lang="mn-MN" sz="3600" dirty="0" smtClean="0"/>
          </a:p>
          <a:p>
            <a:pPr algn="just"/>
            <a:r>
              <a:rPr lang="mn-MN" sz="3600" dirty="0" smtClean="0"/>
              <a:t>Зах </a:t>
            </a:r>
            <a:r>
              <a:rPr lang="mn-MN" sz="3600" dirty="0"/>
              <a:t>зээлийг хэсэгчлэх гэдэг нь хийсвэр ойлголт юм.</a:t>
            </a:r>
            <a:endParaRPr lang="en-US" sz="3600" b="1" dirty="0"/>
          </a:p>
        </p:txBody>
      </p:sp>
    </p:spTree>
    <p:extLst>
      <p:ext uri="{BB962C8B-B14F-4D97-AF65-F5344CB8AC3E}">
        <p14:creationId xmlns:p14="http://schemas.microsoft.com/office/powerpoint/2010/main" val="3886714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a:latin typeface="+mn-lt"/>
              </a:rPr>
              <a:t>Зах зээлийг хэсэгчлэх арга замууд. </a:t>
            </a:r>
            <a:endParaRPr lang="en-US" b="1" dirty="0">
              <a:latin typeface="+mn-lt"/>
            </a:endParaRPr>
          </a:p>
        </p:txBody>
      </p:sp>
      <p:sp>
        <p:nvSpPr>
          <p:cNvPr id="3" name="Content Placeholder 2"/>
          <p:cNvSpPr>
            <a:spLocks noGrp="1"/>
          </p:cNvSpPr>
          <p:nvPr>
            <p:ph idx="1"/>
          </p:nvPr>
        </p:nvSpPr>
        <p:spPr/>
        <p:txBody>
          <a:bodyPr>
            <a:normAutofit/>
          </a:bodyPr>
          <a:lstStyle/>
          <a:p>
            <a:pPr algn="just"/>
            <a:r>
              <a:rPr lang="mn-MN" sz="3200" dirty="0"/>
              <a:t>Хэсэгчлэх шалгуурыг давж байвал зах зээлийг хэсэгчилнэ. Зах зээлийг хэсэгчлэх болон сонголт хийж, зорилтот зах зээлд хүрэх үйл явц нь дараах үе шаттай.</a:t>
            </a:r>
            <a:endParaRPr lang="en-US" sz="3200" dirty="0"/>
          </a:p>
        </p:txBody>
      </p:sp>
    </p:spTree>
    <p:extLst>
      <p:ext uri="{BB962C8B-B14F-4D97-AF65-F5344CB8AC3E}">
        <p14:creationId xmlns:p14="http://schemas.microsoft.com/office/powerpoint/2010/main" val="4239186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869160"/>
            <a:ext cx="7122368" cy="1303040"/>
          </a:xfrm>
        </p:spPr>
        <p:txBody>
          <a:bodyPr>
            <a:normAutofit fontScale="90000"/>
          </a:bodyPr>
          <a:lstStyle/>
          <a:p>
            <a:r>
              <a:rPr lang="mn-MN" b="1" dirty="0">
                <a:latin typeface="+mn-lt"/>
              </a:rPr>
              <a:t>Сегментийг бүрдүүлэх шалгуурууд:</a:t>
            </a:r>
            <a:endParaRPr lang="en-US" b="1" dirty="0">
              <a:latin typeface="+mn-lt"/>
            </a:endParaRPr>
          </a:p>
        </p:txBody>
      </p:sp>
      <p:sp>
        <p:nvSpPr>
          <p:cNvPr id="3" name="Content Placeholder 2"/>
          <p:cNvSpPr>
            <a:spLocks noGrp="1"/>
          </p:cNvSpPr>
          <p:nvPr>
            <p:ph idx="1"/>
          </p:nvPr>
        </p:nvSpPr>
        <p:spPr>
          <a:xfrm>
            <a:off x="762000" y="476672"/>
            <a:ext cx="7543800" cy="4320480"/>
          </a:xfrm>
        </p:spPr>
        <p:txBody>
          <a:bodyPr>
            <a:normAutofit/>
          </a:bodyPr>
          <a:lstStyle/>
          <a:p>
            <a:pPr marL="0" indent="0" algn="just">
              <a:buNone/>
            </a:pPr>
            <a:r>
              <a:rPr lang="mn-MN" dirty="0" smtClean="0"/>
              <a:t>1</a:t>
            </a:r>
            <a:r>
              <a:rPr lang="mn-MN" dirty="0"/>
              <a:t>. Ашиг болон хөрөнгө оруулалтынхаа өгөөжийг дээшлүүлэх чадавхи. Сегментчлэлийн хамгийн илүү сайн хандлага бол ирээдүйн ашиг, хөрөнгө оруулалтын өгөөжийн боломжийг дээд хэмжээнд хүргэх явдал юм. Хэрвээ энэ боломж нь хэсэгчлэл хийхгүйгээр дээд хэмжээндээ байвал хэсэгчлэх шаардлагагүй.</a:t>
            </a:r>
          </a:p>
          <a:p>
            <a:pPr marL="0" indent="0" algn="just">
              <a:buNone/>
            </a:pPr>
            <a:r>
              <a:rPr lang="mn-MN" dirty="0"/>
              <a:t>2. Нэг сегментийн боломжит худалдан авагчдын хэрэгцээ шаардлагын ижил төстэй байдал. Нэг сегментийн худалдан авагчид маркетингийн үйл ажиллагааны хүрээнд ижилхэн шинж чанартай</a:t>
            </a:r>
            <a:r>
              <a:rPr lang="mn-MN" dirty="0" smtClean="0"/>
              <a:t>.</a:t>
            </a:r>
            <a:endParaRPr lang="mn-MN" dirty="0"/>
          </a:p>
        </p:txBody>
      </p:sp>
    </p:spTree>
    <p:extLst>
      <p:ext uri="{BB962C8B-B14F-4D97-AF65-F5344CB8AC3E}">
        <p14:creationId xmlns:p14="http://schemas.microsoft.com/office/powerpoint/2010/main" val="1854801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b="1" dirty="0">
                <a:latin typeface="+mn-lt"/>
              </a:rPr>
              <a:t>Сегментийг бүрдүүлэх шалгуурууд:</a:t>
            </a:r>
            <a:endParaRPr lang="en-US" b="1" dirty="0">
              <a:latin typeface="+mn-lt"/>
            </a:endParaRPr>
          </a:p>
        </p:txBody>
      </p:sp>
      <p:sp>
        <p:nvSpPr>
          <p:cNvPr id="3" name="Content Placeholder 2"/>
          <p:cNvSpPr>
            <a:spLocks noGrp="1"/>
          </p:cNvSpPr>
          <p:nvPr>
            <p:ph idx="1"/>
          </p:nvPr>
        </p:nvSpPr>
        <p:spPr/>
        <p:txBody>
          <a:bodyPr/>
          <a:lstStyle/>
          <a:p>
            <a:pPr marL="0" indent="0" algn="just">
              <a:buNone/>
            </a:pPr>
            <a:r>
              <a:rPr lang="mn-MN" dirty="0"/>
              <a:t>З. Сегментүүдийн хоорондын худалдан авагчдын хэрэгцээний ялгаа. Хэрвээ янз бүрийн сегментүүдийн хэрэгцээнүүд нь мэдэгдэхүйц ялгаагүй бол цөөн тооны сегментүүдэд нэгтгэх ёстой. Өөр өөр сегментүүд нь нэлээд их зардал шаардах маркетингийн өөр өөр үйл ажиллагааг шаардана. Хэрэв орлого өсч байвал нэмэгдэл зардал гаргалгүй сегментүүдийг нэгтгэн маркетингийн үйл ажиллагааны тоог цөөрүүлэх нь зөв юм.</a:t>
            </a:r>
            <a:endParaRPr lang="en-US" dirty="0"/>
          </a:p>
        </p:txBody>
      </p:sp>
    </p:spTree>
    <p:extLst>
      <p:ext uri="{BB962C8B-B14F-4D97-AF65-F5344CB8AC3E}">
        <p14:creationId xmlns:p14="http://schemas.microsoft.com/office/powerpoint/2010/main" val="1300275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25144"/>
            <a:ext cx="6781800" cy="1447056"/>
          </a:xfrm>
        </p:spPr>
        <p:txBody>
          <a:bodyPr>
            <a:normAutofit fontScale="90000"/>
          </a:bodyPr>
          <a:lstStyle/>
          <a:p>
            <a:pPr algn="ctr"/>
            <a:r>
              <a:rPr lang="mn-MN" b="1" dirty="0">
                <a:latin typeface="+mn-lt"/>
              </a:rPr>
              <a:t>Сегментийг бүрдүүлэх шалгуурууд:</a:t>
            </a:r>
            <a:endParaRPr lang="en-US" b="1" dirty="0">
              <a:latin typeface="+mn-lt"/>
            </a:endParaRPr>
          </a:p>
        </p:txBody>
      </p:sp>
      <p:sp>
        <p:nvSpPr>
          <p:cNvPr id="3" name="Content Placeholder 2"/>
          <p:cNvSpPr>
            <a:spLocks noGrp="1"/>
          </p:cNvSpPr>
          <p:nvPr>
            <p:ph idx="1"/>
          </p:nvPr>
        </p:nvSpPr>
        <p:spPr>
          <a:xfrm>
            <a:off x="611560" y="685800"/>
            <a:ext cx="7776864" cy="3886200"/>
          </a:xfrm>
        </p:spPr>
        <p:txBody>
          <a:bodyPr>
            <a:noAutofit/>
          </a:bodyPr>
          <a:lstStyle/>
          <a:p>
            <a:pPr marL="0" indent="0" algn="just">
              <a:buNone/>
            </a:pPr>
            <a:r>
              <a:rPr lang="mn-MN" sz="2800" dirty="0"/>
              <a:t>4. Сегментийг татах маркетингийн үйл ажиллагааны биелэгдэх боломж. </a:t>
            </a:r>
            <a:r>
              <a:rPr lang="mn-MN" sz="2800" dirty="0" smtClean="0"/>
              <a:t>Сегментүүд</a:t>
            </a:r>
            <a:r>
              <a:rPr lang="en-US" sz="2800" dirty="0" smtClean="0"/>
              <a:t> </a:t>
            </a:r>
            <a:r>
              <a:rPr lang="mn-MN" sz="2800" dirty="0" smtClean="0"/>
              <a:t>нь </a:t>
            </a:r>
            <a:r>
              <a:rPr lang="mn-MN" sz="2800" dirty="0"/>
              <a:t>маркетингийн энгийн боловч үр дүнтэй үйл ажиллагааг шаардана. Хэрэв ийм үйл ажиллагааг явуулж чадахгүй бол хэсэгчлэх хэрэггүй.</a:t>
            </a:r>
          </a:p>
          <a:p>
            <a:pPr marL="0" indent="0" algn="just">
              <a:buNone/>
            </a:pPr>
            <a:r>
              <a:rPr lang="mn-MN" sz="2800" dirty="0"/>
              <a:t>5. Энгийн хялбар байдал болон худалдан авагчдыг хэсэгчлэх төсөв зардал. Маркетингийн менежер нь хэсэгчлэх төлөвлөгөөг үр дүнтэй боловсруулах ёстой</a:t>
            </a:r>
            <a:r>
              <a:rPr lang="mn-MN" sz="2800" dirty="0" smtClean="0"/>
              <a:t>.</a:t>
            </a:r>
            <a:endParaRPr lang="mn-MN" sz="2800" dirty="0"/>
          </a:p>
        </p:txBody>
      </p:sp>
    </p:spTree>
    <p:extLst>
      <p:ext uri="{BB962C8B-B14F-4D97-AF65-F5344CB8AC3E}">
        <p14:creationId xmlns:p14="http://schemas.microsoft.com/office/powerpoint/2010/main" val="2777336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25144"/>
            <a:ext cx="7626424" cy="1447056"/>
          </a:xfrm>
        </p:spPr>
        <p:txBody>
          <a:bodyPr>
            <a:normAutofit fontScale="90000"/>
          </a:bodyPr>
          <a:lstStyle/>
          <a:p>
            <a:r>
              <a:rPr lang="mn-MN" b="1" dirty="0">
                <a:latin typeface="+mn-lt"/>
              </a:rPr>
              <a:t>Зах зээлийг </a:t>
            </a:r>
            <a:r>
              <a:rPr lang="mn-MN" b="1" dirty="0" smtClean="0">
                <a:latin typeface="+mn-lt"/>
              </a:rPr>
              <a:t>дээрхи </a:t>
            </a:r>
            <a:r>
              <a:rPr lang="mn-MN" b="1" dirty="0">
                <a:latin typeface="+mn-lt"/>
              </a:rPr>
              <a:t>зарчмуудаар хэсэгчилдэг.</a:t>
            </a:r>
            <a:endParaRPr lang="en-US" b="1" dirty="0">
              <a:latin typeface="+mn-lt"/>
            </a:endParaRPr>
          </a:p>
        </p:txBody>
      </p:sp>
      <p:sp>
        <p:nvSpPr>
          <p:cNvPr id="3" name="Content Placeholder 2"/>
          <p:cNvSpPr>
            <a:spLocks noGrp="1"/>
          </p:cNvSpPr>
          <p:nvPr>
            <p:ph idx="1"/>
          </p:nvPr>
        </p:nvSpPr>
        <p:spPr>
          <a:xfrm>
            <a:off x="762000" y="685800"/>
            <a:ext cx="7543800" cy="4111352"/>
          </a:xfrm>
        </p:spPr>
        <p:txBody>
          <a:bodyPr>
            <a:normAutofit fontScale="92500" lnSpcReduction="20000"/>
          </a:bodyPr>
          <a:lstStyle/>
          <a:p>
            <a:pPr marL="0" indent="0">
              <a:buNone/>
            </a:pPr>
            <a:r>
              <a:rPr lang="mn-MN" dirty="0"/>
              <a:t>1) Газарзуйн зарчмаар</a:t>
            </a:r>
          </a:p>
          <a:p>
            <a:pPr marL="0" indent="0">
              <a:buNone/>
            </a:pPr>
            <a:r>
              <a:rPr lang="mn-MN" dirty="0" smtClean="0"/>
              <a:t>	а</a:t>
            </a:r>
            <a:r>
              <a:rPr lang="mn-MN" dirty="0"/>
              <a:t>. Муж, бүс, аймаг, дүүргээр</a:t>
            </a:r>
          </a:p>
          <a:p>
            <a:pPr marL="0" indent="0">
              <a:buNone/>
            </a:pPr>
            <a:r>
              <a:rPr lang="mn-MN" dirty="0" smtClean="0"/>
              <a:t>	б</a:t>
            </a:r>
            <a:r>
              <a:rPr lang="mn-MN" dirty="0"/>
              <a:t>. Хүн амын нягтралаар</a:t>
            </a:r>
          </a:p>
          <a:p>
            <a:pPr marL="0" indent="0">
              <a:buNone/>
            </a:pPr>
            <a:r>
              <a:rPr lang="mn-MN" dirty="0" smtClean="0"/>
              <a:t>	В</a:t>
            </a:r>
            <a:r>
              <a:rPr lang="mn-MN" dirty="0"/>
              <a:t>. Уур амьсгалаар</a:t>
            </a:r>
          </a:p>
          <a:p>
            <a:pPr marL="0" indent="0">
              <a:buNone/>
            </a:pPr>
            <a:r>
              <a:rPr lang="mn-MN" dirty="0"/>
              <a:t>2) Хүн ам зүйн зарчмаар хэсэгчлэх </a:t>
            </a:r>
          </a:p>
          <a:p>
            <a:pPr marL="0" indent="0">
              <a:buNone/>
            </a:pPr>
            <a:r>
              <a:rPr lang="mn-MN" dirty="0" smtClean="0"/>
              <a:t>	а</a:t>
            </a:r>
            <a:r>
              <a:rPr lang="mn-MN" dirty="0"/>
              <a:t>. Нас</a:t>
            </a:r>
          </a:p>
          <a:p>
            <a:pPr marL="0" indent="0">
              <a:buNone/>
            </a:pPr>
            <a:r>
              <a:rPr lang="mn-MN" dirty="0" smtClean="0"/>
              <a:t>	б</a:t>
            </a:r>
            <a:r>
              <a:rPr lang="mn-MN" dirty="0"/>
              <a:t>. Хүйс</a:t>
            </a:r>
          </a:p>
          <a:p>
            <a:pPr marL="0" indent="0">
              <a:buNone/>
            </a:pPr>
            <a:r>
              <a:rPr lang="mn-MN" dirty="0" smtClean="0"/>
              <a:t>	в</a:t>
            </a:r>
            <a:r>
              <a:rPr lang="mn-MN" dirty="0"/>
              <a:t>. өрхийн гишүүд</a:t>
            </a:r>
          </a:p>
          <a:p>
            <a:pPr marL="0" indent="0">
              <a:buNone/>
            </a:pPr>
            <a:r>
              <a:rPr lang="mn-MN" dirty="0" smtClean="0"/>
              <a:t>	г</a:t>
            </a:r>
            <a:r>
              <a:rPr lang="mn-MN" dirty="0"/>
              <a:t>. Гэр бүлийн амьдралын мөчлөгийн үе шат </a:t>
            </a:r>
          </a:p>
          <a:p>
            <a:pPr marL="0" indent="0">
              <a:buNone/>
            </a:pPr>
            <a:r>
              <a:rPr lang="mn-MN" dirty="0" smtClean="0"/>
              <a:t>	д</a:t>
            </a:r>
            <a:r>
              <a:rPr lang="mn-MN" dirty="0"/>
              <a:t>. Орлого</a:t>
            </a:r>
          </a:p>
          <a:p>
            <a:pPr marL="0" indent="0">
              <a:buNone/>
            </a:pPr>
            <a:r>
              <a:rPr lang="mn-MN" dirty="0" smtClean="0"/>
              <a:t>	ж</a:t>
            </a:r>
            <a:r>
              <a:rPr lang="mn-MN" dirty="0"/>
              <a:t>. Яс үндэс</a:t>
            </a:r>
          </a:p>
          <a:p>
            <a:pPr marL="0" indent="0">
              <a:buNone/>
            </a:pPr>
            <a:r>
              <a:rPr lang="mn-MN" dirty="0" smtClean="0"/>
              <a:t>	и</a:t>
            </a:r>
            <a:r>
              <a:rPr lang="mn-MN" dirty="0"/>
              <a:t>. Эрхэлж буй ажлын </a:t>
            </a:r>
            <a:r>
              <a:rPr lang="mn-MN" dirty="0" smtClean="0"/>
              <a:t>төрөл</a:t>
            </a:r>
            <a:endParaRPr lang="mn-MN" dirty="0"/>
          </a:p>
        </p:txBody>
      </p:sp>
    </p:spTree>
    <p:extLst>
      <p:ext uri="{BB962C8B-B14F-4D97-AF65-F5344CB8AC3E}">
        <p14:creationId xmlns:p14="http://schemas.microsoft.com/office/powerpoint/2010/main" val="3507543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725144"/>
            <a:ext cx="7554416" cy="1600200"/>
          </a:xfrm>
        </p:spPr>
        <p:txBody>
          <a:bodyPr>
            <a:normAutofit fontScale="90000"/>
          </a:bodyPr>
          <a:lstStyle/>
          <a:p>
            <a:r>
              <a:rPr lang="mn-MN" dirty="0"/>
              <a:t>Зах зээлийг дээрхи зарчмуудаар хэсэгчилдэг.</a:t>
            </a:r>
            <a:endParaRPr lang="en-US" dirty="0"/>
          </a:p>
        </p:txBody>
      </p:sp>
      <p:sp>
        <p:nvSpPr>
          <p:cNvPr id="3" name="Content Placeholder 2"/>
          <p:cNvSpPr>
            <a:spLocks noGrp="1"/>
          </p:cNvSpPr>
          <p:nvPr>
            <p:ph idx="1"/>
          </p:nvPr>
        </p:nvSpPr>
        <p:spPr>
          <a:xfrm>
            <a:off x="762000" y="685800"/>
            <a:ext cx="7543800" cy="4111352"/>
          </a:xfrm>
        </p:spPr>
        <p:txBody>
          <a:bodyPr>
            <a:normAutofit fontScale="92500" lnSpcReduction="10000"/>
          </a:bodyPr>
          <a:lstStyle/>
          <a:p>
            <a:pPr marL="0" indent="0">
              <a:buNone/>
            </a:pPr>
            <a:r>
              <a:rPr lang="mn-MN" dirty="0"/>
              <a:t>3. Сэтгэл зүйн зарчим</a:t>
            </a:r>
          </a:p>
          <a:p>
            <a:pPr marL="0" indent="0">
              <a:buNone/>
            </a:pPr>
            <a:r>
              <a:rPr lang="mn-MN" dirty="0" smtClean="0"/>
              <a:t>	а</a:t>
            </a:r>
            <a:r>
              <a:rPr lang="mn-MN" dirty="0"/>
              <a:t>. Хувийн шинж чанар </a:t>
            </a:r>
          </a:p>
          <a:p>
            <a:pPr marL="0" indent="0">
              <a:buNone/>
            </a:pPr>
            <a:r>
              <a:rPr lang="mn-MN" dirty="0" smtClean="0"/>
              <a:t>	б</a:t>
            </a:r>
            <a:r>
              <a:rPr lang="mn-MN" dirty="0"/>
              <a:t>. Аж төрөх ёс</a:t>
            </a:r>
          </a:p>
          <a:p>
            <a:pPr marL="0" indent="0">
              <a:buNone/>
            </a:pPr>
            <a:r>
              <a:rPr lang="mn-MN" dirty="0"/>
              <a:t>4. Худалдан авах төлөв байдлын зарчим</a:t>
            </a:r>
          </a:p>
          <a:p>
            <a:pPr marL="0" indent="0">
              <a:buNone/>
            </a:pPr>
            <a:r>
              <a:rPr lang="mn-MN" dirty="0" smtClean="0"/>
              <a:t>	а</a:t>
            </a:r>
            <a:r>
              <a:rPr lang="mn-MN" dirty="0"/>
              <a:t>. Олох үр өгөөж</a:t>
            </a:r>
          </a:p>
          <a:p>
            <a:pPr marL="0" indent="0">
              <a:buNone/>
            </a:pPr>
            <a:r>
              <a:rPr lang="mn-MN" dirty="0" smtClean="0"/>
              <a:t>	б</a:t>
            </a:r>
            <a:r>
              <a:rPr lang="mn-MN" dirty="0"/>
              <a:t>. Худалдаа хийх шалтгаан</a:t>
            </a:r>
          </a:p>
          <a:p>
            <a:pPr marL="0" indent="0">
              <a:buNone/>
            </a:pPr>
            <a:r>
              <a:rPr lang="mn-MN" dirty="0" smtClean="0"/>
              <a:t>	в</a:t>
            </a:r>
            <a:r>
              <a:rPr lang="mn-MN" dirty="0"/>
              <a:t>. Хэрэглээний түвшин</a:t>
            </a:r>
          </a:p>
          <a:p>
            <a:pPr marL="0" indent="0">
              <a:buNone/>
            </a:pPr>
            <a:r>
              <a:rPr lang="mn-MN" dirty="0" smtClean="0"/>
              <a:t>	г</a:t>
            </a:r>
            <a:r>
              <a:rPr lang="mn-MN" dirty="0"/>
              <a:t>. Хэрэглэгчийн байдал</a:t>
            </a:r>
          </a:p>
          <a:p>
            <a:pPr marL="0" indent="0">
              <a:buNone/>
            </a:pPr>
            <a:r>
              <a:rPr lang="mn-MN" dirty="0" smtClean="0"/>
              <a:t>	д</a:t>
            </a:r>
            <a:r>
              <a:rPr lang="mn-MN" dirty="0"/>
              <a:t>. Худалдан авагчийн бэлэн байх байдал </a:t>
            </a:r>
          </a:p>
          <a:p>
            <a:pPr marL="0" indent="0">
              <a:buNone/>
            </a:pPr>
            <a:r>
              <a:rPr lang="mn-MN" dirty="0" smtClean="0"/>
              <a:t>	е</a:t>
            </a:r>
            <a:r>
              <a:rPr lang="mn-MN" dirty="0"/>
              <a:t>. Бараанд хандах хандлага</a:t>
            </a:r>
          </a:p>
          <a:p>
            <a:pPr marL="0" indent="0">
              <a:buNone/>
            </a:pPr>
            <a:r>
              <a:rPr lang="mn-MN" dirty="0" smtClean="0"/>
              <a:t>	ё</a:t>
            </a:r>
            <a:r>
              <a:rPr lang="mn-MN" dirty="0"/>
              <a:t>. Шүтэн бишрэх </a:t>
            </a:r>
            <a:r>
              <a:rPr lang="mn-MN" dirty="0" smtClean="0"/>
              <a:t>хэмжээ</a:t>
            </a:r>
            <a:endParaRPr lang="mn-MN" dirty="0"/>
          </a:p>
        </p:txBody>
      </p:sp>
    </p:spTree>
    <p:extLst>
      <p:ext uri="{BB962C8B-B14F-4D97-AF65-F5344CB8AC3E}">
        <p14:creationId xmlns:p14="http://schemas.microsoft.com/office/powerpoint/2010/main" val="2172433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842448" cy="1600200"/>
          </a:xfrm>
        </p:spPr>
        <p:txBody>
          <a:bodyPr>
            <a:normAutofit fontScale="90000"/>
          </a:bodyPr>
          <a:lstStyle/>
          <a:p>
            <a:r>
              <a:rPr lang="mn-MN" b="1" dirty="0">
                <a:latin typeface="+mn-lt"/>
              </a:rPr>
              <a:t>Аж үйлдвэрийн зах зээлийг хэсэгчлэх аргууд. </a:t>
            </a:r>
            <a:endParaRPr lang="en-US" b="1" dirty="0">
              <a:latin typeface="+mn-lt"/>
            </a:endParaRPr>
          </a:p>
        </p:txBody>
      </p:sp>
      <p:sp>
        <p:nvSpPr>
          <p:cNvPr id="3" name="Content Placeholder 2"/>
          <p:cNvSpPr>
            <a:spLocks noGrp="1"/>
          </p:cNvSpPr>
          <p:nvPr>
            <p:ph idx="1"/>
          </p:nvPr>
        </p:nvSpPr>
        <p:spPr>
          <a:xfrm>
            <a:off x="762000" y="685800"/>
            <a:ext cx="7543800" cy="4039344"/>
          </a:xfrm>
        </p:spPr>
        <p:txBody>
          <a:bodyPr>
            <a:normAutofit/>
          </a:bodyPr>
          <a:lstStyle/>
          <a:p>
            <a:pPr marL="0" indent="0">
              <a:buNone/>
            </a:pPr>
            <a:r>
              <a:rPr lang="mn-MN" dirty="0" smtClean="0"/>
              <a:t>1. Газарзүйн </a:t>
            </a:r>
            <a:r>
              <a:rPr lang="mn-MN" dirty="0"/>
              <a:t>зарчмаар</a:t>
            </a:r>
          </a:p>
          <a:p>
            <a:pPr marL="0" indent="0">
              <a:buNone/>
            </a:pPr>
            <a:r>
              <a:rPr lang="mn-MN" dirty="0" smtClean="0"/>
              <a:t>2. Хүн </a:t>
            </a:r>
            <a:r>
              <a:rPr lang="mn-MN" dirty="0"/>
              <a:t>ам зүйн зарчмаар</a:t>
            </a:r>
          </a:p>
          <a:p>
            <a:pPr marL="0" indent="0">
              <a:buNone/>
            </a:pPr>
            <a:r>
              <a:rPr lang="mn-MN" dirty="0" smtClean="0"/>
              <a:t>	о </a:t>
            </a:r>
            <a:r>
              <a:rPr lang="mn-MN" dirty="0"/>
              <a:t>Ажилчдын тоогоор</a:t>
            </a:r>
          </a:p>
          <a:p>
            <a:pPr marL="0" indent="0">
              <a:buNone/>
            </a:pPr>
            <a:r>
              <a:rPr lang="mn-MN" dirty="0" smtClean="0"/>
              <a:t>	о </a:t>
            </a:r>
            <a:r>
              <a:rPr lang="mn-MN" dirty="0"/>
              <a:t>Албан хаагчдын тоогоор</a:t>
            </a:r>
          </a:p>
          <a:p>
            <a:pPr marL="0" indent="0">
              <a:buNone/>
            </a:pPr>
            <a:r>
              <a:rPr lang="mn-MN" dirty="0" smtClean="0"/>
              <a:t>3. Худалдан </a:t>
            </a:r>
            <a:r>
              <a:rPr lang="mn-MN" dirty="0"/>
              <a:t>авах </a:t>
            </a:r>
            <a:r>
              <a:rPr lang="mn-MN" dirty="0" smtClean="0"/>
              <a:t>нөхцөл </a:t>
            </a:r>
            <a:r>
              <a:rPr lang="mn-MN" dirty="0"/>
              <a:t>байдлын зарчмаар</a:t>
            </a:r>
          </a:p>
          <a:p>
            <a:pPr marL="0" indent="0">
              <a:buNone/>
            </a:pPr>
            <a:r>
              <a:rPr lang="mn-MN" dirty="0" smtClean="0"/>
              <a:t>	о </a:t>
            </a:r>
            <a:r>
              <a:rPr lang="mn-MN" dirty="0"/>
              <a:t>Барааны мөн чанар</a:t>
            </a:r>
          </a:p>
          <a:p>
            <a:pPr marL="0" indent="0">
              <a:buNone/>
            </a:pPr>
            <a:r>
              <a:rPr lang="mn-MN" dirty="0" smtClean="0"/>
              <a:t>	о </a:t>
            </a:r>
            <a:r>
              <a:rPr lang="mn-MN" dirty="0"/>
              <a:t>Төрөл</a:t>
            </a:r>
          </a:p>
          <a:p>
            <a:pPr marL="0" indent="0">
              <a:buNone/>
            </a:pPr>
            <a:r>
              <a:rPr lang="mn-MN" dirty="0" smtClean="0"/>
              <a:t>	о Худалдан </a:t>
            </a:r>
            <a:r>
              <a:rPr lang="mn-MN" dirty="0"/>
              <a:t>авах байдал </a:t>
            </a:r>
          </a:p>
          <a:p>
            <a:pPr marL="0" indent="0">
              <a:buNone/>
            </a:pPr>
            <a:r>
              <a:rPr lang="mn-MN" dirty="0" smtClean="0"/>
              <a:t>	о </a:t>
            </a:r>
            <a:r>
              <a:rPr lang="mn-MN" dirty="0"/>
              <a:t>Худалдан авах </a:t>
            </a:r>
            <a:r>
              <a:rPr lang="mn-MN" dirty="0" smtClean="0"/>
              <a:t>байрлал</a:t>
            </a:r>
            <a:endParaRPr lang="mn-MN" dirty="0"/>
          </a:p>
        </p:txBody>
      </p:sp>
    </p:spTree>
    <p:extLst>
      <p:ext uri="{BB962C8B-B14F-4D97-AF65-F5344CB8AC3E}">
        <p14:creationId xmlns:p14="http://schemas.microsoft.com/office/powerpoint/2010/main" val="153189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770440" cy="1600200"/>
          </a:xfrm>
        </p:spPr>
        <p:txBody>
          <a:bodyPr>
            <a:normAutofit fontScale="90000"/>
          </a:bodyPr>
          <a:lstStyle/>
          <a:p>
            <a:r>
              <a:rPr lang="mn-MN" dirty="0"/>
              <a:t>Зорилтот сегментийг сонгох нь:</a:t>
            </a:r>
            <a:endParaRPr lang="en-US" dirty="0"/>
          </a:p>
        </p:txBody>
      </p:sp>
      <p:sp>
        <p:nvSpPr>
          <p:cNvPr id="3" name="Content Placeholder 2"/>
          <p:cNvSpPr>
            <a:spLocks noGrp="1"/>
          </p:cNvSpPr>
          <p:nvPr>
            <p:ph idx="1"/>
          </p:nvPr>
        </p:nvSpPr>
        <p:spPr/>
        <p:txBody>
          <a:bodyPr>
            <a:normAutofit/>
          </a:bodyPr>
          <a:lstStyle/>
          <a:p>
            <a:pPr algn="just"/>
            <a:r>
              <a:rPr lang="mn-MN" sz="3200" dirty="0"/>
              <a:t>Пүүс зорилтот зах зээлээ </a:t>
            </a:r>
            <a:r>
              <a:rPr lang="mn-MN" sz="3200" dirty="0" smtClean="0"/>
              <a:t>болгоомж</a:t>
            </a:r>
            <a:r>
              <a:rPr lang="mn-MN" sz="3200" dirty="0"/>
              <a:t>т</a:t>
            </a:r>
            <a:r>
              <a:rPr lang="mn-MN" sz="3200" dirty="0" smtClean="0"/>
              <a:t>ой </a:t>
            </a:r>
            <a:r>
              <a:rPr lang="mn-MN" sz="3200" dirty="0"/>
              <a:t>сонгох шаардлагатай. Хэрэв сегментүүдийн ангилал нь их явцуу бол борлуулалт, ашгийн шаардлагатай хэмжээнд хүрч чадахгүйд хүрнэ. Хэрэв сегментүүдээс сонгох боломж өргөн хүрээтэй бол үр дүн сайтай юм.</a:t>
            </a:r>
            <a:endParaRPr lang="en-US" sz="3200" dirty="0"/>
          </a:p>
        </p:txBody>
      </p:sp>
    </p:spTree>
    <p:extLst>
      <p:ext uri="{BB962C8B-B14F-4D97-AF65-F5344CB8AC3E}">
        <p14:creationId xmlns:p14="http://schemas.microsoft.com/office/powerpoint/2010/main" val="1353531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25144"/>
            <a:ext cx="7698432" cy="1447056"/>
          </a:xfrm>
        </p:spPr>
        <p:txBody>
          <a:bodyPr>
            <a:normAutofit fontScale="90000"/>
          </a:bodyPr>
          <a:lstStyle/>
          <a:p>
            <a:r>
              <a:rPr lang="ru-RU" dirty="0"/>
              <a:t>Зорилтот сегментийг сонгож </a:t>
            </a:r>
            <a:r>
              <a:rPr lang="ru-RU" dirty="0" smtClean="0"/>
              <a:t>авах </a:t>
            </a:r>
            <a:r>
              <a:rPr lang="ru-RU" dirty="0"/>
              <a:t>шалгуур:</a:t>
            </a:r>
            <a:endParaRPr lang="en-US" dirty="0"/>
          </a:p>
        </p:txBody>
      </p:sp>
      <p:sp>
        <p:nvSpPr>
          <p:cNvPr id="3" name="Content Placeholder 2"/>
          <p:cNvSpPr>
            <a:spLocks noGrp="1"/>
          </p:cNvSpPr>
          <p:nvPr>
            <p:ph idx="1"/>
          </p:nvPr>
        </p:nvSpPr>
        <p:spPr>
          <a:xfrm>
            <a:off x="762000" y="685800"/>
            <a:ext cx="7543800" cy="4039344"/>
          </a:xfrm>
        </p:spPr>
        <p:txBody>
          <a:bodyPr>
            <a:normAutofit fontScale="92500"/>
          </a:bodyPr>
          <a:lstStyle/>
          <a:p>
            <a:pPr marL="0" indent="0" algn="just">
              <a:buNone/>
            </a:pPr>
            <a:r>
              <a:rPr lang="mn-MN" dirty="0"/>
              <a:t>1. </a:t>
            </a:r>
            <a:r>
              <a:rPr lang="mn-MN" b="1" dirty="0"/>
              <a:t>Хэмжээ: </a:t>
            </a:r>
            <a:r>
              <a:rPr lang="mn-MN" dirty="0"/>
              <a:t>тухайн хэсгийн зах зээлийн хэмжээ аль болох том байх</a:t>
            </a:r>
          </a:p>
          <a:p>
            <a:pPr marL="0" indent="0" algn="just">
              <a:buNone/>
            </a:pPr>
            <a:r>
              <a:rPr lang="mn-MN" dirty="0"/>
              <a:t>2. </a:t>
            </a:r>
            <a:r>
              <a:rPr lang="mn-MN" b="1" dirty="0"/>
              <a:t>Өсөлтийн боломж: </a:t>
            </a:r>
            <a:r>
              <a:rPr lang="mn-MN" dirty="0"/>
              <a:t>одоо бага байгаа боловч ирээдүйд зах зээл нь өргөжихөөр байж болно.</a:t>
            </a:r>
          </a:p>
          <a:p>
            <a:pPr marL="0" indent="0" algn="just">
              <a:buNone/>
            </a:pPr>
            <a:r>
              <a:rPr lang="mn-MN" dirty="0"/>
              <a:t>3. </a:t>
            </a:r>
            <a:r>
              <a:rPr lang="mn-MN" b="1" dirty="0"/>
              <a:t>Өрсөлдөөний байдал: </a:t>
            </a:r>
            <a:r>
              <a:rPr lang="mn-MN" dirty="0"/>
              <a:t>тухайн сегментэд одоо өрсөлдөгч байгаа эсэх эсвэл ирээдүйд гарч ирэх үү? гэдэг асуудлыг тодорхойлох ёстой.</a:t>
            </a:r>
          </a:p>
          <a:p>
            <a:pPr marL="0" indent="0" algn="just">
              <a:buNone/>
            </a:pPr>
            <a:r>
              <a:rPr lang="mn-MN" dirty="0"/>
              <a:t>4. </a:t>
            </a:r>
            <a:r>
              <a:rPr lang="mn-MN" b="1" dirty="0"/>
              <a:t>Сегментэд хүрч ажиллах зардал: </a:t>
            </a:r>
            <a:r>
              <a:rPr lang="mn-MN" dirty="0"/>
              <a:t>пүүсийн маркетингийн үйл ажиллагаа нь хүрч очих сегментийг сонгосны хэрэггүй.</a:t>
            </a:r>
          </a:p>
          <a:p>
            <a:pPr marL="0" indent="0" algn="just">
              <a:buNone/>
            </a:pPr>
            <a:r>
              <a:rPr lang="mn-MN" dirty="0"/>
              <a:t>5. </a:t>
            </a:r>
            <a:r>
              <a:rPr lang="mn-MN" b="1" dirty="0"/>
              <a:t>Байгууллагын зорилго болон нөөцтэй зохицох </a:t>
            </a:r>
            <a:r>
              <a:rPr lang="mn-MN" b="1" dirty="0" smtClean="0"/>
              <a:t>байдал</a:t>
            </a:r>
            <a:endParaRPr lang="mn-MN" b="1" dirty="0"/>
          </a:p>
        </p:txBody>
      </p:sp>
    </p:spTree>
    <p:extLst>
      <p:ext uri="{BB962C8B-B14F-4D97-AF65-F5344CB8AC3E}">
        <p14:creationId xmlns:p14="http://schemas.microsoft.com/office/powerpoint/2010/main" val="189390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25144"/>
            <a:ext cx="7554416" cy="1447056"/>
          </a:xfrm>
        </p:spPr>
        <p:txBody>
          <a:bodyPr>
            <a:normAutofit fontScale="90000"/>
          </a:bodyPr>
          <a:lstStyle/>
          <a:p>
            <a:r>
              <a:rPr lang="ru-RU" dirty="0"/>
              <a:t>Зах зээлийг эзэгнэх стратегийн 3 хувилбар </a:t>
            </a:r>
            <a:endParaRPr lang="en-US" dirty="0"/>
          </a:p>
        </p:txBody>
      </p:sp>
      <p:sp>
        <p:nvSpPr>
          <p:cNvPr id="3" name="Content Placeholder 2"/>
          <p:cNvSpPr>
            <a:spLocks noGrp="1"/>
          </p:cNvSpPr>
          <p:nvPr>
            <p:ph idx="1"/>
          </p:nvPr>
        </p:nvSpPr>
        <p:spPr>
          <a:xfrm>
            <a:off x="539552" y="404664"/>
            <a:ext cx="7766248" cy="4320480"/>
          </a:xfrm>
        </p:spPr>
        <p:txBody>
          <a:bodyPr>
            <a:normAutofit fontScale="92500" lnSpcReduction="10000"/>
          </a:bodyPr>
          <a:lstStyle/>
          <a:p>
            <a:pPr marL="0" indent="0" algn="just">
              <a:buNone/>
            </a:pPr>
            <a:r>
              <a:rPr lang="mn-MN" dirty="0"/>
              <a:t>1. </a:t>
            </a:r>
            <a:r>
              <a:rPr lang="mn-MN" b="1" dirty="0"/>
              <a:t>Үл ялгаварт маркетинг: </a:t>
            </a:r>
            <a:r>
              <a:rPr lang="mn-MN" dirty="0"/>
              <a:t>Пүүс нь сегментүүдийн ялгааг харгалзалгүй бүх зах зээлүүдэд ижил байдлаар хандаж үйл ажиллагаа явуулах стратеги. Энэ үед нийт хэрэглэгчдийг татах бараа, маркетингийн хөтөлбөр бий болгоно. Энэ стратеги нь эдийн засгийн хувьд хэмнэлттэй.</a:t>
            </a:r>
          </a:p>
          <a:p>
            <a:pPr marL="0" indent="0" algn="just">
              <a:buNone/>
            </a:pPr>
            <a:r>
              <a:rPr lang="mn-MN" dirty="0"/>
              <a:t>2. </a:t>
            </a:r>
            <a:r>
              <a:rPr lang="mn-MN" b="1" dirty="0"/>
              <a:t>Ялгаварт маркетинг: </a:t>
            </a:r>
            <a:r>
              <a:rPr lang="mn-MN" dirty="0"/>
              <a:t>Энэ тохиолдолд пүүс зах зээлийн хэд хэдэн сегментүүд дээр гарахаар шийдэж маркетингийн хөтөлбөр боловсруулна. Сегмент тус бүрт тохирсон маркетингийн хөтөлбөр байх ёстой.</a:t>
            </a:r>
          </a:p>
          <a:p>
            <a:pPr marL="0" indent="0" algn="just">
              <a:buNone/>
            </a:pPr>
            <a:r>
              <a:rPr lang="mn-MN" dirty="0"/>
              <a:t>3. </a:t>
            </a:r>
            <a:r>
              <a:rPr lang="mn-MN" b="1" dirty="0"/>
              <a:t>Төвлөрсөн маркетинг: </a:t>
            </a:r>
            <a:r>
              <a:rPr lang="mn-MN" dirty="0"/>
              <a:t>Энэ нь том зах зээлийн жижиг хэсэгт анхаарах биш, харин нэг зах зээлд их хувийн жин эзлэхэд өөрөөр хэлбэл, дэд зах зээлүүдэд хүчээ төвлөрүүлэх стратеги юм</a:t>
            </a:r>
            <a:r>
              <a:rPr lang="mn-MN" dirty="0" smtClean="0"/>
              <a:t>.</a:t>
            </a:r>
            <a:endParaRPr lang="mn-MN" dirty="0"/>
          </a:p>
        </p:txBody>
      </p:sp>
    </p:spTree>
    <p:extLst>
      <p:ext uri="{BB962C8B-B14F-4D97-AF65-F5344CB8AC3E}">
        <p14:creationId xmlns:p14="http://schemas.microsoft.com/office/powerpoint/2010/main" val="123058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941168"/>
            <a:ext cx="7992888" cy="1231032"/>
          </a:xfrm>
        </p:spPr>
        <p:txBody>
          <a:bodyPr>
            <a:noAutofit/>
          </a:bodyPr>
          <a:lstStyle/>
          <a:p>
            <a:pPr algn="just"/>
            <a:r>
              <a:rPr lang="mn-MN" sz="2800" b="1" dirty="0">
                <a:latin typeface="+mn-lt"/>
              </a:rPr>
              <a:t>Зах зээлийг эзэгнэх стратегийг сонгох нь: Сонголт хийхдээ </a:t>
            </a:r>
            <a:r>
              <a:rPr lang="mn-MN" sz="2800" b="1" dirty="0" smtClean="0">
                <a:latin typeface="+mn-lt"/>
              </a:rPr>
              <a:t>дээрхи </a:t>
            </a:r>
            <a:r>
              <a:rPr lang="mn-MN" sz="2800" b="1" dirty="0">
                <a:latin typeface="+mn-lt"/>
              </a:rPr>
              <a:t>хүчин зүйлсийг харгалзан үзнэ.</a:t>
            </a:r>
            <a:endParaRPr lang="en-US" sz="2800" b="1" dirty="0">
              <a:latin typeface="+mn-lt"/>
            </a:endParaRPr>
          </a:p>
        </p:txBody>
      </p:sp>
      <p:sp>
        <p:nvSpPr>
          <p:cNvPr id="3" name="Content Placeholder 2"/>
          <p:cNvSpPr>
            <a:spLocks noGrp="1"/>
          </p:cNvSpPr>
          <p:nvPr>
            <p:ph idx="1"/>
          </p:nvPr>
        </p:nvSpPr>
        <p:spPr>
          <a:xfrm>
            <a:off x="762000" y="404664"/>
            <a:ext cx="7626424" cy="4464496"/>
          </a:xfrm>
        </p:spPr>
        <p:txBody>
          <a:bodyPr>
            <a:normAutofit/>
          </a:bodyPr>
          <a:lstStyle/>
          <a:p>
            <a:pPr marL="0" indent="0" algn="just">
              <a:buNone/>
            </a:pPr>
            <a:r>
              <a:rPr lang="mn-MN" sz="2800" dirty="0"/>
              <a:t>1. Пүүсийн нөөц. Хязгаарлагдмал нөөцтэй бол төвлөрөх </a:t>
            </a:r>
            <a:r>
              <a:rPr lang="mn-MN" sz="2800" dirty="0" smtClean="0"/>
              <a:t>стратегийг сонгоно</a:t>
            </a:r>
            <a:r>
              <a:rPr lang="mn-MN" sz="2800" dirty="0"/>
              <a:t>.</a:t>
            </a:r>
          </a:p>
          <a:p>
            <a:pPr marL="0" indent="0" algn="just">
              <a:buNone/>
            </a:pPr>
            <a:endParaRPr lang="mn-MN" sz="2800" dirty="0" smtClean="0"/>
          </a:p>
          <a:p>
            <a:pPr marL="0" indent="0" algn="just">
              <a:buNone/>
            </a:pPr>
            <a:r>
              <a:rPr lang="mn-MN" sz="2800" dirty="0" smtClean="0"/>
              <a:t>2</a:t>
            </a:r>
            <a:r>
              <a:rPr lang="mn-MN" sz="2800" dirty="0"/>
              <a:t>. Бүтээгдэхүүн нь ижил маягтай байвал үл ялгаварт </a:t>
            </a:r>
            <a:r>
              <a:rPr lang="mn-MN" sz="2800" dirty="0" smtClean="0"/>
              <a:t>маркетингийн Стратегийг </a:t>
            </a:r>
            <a:r>
              <a:rPr lang="mn-MN" sz="2800" dirty="0"/>
              <a:t>явуулна.</a:t>
            </a:r>
          </a:p>
          <a:p>
            <a:pPr marL="0" indent="0" algn="just">
              <a:buNone/>
            </a:pPr>
            <a:endParaRPr lang="mn-MN" sz="2800" dirty="0" smtClean="0"/>
          </a:p>
          <a:p>
            <a:pPr marL="0" indent="0" algn="just">
              <a:buNone/>
            </a:pPr>
            <a:r>
              <a:rPr lang="mn-MN" sz="2800" dirty="0" smtClean="0"/>
              <a:t>3</a:t>
            </a:r>
            <a:r>
              <a:rPr lang="mn-MN" sz="2800" dirty="0"/>
              <a:t>. Барааны амьдралын мөчлөгийн эхний шатанд байгаа бол үл ялгаварт болон төвлөрсөн стратегийг сонгоно</a:t>
            </a:r>
            <a:r>
              <a:rPr lang="mn-MN" sz="2800" dirty="0" smtClean="0"/>
              <a:t>.</a:t>
            </a:r>
            <a:endParaRPr lang="mn-MN" sz="2800" dirty="0"/>
          </a:p>
        </p:txBody>
      </p:sp>
    </p:spTree>
    <p:extLst>
      <p:ext uri="{BB962C8B-B14F-4D97-AF65-F5344CB8AC3E}">
        <p14:creationId xmlns:p14="http://schemas.microsoft.com/office/powerpoint/2010/main" val="1389308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869160"/>
            <a:ext cx="7992888" cy="1303040"/>
          </a:xfrm>
        </p:spPr>
        <p:txBody>
          <a:bodyPr>
            <a:noAutofit/>
          </a:bodyPr>
          <a:lstStyle/>
          <a:p>
            <a:pPr algn="just"/>
            <a:r>
              <a:rPr lang="mn-MN" sz="2800" b="1" dirty="0">
                <a:latin typeface="+mn-lt"/>
              </a:rPr>
              <a:t>Зах зээлийг эзэгнэх стратегийг сонгох нь: Сонголт хийхдээ </a:t>
            </a:r>
            <a:r>
              <a:rPr lang="mn-MN" sz="2800" b="1" dirty="0" smtClean="0">
                <a:latin typeface="+mn-lt"/>
              </a:rPr>
              <a:t>дээрхи </a:t>
            </a:r>
            <a:r>
              <a:rPr lang="mn-MN" sz="2800" b="1" dirty="0">
                <a:latin typeface="+mn-lt"/>
              </a:rPr>
              <a:t>хүчин зүйлсийг харгалзан үзнэ.</a:t>
            </a:r>
            <a:endParaRPr lang="en-US" sz="2800" b="1" dirty="0">
              <a:latin typeface="+mn-lt"/>
            </a:endParaRPr>
          </a:p>
        </p:txBody>
      </p:sp>
      <p:sp>
        <p:nvSpPr>
          <p:cNvPr id="3" name="Content Placeholder 2"/>
          <p:cNvSpPr>
            <a:spLocks noGrp="1"/>
          </p:cNvSpPr>
          <p:nvPr>
            <p:ph idx="1"/>
          </p:nvPr>
        </p:nvSpPr>
        <p:spPr>
          <a:xfrm>
            <a:off x="762000" y="404664"/>
            <a:ext cx="7626424" cy="4464496"/>
          </a:xfrm>
        </p:spPr>
        <p:txBody>
          <a:bodyPr>
            <a:normAutofit/>
          </a:bodyPr>
          <a:lstStyle/>
          <a:p>
            <a:pPr marL="0" indent="0" algn="just">
              <a:buNone/>
            </a:pPr>
            <a:r>
              <a:rPr lang="mn-MN" sz="2800" dirty="0" smtClean="0"/>
              <a:t>4</a:t>
            </a:r>
            <a:r>
              <a:rPr lang="mn-MN" sz="2800" dirty="0"/>
              <a:t>. Хэрэв зах зээлд ижил өөрөөр хэлбэл, худалдан авагчдын сонирхол ижил бол үл ялгаварт маркетингийн стратеги илүү тохирно</a:t>
            </a:r>
            <a:r>
              <a:rPr lang="mn-MN" sz="2800" dirty="0" smtClean="0"/>
              <a:t>.</a:t>
            </a:r>
          </a:p>
          <a:p>
            <a:pPr marL="0" indent="0" algn="just">
              <a:buNone/>
            </a:pPr>
            <a:endParaRPr lang="mn-MN" sz="2800" dirty="0"/>
          </a:p>
          <a:p>
            <a:pPr marL="0" indent="0" algn="just">
              <a:buNone/>
            </a:pPr>
            <a:r>
              <a:rPr lang="mn-MN" sz="2800" dirty="0" smtClean="0"/>
              <a:t>5</a:t>
            </a:r>
            <a:r>
              <a:rPr lang="mn-MN" sz="2800" dirty="0"/>
              <a:t>. Өрсөлдөгчийн маркетингийн стратеги. Өрсөлдөгч хэсэгчлэл хийж байгаа бол ялгаварт болон төвлөрсөн маркетингийн стратегийг хэрэглэх гэх мэт</a:t>
            </a:r>
            <a:r>
              <a:rPr lang="mn-MN" sz="2800" dirty="0" smtClean="0"/>
              <a:t>.</a:t>
            </a:r>
            <a:endParaRPr lang="mn-MN" sz="2800" dirty="0"/>
          </a:p>
        </p:txBody>
      </p:sp>
    </p:spTree>
    <p:extLst>
      <p:ext uri="{BB962C8B-B14F-4D97-AF65-F5344CB8AC3E}">
        <p14:creationId xmlns:p14="http://schemas.microsoft.com/office/powerpoint/2010/main" val="1389308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373216"/>
            <a:ext cx="7704856" cy="798984"/>
          </a:xfrm>
        </p:spPr>
        <p:txBody>
          <a:bodyPr>
            <a:noAutofit/>
          </a:bodyPr>
          <a:lstStyle/>
          <a:p>
            <a:r>
              <a:rPr lang="mn-MN" sz="4400" b="1" dirty="0">
                <a:latin typeface="+mn-lt"/>
              </a:rPr>
              <a:t>Барааг зах зээлд байршуулах.</a:t>
            </a:r>
            <a:endParaRPr lang="en-US" sz="4400" b="1" dirty="0">
              <a:latin typeface="+mn-lt"/>
            </a:endParaRPr>
          </a:p>
        </p:txBody>
      </p:sp>
      <p:sp>
        <p:nvSpPr>
          <p:cNvPr id="3" name="Content Placeholder 2"/>
          <p:cNvSpPr>
            <a:spLocks noGrp="1"/>
          </p:cNvSpPr>
          <p:nvPr>
            <p:ph idx="1"/>
          </p:nvPr>
        </p:nvSpPr>
        <p:spPr>
          <a:xfrm>
            <a:off x="762000" y="685800"/>
            <a:ext cx="7543800" cy="4543400"/>
          </a:xfrm>
        </p:spPr>
        <p:txBody>
          <a:bodyPr>
            <a:normAutofit/>
          </a:bodyPr>
          <a:lstStyle/>
          <a:p>
            <a:pPr algn="just"/>
            <a:r>
              <a:rPr lang="mn-MN" sz="2800" dirty="0"/>
              <a:t>Гарах сегментээ тодорхойлсон пүүс сегментэд “хэрхэн нэвтрэхээ шийдэх хэрэгтэй. Сегмент дээр хэрэв өрсөлдөгч байвал тэд хэдий нь өөрийн байр сууриа эзэлчихсэн байх болно. Иймээс пүүс эхлээд өрсөлдөгчийнхөө байр суурийг тодорхойлно. Үүний тулд тухайн бүтээгдэхүүний ямар шинжийг худалдан авагчид сонирхож байгааг мэдээд энэ шинжийнх нь хувьд өрсөлдөгч ямар байгааг тодорхойлно.</a:t>
            </a:r>
            <a:endParaRPr lang="en-US" sz="2800" dirty="0"/>
          </a:p>
        </p:txBody>
      </p:sp>
    </p:spTree>
    <p:extLst>
      <p:ext uri="{BB962C8B-B14F-4D97-AF65-F5344CB8AC3E}">
        <p14:creationId xmlns:p14="http://schemas.microsoft.com/office/powerpoint/2010/main" val="3418443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626424" cy="1600200"/>
          </a:xfrm>
        </p:spPr>
        <p:txBody>
          <a:bodyPr>
            <a:normAutofit/>
          </a:bodyPr>
          <a:lstStyle/>
          <a:p>
            <a:r>
              <a:rPr lang="mn-MN" sz="3200" dirty="0">
                <a:latin typeface="+mn-lt"/>
              </a:rPr>
              <a:t>Өрсөлдөгчийн байр суурийг тодорхойлсон бол пүүс ямар байрлал руу өрсөлдөж болох вэ? гэсэн асуулт гарч ирнэ.</a:t>
            </a:r>
            <a:endParaRPr lang="en-US" sz="3200" dirty="0">
              <a:latin typeface="+mn-lt"/>
            </a:endParaRPr>
          </a:p>
        </p:txBody>
      </p:sp>
      <p:sp>
        <p:nvSpPr>
          <p:cNvPr id="3" name="Content Placeholder 2"/>
          <p:cNvSpPr>
            <a:spLocks noGrp="1"/>
          </p:cNvSpPr>
          <p:nvPr>
            <p:ph idx="1"/>
          </p:nvPr>
        </p:nvSpPr>
        <p:spPr>
          <a:xfrm>
            <a:off x="762000" y="404664"/>
            <a:ext cx="7770440" cy="4392488"/>
          </a:xfrm>
        </p:spPr>
        <p:txBody>
          <a:bodyPr>
            <a:normAutofit lnSpcReduction="10000"/>
          </a:bodyPr>
          <a:lstStyle/>
          <a:p>
            <a:pPr marL="0" indent="0" algn="just">
              <a:buNone/>
            </a:pPr>
            <a:r>
              <a:rPr lang="mn-MN" sz="2600" dirty="0"/>
              <a:t>1. Эхний арга зам нь өрсөлдөгчидтэй зэрэгцэн тэмцэлдэх</a:t>
            </a:r>
          </a:p>
          <a:p>
            <a:pPr marL="0" indent="0" algn="just">
              <a:buNone/>
            </a:pPr>
            <a:r>
              <a:rPr lang="mn-MN" sz="2600" dirty="0"/>
              <a:t>Энэ үед ямар арга замыг сонгох вэ?</a:t>
            </a:r>
          </a:p>
          <a:p>
            <a:pPr marL="0" indent="0" algn="just">
              <a:buNone/>
            </a:pPr>
            <a:r>
              <a:rPr lang="mn-MN" sz="2600" dirty="0" smtClean="0"/>
              <a:t>	а</a:t>
            </a:r>
            <a:r>
              <a:rPr lang="mn-MN" sz="2600" dirty="0"/>
              <a:t>. Өрсөлдөгчөөс давуутай бүтээгдэхүүн хийж </a:t>
            </a:r>
            <a:r>
              <a:rPr lang="mn-MN" sz="2600" dirty="0" smtClean="0"/>
              <a:t>	чадах</a:t>
            </a:r>
            <a:endParaRPr lang="mn-MN" sz="2600" dirty="0"/>
          </a:p>
          <a:p>
            <a:pPr marL="0" indent="0" algn="just">
              <a:buNone/>
            </a:pPr>
            <a:r>
              <a:rPr lang="mn-MN" sz="2600" dirty="0" smtClean="0"/>
              <a:t>	б</a:t>
            </a:r>
            <a:r>
              <a:rPr lang="mn-MN" sz="2600" dirty="0"/>
              <a:t>. Зах зээлийн багтаамж хоёуланд нь </a:t>
            </a:r>
            <a:r>
              <a:rPr lang="mn-MN" sz="2600" dirty="0" smtClean="0"/>
              <a:t>	хүрэлцэхүйц </a:t>
            </a:r>
            <a:r>
              <a:rPr lang="mn-MN" sz="2600" dirty="0"/>
              <a:t>байх</a:t>
            </a:r>
          </a:p>
          <a:p>
            <a:pPr marL="0" indent="0" algn="just">
              <a:buNone/>
            </a:pPr>
            <a:r>
              <a:rPr lang="mn-MN" sz="2600" dirty="0" smtClean="0"/>
              <a:t>	в</a:t>
            </a:r>
            <a:r>
              <a:rPr lang="mn-MN" sz="2600" dirty="0"/>
              <a:t>. Нөөц ихтэй байх</a:t>
            </a:r>
          </a:p>
          <a:p>
            <a:pPr marL="0" indent="0" algn="just">
              <a:buNone/>
            </a:pPr>
            <a:r>
              <a:rPr lang="mn-MN" sz="2600" dirty="0" smtClean="0"/>
              <a:t>	г</a:t>
            </a:r>
            <a:r>
              <a:rPr lang="mn-MN" sz="2600" dirty="0"/>
              <a:t>. Сонгосон нэр төрөл нь байгууллагын хүчтэй, </a:t>
            </a:r>
            <a:r>
              <a:rPr lang="mn-MN" sz="2600" dirty="0" smtClean="0"/>
              <a:t>	давуу </a:t>
            </a:r>
            <a:r>
              <a:rPr lang="mn-MN" sz="2600" dirty="0"/>
              <a:t>талд нийцсэн </a:t>
            </a:r>
            <a:r>
              <a:rPr lang="mn-MN" sz="2600" dirty="0" smtClean="0"/>
              <a:t>байх</a:t>
            </a:r>
            <a:endParaRPr lang="mn-MN" sz="2600" dirty="0"/>
          </a:p>
        </p:txBody>
      </p:sp>
    </p:spTree>
    <p:extLst>
      <p:ext uri="{BB962C8B-B14F-4D97-AF65-F5344CB8AC3E}">
        <p14:creationId xmlns:p14="http://schemas.microsoft.com/office/powerpoint/2010/main" val="59426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626424" cy="1600200"/>
          </a:xfrm>
        </p:spPr>
        <p:txBody>
          <a:bodyPr>
            <a:normAutofit/>
          </a:bodyPr>
          <a:lstStyle/>
          <a:p>
            <a:r>
              <a:rPr lang="mn-MN" sz="3200" dirty="0">
                <a:latin typeface="+mn-lt"/>
              </a:rPr>
              <a:t>Өрсөлдөгчийн байр суурийг тодорхойлсон бол пүүс ямар байрлал руу өрсөлдөж болох вэ? гэсэн асуулт гарч ирнэ.</a:t>
            </a:r>
            <a:endParaRPr lang="en-US" sz="3200" dirty="0">
              <a:latin typeface="+mn-lt"/>
            </a:endParaRPr>
          </a:p>
        </p:txBody>
      </p:sp>
      <p:sp>
        <p:nvSpPr>
          <p:cNvPr id="3" name="Content Placeholder 2"/>
          <p:cNvSpPr>
            <a:spLocks noGrp="1"/>
          </p:cNvSpPr>
          <p:nvPr>
            <p:ph idx="1"/>
          </p:nvPr>
        </p:nvSpPr>
        <p:spPr>
          <a:xfrm>
            <a:off x="762000" y="404664"/>
            <a:ext cx="7770440" cy="4392488"/>
          </a:xfrm>
        </p:spPr>
        <p:txBody>
          <a:bodyPr>
            <a:normAutofit/>
          </a:bodyPr>
          <a:lstStyle/>
          <a:p>
            <a:pPr marL="0" indent="0" algn="just">
              <a:buNone/>
            </a:pPr>
            <a:r>
              <a:rPr lang="mn-MN" sz="2700" dirty="0" smtClean="0"/>
              <a:t>2</a:t>
            </a:r>
            <a:r>
              <a:rPr lang="mn-MN" sz="2700" dirty="0"/>
              <a:t>. Зах зээлд байрших 2 дахь арга зам нь урд зах зээл дээр байгаагүй шинж чанарыг бий болгон хэрэглэгчдийг өөртөө татах. Жишээ нь: үнэ чанараа өөрчлөлгүй цоо шинэ онцлогийг бий болгох.</a:t>
            </a:r>
          </a:p>
          <a:p>
            <a:pPr marL="0" indent="0" algn="just">
              <a:buNone/>
            </a:pPr>
            <a:r>
              <a:rPr lang="mn-MN" sz="2700" dirty="0"/>
              <a:t>а. Онцлог бий болгох боломж их</a:t>
            </a:r>
          </a:p>
          <a:p>
            <a:pPr marL="0" indent="0" algn="just">
              <a:buNone/>
            </a:pPr>
            <a:r>
              <a:rPr lang="mn-MN" sz="2700" dirty="0"/>
              <a:t>б. Энэ онцлогийг хүлээн авах худалдан авагчдын тоо хангалттай бол хэрэглэнэ</a:t>
            </a:r>
            <a:r>
              <a:rPr lang="mn-MN" sz="2700" dirty="0" smtClean="0"/>
              <a:t>.</a:t>
            </a:r>
            <a:endParaRPr lang="mn-MN" sz="2700" dirty="0"/>
          </a:p>
        </p:txBody>
      </p:sp>
    </p:spTree>
    <p:extLst>
      <p:ext uri="{BB962C8B-B14F-4D97-AF65-F5344CB8AC3E}">
        <p14:creationId xmlns:p14="http://schemas.microsoft.com/office/powerpoint/2010/main" val="594266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mn-MN" b="1" dirty="0" smtClean="0">
                <a:latin typeface="+mn-lt"/>
              </a:rPr>
              <a:t>Анхаарал хандуулсанд баярлалаа</a:t>
            </a:r>
            <a:endParaRPr lang="en-US" b="1" dirty="0">
              <a:latin typeface="+mn-lt"/>
            </a:endParaRPr>
          </a:p>
        </p:txBody>
      </p:sp>
    </p:spTree>
    <p:extLst>
      <p:ext uri="{BB962C8B-B14F-4D97-AF65-F5344CB8AC3E}">
        <p14:creationId xmlns:p14="http://schemas.microsoft.com/office/powerpoint/2010/main" val="2672260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52</TotalTime>
  <Words>996</Words>
  <Application>Microsoft Office PowerPoint</Application>
  <PresentationFormat>On-screen Show (4:3)</PresentationFormat>
  <Paragraphs>94</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NewsPrint</vt:lpstr>
      <vt:lpstr>ОЛОН ҮНДЭСТНИЙ ЗАХ ЗЭЭЛ МАРКЕТИНГИЙН СЕГМЕНТЧИЛЭЛ</vt:lpstr>
      <vt:lpstr>PowerPoint Presentation</vt:lpstr>
      <vt:lpstr>PowerPoint Presentation</vt:lpstr>
      <vt:lpstr>PowerPoint Presentation</vt:lpstr>
      <vt:lpstr>PowerPoint Presentation</vt:lpstr>
      <vt:lpstr>PowerPoint Presentation</vt:lpstr>
      <vt:lpstr>PowerPoint Presentation</vt:lpstr>
      <vt:lpstr>Зах зээлийг хэсэгчлэх арга замууд. </vt:lpstr>
      <vt:lpstr>Сегментийг бүрдүүлэх шалгуурууд:</vt:lpstr>
      <vt:lpstr>Сегментийг бүрдүүлэх шалгуурууд:</vt:lpstr>
      <vt:lpstr>Сегментийг бүрдүүлэх шалгуурууд:</vt:lpstr>
      <vt:lpstr>Зах зээлийг дээрхи зарчмуудаар хэсэгчилдэг.</vt:lpstr>
      <vt:lpstr>Зах зээлийг дээрхи зарчмуудаар хэсэгчилдэг.</vt:lpstr>
      <vt:lpstr>Аж үйлдвэрийн зах зээлийг хэсэгчлэх аргууд. </vt:lpstr>
      <vt:lpstr>Зорилтот сегментийг сонгох нь:</vt:lpstr>
      <vt:lpstr>Зорилтот сегментийг сонгож авах шалгуур:</vt:lpstr>
      <vt:lpstr>Зах зээлийг эзэгнэх стратегийн 3 хувилбар </vt:lpstr>
      <vt:lpstr>Зах зээлийг эзэгнэх стратегийг сонгох нь: Сонголт хийхдээ дээрхи хүчин зүйлсийг харгалзан үзнэ.</vt:lpstr>
      <vt:lpstr>Зах зээлийг эзэгнэх стратегийг сонгох нь: Сонголт хийхдээ дээрхи хүчин зүйлсийг харгалзан үзнэ.</vt:lpstr>
      <vt:lpstr>Барааг зах зээлд байршуулах.</vt:lpstr>
      <vt:lpstr>Өрсөлдөгчийн байр суурийг тодорхойлсон бол пүүс ямар байрлал руу өрсөлдөж болох вэ? гэсэн асуулт гарч ирнэ.</vt:lpstr>
      <vt:lpstr>Өрсөлдөгчийн байр суурийг тодорхойлсон бол пүүс ямар байрлал руу өрсөлдөж болох вэ? гэсэн асуулт гарч ирнэ.</vt:lpstr>
      <vt:lpstr>Анхаарал хандуулсанд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ОЛОН ҮНДЭСТНИЙ ЗАХ ЗЭЭЛ МАРКЕТИНГИЙН СЕГМЕНТЧИЛЭЛ</dc:title>
  <dc:creator>User</dc:creator>
  <cp:lastModifiedBy>user</cp:lastModifiedBy>
  <cp:revision>11</cp:revision>
  <dcterms:created xsi:type="dcterms:W3CDTF">2012-02-26T09:25:16Z</dcterms:created>
  <dcterms:modified xsi:type="dcterms:W3CDTF">2013-02-23T03:50:31Z</dcterms:modified>
</cp:coreProperties>
</file>