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304" r:id="rId4"/>
    <p:sldId id="305" r:id="rId5"/>
    <p:sldId id="306" r:id="rId6"/>
    <p:sldId id="307" r:id="rId7"/>
    <p:sldId id="308" r:id="rId8"/>
    <p:sldId id="309" r:id="rId9"/>
    <p:sldId id="310" r:id="rId10"/>
    <p:sldId id="262" r:id="rId11"/>
    <p:sldId id="311" r:id="rId12"/>
    <p:sldId id="312" r:id="rId13"/>
    <p:sldId id="313" r:id="rId14"/>
    <p:sldId id="314" r:id="rId15"/>
    <p:sldId id="315" r:id="rId16"/>
    <p:sldId id="316" r:id="rId17"/>
    <p:sldId id="317" r:id="rId18"/>
    <p:sldId id="318" r:id="rId19"/>
    <p:sldId id="319" r:id="rId20"/>
    <p:sldId id="271" r:id="rId21"/>
    <p:sldId id="272" r:id="rId22"/>
    <p:sldId id="273" r:id="rId23"/>
    <p:sldId id="274" r:id="rId24"/>
    <p:sldId id="320" r:id="rId25"/>
    <p:sldId id="321" r:id="rId26"/>
    <p:sldId id="283" r:id="rId27"/>
    <p:sldId id="284" r:id="rId28"/>
    <p:sldId id="285" r:id="rId29"/>
    <p:sldId id="286" r:id="rId30"/>
    <p:sldId id="292" r:id="rId31"/>
    <p:sldId id="293" r:id="rId32"/>
    <p:sldId id="291" r:id="rId33"/>
    <p:sldId id="297" r:id="rId34"/>
    <p:sldId id="298" r:id="rId35"/>
    <p:sldId id="299" r:id="rId36"/>
    <p:sldId id="300" r:id="rId37"/>
    <p:sldId id="301" r:id="rId38"/>
    <p:sldId id="287" r:id="rId39"/>
    <p:sldId id="288" r:id="rId40"/>
    <p:sldId id="289" r:id="rId41"/>
    <p:sldId id="290" r:id="rId42"/>
    <p:sldId id="32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8ACF"/>
    <a:srgbClr val="D68B1C"/>
    <a:srgbClr val="D09622"/>
    <a:srgbClr val="CC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58" autoAdjust="0"/>
    <p:restoredTop sz="94660"/>
  </p:normalViewPr>
  <p:slideViewPr>
    <p:cSldViewPr>
      <p:cViewPr varScale="1">
        <p:scale>
          <a:sx n="68" d="100"/>
          <a:sy n="68" d="100"/>
        </p:scale>
        <p:origin x="-1488" y="-96"/>
      </p:cViewPr>
      <p:guideLst>
        <p:guide orient="horz" pos="2160"/>
        <p:guide pos="2880"/>
      </p:guideLst>
    </p:cSldViewPr>
  </p:slideViewPr>
  <p:notesTextViewPr>
    <p:cViewPr>
      <p:scale>
        <a:sx n="1" d="1"/>
        <a:sy n="1" d="1"/>
      </p:scale>
      <p:origin x="0" y="0"/>
    </p:cViewPr>
  </p:notesTextViewPr>
  <p:gridSpacing cx="156370338" cy="1563703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9785" y="1901950"/>
            <a:ext cx="7772400" cy="1622730"/>
          </a:xfrm>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2434131" y="3887114"/>
            <a:ext cx="6400800" cy="1374345"/>
          </a:xfrm>
        </p:spPr>
        <p:txBody>
          <a:bodyPr>
            <a:normAutofit/>
          </a:bodyPr>
          <a:lstStyle>
            <a:lvl1pPr marL="0" indent="0" algn="r">
              <a:buNone/>
              <a:defRPr sz="260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t>
            </a:r>
          </a:p>
          <a:p>
            <a:r>
              <a:rPr lang="en-US" dirty="0" smtClean="0"/>
              <a:t>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680311"/>
            <a:ext cx="8229600" cy="458115"/>
          </a:xfrm>
        </p:spPr>
        <p:txBody>
          <a:bodyPr>
            <a:normAutofit/>
          </a:bodyPr>
          <a:lstStyle>
            <a:lvl1pPr algn="l">
              <a:defRPr sz="3600">
                <a:solidFill>
                  <a:schemeClr val="accent1">
                    <a:lumMod val="50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1291131"/>
            <a:ext cx="8229600" cy="3918803"/>
          </a:xfrm>
        </p:spPr>
        <p:txBody>
          <a:bodyPr/>
          <a:lstStyle>
            <a:lvl1pPr>
              <a:defRPr sz="2800">
                <a:solidFill>
                  <a:srgbClr val="018ACF"/>
                </a:solidFill>
              </a:defRPr>
            </a:lvl1pPr>
            <a:lvl2pPr>
              <a:defRPr>
                <a:solidFill>
                  <a:srgbClr val="018ACF"/>
                </a:solidFill>
              </a:defRPr>
            </a:lvl2pPr>
            <a:lvl3pPr>
              <a:defRPr>
                <a:solidFill>
                  <a:srgbClr val="018ACF"/>
                </a:solidFill>
              </a:defRPr>
            </a:lvl3pPr>
            <a:lvl4pPr>
              <a:defRPr>
                <a:solidFill>
                  <a:srgbClr val="018ACF"/>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1" y="527605"/>
            <a:ext cx="7016195" cy="610820"/>
          </a:xfrm>
        </p:spPr>
        <p:txBody>
          <a:bodyPr>
            <a:normAutofit/>
          </a:bodyPr>
          <a:lstStyle>
            <a:lvl1pPr algn="l">
              <a:defRPr sz="3600">
                <a:solidFill>
                  <a:srgbClr val="018AC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2" y="1138426"/>
            <a:ext cx="7016195" cy="4275740"/>
          </a:xfrm>
        </p:spPr>
        <p:txBody>
          <a:bodyPr/>
          <a:lstStyle>
            <a:lvl1pPr>
              <a:defRPr sz="2800">
                <a:solidFill>
                  <a:schemeClr val="accent1">
                    <a:lumMod val="75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527605"/>
            <a:ext cx="8229600" cy="610820"/>
          </a:xfrm>
        </p:spPr>
        <p:txBody>
          <a:bodyPr>
            <a:normAutofit/>
          </a:bodyPr>
          <a:lstStyle>
            <a:lvl1pPr algn="l">
              <a:defRPr sz="3600">
                <a:solidFill>
                  <a:schemeClr val="accent1">
                    <a:lumMod val="7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6" y="1272087"/>
            <a:ext cx="4040188" cy="639762"/>
          </a:xfrm>
        </p:spPr>
        <p:txBody>
          <a:bodyPr anchor="b"/>
          <a:lstStyle>
            <a:lvl1pPr marL="0" indent="0">
              <a:buNone/>
              <a:defRPr sz="2400" b="1">
                <a:solidFill>
                  <a:srgbClr val="018AC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6" y="1901950"/>
            <a:ext cx="4040188" cy="3035058"/>
          </a:xfrm>
        </p:spPr>
        <p:txBody>
          <a:bodyPr/>
          <a:lstStyle>
            <a:lvl1pPr>
              <a:defRPr sz="2400">
                <a:solidFill>
                  <a:schemeClr val="accent1">
                    <a:lumMod val="75000"/>
                  </a:schemeClr>
                </a:solidFill>
              </a:defRPr>
            </a:lvl1pPr>
            <a:lvl2pPr>
              <a:defRPr sz="2000">
                <a:solidFill>
                  <a:schemeClr val="accent1">
                    <a:lumMod val="75000"/>
                  </a:schemeClr>
                </a:solidFill>
              </a:defRPr>
            </a:lvl2pPr>
            <a:lvl3pPr>
              <a:defRPr sz="1800">
                <a:solidFill>
                  <a:schemeClr val="accent1">
                    <a:lumMod val="75000"/>
                  </a:schemeClr>
                </a:solidFill>
              </a:defRPr>
            </a:lvl3pPr>
            <a:lvl4pPr>
              <a:defRPr sz="1600">
                <a:solidFill>
                  <a:schemeClr val="accent1">
                    <a:lumMod val="75000"/>
                  </a:schemeClr>
                </a:solidFill>
              </a:defRPr>
            </a:lvl4pPr>
            <a:lvl5pPr>
              <a:defRPr sz="1600">
                <a:solidFill>
                  <a:schemeClr val="accent1">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1" y="1272087"/>
            <a:ext cx="4041775" cy="639762"/>
          </a:xfrm>
        </p:spPr>
        <p:txBody>
          <a:bodyPr anchor="b"/>
          <a:lstStyle>
            <a:lvl1pPr marL="0" indent="0">
              <a:buNone/>
              <a:defRPr sz="2400" b="1">
                <a:solidFill>
                  <a:srgbClr val="018AC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1" y="1901950"/>
            <a:ext cx="4041775" cy="3035058"/>
          </a:xfrm>
        </p:spPr>
        <p:txBody>
          <a:bodyPr/>
          <a:lstStyle>
            <a:lvl1pPr>
              <a:defRPr sz="2400">
                <a:solidFill>
                  <a:schemeClr val="accent1">
                    <a:lumMod val="75000"/>
                  </a:schemeClr>
                </a:solidFill>
              </a:defRPr>
            </a:lvl1pPr>
            <a:lvl2pPr>
              <a:defRPr sz="2000">
                <a:solidFill>
                  <a:schemeClr val="accent1">
                    <a:lumMod val="75000"/>
                  </a:schemeClr>
                </a:solidFill>
              </a:defRPr>
            </a:lvl2pPr>
            <a:lvl3pPr>
              <a:defRPr sz="1800">
                <a:solidFill>
                  <a:schemeClr val="accent1">
                    <a:lumMod val="75000"/>
                  </a:schemeClr>
                </a:solidFill>
              </a:defRPr>
            </a:lvl3pPr>
            <a:lvl4pPr>
              <a:defRPr sz="1600">
                <a:solidFill>
                  <a:schemeClr val="accent1">
                    <a:lumMod val="75000"/>
                  </a:schemeClr>
                </a:solidFill>
              </a:defRPr>
            </a:lvl4pPr>
            <a:lvl5pPr>
              <a:defRPr sz="1600">
                <a:solidFill>
                  <a:schemeClr val="accent1">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11/26/2015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1" y="374901"/>
            <a:ext cx="4572001" cy="3970330"/>
          </a:xfrm>
        </p:spPr>
        <p:txBody>
          <a:bodyPr>
            <a:normAutofit/>
          </a:bodyPr>
          <a:lstStyle/>
          <a:p>
            <a:pPr algn="ctr"/>
            <a:r>
              <a:rPr lang="mn-MN" b="1" dirty="0" smtClean="0">
                <a:solidFill>
                  <a:schemeClr val="tx1"/>
                </a:solidFill>
                <a:latin typeface="Times New Roman" pitchFamily="18" charset="0"/>
                <a:cs typeface="Times New Roman" pitchFamily="18" charset="0"/>
              </a:rPr>
              <a:t>Бизнесийн манлайлагчдийн төлөөлөл,тэдгээрийн онцлог </a:t>
            </a:r>
            <a:endParaRPr lang="en-US" b="1" dirty="0">
              <a:solidFill>
                <a:schemeClr val="tx1"/>
              </a:solidFill>
              <a:latin typeface="Times New Roman" pitchFamily="18" charset="0"/>
              <a:cs typeface="Times New Roman" pitchFamily="18" charset="0"/>
            </a:endParaRPr>
          </a:p>
        </p:txBody>
      </p:sp>
      <p:sp>
        <p:nvSpPr>
          <p:cNvPr id="3" name="Subtitle 2"/>
          <p:cNvSpPr>
            <a:spLocks noGrp="1"/>
          </p:cNvSpPr>
          <p:nvPr>
            <p:ph type="subTitle" idx="1"/>
          </p:nvPr>
        </p:nvSpPr>
        <p:spPr>
          <a:xfrm>
            <a:off x="2743200" y="5566871"/>
            <a:ext cx="6400800" cy="1374345"/>
          </a:xfrm>
        </p:spPr>
        <p:txBody>
          <a:bodyPr>
            <a:normAutofit/>
          </a:bodyPr>
          <a:lstStyle/>
          <a:p>
            <a:r>
              <a:rPr lang="mn-MN" sz="1800" dirty="0" smtClean="0">
                <a:latin typeface="Times New Roman" pitchFamily="18" charset="0"/>
                <a:cs typeface="Times New Roman" pitchFamily="18" charset="0"/>
              </a:rPr>
              <a:t>ТЭЗ-НББ</a:t>
            </a:r>
            <a:r>
              <a:rPr lang="en-US" sz="1800" dirty="0" smtClean="0">
                <a:latin typeface="Times New Roman" pitchFamily="18" charset="0"/>
                <a:cs typeface="Times New Roman" pitchFamily="18" charset="0"/>
              </a:rPr>
              <a:t> II </a:t>
            </a:r>
            <a:r>
              <a:rPr lang="mn-MN" sz="1800" dirty="0" smtClean="0">
                <a:latin typeface="Times New Roman" pitchFamily="18" charset="0"/>
                <a:cs typeface="Times New Roman" pitchFamily="18" charset="0"/>
              </a:rPr>
              <a:t>: Л.Нарангарав</a:t>
            </a:r>
          </a:p>
          <a:p>
            <a:r>
              <a:rPr lang="mn-MN" sz="1800" dirty="0" smtClean="0">
                <a:latin typeface="Times New Roman" pitchFamily="18" charset="0"/>
                <a:cs typeface="Times New Roman" pitchFamily="18" charset="0"/>
              </a:rPr>
              <a:t>Д.Золжаргал</a:t>
            </a:r>
            <a:endParaRPr lang="en-US" sz="18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363920370"/>
      </p:ext>
    </p:extLst>
  </p:cSld>
  <p:clrMapOvr>
    <a:masterClrMapping/>
  </p:clrMapOvr>
  <p:transition>
    <p:whee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48965" y="1291130"/>
            <a:ext cx="8246070" cy="3918803"/>
          </a:xfrm>
        </p:spPr>
        <p:txBody>
          <a:bodyPr>
            <a:normAutofit/>
          </a:bodyPr>
          <a:lstStyle/>
          <a:p>
            <a:pPr algn="just"/>
            <a:r>
              <a:rPr lang="mn-MN" dirty="0" smtClean="0">
                <a:solidFill>
                  <a:schemeClr val="tx1"/>
                </a:solidFill>
                <a:latin typeface="Times New Roman" pitchFamily="18" charset="0"/>
                <a:cs typeface="Times New Roman" pitchFamily="18" charset="0"/>
              </a:rPr>
              <a:t>Манлайлал буюу </a:t>
            </a:r>
            <a:r>
              <a:rPr lang="en-US" dirty="0" smtClean="0">
                <a:solidFill>
                  <a:schemeClr val="tx1"/>
                </a:solidFill>
                <a:latin typeface="Times New Roman" pitchFamily="18" charset="0"/>
                <a:cs typeface="Times New Roman" pitchFamily="18" charset="0"/>
              </a:rPr>
              <a:t>LEADERSHIP</a:t>
            </a:r>
            <a:r>
              <a:rPr lang="mn-MN" dirty="0" smtClean="0">
                <a:solidFill>
                  <a:schemeClr val="tx1"/>
                </a:solidFill>
                <a:latin typeface="Times New Roman" pitchFamily="18" charset="0"/>
                <a:cs typeface="Times New Roman" pitchFamily="18" charset="0"/>
              </a:rPr>
              <a:t> гэдгийг “Нийтийн үйл хэргийг биелүүлэхэд хэн нэгэн хүн бусаддаа тусламж дэмжлэг үзүүлэх” нийгмийн нөлөөний үйл явц юм.</a:t>
            </a:r>
          </a:p>
          <a:p>
            <a:pPr algn="just"/>
            <a:r>
              <a:rPr lang="mn-MN" dirty="0" smtClean="0">
                <a:solidFill>
                  <a:schemeClr val="tx1"/>
                </a:solidFill>
                <a:latin typeface="Times New Roman" pitchFamily="18" charset="0"/>
                <a:cs typeface="Times New Roman" pitchFamily="18" charset="0"/>
              </a:rPr>
              <a:t>Манлайлал гэдэг нь итгэл үнэмшил, ёс зүй, үнэт зүйлс, зан чанар, мэдлэг, чадвараараа удирдан манлайлж бусдыг зорьсондоо хүрэхэд нөлөөлөх процесс юм.</a:t>
            </a:r>
            <a:endParaRPr lang="mn-MN" dirty="0">
              <a:solidFill>
                <a:schemeClr val="tx1"/>
              </a:solidFill>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l="26019" t="19493" r="38934" b="37651"/>
          <a:stretch>
            <a:fillRect/>
          </a:stretch>
        </p:blipFill>
        <p:spPr bwMode="auto">
          <a:xfrm>
            <a:off x="754375" y="833015"/>
            <a:ext cx="8093365" cy="5344675"/>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Манлайлал түүний ач холбогдол</a:t>
            </a:r>
            <a:endParaRPr lang="mn-MN" dirty="0"/>
          </a:p>
        </p:txBody>
      </p:sp>
      <p:sp>
        <p:nvSpPr>
          <p:cNvPr id="3" name="Content Placeholder 2"/>
          <p:cNvSpPr>
            <a:spLocks noGrp="1"/>
          </p:cNvSpPr>
          <p:nvPr>
            <p:ph idx="1"/>
          </p:nvPr>
        </p:nvSpPr>
        <p:spPr/>
        <p:txBody>
          <a:bodyPr/>
          <a:lstStyle/>
          <a:p>
            <a:r>
              <a:rPr lang="mn-MN" dirty="0" smtClean="0"/>
              <a:t>Хүмүүст өмнөө тавьсан зорилго, зорилтдоо дээд зэргийн үр дүнтэй хэрэгжүүлэхэд нь зөвхөн манлайлагч л тусалж чадна. </a:t>
            </a:r>
          </a:p>
          <a:p>
            <a:r>
              <a:rPr lang="mn-MN" dirty="0" smtClean="0"/>
              <a:t>Байгууллагын зорилго, зорилтыг хэрэгжүүлэх хүсэл тэмүүлэл төрүүлэх,</a:t>
            </a:r>
          </a:p>
          <a:p>
            <a:pPr>
              <a:buNone/>
            </a:pPr>
            <a:endParaRPr lang="mn-MN"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Манлайллын тухай онол, хандлагын хөгжил</a:t>
            </a:r>
            <a:endParaRPr lang="mn-MN" dirty="0"/>
          </a:p>
        </p:txBody>
      </p:sp>
      <p:sp>
        <p:nvSpPr>
          <p:cNvPr id="3" name="Content Placeholder 2"/>
          <p:cNvSpPr>
            <a:spLocks noGrp="1"/>
          </p:cNvSpPr>
          <p:nvPr>
            <p:ph idx="1"/>
          </p:nvPr>
        </p:nvSpPr>
        <p:spPr/>
        <p:txBody>
          <a:bodyPr/>
          <a:lstStyle/>
          <a:p>
            <a:r>
              <a:rPr lang="mn-MN" dirty="0" smtClean="0">
                <a:solidFill>
                  <a:schemeClr val="tx1"/>
                </a:solidFill>
                <a:latin typeface="Times New Roman" pitchFamily="18" charset="0"/>
                <a:cs typeface="Times New Roman" pitchFamily="18" charset="0"/>
              </a:rPr>
              <a:t>Дэлхийн 2-р дайны дараа 1974 Стогдилл судалгаа хийсэн. Эдгээр хандлагууд нь манлайллын мөн чанарыг олох гэсэн оролдогууд юм.</a:t>
            </a:r>
          </a:p>
          <a:p>
            <a:pPr>
              <a:buFont typeface="Wingdings" pitchFamily="2" charset="2"/>
              <a:buChar char="ü"/>
            </a:pPr>
            <a:r>
              <a:rPr lang="mn-MN" dirty="0" smtClean="0">
                <a:solidFill>
                  <a:schemeClr val="tx1"/>
                </a:solidFill>
              </a:rPr>
              <a:t>Генетикийн онол</a:t>
            </a:r>
          </a:p>
          <a:p>
            <a:pPr>
              <a:buFont typeface="Wingdings" pitchFamily="2" charset="2"/>
              <a:buChar char="ü"/>
            </a:pPr>
            <a:r>
              <a:rPr lang="mn-MN" dirty="0" smtClean="0">
                <a:solidFill>
                  <a:schemeClr val="tx1"/>
                </a:solidFill>
              </a:rPr>
              <a:t>Шинж чанарын үүднээс хандах хандлага</a:t>
            </a:r>
          </a:p>
          <a:p>
            <a:pPr>
              <a:buFont typeface="Wingdings" pitchFamily="2" charset="2"/>
              <a:buChar char="ü"/>
            </a:pPr>
            <a:r>
              <a:rPr lang="mn-MN" dirty="0" smtClean="0">
                <a:solidFill>
                  <a:schemeClr val="tx1"/>
                </a:solidFill>
              </a:rPr>
              <a:t>Зан үйлийн хандлага</a:t>
            </a:r>
          </a:p>
          <a:p>
            <a:pPr>
              <a:buFont typeface="Wingdings" pitchFamily="2" charset="2"/>
              <a:buChar char="ü"/>
            </a:pPr>
            <a:r>
              <a:rPr lang="mn-MN" dirty="0" smtClean="0">
                <a:solidFill>
                  <a:schemeClr val="tx1"/>
                </a:solidFill>
              </a:rPr>
              <a:t>Нөхцөл байдлын хандлага</a:t>
            </a:r>
            <a:endParaRPr lang="mn-MN" dirty="0">
              <a:solidFill>
                <a:schemeClr val="tx1"/>
              </a:solidFill>
            </a:endParaRPr>
          </a:p>
        </p:txBody>
      </p:sp>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Генетикийн онол</a:t>
            </a:r>
            <a:endParaRPr lang="mn-MN" dirty="0"/>
          </a:p>
        </p:txBody>
      </p:sp>
      <p:sp>
        <p:nvSpPr>
          <p:cNvPr id="3" name="Content Placeholder 2"/>
          <p:cNvSpPr>
            <a:spLocks noGrp="1"/>
          </p:cNvSpPr>
          <p:nvPr>
            <p:ph idx="1"/>
          </p:nvPr>
        </p:nvSpPr>
        <p:spPr>
          <a:xfrm>
            <a:off x="448965" y="1596540"/>
            <a:ext cx="3970330" cy="3918803"/>
          </a:xfrm>
        </p:spPr>
        <p:txBody>
          <a:bodyPr>
            <a:normAutofit lnSpcReduction="10000"/>
          </a:bodyPr>
          <a:lstStyle/>
          <a:p>
            <a:pPr algn="just"/>
            <a:r>
              <a:rPr lang="mn-MN" dirty="0" smtClean="0">
                <a:solidFill>
                  <a:schemeClr val="tx1"/>
                </a:solidFill>
                <a:latin typeface="Times New Roman" pitchFamily="18" charset="0"/>
                <a:cs typeface="Times New Roman" pitchFamily="18" charset="0"/>
              </a:rPr>
              <a:t>Манлайллын хамгийн эртний тайлбар бол манлайлах чадвар ген-ээр дамждаг гэж үздэг. Манлайлагч болж төрдөг болохоос биш, түүнийг бий болгож болдоггүй гэж энэ онолыг дүгнэдэг. </a:t>
            </a:r>
            <a:endParaRPr lang="mn-MN" dirty="0">
              <a:solidFill>
                <a:schemeClr val="tx1"/>
              </a:solidFill>
              <a:latin typeface="Times New Roman" pitchFamily="18" charset="0"/>
              <a:cs typeface="Times New Roman" pitchFamily="18" charset="0"/>
            </a:endParaRPr>
          </a:p>
        </p:txBody>
      </p:sp>
      <p:pic>
        <p:nvPicPr>
          <p:cNvPr id="4" name="Picture 3" descr="images.jpg"/>
          <p:cNvPicPr>
            <a:picLocks noChangeAspect="1"/>
          </p:cNvPicPr>
          <p:nvPr/>
        </p:nvPicPr>
        <p:blipFill>
          <a:blip r:embed="rId2" cstate="print"/>
          <a:stretch>
            <a:fillRect/>
          </a:stretch>
        </p:blipFill>
        <p:spPr>
          <a:xfrm>
            <a:off x="4877410" y="1443835"/>
            <a:ext cx="3933642" cy="47338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Шинж чанарын үүднээс хандах хандлага</a:t>
            </a:r>
            <a:endParaRPr lang="mn-MN" dirty="0"/>
          </a:p>
        </p:txBody>
      </p:sp>
      <p:sp>
        <p:nvSpPr>
          <p:cNvPr id="3" name="Content Placeholder 2"/>
          <p:cNvSpPr>
            <a:spLocks noGrp="1"/>
          </p:cNvSpPr>
          <p:nvPr>
            <p:ph idx="1"/>
          </p:nvPr>
        </p:nvSpPr>
        <p:spPr/>
        <p:txBody>
          <a:bodyPr/>
          <a:lstStyle/>
          <a:p>
            <a:pPr algn="just"/>
            <a:r>
              <a:rPr lang="mn-MN" dirty="0" smtClean="0">
                <a:solidFill>
                  <a:schemeClr val="tx1"/>
                </a:solidFill>
                <a:latin typeface="Times New Roman" pitchFamily="18" charset="0"/>
                <a:cs typeface="Times New Roman" pitchFamily="18" charset="0"/>
              </a:rPr>
              <a:t>1945 он хүртэл</a:t>
            </a:r>
          </a:p>
          <a:p>
            <a:pPr algn="just"/>
            <a:r>
              <a:rPr lang="mn-MN" dirty="0" smtClean="0">
                <a:solidFill>
                  <a:schemeClr val="tx1"/>
                </a:solidFill>
                <a:latin typeface="Times New Roman" pitchFamily="18" charset="0"/>
                <a:cs typeface="Times New Roman" pitchFamily="18" charset="0"/>
              </a:rPr>
              <a:t>Стогдилл нэгтгээд бие бялдрын шинж чадавхийн 4 шинж , хувийн 16 онцлог шинж, ажилтай холбоотой 6 шинж, нийгмийн 9 чанар гэх мэтийг тодорхойлсон. </a:t>
            </a:r>
            <a:endParaRPr lang="mn-MN" dirty="0">
              <a:solidFill>
                <a:schemeClr val="tx1"/>
              </a:solidFill>
              <a:latin typeface="Times New Roman" pitchFamily="18" charset="0"/>
              <a:cs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Зан үйлийн хандлага</a:t>
            </a:r>
            <a:endParaRPr lang="mn-MN" dirty="0"/>
          </a:p>
        </p:txBody>
      </p:sp>
      <p:sp>
        <p:nvSpPr>
          <p:cNvPr id="3" name="Content Placeholder 2"/>
          <p:cNvSpPr>
            <a:spLocks noGrp="1"/>
          </p:cNvSpPr>
          <p:nvPr>
            <p:ph idx="1"/>
          </p:nvPr>
        </p:nvSpPr>
        <p:spPr>
          <a:xfrm>
            <a:off x="448965" y="1291131"/>
            <a:ext cx="3512215" cy="4733854"/>
          </a:xfrm>
        </p:spPr>
        <p:txBody>
          <a:bodyPr>
            <a:normAutofit fontScale="92500" lnSpcReduction="10000"/>
          </a:bodyPr>
          <a:lstStyle/>
          <a:p>
            <a:pPr algn="just"/>
            <a:r>
              <a:rPr lang="mn-MN" dirty="0" smtClean="0">
                <a:solidFill>
                  <a:schemeClr val="tx1"/>
                </a:solidFill>
                <a:latin typeface="Times New Roman" pitchFamily="18" charset="0"/>
                <a:cs typeface="Times New Roman" pitchFamily="18" charset="0"/>
              </a:rPr>
              <a:t>Фредерик Тейлорын “Ганц зөв зам” гэдэг баримтлалыг хэрэглэн бүх нөхцөлд  үр ашигтай байж чадах “хамгийн сайн удирдах арга барил” гэдгийг тодорхойлохыг энэ хандлага эрмэлзэж байсан. </a:t>
            </a:r>
          </a:p>
          <a:p>
            <a:pPr algn="just">
              <a:buNone/>
            </a:pPr>
            <a:endParaRPr lang="mn-MN" dirty="0">
              <a:solidFill>
                <a:schemeClr val="tx1"/>
              </a:solidFill>
              <a:latin typeface="Times New Roman" pitchFamily="18" charset="0"/>
              <a:cs typeface="Times New Roman" pitchFamily="18" charset="0"/>
            </a:endParaRPr>
          </a:p>
        </p:txBody>
      </p:sp>
      <p:pic>
        <p:nvPicPr>
          <p:cNvPr id="4" name="Picture 3" descr="images.jpg"/>
          <p:cNvPicPr>
            <a:picLocks noChangeAspect="1"/>
          </p:cNvPicPr>
          <p:nvPr/>
        </p:nvPicPr>
        <p:blipFill>
          <a:blip r:embed="rId2" cstate="print"/>
          <a:stretch>
            <a:fillRect/>
          </a:stretch>
        </p:blipFill>
        <p:spPr>
          <a:xfrm>
            <a:off x="4266590" y="1291130"/>
            <a:ext cx="4877410" cy="442844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wheel spokes="2"/>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1138425"/>
            <a:ext cx="8229600" cy="458115"/>
          </a:xfrm>
        </p:spPr>
        <p:txBody>
          <a:bodyPr>
            <a:noAutofit/>
          </a:bodyPr>
          <a:lstStyle/>
          <a:p>
            <a:r>
              <a:rPr lang="mn-MN" dirty="0" smtClean="0">
                <a:latin typeface="Times New Roman" pitchFamily="18" charset="0"/>
                <a:cs typeface="Times New Roman" pitchFamily="18" charset="0"/>
              </a:rPr>
              <a:t>Нөхцөл байдлын хандлага</a:t>
            </a:r>
            <a:endParaRPr lang="mn-MN" dirty="0">
              <a:latin typeface="Times New Roman" pitchFamily="18" charset="0"/>
              <a:cs typeface="Times New Roman" pitchFamily="18" charset="0"/>
            </a:endParaRPr>
          </a:p>
        </p:txBody>
      </p:sp>
      <p:sp>
        <p:nvSpPr>
          <p:cNvPr id="3" name="Content Placeholder 2"/>
          <p:cNvSpPr>
            <a:spLocks noGrp="1"/>
          </p:cNvSpPr>
          <p:nvPr>
            <p:ph idx="1"/>
          </p:nvPr>
        </p:nvSpPr>
        <p:spPr>
          <a:xfrm>
            <a:off x="448965" y="2054655"/>
            <a:ext cx="8229600" cy="3155279"/>
          </a:xfrm>
        </p:spPr>
        <p:txBody>
          <a:bodyPr/>
          <a:lstStyle/>
          <a:p>
            <a:r>
              <a:rPr lang="mn-MN" dirty="0" smtClean="0">
                <a:solidFill>
                  <a:schemeClr val="tx1"/>
                </a:solidFill>
                <a:latin typeface="Times New Roman" pitchFamily="18" charset="0"/>
                <a:cs typeface="Times New Roman" pitchFamily="18" charset="0"/>
              </a:rPr>
              <a:t>Янз бүрийн нөхцөл байдал нь янз бүрийн зохион байгуулалтын бүтцийг шаарддагийн адил, тодорхой нөхцөл  байдалд өөрийгөө янз бүрээр авч явах ёстой гэсэн утгатай юм. </a:t>
            </a:r>
            <a:endParaRPr lang="mn-MN" dirty="0">
              <a:solidFill>
                <a:schemeClr val="tx1"/>
              </a:solidFill>
              <a:latin typeface="Times New Roman" pitchFamily="18" charset="0"/>
              <a:cs typeface="Times New Roman" pitchFamily="18" charset="0"/>
            </a:endParaRPr>
          </a:p>
        </p:txBody>
      </p:sp>
    </p:spTree>
  </p:cSld>
  <p:clrMapOvr>
    <a:masterClrMapping/>
  </p:clrMapOvr>
  <p:transition>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670605" y="1749245"/>
            <a:ext cx="6031923" cy="43930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mn-MN" sz="3600" dirty="0" smtClean="0">
                <a:solidFill>
                  <a:schemeClr val="tx1"/>
                </a:solidFill>
              </a:rPr>
              <a:t>Түүхэнд бичигдсэн манлайлагчид</a:t>
            </a:r>
            <a:endParaRPr lang="en-US" sz="3600" dirty="0">
              <a:solidFill>
                <a:schemeClr val="tx1"/>
              </a:solidFill>
            </a:endParaRPr>
          </a:p>
        </p:txBody>
      </p:sp>
      <p:sp>
        <p:nvSpPr>
          <p:cNvPr id="6" name="Rectangle 5"/>
          <p:cNvSpPr/>
          <p:nvPr/>
        </p:nvSpPr>
        <p:spPr>
          <a:xfrm>
            <a:off x="532533" y="2268004"/>
            <a:ext cx="8611467" cy="2246769"/>
          </a:xfrm>
          <a:prstGeom prst="rect">
            <a:avLst/>
          </a:prstGeom>
        </p:spPr>
        <p:txBody>
          <a:bodyPr wrap="square">
            <a:spAutoFit/>
          </a:bodyPr>
          <a:lstStyle/>
          <a:p>
            <a:endParaRPr lang="en-US" sz="2800" dirty="0">
              <a:latin typeface="Times New Roman" panose="02020603050405020304" pitchFamily="18" charset="0"/>
              <a:cs typeface="Times New Roman" panose="02020603050405020304" pitchFamily="18" charset="0"/>
            </a:endParaRPr>
          </a:p>
          <a:p>
            <a:pPr marL="457200" indent="-457200">
              <a:buFont typeface="Courier New" panose="02070309020205020404" pitchFamily="49" charset="0"/>
              <a:buChar char="o"/>
            </a:pPr>
            <a:r>
              <a:rPr lang="mn-MN" sz="2800" dirty="0" smtClean="0">
                <a:latin typeface="Times New Roman" panose="02020603050405020304" pitchFamily="18" charset="0"/>
                <a:cs typeface="Times New Roman" panose="02020603050405020304" pitchFamily="18" charset="0"/>
              </a:rPr>
              <a:t>Дэлхийг </a:t>
            </a:r>
            <a:r>
              <a:rPr lang="mn-MN" sz="2800" dirty="0">
                <a:latin typeface="Times New Roman" panose="02020603050405020304" pitchFamily="18" charset="0"/>
                <a:cs typeface="Times New Roman" panose="02020603050405020304" pitchFamily="18" charset="0"/>
              </a:rPr>
              <a:t>байлдан дагуулж, </a:t>
            </a:r>
            <a:endParaRPr lang="en-US" sz="2800" dirty="0" smtClean="0">
              <a:latin typeface="Times New Roman" panose="02020603050405020304" pitchFamily="18" charset="0"/>
              <a:cs typeface="Times New Roman" panose="02020603050405020304" pitchFamily="18" charset="0"/>
            </a:endParaRPr>
          </a:p>
          <a:p>
            <a:pPr marL="457200" indent="-457200">
              <a:buFont typeface="Courier New" panose="02070309020205020404" pitchFamily="49" charset="0"/>
              <a:buChar char="o"/>
            </a:pPr>
            <a:r>
              <a:rPr lang="mn-MN" sz="2800" dirty="0">
                <a:latin typeface="Times New Roman" panose="02020603050405020304" pitchFamily="18" charset="0"/>
                <a:cs typeface="Times New Roman" panose="02020603050405020304" pitchFamily="18" charset="0"/>
              </a:rPr>
              <a:t>хүчирхийллийг үгүй </a:t>
            </a:r>
            <a:r>
              <a:rPr lang="mn-MN" sz="2800" dirty="0" smtClean="0">
                <a:latin typeface="Times New Roman" panose="02020603050405020304" pitchFamily="18" charset="0"/>
                <a:cs typeface="Times New Roman" panose="02020603050405020304" pitchFamily="18" charset="0"/>
              </a:rPr>
              <a:t>хийн</a:t>
            </a:r>
            <a:endParaRPr lang="en-US" sz="2800" dirty="0" smtClean="0">
              <a:latin typeface="Times New Roman" panose="02020603050405020304" pitchFamily="18" charset="0"/>
              <a:cs typeface="Times New Roman" panose="02020603050405020304" pitchFamily="18" charset="0"/>
            </a:endParaRPr>
          </a:p>
          <a:p>
            <a:pPr marL="457200" indent="-457200">
              <a:buFont typeface="Courier New" panose="02070309020205020404" pitchFamily="49" charset="0"/>
              <a:buChar char="o"/>
            </a:pPr>
            <a:r>
              <a:rPr lang="ru-RU" sz="2800" dirty="0">
                <a:latin typeface="Times New Roman" panose="02020603050405020304" pitchFamily="18" charset="0"/>
                <a:cs typeface="Times New Roman" panose="02020603050405020304" pitchFamily="18" charset="0"/>
              </a:rPr>
              <a:t>улс орондоо амар амгалан байдлыг авч </a:t>
            </a:r>
            <a:r>
              <a:rPr lang="ru-RU" sz="2800" dirty="0" smtClean="0">
                <a:latin typeface="Times New Roman" panose="02020603050405020304" pitchFamily="18" charset="0"/>
                <a:cs typeface="Times New Roman" panose="02020603050405020304" pitchFamily="18" charset="0"/>
              </a:rPr>
              <a:t>ирэн</a:t>
            </a:r>
            <a:endParaRPr lang="en-US" sz="2800" dirty="0" smtClean="0">
              <a:latin typeface="Times New Roman" panose="02020603050405020304" pitchFamily="18" charset="0"/>
              <a:cs typeface="Times New Roman" panose="02020603050405020304" pitchFamily="18" charset="0"/>
            </a:endParaRPr>
          </a:p>
          <a:p>
            <a:pPr marL="457200" indent="-457200">
              <a:buFont typeface="Courier New" panose="02070309020205020404" pitchFamily="49" charset="0"/>
              <a:buChar char="o"/>
            </a:pPr>
            <a:r>
              <a:rPr lang="mn-MN" sz="2800" dirty="0">
                <a:latin typeface="Times New Roman" panose="02020603050405020304" pitchFamily="18" charset="0"/>
                <a:cs typeface="Times New Roman" panose="02020603050405020304" pitchFamily="18" charset="0"/>
              </a:rPr>
              <a:t>Дэлхийн түүхийг өөрчилсөн байдаг</a:t>
            </a:r>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3659663"/>
      </p:ext>
    </p:extLst>
  </p:cSld>
  <p:clrMapOvr>
    <a:masterClrMapping/>
  </p:clrMapOvr>
  <p:transition spd="slow">
    <p:comb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mn-MN"/>
          </a:p>
        </p:txBody>
      </p:sp>
      <p:pic>
        <p:nvPicPr>
          <p:cNvPr id="2050" name="Picture 2" descr="C:\Users\naraa\Desktop\leadership-2-6-72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naraa\Desktop\ur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rot="20148895">
            <a:off x="2672416" y="3055475"/>
            <a:ext cx="6610166" cy="3474635"/>
          </a:xfrm>
        </p:spPr>
        <p:txBody>
          <a:bodyPr/>
          <a:lstStyle/>
          <a:p>
            <a:r>
              <a:rPr lang="mn-MN" sz="6600" b="1" dirty="0" smtClean="0">
                <a:solidFill>
                  <a:srgbClr val="002060"/>
                </a:solidFill>
                <a:latin typeface="Times New Roman" pitchFamily="18" charset="0"/>
                <a:cs typeface="Times New Roman" pitchFamily="18" charset="0"/>
              </a:rPr>
              <a:t>Манлайлагч</a:t>
            </a:r>
            <a:endParaRPr lang="mn-MN" b="1" dirty="0">
              <a:solidFill>
                <a:srgbClr val="002060"/>
              </a:solidFill>
              <a:latin typeface="Times New Roman" pitchFamily="18" charset="0"/>
              <a:cs typeface="Times New Roman" pitchFamily="18" charset="0"/>
            </a:endParaRPr>
          </a:p>
        </p:txBody>
      </p:sp>
    </p:spTree>
  </p:cSld>
  <p:clrMapOvr>
    <a:masterClrMapping/>
  </p:clrMapOvr>
  <p:transition>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400" dirty="0" smtClean="0">
                <a:latin typeface="Times New Roman" pitchFamily="18" charset="0"/>
                <a:cs typeface="Times New Roman" pitchFamily="18" charset="0"/>
              </a:rPr>
              <a:t>Манлайлагч нь</a:t>
            </a:r>
            <a:endParaRPr lang="mn-MN" sz="4400" dirty="0">
              <a:latin typeface="Times New Roman" pitchFamily="18" charset="0"/>
              <a:cs typeface="Times New Roman" pitchFamily="18" charset="0"/>
            </a:endParaRPr>
          </a:p>
        </p:txBody>
      </p:sp>
      <p:sp>
        <p:nvSpPr>
          <p:cNvPr id="3" name="Content Placeholder 2"/>
          <p:cNvSpPr>
            <a:spLocks noGrp="1"/>
          </p:cNvSpPr>
          <p:nvPr>
            <p:ph idx="1"/>
          </p:nvPr>
        </p:nvSpPr>
        <p:spPr>
          <a:xfrm>
            <a:off x="448965" y="2512770"/>
            <a:ext cx="8229600" cy="2697164"/>
          </a:xfrm>
        </p:spPr>
        <p:txBody>
          <a:bodyPr/>
          <a:lstStyle/>
          <a:p>
            <a:pPr algn="just"/>
            <a:r>
              <a:rPr lang="mn-MN" b="1" dirty="0" smtClean="0">
                <a:solidFill>
                  <a:schemeClr val="tx1"/>
                </a:solidFill>
                <a:latin typeface="Times New Roman" pitchFamily="18" charset="0"/>
                <a:cs typeface="Times New Roman" pitchFamily="18" charset="0"/>
              </a:rPr>
              <a:t>Сайн зохион байгуулалтын төлөө дагагчдынхаа хүсэл сонирхолд нийцүүлж урам зориг өгдөг удирдагч юм</a:t>
            </a:r>
            <a:r>
              <a:rPr lang="mn-MN" b="1" dirty="0" smtClean="0">
                <a:latin typeface="Times New Roman" pitchFamily="18" charset="0"/>
                <a:cs typeface="Times New Roman" pitchFamily="18" charset="0"/>
              </a:rPr>
              <a:t>.</a:t>
            </a:r>
          </a:p>
        </p:txBody>
      </p:sp>
    </p:spTree>
  </p:cSld>
  <p:clrMapOvr>
    <a:masterClrMapping/>
  </p:clrMapOvr>
  <p:transition>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Times New Roman" pitchFamily="18" charset="0"/>
                <a:cs typeface="Times New Roman" pitchFamily="18" charset="0"/>
              </a:rPr>
              <a:t>Сайн удирдагч</a:t>
            </a:r>
            <a:endParaRPr lang="mn-M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mn-MN" dirty="0" smtClean="0">
                <a:solidFill>
                  <a:schemeClr val="tx1"/>
                </a:solidFill>
                <a:latin typeface="Times New Roman" pitchFamily="18" charset="0"/>
                <a:cs typeface="Times New Roman" pitchFamily="18" charset="0"/>
              </a:rPr>
              <a:t>Дагалдагчид илүү бүтээлч санаачлагатай болдог</a:t>
            </a:r>
          </a:p>
          <a:p>
            <a:pPr algn="just"/>
            <a:r>
              <a:rPr lang="mn-MN" dirty="0" smtClean="0">
                <a:solidFill>
                  <a:schemeClr val="tx1"/>
                </a:solidFill>
                <a:latin typeface="Times New Roman" pitchFamily="18" charset="0"/>
                <a:cs typeface="Times New Roman" pitchFamily="18" charset="0"/>
              </a:rPr>
              <a:t>Дагалдагчид илүү хувийн амбиц, зорилгынхоо төлөө явдаг</a:t>
            </a:r>
          </a:p>
          <a:p>
            <a:pPr algn="just"/>
            <a:r>
              <a:rPr lang="mn-MN" dirty="0" smtClean="0">
                <a:solidFill>
                  <a:schemeClr val="tx1"/>
                </a:solidFill>
                <a:latin typeface="Times New Roman" pitchFamily="18" charset="0"/>
                <a:cs typeface="Times New Roman" pitchFamily="18" charset="0"/>
              </a:rPr>
              <a:t>Маш их итгэл найдвар, урам зоригийг бий болгодог.</a:t>
            </a:r>
            <a:endParaRPr lang="mn-MN" dirty="0">
              <a:solidFill>
                <a:schemeClr val="tx1"/>
              </a:solidFill>
              <a:latin typeface="Times New Roman" pitchFamily="18" charset="0"/>
              <a:cs typeface="Times New Roman" pitchFamily="18" charset="0"/>
            </a:endParaRPr>
          </a:p>
        </p:txBody>
      </p:sp>
    </p:spTree>
  </p:cSld>
  <p:clrMapOvr>
    <a:masterClrMapping/>
  </p:clrMapOvr>
  <p:transition>
    <p:pull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sz="4000" b="1" dirty="0" smtClean="0">
                <a:solidFill>
                  <a:schemeClr val="tx1"/>
                </a:solidFill>
                <a:latin typeface="Times New Roman" pitchFamily="18" charset="0"/>
                <a:cs typeface="Times New Roman" pitchFamily="18" charset="0"/>
              </a:rPr>
              <a:t>Манлайлагчид байх 4 шинж чанар:</a:t>
            </a:r>
            <a:r>
              <a:rPr lang="mn-MN" dirty="0" smtClean="0"/>
              <a:t/>
            </a:r>
            <a:br>
              <a:rPr lang="mn-MN" dirty="0" smtClean="0"/>
            </a:br>
            <a:endParaRPr lang="mn-MN" dirty="0"/>
          </a:p>
        </p:txBody>
      </p:sp>
      <p:sp>
        <p:nvSpPr>
          <p:cNvPr id="3" name="Content Placeholder 2"/>
          <p:cNvSpPr>
            <a:spLocks noGrp="1"/>
          </p:cNvSpPr>
          <p:nvPr>
            <p:ph idx="1"/>
          </p:nvPr>
        </p:nvSpPr>
        <p:spPr/>
        <p:txBody>
          <a:bodyPr/>
          <a:lstStyle/>
          <a:p>
            <a:pPr>
              <a:buNone/>
            </a:pPr>
            <a:endParaRPr lang="mn-MN" dirty="0"/>
          </a:p>
        </p:txBody>
      </p:sp>
      <p:pic>
        <p:nvPicPr>
          <p:cNvPr id="4098" name="Picture 2" descr="C:\Users\naraa\Desktop\leadership-2-15-1024.jpg"/>
          <p:cNvPicPr>
            <a:picLocks noChangeAspect="1" noChangeArrowheads="1"/>
          </p:cNvPicPr>
          <p:nvPr/>
        </p:nvPicPr>
        <p:blipFill>
          <a:blip r:embed="rId2" cstate="print"/>
          <a:srcRect b="20966"/>
          <a:stretch>
            <a:fillRect/>
          </a:stretch>
        </p:blipFill>
        <p:spPr bwMode="auto">
          <a:xfrm>
            <a:off x="0" y="1076512"/>
            <a:ext cx="9144000" cy="5781488"/>
          </a:xfrm>
          <a:prstGeom prst="rect">
            <a:avLst/>
          </a:prstGeom>
          <a:noFill/>
        </p:spPr>
      </p:pic>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mn-MN"/>
          </a:p>
        </p:txBody>
      </p:sp>
      <p:sp>
        <p:nvSpPr>
          <p:cNvPr id="3" name="Content Placeholder 2"/>
          <p:cNvSpPr>
            <a:spLocks noGrp="1"/>
          </p:cNvSpPr>
          <p:nvPr>
            <p:ph idx="1"/>
          </p:nvPr>
        </p:nvSpPr>
        <p:spPr/>
        <p:txBody>
          <a:bodyPr/>
          <a:lstStyle/>
          <a:p>
            <a:endParaRPr lang="mn-MN"/>
          </a:p>
        </p:txBody>
      </p:sp>
      <p:pic>
        <p:nvPicPr>
          <p:cNvPr id="5122" name="Picture 2" descr="C:\Users\naraa\Desktop\leadership-2-16-72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mn-MN"/>
          </a:p>
        </p:txBody>
      </p:sp>
      <p:sp>
        <p:nvSpPr>
          <p:cNvPr id="3" name="Content Placeholder 2"/>
          <p:cNvSpPr>
            <a:spLocks noGrp="1"/>
          </p:cNvSpPr>
          <p:nvPr>
            <p:ph idx="1"/>
          </p:nvPr>
        </p:nvSpPr>
        <p:spPr/>
        <p:txBody>
          <a:bodyPr/>
          <a:lstStyle/>
          <a:p>
            <a:endParaRPr lang="mn-MN"/>
          </a:p>
        </p:txBody>
      </p:sp>
      <p:pic>
        <p:nvPicPr>
          <p:cNvPr id="6146" name="Picture 2" descr="C:\Users\naraa\Desktop\leadership-2-17-72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mn-MN"/>
          </a:p>
        </p:txBody>
      </p:sp>
      <p:sp>
        <p:nvSpPr>
          <p:cNvPr id="3" name="Content Placeholder 2"/>
          <p:cNvSpPr>
            <a:spLocks noGrp="1"/>
          </p:cNvSpPr>
          <p:nvPr>
            <p:ph idx="1"/>
          </p:nvPr>
        </p:nvSpPr>
        <p:spPr/>
        <p:txBody>
          <a:bodyPr/>
          <a:lstStyle/>
          <a:p>
            <a:endParaRPr lang="mn-MN"/>
          </a:p>
        </p:txBody>
      </p:sp>
      <p:pic>
        <p:nvPicPr>
          <p:cNvPr id="7170" name="Picture 2" descr="C:\Users\naraa\Desktop\leadership-2-18-72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mn-MN"/>
          </a:p>
        </p:txBody>
      </p:sp>
      <p:sp>
        <p:nvSpPr>
          <p:cNvPr id="3" name="Content Placeholder 2"/>
          <p:cNvSpPr>
            <a:spLocks noGrp="1"/>
          </p:cNvSpPr>
          <p:nvPr>
            <p:ph idx="1"/>
          </p:nvPr>
        </p:nvSpPr>
        <p:spPr/>
        <p:txBody>
          <a:bodyPr/>
          <a:lstStyle/>
          <a:p>
            <a:endParaRPr lang="mn-MN"/>
          </a:p>
        </p:txBody>
      </p:sp>
      <p:pic>
        <p:nvPicPr>
          <p:cNvPr id="8194" name="Picture 2" descr="C:\Users\naraa\Desktop\leadership-2-19-72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cover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 y="2"/>
            <a:ext cx="9144000" cy="6857999"/>
          </a:xfr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 y="32906"/>
            <a:ext cx="865043" cy="1153391"/>
          </a:xfrm>
          <a:prstGeom prst="rect">
            <a:avLst/>
          </a:prstGeom>
        </p:spPr>
      </p:pic>
    </p:spTree>
    <p:extLst>
      <p:ext uri="{BB962C8B-B14F-4D97-AF65-F5344CB8AC3E}">
        <p14:creationId xmlns:p14="http://schemas.microsoft.com/office/powerpoint/2010/main" xmlns="" val="1962929647"/>
      </p:ext>
    </p:extLst>
  </p:cSld>
  <p:clrMapOvr>
    <a:masterClrMapping/>
  </p:clrMapOvr>
  <p:transition spd="slow">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494194" y="35219"/>
            <a:ext cx="3581295" cy="439300"/>
          </a:xfrm>
          <a:prstGeom prst="rect">
            <a:avLst/>
          </a:prstGeom>
          <a:effectLst>
            <a:outerShdw blurRad="50800" dir="14400000">
              <a:srgbClr val="000000">
                <a:alpha val="60000"/>
              </a:srgbClr>
            </a:outerShdw>
          </a:effectLst>
        </p:spPr>
        <p:txBody>
          <a:bodyPr vert="horz" lIns="91440" tIns="45720" rIns="91440" bIns="45720" rtlCol="0" anchor="b">
            <a:normAutofit fontScale="85000" lnSpcReduction="10000"/>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2000" dirty="0" smtClean="0">
                <a:solidFill>
                  <a:srgbClr val="002060"/>
                </a:solidFill>
              </a:rPr>
              <a:t>“</a:t>
            </a:r>
            <a:r>
              <a:rPr lang="mn-MN" sz="2000" dirty="0" smtClean="0">
                <a:solidFill>
                  <a:srgbClr val="002060"/>
                </a:solidFill>
              </a:rPr>
              <a:t>Гацуурт ХХК</a:t>
            </a:r>
            <a:r>
              <a:rPr lang="en-US" sz="2000" dirty="0" smtClean="0">
                <a:solidFill>
                  <a:srgbClr val="002060"/>
                </a:solidFill>
              </a:rPr>
              <a:t>”</a:t>
            </a:r>
            <a:r>
              <a:rPr lang="en-US" sz="2000" dirty="0">
                <a:solidFill>
                  <a:srgbClr val="002060"/>
                </a:solidFill>
              </a:rPr>
              <a:t>	</a:t>
            </a:r>
            <a:r>
              <a:rPr lang="mn-MN" sz="2000" dirty="0" smtClean="0">
                <a:solidFill>
                  <a:srgbClr val="002060"/>
                </a:solidFill>
              </a:rPr>
              <a:t> Лхагвын</a:t>
            </a:r>
            <a:r>
              <a:rPr lang="mn-MN" sz="2000" dirty="0">
                <a:solidFill>
                  <a:srgbClr val="002060"/>
                </a:solidFill>
              </a:rPr>
              <a:t> </a:t>
            </a:r>
            <a:r>
              <a:rPr lang="mn-MN" sz="2000" dirty="0" smtClean="0">
                <a:solidFill>
                  <a:srgbClr val="002060"/>
                </a:solidFill>
              </a:rPr>
              <a:t>Чинбат</a:t>
            </a:r>
            <a:endParaRPr lang="en-US" sz="2000" dirty="0"/>
          </a:p>
        </p:txBody>
      </p:sp>
      <p:sp>
        <p:nvSpPr>
          <p:cNvPr id="4" name="Rectangle 3"/>
          <p:cNvSpPr/>
          <p:nvPr/>
        </p:nvSpPr>
        <p:spPr>
          <a:xfrm>
            <a:off x="4572000" y="985720"/>
            <a:ext cx="4572000" cy="5693866"/>
          </a:xfrm>
          <a:prstGeom prst="rect">
            <a:avLst/>
          </a:prstGeom>
        </p:spPr>
        <p:txBody>
          <a:bodyPr wrap="square">
            <a:spAutoFit/>
          </a:bodyPr>
          <a:lstStyle/>
          <a:p>
            <a:pPr algn="just">
              <a:buNone/>
            </a:pPr>
            <a:r>
              <a:rPr lang="mn-MN" sz="2800" dirty="0" smtClean="0">
                <a:latin typeface="Times New Roman" pitchFamily="18" charset="0"/>
                <a:cs typeface="Times New Roman" pitchFamily="18" charset="0"/>
              </a:rPr>
              <a:t>Байгалийг ижий шигээ хайрлаж чаддаг шинэ зууны шилдэг бизнесмэн Лхагвагийн Чинбат нь 1962 оны 12-р сарын 16-нд Говь-Алтай аймгийн Бигэр суманд малчин ард Лхагвын 15 хүүхдийн тавдахь нь болон мэндэлжээ. Түүнийг аав ээж нь Мягмардаш гэх багшид даатган өгснөөр түүний одоогийн амжилттай яваагийн эхлэл болсон. </a:t>
            </a: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32906"/>
            <a:ext cx="865043" cy="1153391"/>
          </a:xfrm>
          <a:prstGeom prst="rect">
            <a:avLst/>
          </a:prstGeom>
        </p:spPr>
      </p:pic>
      <p:pic>
        <p:nvPicPr>
          <p:cNvPr id="6" name="Picture 5" descr="images.jpg"/>
          <p:cNvPicPr>
            <a:picLocks noChangeAspect="1"/>
          </p:cNvPicPr>
          <p:nvPr/>
        </p:nvPicPr>
        <p:blipFill>
          <a:blip r:embed="rId3" cstate="print"/>
          <a:stretch>
            <a:fillRect/>
          </a:stretch>
        </p:blipFill>
        <p:spPr>
          <a:xfrm>
            <a:off x="448965" y="1291131"/>
            <a:ext cx="3970331" cy="4275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755539689"/>
      </p:ext>
    </p:extLst>
  </p:cSld>
  <p:clrMapOvr>
    <a:masterClrMapping/>
  </p:clrMapOvr>
  <p:transition spd="slow">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1670" y="1901950"/>
            <a:ext cx="8093367" cy="3693319"/>
          </a:xfrm>
          <a:prstGeom prst="rect">
            <a:avLst/>
          </a:prstGeom>
        </p:spPr>
        <p:txBody>
          <a:bodyPr wrap="square">
            <a:spAutoFit/>
          </a:bodyPr>
          <a:lstStyle/>
          <a:p>
            <a:pPr algn="just"/>
            <a:r>
              <a:rPr lang="mn-MN" sz="2600" dirty="0" smtClean="0">
                <a:latin typeface="Times New Roman" pitchFamily="18" charset="0"/>
                <a:cs typeface="Times New Roman" pitchFamily="18" charset="0"/>
              </a:rPr>
              <a:t>Өдгөө дэлхийгээр нэг хэрэн “тэнэж” юм юм үзсэн Л.Чинбат захирал бага насаа “Миний хамгийн жаргалтай, ахиж хэзээ ч олдохгүй алтан үе минь” гэж дуу алдан дурсдаг. Багш нь түүнийг алгадаж бус ажиллуулж хүмүүжүүлэхээр шийдсэн нь оносон гэдэг. Багштайгаа мотоцикльтой явж ямаа самнан, хашаа хороо засч, айл болгоны хар бор ажлыг хийж явсан хүү өнөөдөр Монголын тэргүүлэгч бизнесмэнүүдийн нэг болж чаджээ. </a:t>
            </a:r>
            <a:endParaRPr lang="en-US" sz="2600" dirty="0">
              <a:latin typeface="Times New Roman" pitchFamily="18" charset="0"/>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32906"/>
            <a:ext cx="865043" cy="1153391"/>
          </a:xfrm>
          <a:prstGeom prst="rect">
            <a:avLst/>
          </a:prstGeom>
        </p:spPr>
      </p:pic>
      <p:sp>
        <p:nvSpPr>
          <p:cNvPr id="5" name="Title 1"/>
          <p:cNvSpPr txBox="1">
            <a:spLocks/>
          </p:cNvSpPr>
          <p:nvPr/>
        </p:nvSpPr>
        <p:spPr>
          <a:xfrm>
            <a:off x="5494194" y="-2882"/>
            <a:ext cx="3581295" cy="439300"/>
          </a:xfrm>
          <a:prstGeom prst="rect">
            <a:avLst/>
          </a:prstGeom>
          <a:effectLst>
            <a:outerShdw blurRad="50800" dir="14400000">
              <a:srgbClr val="000000">
                <a:alpha val="60000"/>
              </a:srgbClr>
            </a:outerShdw>
          </a:effectLst>
        </p:spPr>
        <p:txBody>
          <a:bodyPr vert="horz" lIns="91440" tIns="45720" rIns="91440" bIns="45720" rtlCol="0" anchor="b">
            <a:normAutofit fontScale="85000" lnSpcReduction="10000"/>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2000" dirty="0" smtClean="0">
                <a:solidFill>
                  <a:srgbClr val="002060"/>
                </a:solidFill>
              </a:rPr>
              <a:t>“</a:t>
            </a:r>
            <a:r>
              <a:rPr lang="mn-MN" sz="2000" dirty="0" smtClean="0">
                <a:solidFill>
                  <a:srgbClr val="002060"/>
                </a:solidFill>
              </a:rPr>
              <a:t>Гацуурт ХХК</a:t>
            </a:r>
            <a:r>
              <a:rPr lang="en-US" sz="2000" dirty="0" smtClean="0">
                <a:solidFill>
                  <a:srgbClr val="002060"/>
                </a:solidFill>
              </a:rPr>
              <a:t>”</a:t>
            </a:r>
            <a:r>
              <a:rPr lang="en-US" sz="2000" dirty="0">
                <a:solidFill>
                  <a:srgbClr val="002060"/>
                </a:solidFill>
              </a:rPr>
              <a:t>	</a:t>
            </a:r>
            <a:r>
              <a:rPr lang="mn-MN" sz="2000" dirty="0" smtClean="0">
                <a:solidFill>
                  <a:srgbClr val="002060"/>
                </a:solidFill>
              </a:rPr>
              <a:t> Лхагвын</a:t>
            </a:r>
            <a:r>
              <a:rPr lang="mn-MN" sz="2000" dirty="0">
                <a:solidFill>
                  <a:srgbClr val="002060"/>
                </a:solidFill>
              </a:rPr>
              <a:t> </a:t>
            </a:r>
            <a:r>
              <a:rPr lang="mn-MN" sz="2000" dirty="0" smtClean="0">
                <a:solidFill>
                  <a:srgbClr val="002060"/>
                </a:solidFill>
              </a:rPr>
              <a:t>Чинбат</a:t>
            </a:r>
            <a:endParaRPr lang="en-US" sz="2000" dirty="0"/>
          </a:p>
        </p:txBody>
      </p:sp>
    </p:spTree>
  </p:cSld>
  <p:clrMapOvr>
    <a:masterClrMapping/>
  </p:clrMapOvr>
  <p:transition spd="slow">
    <p:check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54375" y="527605"/>
            <a:ext cx="7615239" cy="5172320"/>
          </a:xfrm>
          <a:prstGeom prst="rect">
            <a:avLst/>
          </a:prstGeom>
          <a:effectLst>
            <a:outerShdw blurRad="50800" dir="14400000">
              <a:srgbClr val="000000">
                <a:alpha val="60000"/>
              </a:srgbClr>
            </a:outerShdw>
          </a:effectLst>
        </p:spPr>
        <p:txBody>
          <a:bodyPr vert="horz" lIns="91440" tIns="45720" rIns="91440" bIns="45720" rtlCol="0" anchor="b">
            <a:normAutofit fontScale="97500"/>
          </a:bodyPr>
          <a:lstStyle/>
          <a:p>
            <a:pPr marL="0" marR="0" lvl="0" indent="0" algn="just" defTabSz="457200" rtl="0" eaLnBrk="1" fontAlgn="auto" latinLnBrk="0" hangingPunct="1">
              <a:lnSpc>
                <a:spcPct val="100000"/>
              </a:lnSpc>
              <a:spcBef>
                <a:spcPct val="0"/>
              </a:spcBef>
              <a:spcAft>
                <a:spcPts val="0"/>
              </a:spcAft>
              <a:buClrTx/>
              <a:buSzTx/>
              <a:buFontTx/>
              <a:buNone/>
              <a:tabLst/>
              <a:defRPr/>
            </a:pPr>
            <a:r>
              <a:rPr kumimoji="0" lang="mn-MN" sz="3200" i="0" u="none" strike="noStrike" kern="1200" cap="none" spc="0" normalizeH="0" baseline="0" noProof="0" dirty="0" smtClean="0">
                <a:ln>
                  <a:noFill/>
                </a:ln>
                <a:effectLst/>
                <a:uLnTx/>
                <a:uFillTx/>
                <a:latin typeface="Times New Roman" pitchFamily="18" charset="0"/>
                <a:ea typeface="+mj-ea"/>
                <a:cs typeface="Times New Roman" pitchFamily="18" charset="0"/>
              </a:rPr>
              <a:t>Гацуурт ХХК нь шороон олборлолтонд техник технологийн хувьсгал хийж чадсан. Бусад уурхайнууд шороогоо зөөвөрлөж газар сэгэлдэг учраас нөхөн сэргээлт хийх ямар ч боломжгүй хоцрогдсон арга барилаар ажилладаг бол уг компанийнхан техникээ чирээд нүүдэллэн олборлодог учраас тэр дор нь байгалиа сэргээгээд явдаг.</a:t>
            </a:r>
            <a:endParaRPr kumimoji="0" lang="en-US" sz="3200" i="0" u="none" strike="noStrike" kern="1200" cap="none" spc="0" normalizeH="0" baseline="0" noProof="0" dirty="0">
              <a:ln>
                <a:noFill/>
              </a:ln>
              <a:effectLst/>
              <a:uLnTx/>
              <a:uFillTx/>
              <a:latin typeface="Times New Roman" pitchFamily="18" charset="0"/>
              <a:ea typeface="+mj-ea"/>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32906"/>
            <a:ext cx="865043" cy="1153391"/>
          </a:xfrm>
          <a:prstGeom prst="rect">
            <a:avLst/>
          </a:prstGeom>
        </p:spPr>
      </p:pic>
      <p:sp>
        <p:nvSpPr>
          <p:cNvPr id="6" name="Title 1"/>
          <p:cNvSpPr txBox="1">
            <a:spLocks/>
          </p:cNvSpPr>
          <p:nvPr/>
        </p:nvSpPr>
        <p:spPr>
          <a:xfrm>
            <a:off x="4152142" y="-209528"/>
            <a:ext cx="4991860" cy="688682"/>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1800" dirty="0" smtClean="0">
                <a:solidFill>
                  <a:srgbClr val="002060"/>
                </a:solidFill>
              </a:rPr>
              <a:t>“MCS”</a:t>
            </a:r>
            <a:r>
              <a:rPr lang="mn-MN" sz="1800" dirty="0" smtClean="0">
                <a:solidFill>
                  <a:srgbClr val="002060"/>
                </a:solidFill>
              </a:rPr>
              <a:t> корпораци</a:t>
            </a:r>
            <a:r>
              <a:rPr lang="en-US" sz="1800" dirty="0">
                <a:solidFill>
                  <a:srgbClr val="002060"/>
                </a:solidFill>
              </a:rPr>
              <a:t>	</a:t>
            </a:r>
            <a:r>
              <a:rPr lang="mn-MN" sz="1800" dirty="0" smtClean="0">
                <a:solidFill>
                  <a:srgbClr val="002060"/>
                </a:solidFill>
              </a:rPr>
              <a:t> Жамбалжамцын Оджаргал</a:t>
            </a:r>
            <a:endParaRPr lang="en-US" sz="1800" dirty="0"/>
          </a:p>
        </p:txBody>
      </p:sp>
    </p:spTree>
  </p:cSld>
  <p:clrMapOvr>
    <a:masterClrMapping/>
  </p:clrMapOvr>
  <p:transition spd="slow">
    <p:spli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mn-MN"/>
          </a:p>
        </p:txBody>
      </p:sp>
      <p:pic>
        <p:nvPicPr>
          <p:cNvPr id="9218" name="Picture 2" descr="C:\Users\naraa\Desktop\-26-638.jpg"/>
          <p:cNvPicPr>
            <a:picLocks noChangeAspect="1" noChangeArrowheads="1"/>
          </p:cNvPicPr>
          <p:nvPr/>
        </p:nvPicPr>
        <p:blipFill>
          <a:blip r:embed="rId2" cstate="print"/>
          <a:srcRect/>
          <a:stretch>
            <a:fillRect/>
          </a:stretch>
        </p:blipFill>
        <p:spPr bwMode="auto">
          <a:xfrm>
            <a:off x="0" y="0"/>
            <a:ext cx="9144000" cy="6865168"/>
          </a:xfrm>
          <a:prstGeom prst="rect">
            <a:avLst/>
          </a:prstGeom>
          <a:noFill/>
        </p:spPr>
      </p:pic>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mn-MN"/>
          </a:p>
        </p:txBody>
      </p:sp>
      <p:pic>
        <p:nvPicPr>
          <p:cNvPr id="10242" name="Picture 2" descr="C:\Users\naraa\Desktop\-23-638.jpg"/>
          <p:cNvPicPr>
            <a:picLocks noChangeAspect="1" noChangeArrowheads="1"/>
          </p:cNvPicPr>
          <p:nvPr/>
        </p:nvPicPr>
        <p:blipFill>
          <a:blip r:embed="rId2" cstate="print"/>
          <a:srcRect/>
          <a:stretch>
            <a:fillRect/>
          </a:stretch>
        </p:blipFill>
        <p:spPr bwMode="auto">
          <a:xfrm>
            <a:off x="0" y="0"/>
            <a:ext cx="9144000" cy="6865166"/>
          </a:xfrm>
          <a:prstGeom prst="rect">
            <a:avLst/>
          </a:prstGeom>
          <a:noFill/>
        </p:spPr>
      </p:pic>
    </p:spTree>
  </p:cSld>
  <p:clrMapOvr>
    <a:masterClrMapping/>
  </p:clrMapOvr>
  <p:transition>
    <p:whee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gres.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601671" y="1596540"/>
            <a:ext cx="3664920" cy="4835034"/>
          </a:xfrm>
        </p:spPr>
        <p:txBody>
          <a:bodyPr>
            <a:normAutofit fontScale="92500"/>
          </a:bodyPr>
          <a:lstStyle/>
          <a:p>
            <a:pPr algn="just"/>
            <a:r>
              <a:rPr lang="mn-MN" sz="2800" dirty="0">
                <a:latin typeface="Times New Roman" pitchFamily="18" charset="0"/>
                <a:cs typeface="Times New Roman" pitchFamily="18" charset="0"/>
              </a:rPr>
              <a:t>“Амьдралынхаа сүүлчийн мөч хүртэл чихэртэй ус зармаар байна уу эсвэл манайд ажиллаж дэлхийг өөрчилмөөр байна уу?” гэж асууж байсан Америкийн алдарт “</a:t>
            </a:r>
            <a:r>
              <a:rPr lang="en-US" sz="2800" dirty="0">
                <a:latin typeface="Times New Roman" pitchFamily="18" charset="0"/>
                <a:cs typeface="Times New Roman" pitchFamily="18" charset="0"/>
              </a:rPr>
              <a:t>Apple” </a:t>
            </a:r>
            <a:r>
              <a:rPr lang="mn-MN" sz="2800" dirty="0">
                <a:latin typeface="Times New Roman" pitchFamily="18" charset="0"/>
                <a:cs typeface="Times New Roman" pitchFamily="18" charset="0"/>
              </a:rPr>
              <a:t>компанийг үндэслэгч Стив </a:t>
            </a:r>
            <a:r>
              <a:rPr lang="mn-MN" sz="2800" dirty="0" smtClean="0">
                <a:latin typeface="Times New Roman" pitchFamily="18" charset="0"/>
                <a:cs typeface="Times New Roman" pitchFamily="18" charset="0"/>
              </a:rPr>
              <a:t>Жобс</a:t>
            </a:r>
            <a:endParaRPr lang="en-US" sz="2800" dirty="0">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 y="32906"/>
            <a:ext cx="700088" cy="933451"/>
          </a:xfrm>
          <a:prstGeom prst="rect">
            <a:avLst/>
          </a:prstGeom>
        </p:spPr>
      </p:pic>
      <p:sp>
        <p:nvSpPr>
          <p:cNvPr id="5" name="Title 1"/>
          <p:cNvSpPr txBox="1">
            <a:spLocks/>
          </p:cNvSpPr>
          <p:nvPr/>
        </p:nvSpPr>
        <p:spPr>
          <a:xfrm>
            <a:off x="5843588" y="-190478"/>
            <a:ext cx="3300413" cy="688682"/>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1800" dirty="0" smtClean="0">
                <a:solidFill>
                  <a:srgbClr val="002060"/>
                </a:solidFill>
              </a:rPr>
              <a:t>“Apple”</a:t>
            </a:r>
            <a:r>
              <a:rPr lang="mn-MN" sz="1800" dirty="0" smtClean="0">
                <a:solidFill>
                  <a:srgbClr val="002060"/>
                </a:solidFill>
              </a:rPr>
              <a:t> компани</a:t>
            </a:r>
            <a:r>
              <a:rPr lang="en-US" sz="1800" dirty="0" smtClean="0">
                <a:solidFill>
                  <a:srgbClr val="002060"/>
                </a:solidFill>
              </a:rPr>
              <a:t> Steve Jobs</a:t>
            </a:r>
            <a:endParaRPr lang="en-US" sz="1800" dirty="0"/>
          </a:p>
        </p:txBody>
      </p:sp>
      <p:sp>
        <p:nvSpPr>
          <p:cNvPr id="6" name="Rectangle 5"/>
          <p:cNvSpPr/>
          <p:nvPr/>
        </p:nvSpPr>
        <p:spPr>
          <a:xfrm>
            <a:off x="1365195" y="0"/>
            <a:ext cx="2608406" cy="707886"/>
          </a:xfrm>
          <a:prstGeom prst="rect">
            <a:avLst/>
          </a:prstGeom>
        </p:spPr>
        <p:txBody>
          <a:bodyPr wrap="none">
            <a:spAutoFit/>
          </a:bodyPr>
          <a:lstStyle/>
          <a:p>
            <a:r>
              <a:rPr lang="en-US" sz="4000" b="1" dirty="0" smtClean="0">
                <a:latin typeface="Times New Roman" pitchFamily="18" charset="0"/>
                <a:cs typeface="Times New Roman" pitchFamily="18" charset="0"/>
              </a:rPr>
              <a:t>Steve Jobs </a:t>
            </a:r>
            <a:endParaRPr lang="en-US" sz="40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629304554"/>
      </p:ext>
    </p:extLst>
  </p:cSld>
  <p:clrMapOvr>
    <a:masterClrMapping/>
  </p:clrMapOvr>
  <p:transition spd="slow">
    <p:cover dir="l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1" y="2054656"/>
            <a:ext cx="8229600" cy="458115"/>
          </a:xfrm>
        </p:spPr>
        <p:txBody>
          <a:bodyPr>
            <a:normAutofit fontScale="90000"/>
          </a:bodyPr>
          <a:lstStyle/>
          <a:p>
            <a:pPr algn="ctr"/>
            <a:r>
              <a:rPr lang="en-US" dirty="0">
                <a:solidFill>
                  <a:schemeClr val="accent4">
                    <a:lumMod val="75000"/>
                  </a:schemeClr>
                </a:solidFill>
              </a:rPr>
              <a:t>Apple-Steve </a:t>
            </a:r>
            <a:r>
              <a:rPr lang="en-US" dirty="0" smtClean="0">
                <a:solidFill>
                  <a:schemeClr val="accent4">
                    <a:lumMod val="75000"/>
                  </a:schemeClr>
                </a:solidFill>
              </a:rPr>
              <a:t>Jobs </a:t>
            </a:r>
            <a:r>
              <a:rPr lang="mn-MN" dirty="0">
                <a:solidFill>
                  <a:schemeClr val="accent4">
                    <a:lumMod val="75000"/>
                  </a:schemeClr>
                </a:solidFill>
              </a:rPr>
              <a:t>танилцуулга, онцлог, давуу тал</a:t>
            </a:r>
            <a:r>
              <a:rPr lang="mn-MN" dirty="0"/>
              <a:t/>
            </a:r>
            <a:br>
              <a:rPr lang="mn-MN" dirty="0"/>
            </a:br>
            <a:r>
              <a:rPr lang="en-US" dirty="0"/>
              <a:t/>
            </a:r>
            <a:br>
              <a:rPr lang="en-US" dirty="0"/>
            </a:br>
            <a:r>
              <a:rPr lang="en-US" dirty="0" smtClean="0"/>
              <a:t> </a:t>
            </a:r>
            <a:r>
              <a:rPr lang="en-US" dirty="0"/>
              <a:t/>
            </a:r>
            <a:br>
              <a:rPr lang="en-US" dirty="0"/>
            </a:br>
            <a:endParaRPr lang="en-US" dirty="0"/>
          </a:p>
        </p:txBody>
      </p:sp>
      <p:sp>
        <p:nvSpPr>
          <p:cNvPr id="3" name="Content Placeholder 2"/>
          <p:cNvSpPr>
            <a:spLocks noGrp="1"/>
          </p:cNvSpPr>
          <p:nvPr>
            <p:ph idx="1"/>
          </p:nvPr>
        </p:nvSpPr>
        <p:spPr>
          <a:xfrm>
            <a:off x="296260" y="2360066"/>
            <a:ext cx="8229600" cy="3918803"/>
          </a:xfrm>
        </p:spPr>
        <p:txBody>
          <a:bodyPr>
            <a:noAutofit/>
          </a:bodyPr>
          <a:lstStyle/>
          <a:p>
            <a:pPr algn="just"/>
            <a:r>
              <a:rPr lang="en-US" sz="2800" dirty="0">
                <a:latin typeface="Times New Roman" pitchFamily="18" charset="0"/>
                <a:cs typeface="Times New Roman" pitchFamily="18" charset="0"/>
              </a:rPr>
              <a:t>Steve Paul Jobs </a:t>
            </a:r>
            <a:r>
              <a:rPr lang="mn-MN" sz="2800" dirty="0">
                <a:latin typeface="Times New Roman" pitchFamily="18" charset="0"/>
                <a:cs typeface="Times New Roman" pitchFamily="18" charset="0"/>
              </a:rPr>
              <a:t>нь 1955 оны 2 дугаар сарын 24 нд төрсөн.</a:t>
            </a:r>
            <a:r>
              <a:rPr lang="en-US" sz="2800" dirty="0">
                <a:latin typeface="Times New Roman" pitchFamily="18" charset="0"/>
                <a:cs typeface="Times New Roman" pitchFamily="18" charset="0"/>
              </a:rPr>
              <a:t>Jobs </a:t>
            </a:r>
            <a:r>
              <a:rPr lang="mn-MN" sz="2800" dirty="0">
                <a:latin typeface="Times New Roman" pitchFamily="18" charset="0"/>
                <a:cs typeface="Times New Roman" pitchFamily="18" charset="0"/>
              </a:rPr>
              <a:t>нь Сан Францискод төрөөд </a:t>
            </a:r>
            <a:r>
              <a:rPr lang="en-US" sz="2800" dirty="0">
                <a:latin typeface="Times New Roman" pitchFamily="18" charset="0"/>
                <a:cs typeface="Times New Roman" pitchFamily="18" charset="0"/>
              </a:rPr>
              <a:t>Paul, Clara </a:t>
            </a:r>
            <a:r>
              <a:rPr lang="mn-MN" sz="2800" dirty="0">
                <a:latin typeface="Times New Roman" pitchFamily="18" charset="0"/>
                <a:cs typeface="Times New Roman" pitchFamily="18" charset="0"/>
              </a:rPr>
              <a:t>гэх эцэг эхдээ өргөгдсөн байна. Түүний төрсөн эцэг эх нь Сири улсаас улс төрийн шинжлэх ухааны профессор болохоор ирсэн </a:t>
            </a:r>
            <a:r>
              <a:rPr lang="en-US" sz="2800" dirty="0">
                <a:latin typeface="Times New Roman" pitchFamily="18" charset="0"/>
                <a:cs typeface="Times New Roman" pitchFamily="18" charset="0"/>
              </a:rPr>
              <a:t>Joanne Carole Schieble and </a:t>
            </a:r>
            <a:r>
              <a:rPr lang="en-US" sz="2800" dirty="0" err="1">
                <a:latin typeface="Times New Roman" pitchFamily="18" charset="0"/>
                <a:cs typeface="Times New Roman" pitchFamily="18" charset="0"/>
              </a:rPr>
              <a:t>Abdulfattah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Jandali</a:t>
            </a:r>
            <a:r>
              <a:rPr lang="en-US" sz="2800" dirty="0">
                <a:latin typeface="Times New Roman" pitchFamily="18" charset="0"/>
                <a:cs typeface="Times New Roman" pitchFamily="18" charset="0"/>
              </a:rPr>
              <a:t> </a:t>
            </a:r>
            <a:r>
              <a:rPr lang="mn-MN" sz="2800" dirty="0">
                <a:latin typeface="Times New Roman" pitchFamily="18" charset="0"/>
                <a:cs typeface="Times New Roman" pitchFamily="18" charset="0"/>
              </a:rPr>
              <a:t>гэдэг хүмүүс байжээ. </a:t>
            </a:r>
            <a:r>
              <a:rPr lang="en-US" sz="2800" dirty="0" smtClean="0">
                <a:latin typeface="Times New Roman" pitchFamily="18" charset="0"/>
                <a:cs typeface="Times New Roman" pitchFamily="18" charset="0"/>
              </a:rPr>
              <a:t>Steve </a:t>
            </a:r>
            <a:r>
              <a:rPr lang="en-US" sz="2800" dirty="0">
                <a:latin typeface="Times New Roman" pitchFamily="18" charset="0"/>
                <a:cs typeface="Times New Roman" pitchFamily="18" charset="0"/>
              </a:rPr>
              <a:t>Cupertino </a:t>
            </a:r>
            <a:r>
              <a:rPr lang="mn-MN" sz="2800" dirty="0">
                <a:latin typeface="Times New Roman" pitchFamily="18" charset="0"/>
                <a:cs typeface="Times New Roman" pitchFamily="18" charset="0"/>
              </a:rPr>
              <a:t>дунд сургууль, </a:t>
            </a:r>
            <a:r>
              <a:rPr lang="en-US" sz="2800" dirty="0">
                <a:latin typeface="Times New Roman" pitchFamily="18" charset="0"/>
                <a:cs typeface="Times New Roman" pitchFamily="18" charset="0"/>
              </a:rPr>
              <a:t>Homestead </a:t>
            </a:r>
            <a:r>
              <a:rPr lang="mn-MN" sz="2800" dirty="0">
                <a:latin typeface="Times New Roman" pitchFamily="18" charset="0"/>
                <a:cs typeface="Times New Roman" pitchFamily="18" charset="0"/>
              </a:rPr>
              <a:t>ахлах сургуулийг </a:t>
            </a:r>
            <a:r>
              <a:rPr lang="mn-MN" sz="2800" dirty="0" smtClean="0">
                <a:latin typeface="Times New Roman" pitchFamily="18" charset="0"/>
                <a:cs typeface="Times New Roman" pitchFamily="18" charset="0"/>
              </a:rPr>
              <a:t>дүүргэсэн</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
        <p:nvSpPr>
          <p:cNvPr id="4" name="Rectangle 3"/>
          <p:cNvSpPr/>
          <p:nvPr/>
        </p:nvSpPr>
        <p:spPr>
          <a:xfrm>
            <a:off x="3234377" y="3244334"/>
            <a:ext cx="184731" cy="369332"/>
          </a:xfrm>
          <a:prstGeom prst="rect">
            <a:avLst/>
          </a:prstGeom>
        </p:spPr>
        <p:txBody>
          <a:bodyPr wrap="none">
            <a:spAutoFit/>
          </a:bodyPr>
          <a:lstStyle/>
          <a:p>
            <a:endParaRPr lang="mn-MN"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 y="32906"/>
            <a:ext cx="779319" cy="1039091"/>
          </a:xfrm>
          <a:prstGeom prst="rect">
            <a:avLst/>
          </a:prstGeom>
        </p:spPr>
      </p:pic>
      <p:sp>
        <p:nvSpPr>
          <p:cNvPr id="6" name="Title 1"/>
          <p:cNvSpPr txBox="1">
            <a:spLocks/>
          </p:cNvSpPr>
          <p:nvPr/>
        </p:nvSpPr>
        <p:spPr>
          <a:xfrm>
            <a:off x="5843588" y="-190478"/>
            <a:ext cx="3300413" cy="688682"/>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1800" dirty="0" smtClean="0">
                <a:solidFill>
                  <a:srgbClr val="002060"/>
                </a:solidFill>
              </a:rPr>
              <a:t>“Apple”</a:t>
            </a:r>
            <a:r>
              <a:rPr lang="mn-MN" sz="1800" dirty="0" smtClean="0">
                <a:solidFill>
                  <a:srgbClr val="002060"/>
                </a:solidFill>
              </a:rPr>
              <a:t> компани</a:t>
            </a:r>
            <a:r>
              <a:rPr lang="en-US" sz="1800" dirty="0" smtClean="0">
                <a:solidFill>
                  <a:srgbClr val="002060"/>
                </a:solidFill>
              </a:rPr>
              <a:t> Steve Jobs</a:t>
            </a:r>
            <a:endParaRPr lang="en-US" sz="1800" dirty="0"/>
          </a:p>
        </p:txBody>
      </p:sp>
    </p:spTree>
    <p:extLst>
      <p:ext uri="{BB962C8B-B14F-4D97-AF65-F5344CB8AC3E}">
        <p14:creationId xmlns:p14="http://schemas.microsoft.com/office/powerpoint/2010/main" xmlns="" val="2575964386"/>
      </p:ext>
    </p:extLst>
  </p:cSld>
  <p:clrMapOvr>
    <a:masterClrMapping/>
  </p:clrMapOvr>
  <p:transition spd="slow">
    <p:blind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526" y="1162050"/>
            <a:ext cx="4982215" cy="5296348"/>
          </a:xfrm>
        </p:spPr>
        <p:txBody>
          <a:bodyPr>
            <a:normAutofit fontScale="90000"/>
          </a:bodyPr>
          <a:lstStyle/>
          <a:p>
            <a:pPr algn="just"/>
            <a:r>
              <a:rPr lang="en-US" dirty="0">
                <a:solidFill>
                  <a:schemeClr val="tx1">
                    <a:lumMod val="95000"/>
                    <a:lumOff val="5000"/>
                  </a:schemeClr>
                </a:solidFill>
                <a:latin typeface="Times New Roman" pitchFamily="18" charset="0"/>
                <a:cs typeface="Times New Roman" pitchFamily="18" charset="0"/>
              </a:rPr>
              <a:t>Jobs </a:t>
            </a:r>
            <a:r>
              <a:rPr lang="mn-MN" dirty="0">
                <a:solidFill>
                  <a:schemeClr val="tx1">
                    <a:lumMod val="95000"/>
                    <a:lumOff val="5000"/>
                  </a:schemeClr>
                </a:solidFill>
                <a:latin typeface="Times New Roman" pitchFamily="18" charset="0"/>
                <a:cs typeface="Times New Roman" pitchFamily="18" charset="0"/>
              </a:rPr>
              <a:t>бол идэвхитэй, шаардамтгай </a:t>
            </a:r>
            <a:r>
              <a:rPr lang="mn-MN" dirty="0" smtClean="0">
                <a:solidFill>
                  <a:schemeClr val="tx1">
                    <a:lumMod val="95000"/>
                    <a:lumOff val="5000"/>
                  </a:schemeClr>
                </a:solidFill>
                <a:latin typeface="Times New Roman" pitchFamily="18" charset="0"/>
                <a:cs typeface="Times New Roman" pitchFamily="18" charset="0"/>
              </a:rPr>
              <a:t>хүн.Фортун </a:t>
            </a:r>
            <a:r>
              <a:rPr lang="mn-MN" dirty="0">
                <a:solidFill>
                  <a:schemeClr val="tx1">
                    <a:lumMod val="95000"/>
                    <a:lumOff val="5000"/>
                  </a:schemeClr>
                </a:solidFill>
                <a:latin typeface="Times New Roman" pitchFamily="18" charset="0"/>
                <a:cs typeface="Times New Roman" pitchFamily="18" charset="0"/>
              </a:rPr>
              <a:t>сэтгүүл түүний тухай тэмдэглэхдээ “тэр бол Цахиурт хөндийг удирддаг, өөрийгөө өргөмжилдөг хүмүүсийн нэг” гэж тодорхойлсон байдаг.</a:t>
            </a:r>
            <a:endParaRPr lang="en-US" dirty="0">
              <a:solidFill>
                <a:schemeClr val="tx1">
                  <a:lumMod val="95000"/>
                  <a:lumOff val="5000"/>
                </a:schemeClr>
              </a:solidFill>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17859" y="1285155"/>
            <a:ext cx="3316044" cy="5296348"/>
          </a:xfr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 y="32906"/>
            <a:ext cx="865043" cy="1153391"/>
          </a:xfrm>
          <a:prstGeom prst="rect">
            <a:avLst/>
          </a:prstGeom>
        </p:spPr>
      </p:pic>
      <p:sp>
        <p:nvSpPr>
          <p:cNvPr id="6" name="Title 1"/>
          <p:cNvSpPr txBox="1">
            <a:spLocks/>
          </p:cNvSpPr>
          <p:nvPr/>
        </p:nvSpPr>
        <p:spPr>
          <a:xfrm>
            <a:off x="5843588" y="-209528"/>
            <a:ext cx="3300413" cy="688682"/>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1800" dirty="0" smtClean="0">
                <a:solidFill>
                  <a:srgbClr val="002060"/>
                </a:solidFill>
              </a:rPr>
              <a:t>“Apple”</a:t>
            </a:r>
            <a:r>
              <a:rPr lang="mn-MN" sz="1800" dirty="0" smtClean="0">
                <a:solidFill>
                  <a:srgbClr val="002060"/>
                </a:solidFill>
              </a:rPr>
              <a:t> компани</a:t>
            </a:r>
            <a:r>
              <a:rPr lang="en-US" sz="1800" dirty="0" smtClean="0">
                <a:solidFill>
                  <a:srgbClr val="002060"/>
                </a:solidFill>
              </a:rPr>
              <a:t> Steve Jobs</a:t>
            </a:r>
            <a:endParaRPr lang="en-US" sz="1800" dirty="0"/>
          </a:p>
        </p:txBody>
      </p:sp>
    </p:spTree>
    <p:extLst>
      <p:ext uri="{BB962C8B-B14F-4D97-AF65-F5344CB8AC3E}">
        <p14:creationId xmlns:p14="http://schemas.microsoft.com/office/powerpoint/2010/main" xmlns="" val="1293465726"/>
      </p:ext>
    </p:extLst>
  </p:cSld>
  <p:clrMapOvr>
    <a:masterClrMapping/>
  </p:clrMapOvr>
  <p:transition spd="slow">
    <p:cover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60" y="680310"/>
            <a:ext cx="8229600" cy="1143000"/>
          </a:xfrm>
        </p:spPr>
        <p:txBody>
          <a:bodyPr/>
          <a:lstStyle/>
          <a:p>
            <a:r>
              <a:rPr lang="en-US" b="1" i="1" u="sng" dirty="0" smtClean="0"/>
              <a:t>Steve Jobs-</a:t>
            </a:r>
            <a:r>
              <a:rPr lang="mn-MN" b="1" i="1" u="sng" dirty="0" smtClean="0"/>
              <a:t>н </a:t>
            </a:r>
            <a:r>
              <a:rPr lang="ru-RU" b="1" i="1" u="sng" dirty="0" smtClean="0"/>
              <a:t>м</a:t>
            </a:r>
            <a:r>
              <a:rPr lang="mn-MN" b="1" i="1" u="sng" dirty="0" smtClean="0"/>
              <a:t>ө</a:t>
            </a:r>
            <a:r>
              <a:rPr lang="ru-RU" b="1" i="1" u="sng" dirty="0" smtClean="0"/>
              <a:t>рдд</a:t>
            </a:r>
            <a:r>
              <a:rPr lang="mn-MN" b="1" i="1" u="sng" dirty="0" smtClean="0"/>
              <a:t>ө</a:t>
            </a:r>
            <a:r>
              <a:rPr lang="ru-RU" b="1" i="1" u="sng" dirty="0" smtClean="0"/>
              <a:t>г зарчим</a:t>
            </a:r>
            <a:endParaRPr lang="en-US" b="1" i="1" u="sng" dirty="0"/>
          </a:p>
        </p:txBody>
      </p:sp>
      <p:sp>
        <p:nvSpPr>
          <p:cNvPr id="3" name="Rectangle 2"/>
          <p:cNvSpPr/>
          <p:nvPr/>
        </p:nvSpPr>
        <p:spPr>
          <a:xfrm>
            <a:off x="607501" y="2267588"/>
            <a:ext cx="8334013" cy="3970318"/>
          </a:xfrm>
          <a:prstGeom prst="rect">
            <a:avLst/>
          </a:prstGeom>
        </p:spPr>
        <p:txBody>
          <a:bodyPr wrap="none">
            <a:spAutoFit/>
          </a:bodyPr>
          <a:lstStyle/>
          <a:p>
            <a:pPr marL="342900" indent="-342900">
              <a:buAutoNum type="arabicPeriod"/>
            </a:pPr>
            <a:r>
              <a:rPr lang="mn-MN" sz="2800" dirty="0" smtClean="0">
                <a:latin typeface="Times New Roman" pitchFamily="18" charset="0"/>
                <a:cs typeface="Times New Roman" pitchFamily="18" charset="0"/>
              </a:rPr>
              <a:t>Өөрийнхөө </a:t>
            </a:r>
            <a:r>
              <a:rPr lang="mn-MN" sz="2800" dirty="0">
                <a:latin typeface="Times New Roman" pitchFamily="18" charset="0"/>
                <a:cs typeface="Times New Roman" pitchFamily="18" charset="0"/>
              </a:rPr>
              <a:t>зүрх сэтгэлээ </a:t>
            </a:r>
            <a:r>
              <a:rPr lang="mn-MN" sz="2800" dirty="0" smtClean="0">
                <a:latin typeface="Times New Roman" pitchFamily="18" charset="0"/>
                <a:cs typeface="Times New Roman" pitchFamily="18" charset="0"/>
              </a:rPr>
              <a:t>дага</a:t>
            </a:r>
            <a:endParaRPr lang="en-US" sz="2800" dirty="0" smtClean="0">
              <a:latin typeface="Times New Roman" pitchFamily="18" charset="0"/>
              <a:cs typeface="Times New Roman" pitchFamily="18" charset="0"/>
            </a:endParaRPr>
          </a:p>
          <a:p>
            <a:pPr marL="342900" indent="-342900">
              <a:buAutoNum type="arabicPeriod"/>
            </a:pPr>
            <a:r>
              <a:rPr lang="mn-MN" sz="2800" dirty="0" smtClean="0">
                <a:latin typeface="Times New Roman" pitchFamily="18" charset="0"/>
                <a:cs typeface="Times New Roman" pitchFamily="18" charset="0"/>
              </a:rPr>
              <a:t> </a:t>
            </a:r>
            <a:r>
              <a:rPr lang="mn-MN" sz="2800" dirty="0">
                <a:latin typeface="Times New Roman" pitchFamily="18" charset="0"/>
                <a:cs typeface="Times New Roman" pitchFamily="18" charset="0"/>
              </a:rPr>
              <a:t>Өөртөө </a:t>
            </a:r>
            <a:r>
              <a:rPr lang="mn-MN" sz="2800" dirty="0" smtClean="0">
                <a:latin typeface="Times New Roman" pitchFamily="18" charset="0"/>
                <a:cs typeface="Times New Roman" pitchFamily="18" charset="0"/>
              </a:rPr>
              <a:t>итгэ</a:t>
            </a:r>
            <a:endParaRPr lang="en-US" sz="2800" dirty="0" smtClean="0">
              <a:latin typeface="Times New Roman" pitchFamily="18" charset="0"/>
              <a:cs typeface="Times New Roman" pitchFamily="18" charset="0"/>
            </a:endParaRPr>
          </a:p>
          <a:p>
            <a:pPr marL="342900" indent="-342900">
              <a:buAutoNum type="arabicPeriod"/>
            </a:pPr>
            <a:r>
              <a:rPr lang="mn-MN" sz="2800" dirty="0" smtClean="0">
                <a:latin typeface="Times New Roman" pitchFamily="18" charset="0"/>
                <a:cs typeface="Times New Roman" pitchFamily="18" charset="0"/>
              </a:rPr>
              <a:t> </a:t>
            </a:r>
            <a:r>
              <a:rPr lang="mn-MN" sz="2800" dirty="0">
                <a:latin typeface="Times New Roman" pitchFamily="18" charset="0"/>
                <a:cs typeface="Times New Roman" pitchFamily="18" charset="0"/>
              </a:rPr>
              <a:t>Хийж буй зүйлдээ дурла, </a:t>
            </a:r>
            <a:r>
              <a:rPr lang="mn-MN" sz="2800" dirty="0" smtClean="0">
                <a:latin typeface="Times New Roman" pitchFamily="18" charset="0"/>
                <a:cs typeface="Times New Roman" pitchFamily="18" charset="0"/>
              </a:rPr>
              <a:t>хайрла</a:t>
            </a:r>
            <a:endParaRPr lang="en-US" sz="2800" dirty="0" smtClean="0">
              <a:latin typeface="Times New Roman" pitchFamily="18" charset="0"/>
              <a:cs typeface="Times New Roman" pitchFamily="18" charset="0"/>
            </a:endParaRPr>
          </a:p>
          <a:p>
            <a:pPr marL="342900" indent="-342900">
              <a:buAutoNum type="arabicPeriod"/>
            </a:pPr>
            <a:r>
              <a:rPr lang="mn-MN" sz="2800" dirty="0" smtClean="0">
                <a:latin typeface="Times New Roman" pitchFamily="18" charset="0"/>
                <a:cs typeface="Times New Roman" pitchFamily="18" charset="0"/>
              </a:rPr>
              <a:t> </a:t>
            </a:r>
            <a:r>
              <a:rPr lang="mn-MN" sz="2800" dirty="0">
                <a:latin typeface="Times New Roman" pitchFamily="18" charset="0"/>
                <a:cs typeface="Times New Roman" pitchFamily="18" charset="0"/>
              </a:rPr>
              <a:t>Үргэлж оргил амжилтын төлөө </a:t>
            </a:r>
            <a:r>
              <a:rPr lang="mn-MN" sz="2800" dirty="0" smtClean="0">
                <a:latin typeface="Times New Roman" pitchFamily="18" charset="0"/>
                <a:cs typeface="Times New Roman" pitchFamily="18" charset="0"/>
              </a:rPr>
              <a:t>тэмц</a:t>
            </a:r>
            <a:endParaRPr lang="en-US" sz="2800" dirty="0" smtClean="0">
              <a:latin typeface="Times New Roman" pitchFamily="18" charset="0"/>
              <a:cs typeface="Times New Roman" pitchFamily="18" charset="0"/>
            </a:endParaRPr>
          </a:p>
          <a:p>
            <a:pPr marL="342900" indent="-342900">
              <a:buAutoNum type="arabicPeriod"/>
            </a:pPr>
            <a:r>
              <a:rPr lang="mn-MN" sz="2800" dirty="0" smtClean="0">
                <a:latin typeface="Times New Roman" pitchFamily="18" charset="0"/>
                <a:cs typeface="Times New Roman" pitchFamily="18" charset="0"/>
              </a:rPr>
              <a:t> </a:t>
            </a:r>
            <a:r>
              <a:rPr lang="mn-MN" sz="2800" dirty="0">
                <a:latin typeface="Times New Roman" pitchFamily="18" charset="0"/>
                <a:cs typeface="Times New Roman" pitchFamily="18" charset="0"/>
              </a:rPr>
              <a:t>Сонголт хийхдээ маш анхаарал болгоомжтой </a:t>
            </a:r>
            <a:r>
              <a:rPr lang="mn-MN" sz="2800" dirty="0" smtClean="0">
                <a:latin typeface="Times New Roman" pitchFamily="18" charset="0"/>
                <a:cs typeface="Times New Roman" pitchFamily="18" charset="0"/>
              </a:rPr>
              <a:t>ханд</a:t>
            </a:r>
            <a:endParaRPr lang="en-US" sz="2800" dirty="0" smtClean="0">
              <a:latin typeface="Times New Roman" pitchFamily="18" charset="0"/>
              <a:cs typeface="Times New Roman" pitchFamily="18" charset="0"/>
            </a:endParaRPr>
          </a:p>
          <a:p>
            <a:pPr marL="342900" indent="-342900">
              <a:buAutoNum type="arabicPeriod"/>
            </a:pPr>
            <a:r>
              <a:rPr lang="mn-MN" sz="2800" dirty="0">
                <a:latin typeface="Times New Roman" pitchFamily="18" charset="0"/>
                <a:cs typeface="Times New Roman" pitchFamily="18" charset="0"/>
              </a:rPr>
              <a:t>Өөрт төвөггүй өндөр бүтээмжтэй </a:t>
            </a:r>
            <a:r>
              <a:rPr lang="mn-MN" sz="2800" dirty="0" smtClean="0">
                <a:latin typeface="Times New Roman" pitchFamily="18" charset="0"/>
                <a:cs typeface="Times New Roman" pitchFamily="18" charset="0"/>
              </a:rPr>
              <a:t>ажилла</a:t>
            </a:r>
            <a:endParaRPr lang="en-US" sz="2800" dirty="0" smtClean="0">
              <a:latin typeface="Times New Roman" pitchFamily="18" charset="0"/>
              <a:cs typeface="Times New Roman" pitchFamily="18" charset="0"/>
            </a:endParaRPr>
          </a:p>
          <a:p>
            <a:pPr marL="342900" indent="-342900">
              <a:buAutoNum type="arabicPeriod"/>
            </a:pPr>
            <a:r>
              <a:rPr lang="mn-MN" sz="2800" dirty="0" smtClean="0">
                <a:latin typeface="Times New Roman" pitchFamily="18" charset="0"/>
                <a:cs typeface="Times New Roman" pitchFamily="18" charset="0"/>
              </a:rPr>
              <a:t> </a:t>
            </a:r>
            <a:r>
              <a:rPr lang="mn-MN" sz="2800" dirty="0">
                <a:latin typeface="Times New Roman" pitchFamily="18" charset="0"/>
                <a:cs typeface="Times New Roman" pitchFamily="18" charset="0"/>
              </a:rPr>
              <a:t>Сайхан санааг </a:t>
            </a:r>
            <a:r>
              <a:rPr lang="mn-MN" sz="2800" dirty="0" smtClean="0">
                <a:latin typeface="Times New Roman" pitchFamily="18" charset="0"/>
                <a:cs typeface="Times New Roman" pitchFamily="18" charset="0"/>
              </a:rPr>
              <a:t>завш</a:t>
            </a:r>
            <a:endParaRPr lang="en-US" sz="2800" dirty="0" smtClean="0">
              <a:latin typeface="Times New Roman" pitchFamily="18" charset="0"/>
              <a:cs typeface="Times New Roman" pitchFamily="18" charset="0"/>
            </a:endParaRPr>
          </a:p>
          <a:p>
            <a:pPr marL="342900" indent="-342900">
              <a:buAutoNum type="arabicPeriod"/>
            </a:pP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Чиний зорилго бол мөнгө </a:t>
            </a:r>
            <a:r>
              <a:rPr lang="ru-RU" sz="2800" dirty="0" smtClean="0">
                <a:latin typeface="Times New Roman" pitchFamily="18" charset="0"/>
                <a:cs typeface="Times New Roman" pitchFamily="18" charset="0"/>
              </a:rPr>
              <a:t>биш</a:t>
            </a:r>
            <a:endParaRPr lang="en-US" sz="2800" dirty="0" smtClean="0">
              <a:latin typeface="Times New Roman" pitchFamily="18" charset="0"/>
              <a:cs typeface="Times New Roman" pitchFamily="18" charset="0"/>
            </a:endParaRPr>
          </a:p>
          <a:p>
            <a:pPr marL="342900" indent="-342900">
              <a:buAutoNum type="arabicPeriod"/>
            </a:pPr>
            <a:r>
              <a:rPr lang="mn-MN" sz="2800" dirty="0" smtClean="0">
                <a:latin typeface="Times New Roman" pitchFamily="18" charset="0"/>
                <a:cs typeface="Times New Roman" pitchFamily="18" charset="0"/>
              </a:rPr>
              <a:t> </a:t>
            </a:r>
            <a:r>
              <a:rPr lang="mn-MN" sz="2800" dirty="0">
                <a:latin typeface="Times New Roman" pitchFamily="18" charset="0"/>
                <a:cs typeface="Times New Roman" pitchFamily="18" charset="0"/>
              </a:rPr>
              <a:t>Итгэл найдвараа бүү алд</a:t>
            </a:r>
            <a:endParaRPr lang="en-US" sz="2800" dirty="0">
              <a:latin typeface="Times New Roman" pitchFamily="18" charset="0"/>
              <a:cs typeface="Times New Roman" pitchFamily="18" charset="0"/>
            </a:endParaRPr>
          </a:p>
        </p:txBody>
      </p:sp>
      <p:sp>
        <p:nvSpPr>
          <p:cNvPr id="4" name="Title 1"/>
          <p:cNvSpPr txBox="1">
            <a:spLocks/>
          </p:cNvSpPr>
          <p:nvPr/>
        </p:nvSpPr>
        <p:spPr>
          <a:xfrm>
            <a:off x="5843588" y="-209528"/>
            <a:ext cx="3300413" cy="688682"/>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1800" dirty="0" smtClean="0">
                <a:solidFill>
                  <a:srgbClr val="002060"/>
                </a:solidFill>
              </a:rPr>
              <a:t>“Apple”</a:t>
            </a:r>
            <a:r>
              <a:rPr lang="mn-MN" sz="1800" dirty="0" smtClean="0">
                <a:solidFill>
                  <a:srgbClr val="002060"/>
                </a:solidFill>
              </a:rPr>
              <a:t> компани</a:t>
            </a:r>
            <a:r>
              <a:rPr lang="en-US" sz="1800" dirty="0" smtClean="0">
                <a:solidFill>
                  <a:srgbClr val="002060"/>
                </a:solidFill>
              </a:rPr>
              <a:t> Steve Jobs</a:t>
            </a:r>
            <a:endParaRPr lang="en-US" sz="1800" dirty="0"/>
          </a:p>
        </p:txBody>
      </p:sp>
    </p:spTree>
    <p:extLst>
      <p:ext uri="{BB962C8B-B14F-4D97-AF65-F5344CB8AC3E}">
        <p14:creationId xmlns:p14="http://schemas.microsoft.com/office/powerpoint/2010/main" xmlns="" val="3289931326"/>
      </p:ext>
    </p:extLst>
  </p:cSld>
  <p:clrMapOvr>
    <a:masterClrMapping/>
  </p:clrMapOvr>
  <p:transition spd="slow">
    <p:pull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Темперамент</a:t>
            </a:r>
            <a:endParaRPr lang="mn-MN" dirty="0"/>
          </a:p>
        </p:txBody>
      </p:sp>
      <p:sp>
        <p:nvSpPr>
          <p:cNvPr id="3" name="Content Placeholder 2"/>
          <p:cNvSpPr>
            <a:spLocks noGrp="1"/>
          </p:cNvSpPr>
          <p:nvPr>
            <p:ph idx="1"/>
          </p:nvPr>
        </p:nvSpPr>
        <p:spPr>
          <a:xfrm>
            <a:off x="601671" y="1443836"/>
            <a:ext cx="8229600" cy="4428445"/>
          </a:xfrm>
        </p:spPr>
        <p:txBody>
          <a:bodyPr>
            <a:normAutofit fontScale="92500" lnSpcReduction="10000"/>
          </a:bodyPr>
          <a:lstStyle/>
          <a:p>
            <a:pPr algn="just"/>
            <a:r>
              <a:rPr lang="mn-MN" dirty="0" smtClean="0">
                <a:solidFill>
                  <a:schemeClr val="tx1"/>
                </a:solidFill>
                <a:latin typeface="Times New Roman" pitchFamily="18" charset="0"/>
                <a:cs typeface="Times New Roman" pitchFamily="18" charset="0"/>
              </a:rPr>
              <a:t>Темперамент (латины temperameotum) бол хүний үйл явдал, төрх байдал, зан аашинд илрэн гарч буй сэтгэл зүйн төрөлхийн шинж чанар болно. Өөрөөр хэлбэл бидний сэтгэцийн үйл ажиллагааны тогтвортой бөгөөд зүй тогтолт харьцаа, мэдрэлийн тогтолцооны хэв шинжийн онцлог юм.</a:t>
            </a:r>
          </a:p>
          <a:p>
            <a:pPr algn="just"/>
            <a:r>
              <a:rPr lang="mn-MN" dirty="0" smtClean="0">
                <a:solidFill>
                  <a:schemeClr val="tx1"/>
                </a:solidFill>
                <a:latin typeface="Times New Roman" pitchFamily="18" charset="0"/>
                <a:cs typeface="Times New Roman" pitchFamily="18" charset="0"/>
              </a:rPr>
              <a:t> </a:t>
            </a:r>
            <a:r>
              <a:rPr lang="mn-MN" u="sng" dirty="0" smtClean="0">
                <a:solidFill>
                  <a:schemeClr val="tx1"/>
                </a:solidFill>
                <a:latin typeface="Times New Roman" pitchFamily="18" charset="0"/>
                <a:cs typeface="Times New Roman" pitchFamily="18" charset="0"/>
              </a:rPr>
              <a:t>Темперамент бол</a:t>
            </a:r>
            <a:r>
              <a:rPr lang="mn-MN" dirty="0" smtClean="0">
                <a:solidFill>
                  <a:schemeClr val="tx1"/>
                </a:solidFill>
                <a:latin typeface="Times New Roman" pitchFamily="18" charset="0"/>
                <a:cs typeface="Times New Roman" pitchFamily="18" charset="0"/>
              </a:rPr>
              <a:t> хүний сэтгэл санааны орчлон,  хүний эрч хүч, хөдөлгөөн хувирлыг тодорхойлсон төрөлхийн шинж чанар юм.</a:t>
            </a:r>
          </a:p>
          <a:p>
            <a:pPr algn="just"/>
            <a:r>
              <a:rPr lang="mn-MN" u="sng" dirty="0" smtClean="0">
                <a:solidFill>
                  <a:schemeClr val="tx1"/>
                </a:solidFill>
                <a:latin typeface="Times New Roman" pitchFamily="18" charset="0"/>
                <a:cs typeface="Times New Roman" pitchFamily="18" charset="0"/>
              </a:rPr>
              <a:t>Темперамент бол</a:t>
            </a:r>
            <a:r>
              <a:rPr lang="mn-MN" dirty="0" smtClean="0">
                <a:solidFill>
                  <a:schemeClr val="tx1"/>
                </a:solidFill>
                <a:latin typeface="Times New Roman" pitchFamily="18" charset="0"/>
                <a:cs typeface="Times New Roman" pitchFamily="18" charset="0"/>
              </a:rPr>
              <a:t>хүний сэтгэц, үйл ажиллагаанд түүний дээд мэдрэлийн үйлийн илрэн гарах нь юм.</a:t>
            </a:r>
          </a:p>
          <a:p>
            <a:endParaRPr lang="mn-MN" dirty="0">
              <a:solidFill>
                <a:schemeClr val="tx1"/>
              </a:solidFill>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mn-MN" u="sng" dirty="0" smtClean="0">
                <a:solidFill>
                  <a:schemeClr val="tx1"/>
                </a:solidFill>
                <a:latin typeface="Times New Roman" pitchFamily="18" charset="0"/>
                <a:cs typeface="Times New Roman" pitchFamily="18" charset="0"/>
              </a:rPr>
              <a:t>Темперамент нь</a:t>
            </a:r>
            <a:r>
              <a:rPr lang="mn-MN" dirty="0" smtClean="0">
                <a:solidFill>
                  <a:schemeClr val="tx1"/>
                </a:solidFill>
                <a:latin typeface="Times New Roman" pitchFamily="18" charset="0"/>
                <a:cs typeface="Times New Roman" pitchFamily="18" charset="0"/>
              </a:rPr>
              <a:t>хувь хүний ерөнхий төрх байдалд нөлөөлөх боловч тэр хүний нийгмийн учир холбогдлыг тодорхойлохгүй. Нийгэм-ёс суртахууны шинж чанар нь адил байлаа ч темперамент нь өөр өөр байж болно. Бас зан төлвийн  /характерийн/ шинж чанарыг үзүүлэхгүй, темперамент характер хоёр өөр өөр зүйл мөн.</a:t>
            </a:r>
          </a:p>
          <a:p>
            <a:pPr algn="just"/>
            <a:r>
              <a:rPr lang="mn-MN" dirty="0" smtClean="0">
                <a:solidFill>
                  <a:schemeClr val="tx1"/>
                </a:solidFill>
                <a:latin typeface="Times New Roman" pitchFamily="18" charset="0"/>
                <a:cs typeface="Times New Roman" pitchFamily="18" charset="0"/>
              </a:rPr>
              <a:t>            </a:t>
            </a:r>
            <a:r>
              <a:rPr lang="mn-MN" u="sng" dirty="0" smtClean="0">
                <a:solidFill>
                  <a:schemeClr val="tx1"/>
                </a:solidFill>
                <a:latin typeface="Times New Roman" pitchFamily="18" charset="0"/>
                <a:cs typeface="Times New Roman" pitchFamily="18" charset="0"/>
              </a:rPr>
              <a:t>Темперамент нь</a:t>
            </a:r>
            <a:r>
              <a:rPr lang="mn-MN" dirty="0" smtClean="0">
                <a:solidFill>
                  <a:schemeClr val="tx1"/>
                </a:solidFill>
                <a:latin typeface="Times New Roman" pitchFamily="18" charset="0"/>
                <a:cs typeface="Times New Roman" pitchFamily="18" charset="0"/>
              </a:rPr>
              <a:t> бас хүний авъяас билгийг тодорхойлохгүй бөгөөд харин тухайн хүний хийх ажилд их тохиромжтой, эсвэл тохиромжоор сайн биш темперамент  байж болно.</a:t>
            </a:r>
          </a:p>
          <a:p>
            <a:endParaRPr lang="mn-MN" dirty="0"/>
          </a:p>
        </p:txBody>
      </p:sp>
    </p:spTree>
  </p:cSld>
  <p:clrMapOvr>
    <a:masterClrMapping/>
  </p:clrMapOvr>
  <p:transition>
    <p:split orient="vert" dir="in"/>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mn-MN" dirty="0"/>
          </a:p>
        </p:txBody>
      </p:sp>
      <p:pic>
        <p:nvPicPr>
          <p:cNvPr id="3" name="Picture 2" descr="29.10_temp_type.jpg"/>
          <p:cNvPicPr>
            <a:picLocks noChangeAspect="1"/>
          </p:cNvPicPr>
          <p:nvPr/>
        </p:nvPicPr>
        <p:blipFill>
          <a:blip r:embed="rId2" cstate="print"/>
          <a:stretch>
            <a:fillRect/>
          </a:stretch>
        </p:blipFill>
        <p:spPr>
          <a:xfrm>
            <a:off x="-1" y="0"/>
            <a:ext cx="9144001" cy="6863166"/>
          </a:xfrm>
          <a:prstGeom prst="rect">
            <a:avLst/>
          </a:prstGeom>
        </p:spPr>
      </p:pic>
    </p:spTree>
  </p:cSld>
  <p:clrMapOvr>
    <a:masterClrMapping/>
  </p:clrMapOvr>
  <p:transition>
    <p:cover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2665475"/>
            <a:ext cx="8229600" cy="1143000"/>
          </a:xfrm>
        </p:spPr>
        <p:txBody>
          <a:bodyPr>
            <a:normAutofit fontScale="90000"/>
          </a:bodyPr>
          <a:lstStyle/>
          <a:p>
            <a:r>
              <a:rPr lang="mn-MN" b="1" i="1" dirty="0" smtClean="0"/>
              <a:t>Темперамент бүрийн онцлог</a:t>
            </a:r>
            <a:r>
              <a:rPr lang="mn-MN" dirty="0" smtClean="0"/>
              <a:t/>
            </a:r>
            <a:br>
              <a:rPr lang="mn-MN" dirty="0" smtClean="0"/>
            </a:br>
            <a:endParaRPr lang="mn-MN" dirty="0"/>
          </a:p>
        </p:txBody>
      </p:sp>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75" y="2818180"/>
            <a:ext cx="8229600" cy="1143000"/>
          </a:xfrm>
        </p:spPr>
        <p:txBody>
          <a:bodyPr>
            <a:noAutofit/>
          </a:bodyPr>
          <a:lstStyle/>
          <a:p>
            <a:pPr algn="just"/>
            <a:r>
              <a:rPr lang="mn-MN" sz="3200" b="1" dirty="0" smtClean="0">
                <a:latin typeface="Times New Roman" pitchFamily="18" charset="0"/>
                <a:cs typeface="Times New Roman" pitchFamily="18" charset="0"/>
              </a:rPr>
              <a:t>Сангвиник </a:t>
            </a:r>
            <a:r>
              <a:rPr lang="mn-MN" sz="3200" dirty="0" smtClean="0">
                <a:latin typeface="Times New Roman" pitchFamily="18" charset="0"/>
                <a:cs typeface="Times New Roman" pitchFamily="18" charset="0"/>
              </a:rPr>
              <a:t>/сэргэлэн араншин/ бол гавшгай сэргэлэн, юм юмыг сонирхдог сэтгэлийн хөдөлгөөн нь гүнзгий биш, цовоо сэргэлэн бөгөөд нийтэч, ажил амьдралд хүртээмжтэй, хүмүүстэй танилцахдаа амархан, орчиндоо хандах нь идэвхитэй,хэнэггүй занд дургүй юм. Харин олон зүйлд самгардах, зарим үед хөнгөмсөг байдал гаргах дутагдал бий. Ийм хэв шинжийн хүүхдийг залруулан хүмүүжүүлэхэдд тийм ч хэцүү биш юм.</a:t>
            </a:r>
            <a:br>
              <a:rPr lang="mn-MN" sz="3200" dirty="0" smtClean="0">
                <a:latin typeface="Times New Roman" pitchFamily="18" charset="0"/>
                <a:cs typeface="Times New Roman" pitchFamily="18" charset="0"/>
              </a:rPr>
            </a:br>
            <a:endParaRPr lang="mn-MN" sz="3200" dirty="0">
              <a:latin typeface="Times New Roman" pitchFamily="18" charset="0"/>
              <a:cs typeface="Times New Roman" pitchFamily="18" charset="0"/>
            </a:endParaRPr>
          </a:p>
        </p:txBody>
      </p:sp>
    </p:spTree>
  </p:cSld>
  <p:clrMapOvr>
    <a:masterClrMapping/>
  </p:clrMapOvr>
  <p:transition>
    <p:split dir="in"/>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055758"/>
          </a:xfrm>
        </p:spPr>
        <p:txBody>
          <a:bodyPr>
            <a:noAutofit/>
          </a:bodyPr>
          <a:lstStyle/>
          <a:p>
            <a:pPr algn="just"/>
            <a:r>
              <a:rPr lang="mn-MN" sz="3200" b="1" dirty="0" smtClean="0">
                <a:latin typeface="Times New Roman" pitchFamily="18" charset="0"/>
                <a:cs typeface="Times New Roman" pitchFamily="18" charset="0"/>
              </a:rPr>
              <a:t>Холерик</a:t>
            </a:r>
            <a:r>
              <a:rPr lang="mn-MN" sz="3200" dirty="0" smtClean="0">
                <a:latin typeface="Times New Roman" pitchFamily="18" charset="0"/>
                <a:cs typeface="Times New Roman" pitchFamily="18" charset="0"/>
              </a:rPr>
              <a:t>/тогтворгүй дайчин араншин/ бол цочмог, шаралхуу, ааштай, хурц бөгөөд хурдан омголон зантай, түргэн ааштай, дүрсхийн огцом уурлах нь цөөнгүй, тогтворгүй боловч дайчин байдалтай, урам зориг нь хувирахдаа түргэн орчиндоо маш идэвхитэй ханддаг юм. Холерик хүн мэдрэл сэтгэлийн талаар ядрах нь бага, ажил үйлст эрч хүч сайта хөнгөн гавшгай </a:t>
            </a:r>
            <a:br>
              <a:rPr lang="mn-MN" sz="3200" dirty="0" smtClean="0">
                <a:latin typeface="Times New Roman" pitchFamily="18" charset="0"/>
                <a:cs typeface="Times New Roman" pitchFamily="18" charset="0"/>
              </a:rPr>
            </a:br>
            <a:endParaRPr lang="mn-MN" sz="3200" dirty="0">
              <a:latin typeface="Times New Roman" pitchFamily="18" charset="0"/>
              <a:cs typeface="Times New Roman" pitchFamily="18" charset="0"/>
            </a:endParaRPr>
          </a:p>
        </p:txBody>
      </p:sp>
    </p:spTree>
  </p:cSld>
  <p:clrMapOvr>
    <a:masterClrMapping/>
  </p:clrMapOvr>
  <p:transition>
    <p:plu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8462"/>
          </a:xfrm>
        </p:spPr>
        <p:txBody>
          <a:bodyPr>
            <a:normAutofit/>
          </a:bodyPr>
          <a:lstStyle/>
          <a:p>
            <a:pPr algn="just"/>
            <a:r>
              <a:rPr lang="mn-MN" sz="2800" b="1" dirty="0" smtClean="0">
                <a:latin typeface="Times New Roman" pitchFamily="18" charset="0"/>
                <a:cs typeface="Times New Roman" pitchFamily="18" charset="0"/>
              </a:rPr>
              <a:t>Флегматик </a:t>
            </a:r>
            <a:r>
              <a:rPr lang="mn-MN" sz="2800" dirty="0" smtClean="0">
                <a:latin typeface="Times New Roman" pitchFamily="18" charset="0"/>
                <a:cs typeface="Times New Roman" pitchFamily="18" charset="0"/>
              </a:rPr>
              <a:t>/тайван араншин/ бол хүчтэй хэв шинжийн боловч хөөрөл саатлын хөдөлгөөн, солигдол нь удаан буюу хөшүүн юм. Тайван дөлгөөн тогтуун байдалтай, дуу цөөн биеэ хянан барьдаг, сэтгэлийн гадаад илрэл нь сул буюу бүдэг, харин ажлын чанар нь сайн, аливаа асуудалд буурь суурьтай хандах нь их юм.</a:t>
            </a:r>
            <a:br>
              <a:rPr lang="mn-MN" sz="2800" dirty="0" smtClean="0">
                <a:latin typeface="Times New Roman" pitchFamily="18" charset="0"/>
                <a:cs typeface="Times New Roman" pitchFamily="18" charset="0"/>
              </a:rPr>
            </a:br>
            <a:endParaRPr lang="mn-MN" sz="2800" dirty="0">
              <a:latin typeface="Times New Roman" pitchFamily="18" charset="0"/>
              <a:cs typeface="Times New Roman" pitchFamily="18" charset="0"/>
            </a:endParaRPr>
          </a:p>
        </p:txBody>
      </p:sp>
    </p:spTree>
  </p:cSld>
  <p:clrMapOvr>
    <a:masterClrMapping/>
  </p:clrMapOvr>
  <p:transition>
    <p:pull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055758"/>
          </a:xfrm>
        </p:spPr>
        <p:txBody>
          <a:bodyPr>
            <a:noAutofit/>
          </a:bodyPr>
          <a:lstStyle/>
          <a:p>
            <a:pPr algn="just"/>
            <a:r>
              <a:rPr lang="mn-MN" sz="2400" b="1" dirty="0" smtClean="0">
                <a:latin typeface="Times New Roman" pitchFamily="18" charset="0"/>
                <a:cs typeface="Times New Roman" pitchFamily="18" charset="0"/>
              </a:rPr>
              <a:t>Меланхолик</a:t>
            </a:r>
            <a:r>
              <a:rPr lang="mn-MN" sz="2400" dirty="0" smtClean="0">
                <a:latin typeface="Times New Roman" pitchFamily="18" charset="0"/>
                <a:cs typeface="Times New Roman" pitchFamily="18" charset="0"/>
              </a:rPr>
              <a:t>/сул араншин/ бол бас л буурь суурьтай, дүнсгэр зан бөгөөд зарим талаар бүрэг ноомой, гунигтай байдалтай болдог юм. Хянуур боловч зөөлөн, уриалгахан зан энэ хэв шинжийн хүмүүст бий. Эмзэг сэтгэлтэй, бага ч гэсэн бүтэлгүй явдалд дургүйцэн сэтгэл санаа нь зовох нь их. Харин орчиндоо хандах сэтгэлийн гадаад илрэл нь бага  юм. Энэ хэв шинжийн маш сайн нэг тал нь өндөр мэдрэмж болно.</a:t>
            </a:r>
            <a:br>
              <a:rPr lang="mn-MN" sz="2400" dirty="0" smtClean="0">
                <a:latin typeface="Times New Roman" pitchFamily="18" charset="0"/>
                <a:cs typeface="Times New Roman" pitchFamily="18" charset="0"/>
              </a:rPr>
            </a:br>
            <a:endParaRPr lang="mn-MN" sz="2400" dirty="0">
              <a:latin typeface="Times New Roman" pitchFamily="18" charset="0"/>
              <a:cs typeface="Times New Roman" pitchFamily="18" charset="0"/>
            </a:endParaRPr>
          </a:p>
        </p:txBody>
      </p:sp>
    </p:spTree>
  </p:cSld>
  <p:clrMapOvr>
    <a:masterClrMapping/>
  </p:clrMapOvr>
  <p:transition>
    <p:strips/>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2901" y="274638"/>
            <a:ext cx="8301039" cy="5940444"/>
          </a:xfrm>
          <a:prstGeom prst="rect">
            <a:avLst/>
          </a:prstGeom>
          <a:effectLst>
            <a:outerShdw blurRad="50800" dir="14400000">
              <a:srgbClr val="000000">
                <a:alpha val="60000"/>
              </a:srgbClr>
            </a:outerShdw>
          </a:effectLst>
        </p:spPr>
        <p:txBody>
          <a:bodyPr vert="horz" lIns="91440" tIns="45720" rIns="91440" bIns="45720" rtlCol="0" anchor="b">
            <a:normAutofit/>
          </a:bodyPr>
          <a:lstStyle/>
          <a:p>
            <a:pPr marL="0" marR="0" lvl="0" indent="0" algn="just" defTabSz="457200" rtl="0" eaLnBrk="1" fontAlgn="auto" latinLnBrk="0" hangingPunct="1">
              <a:lnSpc>
                <a:spcPct val="100000"/>
              </a:lnSpc>
              <a:spcBef>
                <a:spcPct val="0"/>
              </a:spcBef>
              <a:spcAft>
                <a:spcPts val="0"/>
              </a:spcAft>
              <a:buClrTx/>
              <a:buSzTx/>
              <a:buFontTx/>
              <a:buNone/>
              <a:tabLst/>
              <a:defRPr/>
            </a:pPr>
            <a:r>
              <a:rPr kumimoji="0" lang="mn-MN" sz="3600" b="1" i="0" u="none" strike="noStrike" kern="1200" cap="none" spc="0" normalizeH="0" baseline="0" noProof="0" dirty="0" smtClean="0">
                <a:ln>
                  <a:noFill/>
                </a:ln>
                <a:effectLst/>
                <a:uLnTx/>
                <a:uFillTx/>
                <a:latin typeface="Times New Roman" pitchFamily="18" charset="0"/>
                <a:ea typeface="+mj-ea"/>
                <a:cs typeface="Times New Roman" pitchFamily="18" charset="0"/>
              </a:rPr>
              <a:t>Манлайлал гэх нэр томъёо нь хэдийгээр сүүлийн хэдэн зуунаас хэрэглэгдэж эхэлсэн ч түүний утга агуулга нь анх хүн үүссэн цагаас бий болсон зүйл. Манлайлагч бол тухайн цаг үе, нөхцөл байдал болгонд үүсэн бий болдог бөгөөд дараа үедээ төдийлөн оновчтой байж чаддаггүй. </a:t>
            </a:r>
            <a:endParaRPr kumimoji="0" lang="en-US" sz="3600" b="1" i="0" u="none" strike="noStrike" kern="1200" cap="none" spc="0" normalizeH="0" baseline="0" noProof="0" dirty="0">
              <a:ln>
                <a:noFill/>
              </a:ln>
              <a:effectLst/>
              <a:uLnTx/>
              <a:uFillTx/>
              <a:latin typeface="Times New Roman" pitchFamily="18" charset="0"/>
              <a:ea typeface="+mj-ea"/>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32906"/>
            <a:ext cx="865043" cy="1153391"/>
          </a:xfrm>
          <a:prstGeom prst="rect">
            <a:avLst/>
          </a:prstGeom>
        </p:spPr>
      </p:pic>
      <p:sp>
        <p:nvSpPr>
          <p:cNvPr id="5" name="Title 1"/>
          <p:cNvSpPr txBox="1">
            <a:spLocks/>
          </p:cNvSpPr>
          <p:nvPr/>
        </p:nvSpPr>
        <p:spPr>
          <a:xfrm>
            <a:off x="1828801" y="552472"/>
            <a:ext cx="5157788" cy="688682"/>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mn-MN" dirty="0" smtClean="0">
                <a:solidFill>
                  <a:srgbClr val="002060"/>
                </a:solidFill>
              </a:rPr>
              <a:t>Харьцуулалт</a:t>
            </a:r>
            <a:r>
              <a:rPr lang="en-US" dirty="0" smtClean="0">
                <a:solidFill>
                  <a:srgbClr val="002060"/>
                </a:solidFill>
              </a:rPr>
              <a:t>.</a:t>
            </a:r>
            <a:r>
              <a:rPr lang="mn-MN" dirty="0" smtClean="0">
                <a:solidFill>
                  <a:srgbClr val="002060"/>
                </a:solidFill>
              </a:rPr>
              <a:t> Дүгнэлт</a:t>
            </a:r>
            <a:endParaRPr lang="en-US" dirty="0"/>
          </a:p>
        </p:txBody>
      </p:sp>
    </p:spTree>
  </p:cSld>
  <p:clrMapOvr>
    <a:masterClrMapping/>
  </p:clrMapOvr>
  <p:transition spd="slow">
    <p:cover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01671" y="1749245"/>
            <a:ext cx="8101013" cy="3814782"/>
          </a:xfrm>
          <a:prstGeom prst="rect">
            <a:avLst/>
          </a:prstGeom>
          <a:effectLst>
            <a:outerShdw blurRad="50800" dir="14400000">
              <a:srgbClr val="000000">
                <a:alpha val="60000"/>
              </a:srgbClr>
            </a:outerShdw>
          </a:effectLst>
        </p:spPr>
        <p:txBody>
          <a:bodyPr vert="horz" lIns="91440" tIns="45720" rIns="91440" bIns="45720" rtlCol="0" anchor="b">
            <a:noAutofit/>
          </a:bodyPr>
          <a:lstStyle/>
          <a:p>
            <a:pPr marL="0" marR="0" lvl="0" indent="0" algn="just" defTabSz="457200" rtl="0" eaLnBrk="1" fontAlgn="auto" latinLnBrk="0" hangingPunct="1">
              <a:lnSpc>
                <a:spcPct val="100000"/>
              </a:lnSpc>
              <a:spcBef>
                <a:spcPct val="0"/>
              </a:spcBef>
              <a:spcAft>
                <a:spcPts val="0"/>
              </a:spcAft>
              <a:buClrTx/>
              <a:buSzTx/>
              <a:buFontTx/>
              <a:buNone/>
              <a:tabLst/>
              <a:defRPr/>
            </a:pPr>
            <a:r>
              <a:rPr kumimoji="0" lang="mn-MN" sz="3600" b="1" i="0" u="none" strike="noStrike" kern="1200" cap="none" spc="0" normalizeH="0" baseline="0" noProof="0" dirty="0" smtClean="0">
                <a:ln>
                  <a:noFill/>
                </a:ln>
                <a:effectLst/>
                <a:uLnTx/>
                <a:uFillTx/>
                <a:latin typeface="Times New Roman" pitchFamily="18" charset="0"/>
                <a:ea typeface="+mj-ea"/>
                <a:cs typeface="Times New Roman" pitchFamily="18" charset="0"/>
              </a:rPr>
              <a:t/>
            </a:r>
            <a:br>
              <a:rPr kumimoji="0" lang="mn-MN" sz="3600" b="1" i="0" u="none" strike="noStrike" kern="1200" cap="none" spc="0" normalizeH="0" baseline="0" noProof="0" dirty="0" smtClean="0">
                <a:ln>
                  <a:noFill/>
                </a:ln>
                <a:effectLst/>
                <a:uLnTx/>
                <a:uFillTx/>
                <a:latin typeface="Times New Roman" pitchFamily="18" charset="0"/>
                <a:ea typeface="+mj-ea"/>
                <a:cs typeface="Times New Roman" pitchFamily="18" charset="0"/>
              </a:rPr>
            </a:br>
            <a:r>
              <a:rPr kumimoji="0" lang="mn-MN" sz="3600" b="1" i="0" u="none" strike="noStrike" kern="1200" cap="none" spc="0" normalizeH="0" baseline="0" noProof="0" dirty="0" smtClean="0">
                <a:ln>
                  <a:noFill/>
                </a:ln>
                <a:effectLst/>
                <a:uLnTx/>
                <a:uFillTx/>
                <a:latin typeface="Times New Roman" pitchFamily="18" charset="0"/>
                <a:ea typeface="+mj-ea"/>
                <a:cs typeface="Times New Roman" pitchFamily="18" charset="0"/>
              </a:rPr>
              <a:t>Өнгөрсөн зуунд манлайлал гэх ойлголт нь  заяамал шинж чанартай буюу хүч чадалтай, итгэл үнэмшлийг хүлээж чадах хүмүүс дайн тулаанаар манлайлалыг олж авдаг байсан.</a:t>
            </a:r>
            <a:endParaRPr kumimoji="0" lang="en-US" sz="3600" b="1"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cSld>
  <p:clrMapOvr>
    <a:masterClrMapping/>
  </p:clrMapOvr>
  <p:transition spd="slow">
    <p:cover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54375" y="985720"/>
            <a:ext cx="7700963" cy="4576286"/>
          </a:xfrm>
          <a:prstGeom prst="rect">
            <a:avLst/>
          </a:prstGeom>
          <a:effectLst>
            <a:outerShdw blurRad="50800" dir="14400000">
              <a:srgbClr val="000000">
                <a:alpha val="60000"/>
              </a:srgbClr>
            </a:outerShdw>
          </a:effectLst>
        </p:spPr>
        <p:txBody>
          <a:bodyPr vert="horz" lIns="91440" tIns="45720" rIns="91440" bIns="45720" rtlCol="0" anchor="b">
            <a:normAutofit fontScale="97500"/>
          </a:bodyPr>
          <a:lstStyle/>
          <a:p>
            <a:pPr marL="0" marR="0" lvl="0" indent="0" algn="just" defTabSz="457200" rtl="0" eaLnBrk="1" fontAlgn="auto" latinLnBrk="0" hangingPunct="1">
              <a:lnSpc>
                <a:spcPct val="100000"/>
              </a:lnSpc>
              <a:spcBef>
                <a:spcPct val="0"/>
              </a:spcBef>
              <a:spcAft>
                <a:spcPts val="0"/>
              </a:spcAft>
              <a:buClrTx/>
              <a:buSzTx/>
              <a:buFontTx/>
              <a:buNone/>
              <a:tabLst/>
              <a:defRPr/>
            </a:pPr>
            <a:r>
              <a:rPr kumimoji="0" lang="mn-MN" sz="3200" b="1" i="0" u="none" strike="noStrike" kern="1200" cap="none" spc="0" normalizeH="0" baseline="0" noProof="0" dirty="0" smtClean="0">
                <a:ln>
                  <a:noFill/>
                </a:ln>
                <a:effectLst/>
                <a:uLnTx/>
                <a:uFillTx/>
                <a:latin typeface="Times New Roman" pitchFamily="18" charset="0"/>
                <a:ea typeface="+mj-ea"/>
                <a:cs typeface="Times New Roman" pitchFamily="18" charset="0"/>
              </a:rPr>
              <a:t>21-р зууны хэт хурдацтай хөгжил түүнийг дагасан өрсөлдөөн дунд биднийг манлайлах манлайлагчид зорилготой, бусдаас илүү мэдлэгтэй, хүний ил гаргаж чадаагүй зүйлийг ил гаргаж, хийж зүрхлэхгүй байгааг эхлүүлж</a:t>
            </a:r>
            <a:r>
              <a:rPr kumimoji="0" lang="en-US" sz="3200" b="1" i="0" u="none" strike="noStrike" kern="1200" cap="none" spc="0" normalizeH="0" baseline="0" noProof="0" dirty="0" smtClean="0">
                <a:ln>
                  <a:noFill/>
                </a:ln>
                <a:effectLst/>
                <a:uLnTx/>
                <a:uFillTx/>
                <a:latin typeface="Times New Roman" pitchFamily="18" charset="0"/>
                <a:ea typeface="+mj-ea"/>
                <a:cs typeface="Times New Roman" pitchFamily="18" charset="0"/>
              </a:rPr>
              <a:t> </a:t>
            </a:r>
            <a:r>
              <a:rPr kumimoji="0" lang="mn-MN" sz="3200" b="1" i="0" u="none" strike="noStrike" kern="1200" cap="none" spc="0" normalizeH="0" baseline="0" noProof="0" dirty="0" smtClean="0">
                <a:ln>
                  <a:noFill/>
                </a:ln>
                <a:effectLst/>
                <a:uLnTx/>
                <a:uFillTx/>
                <a:latin typeface="Times New Roman" pitchFamily="18" charset="0"/>
                <a:ea typeface="+mj-ea"/>
                <a:cs typeface="Times New Roman" pitchFamily="18" charset="0"/>
              </a:rPr>
              <a:t>гайхам үр дүнд хүрч  чаддаг тийм хүн юм.</a:t>
            </a:r>
            <a:endParaRPr kumimoji="0" lang="en-US" sz="3200" b="1" i="0" u="none" strike="noStrike" kern="1200" cap="none" spc="0" normalizeH="0" baseline="0" noProof="0" dirty="0">
              <a:ln>
                <a:noFill/>
              </a:ln>
              <a:effectLst/>
              <a:uLnTx/>
              <a:uFillTx/>
              <a:latin typeface="+mj-lt"/>
              <a:ea typeface="+mj-ea"/>
              <a:cs typeface="+mj-cs"/>
            </a:endParaRPr>
          </a:p>
        </p:txBody>
      </p:sp>
    </p:spTree>
  </p:cSld>
  <p:clrMapOvr>
    <a:masterClrMapping/>
  </p:clrMapOvr>
  <p:transition spd="slow">
    <p:pull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96260" y="1291130"/>
            <a:ext cx="8543925" cy="3563954"/>
          </a:xfrm>
          <a:prstGeom prst="rect">
            <a:avLst/>
          </a:prstGeom>
          <a:effectLst>
            <a:outerShdw blurRad="50800" dir="14400000">
              <a:srgbClr val="000000">
                <a:alpha val="60000"/>
              </a:srgbClr>
            </a:outerShdw>
          </a:effectLst>
        </p:spPr>
        <p:txBody>
          <a:bodyPr vert="horz" lIns="91440" tIns="45720" rIns="91440" bIns="45720" rtlCol="0" anchor="b">
            <a:normAutofit/>
          </a:bodyPr>
          <a:lstStyle/>
          <a:p>
            <a:pPr marL="0" marR="0" lvl="0" indent="0" algn="just" defTabSz="457200" rtl="0" eaLnBrk="1" fontAlgn="auto" latinLnBrk="0" hangingPunct="1">
              <a:lnSpc>
                <a:spcPct val="100000"/>
              </a:lnSpc>
              <a:spcBef>
                <a:spcPct val="0"/>
              </a:spcBef>
              <a:spcAft>
                <a:spcPts val="0"/>
              </a:spcAft>
              <a:buClrTx/>
              <a:buSzTx/>
              <a:buFontTx/>
              <a:buNone/>
              <a:tabLst/>
              <a:defRPr/>
            </a:pPr>
            <a:r>
              <a:rPr kumimoji="0" lang="mn-MN" sz="3200" b="1" i="0" u="none" strike="noStrike" kern="1200" cap="none" spc="0" normalizeH="0" baseline="0" noProof="0" dirty="0" smtClean="0">
                <a:ln>
                  <a:noFill/>
                </a:ln>
                <a:effectLst/>
                <a:uLnTx/>
                <a:uFillTx/>
                <a:latin typeface="Times New Roman" pitchFamily="18" charset="0"/>
                <a:ea typeface="+mj-ea"/>
                <a:cs typeface="Times New Roman" pitchFamily="18" charset="0"/>
              </a:rPr>
              <a:t>Иймээс орчин цагт манлайлагч болох чадварыг заавал эцэг эхээс өвлөн авах шаардлагагүй харин энэ чадварт суралцаж шинэ цагийн шилдэг манлайлагч болж болох юм.</a:t>
            </a:r>
            <a:endParaRPr kumimoji="0" lang="en-US" sz="3200" b="1"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cSld>
  <p:clrMapOvr>
    <a:masterClrMapping/>
  </p:clrMapOvr>
  <p:transition spd="slow">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1138425"/>
            <a:ext cx="8229600" cy="4070592"/>
          </a:xfrm>
        </p:spPr>
        <p:txBody>
          <a:bodyPr>
            <a:normAutofit/>
          </a:bodyPr>
          <a:lstStyle/>
          <a:p>
            <a:r>
              <a:rPr lang="mn-MN" b="1" i="1" u="sng" dirty="0" smtClean="0">
                <a:latin typeface="Times New Roman" pitchFamily="18" charset="0"/>
                <a:cs typeface="Times New Roman" pitchFamily="18" charset="0"/>
              </a:rPr>
              <a:t>Анхаарал хандуулсанд баярлалаа</a:t>
            </a:r>
            <a:endParaRPr lang="mn-MN" b="1" i="1" u="sng"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2045</TotalTime>
  <Words>1013</Words>
  <Application>Microsoft Office PowerPoint</Application>
  <PresentationFormat>On-screen Show (4:3)</PresentationFormat>
  <Paragraphs>79</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Бизнесийн манлайлагчдийн төлөөлөл,тэдгээрийн онцлог </vt:lpstr>
      <vt:lpstr>Slide 2</vt:lpstr>
      <vt:lpstr>Slide 3</vt:lpstr>
      <vt:lpstr>Манлайлал түүний ач холбогдол</vt:lpstr>
      <vt:lpstr>Манлайллын тухай онол, хандлагын хөгжил</vt:lpstr>
      <vt:lpstr>Генетикийн онол</vt:lpstr>
      <vt:lpstr>Шинж чанарын үүднээс хандах хандлага</vt:lpstr>
      <vt:lpstr>Зан үйлийн хандлага</vt:lpstr>
      <vt:lpstr>Нөхцөл байдлын хандлага</vt:lpstr>
      <vt:lpstr>Slide 10</vt:lpstr>
      <vt:lpstr>Slide 11</vt:lpstr>
      <vt:lpstr>Манлайлагч</vt:lpstr>
      <vt:lpstr>Манлайлагч нь</vt:lpstr>
      <vt:lpstr>Сайн удирдагч</vt:lpstr>
      <vt:lpstr>Манлайлагчид байх 4 шинж чанар: </vt:lpstr>
      <vt:lpstr>Slide 16</vt:lpstr>
      <vt:lpstr>Slide 17</vt:lpstr>
      <vt:lpstr>Slide 18</vt:lpstr>
      <vt:lpstr>Slide 19</vt:lpstr>
      <vt:lpstr>Slide 20</vt:lpstr>
      <vt:lpstr>Slide 21</vt:lpstr>
      <vt:lpstr>Slide 22</vt:lpstr>
      <vt:lpstr>Slide 23</vt:lpstr>
      <vt:lpstr>Slide 24</vt:lpstr>
      <vt:lpstr>Slide 25</vt:lpstr>
      <vt:lpstr>Slide 26</vt:lpstr>
      <vt:lpstr>Apple-Steve Jobs танилцуулга, онцлог, давуу тал    </vt:lpstr>
      <vt:lpstr>Jobs бол идэвхитэй, шаардамтгай хүн.Фортун сэтгүүл түүний тухай тэмдэглэхдээ “тэр бол Цахиурт хөндийг удирддаг, өөрийгөө өргөмжилдөг хүмүүсийн нэг” гэж тодорхойлсон байдаг.</vt:lpstr>
      <vt:lpstr>Steve Jobs-н мөрддөг зарчим</vt:lpstr>
      <vt:lpstr>Темперамент</vt:lpstr>
      <vt:lpstr>Slide 31</vt:lpstr>
      <vt:lpstr>Slide 32</vt:lpstr>
      <vt:lpstr>Темперамент бүрийн онцлог </vt:lpstr>
      <vt:lpstr>Сангвиник /сэргэлэн араншин/ бол гавшгай сэргэлэн, юм юмыг сонирхдог сэтгэлийн хөдөлгөөн нь гүнзгий биш, цовоо сэргэлэн бөгөөд нийтэч, ажил амьдралд хүртээмжтэй, хүмүүстэй танилцахдаа амархан, орчиндоо хандах нь идэвхитэй,хэнэггүй занд дургүй юм. Харин олон зүйлд самгардах, зарим үед хөнгөмсөг байдал гаргах дутагдал бий. Ийм хэв шинжийн хүүхдийг залруулан хүмүүжүүлэхэдд тийм ч хэцүү биш юм. </vt:lpstr>
      <vt:lpstr>Холерик/тогтворгүй дайчин араншин/ бол цочмог, шаралхуу, ааштай, хурц бөгөөд хурдан омголон зантай, түргэн ааштай, дүрсхийн огцом уурлах нь цөөнгүй, тогтворгүй боловч дайчин байдалтай, урам зориг нь хувирахдаа түргэн орчиндоо маш идэвхитэй ханддаг юм. Холерик хүн мэдрэл сэтгэлийн талаар ядрах нь бага, ажил үйлст эрч хүч сайта хөнгөн гавшгай  </vt:lpstr>
      <vt:lpstr>Флегматик /тайван араншин/ бол хүчтэй хэв шинжийн боловч хөөрөл саатлын хөдөлгөөн, солигдол нь удаан буюу хөшүүн юм. Тайван дөлгөөн тогтуун байдалтай, дуу цөөн биеэ хянан барьдаг, сэтгэлийн гадаад илрэл нь сул буюу бүдэг, харин ажлын чанар нь сайн, аливаа асуудалд буурь суурьтай хандах нь их юм. </vt:lpstr>
      <vt:lpstr>Меланхолик/сул араншин/ бол бас л буурь суурьтай, дүнсгэр зан бөгөөд зарим талаар бүрэг ноомой, гунигтай байдалтай болдог юм. Хянуур боловч зөөлөн, уриалгахан зан энэ хэв шинжийн хүмүүст бий. Эмзэг сэтгэлтэй, бага ч гэсэн бүтэлгүй явдалд дургүйцэн сэтгэл санаа нь зовох нь их. Харин орчиндоо хандах сэтгэлийн гадаад илрэл нь бага  юм. Энэ хэв шинжийн маш сайн нэг тал нь өндөр мэдрэмж болно. </vt:lpstr>
      <vt:lpstr>Slide 38</vt:lpstr>
      <vt:lpstr>Slide 39</vt:lpstr>
      <vt:lpstr>Slide 40</vt:lpstr>
      <vt:lpstr>Slide 41</vt:lpstr>
      <vt:lpstr>Анхаарал хандуулсанд баярлалаа</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Ахлах</cp:lastModifiedBy>
  <cp:revision>95</cp:revision>
  <dcterms:created xsi:type="dcterms:W3CDTF">2013-08-21T19:17:07Z</dcterms:created>
  <dcterms:modified xsi:type="dcterms:W3CDTF">2015-11-27T06:01:28Z</dcterms:modified>
</cp:coreProperties>
</file>