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handoutMasterIdLst>
    <p:handoutMasterId r:id="rId38"/>
  </p:handoutMasterIdLst>
  <p:sldIdLst>
    <p:sldId id="258" r:id="rId2"/>
    <p:sldId id="260" r:id="rId3"/>
    <p:sldId id="261" r:id="rId4"/>
    <p:sldId id="290" r:id="rId5"/>
    <p:sldId id="291" r:id="rId6"/>
    <p:sldId id="292" r:id="rId7"/>
    <p:sldId id="293" r:id="rId8"/>
    <p:sldId id="294" r:id="rId9"/>
    <p:sldId id="288" r:id="rId10"/>
    <p:sldId id="289" r:id="rId11"/>
    <p:sldId id="295" r:id="rId12"/>
    <p:sldId id="296" r:id="rId13"/>
    <p:sldId id="297" r:id="rId14"/>
    <p:sldId id="298" r:id="rId15"/>
    <p:sldId id="299" r:id="rId16"/>
    <p:sldId id="306" r:id="rId17"/>
    <p:sldId id="307" r:id="rId18"/>
    <p:sldId id="308" r:id="rId19"/>
    <p:sldId id="309" r:id="rId20"/>
    <p:sldId id="300" r:id="rId21"/>
    <p:sldId id="310" r:id="rId22"/>
    <p:sldId id="311" r:id="rId23"/>
    <p:sldId id="302" r:id="rId24"/>
    <p:sldId id="314" r:id="rId25"/>
    <p:sldId id="301" r:id="rId26"/>
    <p:sldId id="303" r:id="rId27"/>
    <p:sldId id="320" r:id="rId28"/>
    <p:sldId id="304" r:id="rId29"/>
    <p:sldId id="319" r:id="rId30"/>
    <p:sldId id="305" r:id="rId31"/>
    <p:sldId id="313" r:id="rId32"/>
    <p:sldId id="318" r:id="rId33"/>
    <p:sldId id="316" r:id="rId34"/>
    <p:sldId id="317" r:id="rId35"/>
    <p:sldId id="321" r:id="rId36"/>
    <p:sldId id="322" r:id="rId37"/>
  </p:sldIdLst>
  <p:sldSz cx="9144000" cy="6858000" type="screen4x3"/>
  <p:notesSz cx="6769100" cy="9906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20" autoAdjust="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A0DA3C-2592-4B61-A06E-F53A91A6ACAF}" type="doc">
      <dgm:prSet loTypeId="urn:microsoft.com/office/officeart/2005/8/layout/hierarchy1" loCatId="hierarchy" qsTypeId="urn:microsoft.com/office/officeart/2005/8/quickstyle/simple5" qsCatId="simple" csTypeId="urn:microsoft.com/office/officeart/2005/8/colors/colorful4" csCatId="colorful" phldr="1"/>
      <dgm:spPr/>
      <dgm:t>
        <a:bodyPr/>
        <a:lstStyle/>
        <a:p>
          <a:endParaRPr lang="en-US"/>
        </a:p>
      </dgm:t>
    </dgm:pt>
    <dgm:pt modelId="{705FB3EF-2330-4623-AB5A-692D2BEDC6AC}">
      <dgm:prSet phldrT="[Text]" custT="1"/>
      <dgm:spPr>
        <a:solidFill>
          <a:schemeClr val="accent3">
            <a:lumMod val="20000"/>
            <a:lumOff val="80000"/>
            <a:alpha val="90000"/>
          </a:schemeClr>
        </a:solidFill>
      </dgm:spPr>
      <dgm:t>
        <a:bodyPr/>
        <a:lstStyle/>
        <a:p>
          <a:r>
            <a:rPr lang="mn-MN" sz="2400" dirty="0" smtClean="0"/>
            <a:t>Хамаарлын шинжилгээ</a:t>
          </a:r>
          <a:endParaRPr lang="en-US" sz="2400" dirty="0"/>
        </a:p>
      </dgm:t>
    </dgm:pt>
    <dgm:pt modelId="{A4BFC5AD-8EFE-4D2D-95F2-7E643669EB9D}" type="parTrans" cxnId="{629E61E9-D49C-4B2F-B36B-17FA88FE7174}">
      <dgm:prSet/>
      <dgm:spPr/>
      <dgm:t>
        <a:bodyPr/>
        <a:lstStyle/>
        <a:p>
          <a:endParaRPr lang="en-US"/>
        </a:p>
      </dgm:t>
    </dgm:pt>
    <dgm:pt modelId="{D9D4EFF4-3203-482B-AD08-0894DE87C689}" type="sibTrans" cxnId="{629E61E9-D49C-4B2F-B36B-17FA88FE7174}">
      <dgm:prSet/>
      <dgm:spPr/>
      <dgm:t>
        <a:bodyPr/>
        <a:lstStyle/>
        <a:p>
          <a:endParaRPr lang="en-US"/>
        </a:p>
      </dgm:t>
    </dgm:pt>
    <dgm:pt modelId="{2313A6EB-5E43-47F4-8068-737E38E99E08}">
      <dgm:prSet phldrT="[Text]" custT="1"/>
      <dgm:spPr/>
      <dgm:t>
        <a:bodyPr/>
        <a:lstStyle/>
        <a:p>
          <a:r>
            <a:rPr lang="mn-MN" sz="2400" dirty="0" smtClean="0"/>
            <a:t>Таамаглах</a:t>
          </a:r>
          <a:r>
            <a:rPr lang="mn-MN" sz="900" dirty="0" smtClean="0"/>
            <a:t/>
          </a:r>
          <a:br>
            <a:rPr lang="mn-MN" sz="900" dirty="0" smtClean="0"/>
          </a:br>
          <a:r>
            <a:rPr lang="en-US" sz="900" dirty="0" smtClean="0"/>
            <a:t>(</a:t>
          </a:r>
          <a:r>
            <a:rPr lang="mn-MN" sz="900" dirty="0" smtClean="0"/>
            <a:t>үзэл бодлоороо урьдчилан таамаглаж тооцоолох</a:t>
          </a:r>
          <a:r>
            <a:rPr lang="en-US" sz="900" dirty="0" smtClean="0"/>
            <a:t>)</a:t>
          </a:r>
          <a:endParaRPr lang="en-US" sz="900" dirty="0"/>
        </a:p>
      </dgm:t>
    </dgm:pt>
    <dgm:pt modelId="{BCE97457-3473-4E8C-A30E-002D0ADF4EC4}" type="parTrans" cxnId="{DAD4C407-DB6D-4AC1-B709-263D19113002}">
      <dgm:prSet/>
      <dgm:spPr/>
      <dgm:t>
        <a:bodyPr/>
        <a:lstStyle/>
        <a:p>
          <a:endParaRPr lang="en-US" dirty="0"/>
        </a:p>
      </dgm:t>
    </dgm:pt>
    <dgm:pt modelId="{E25CCBD6-3B02-49A4-AA82-804D751ECBAA}" type="sibTrans" cxnId="{DAD4C407-DB6D-4AC1-B709-263D19113002}">
      <dgm:prSet/>
      <dgm:spPr/>
      <dgm:t>
        <a:bodyPr/>
        <a:lstStyle/>
        <a:p>
          <a:endParaRPr lang="en-US"/>
        </a:p>
      </dgm:t>
    </dgm:pt>
    <dgm:pt modelId="{4D37299D-7433-4F3B-8EE2-9872BC2AC161}">
      <dgm:prSet phldrT="[Text]" custT="1"/>
      <dgm:spPr/>
      <dgm:t>
        <a:bodyPr/>
        <a:lstStyle/>
        <a:p>
          <a:r>
            <a:rPr lang="mn-MN" sz="2000" b="0" dirty="0" smtClean="0"/>
            <a:t>Тухайн зүйлийн таалаарх санал туршлага, мэдрэмжид тулгуурна. Мөн зардлын шинжилгээнд ашиглах нь үр ашиг багатай төвөг бэрхшээлтэй гэж үздэг</a:t>
          </a:r>
          <a:endParaRPr lang="en-US" sz="2000" b="0" dirty="0">
            <a:latin typeface="Arial Mon"/>
          </a:endParaRPr>
        </a:p>
      </dgm:t>
    </dgm:pt>
    <dgm:pt modelId="{E8F3322A-86F5-4168-A121-1062094D0AD3}" type="parTrans" cxnId="{DD22EE46-5EA9-4A38-9862-8AD00F75C48F}">
      <dgm:prSet/>
      <dgm:spPr/>
      <dgm:t>
        <a:bodyPr/>
        <a:lstStyle/>
        <a:p>
          <a:endParaRPr lang="en-US" dirty="0"/>
        </a:p>
      </dgm:t>
    </dgm:pt>
    <dgm:pt modelId="{6B330349-6516-4D01-A469-BEB6D28EB9F3}" type="sibTrans" cxnId="{DD22EE46-5EA9-4A38-9862-8AD00F75C48F}">
      <dgm:prSet/>
      <dgm:spPr/>
      <dgm:t>
        <a:bodyPr/>
        <a:lstStyle/>
        <a:p>
          <a:endParaRPr lang="en-US"/>
        </a:p>
      </dgm:t>
    </dgm:pt>
    <dgm:pt modelId="{FCE9F1A3-9127-4BB7-84E4-DD60AC9CC34D}">
      <dgm:prSet phldrT="[Text]" custT="1"/>
      <dgm:spPr/>
      <dgm:t>
        <a:bodyPr/>
        <a:lstStyle/>
        <a:p>
          <a:r>
            <a:rPr lang="mn-MN" sz="2400" dirty="0" smtClean="0"/>
            <a:t>Тоон шинжилгээ хийх</a:t>
          </a:r>
          <a:endParaRPr lang="en-US" sz="2400" dirty="0"/>
        </a:p>
      </dgm:t>
    </dgm:pt>
    <dgm:pt modelId="{25553DC4-DF1B-4F31-8D66-B825FD415D30}" type="parTrans" cxnId="{2945527F-4863-4611-A664-A82026AD6CB5}">
      <dgm:prSet/>
      <dgm:spPr/>
      <dgm:t>
        <a:bodyPr/>
        <a:lstStyle/>
        <a:p>
          <a:endParaRPr lang="en-US" dirty="0"/>
        </a:p>
      </dgm:t>
    </dgm:pt>
    <dgm:pt modelId="{74320205-8526-465E-B610-B61DFDEECA52}" type="sibTrans" cxnId="{2945527F-4863-4611-A664-A82026AD6CB5}">
      <dgm:prSet/>
      <dgm:spPr/>
      <dgm:t>
        <a:bodyPr/>
        <a:lstStyle/>
        <a:p>
          <a:endParaRPr lang="en-US"/>
        </a:p>
      </dgm:t>
    </dgm:pt>
    <dgm:pt modelId="{1E32794B-CCEC-4A6B-A2C3-26AC8BD5E73F}">
      <dgm:prSet phldrT="[Text]" custT="1"/>
      <dgm:spPr/>
      <dgm:t>
        <a:bodyPr/>
        <a:lstStyle/>
        <a:p>
          <a:r>
            <a:rPr lang="mn-MN" sz="1800" dirty="0" smtClean="0"/>
            <a:t>Зардлын агуулгыг илэрхийлсэн, бодит нөхцөл байдлыг илтгэгч загварт суурилдаг. Статистик ба статистик бус аргуудад байж  болох бөгөөд статистик аргууд нь харьцангуй давуу талтай, зардлын шинжилгээний илүү сайн хэрэглүүр болж чаддаг.</a:t>
          </a:r>
          <a:endParaRPr lang="en-US" sz="1800" dirty="0"/>
        </a:p>
      </dgm:t>
    </dgm:pt>
    <dgm:pt modelId="{7B045757-0C6B-475F-BA7F-C60BCD6AA60B}" type="parTrans" cxnId="{6563CBC8-D37B-4F1A-B935-6A6E51B2E34D}">
      <dgm:prSet/>
      <dgm:spPr/>
      <dgm:t>
        <a:bodyPr/>
        <a:lstStyle/>
        <a:p>
          <a:endParaRPr lang="en-US" dirty="0"/>
        </a:p>
      </dgm:t>
    </dgm:pt>
    <dgm:pt modelId="{A8941D80-43BD-4FA9-A01D-4C84B189F4DD}" type="sibTrans" cxnId="{6563CBC8-D37B-4F1A-B935-6A6E51B2E34D}">
      <dgm:prSet/>
      <dgm:spPr/>
      <dgm:t>
        <a:bodyPr/>
        <a:lstStyle/>
        <a:p>
          <a:endParaRPr lang="en-US"/>
        </a:p>
      </dgm:t>
    </dgm:pt>
    <dgm:pt modelId="{04815771-5589-4EB5-B19F-00762ED381A6}" type="pres">
      <dgm:prSet presAssocID="{33A0DA3C-2592-4B61-A06E-F53A91A6ACAF}" presName="hierChild1" presStyleCnt="0">
        <dgm:presLayoutVars>
          <dgm:chPref val="1"/>
          <dgm:dir/>
          <dgm:animOne val="branch"/>
          <dgm:animLvl val="lvl"/>
          <dgm:resizeHandles/>
        </dgm:presLayoutVars>
      </dgm:prSet>
      <dgm:spPr/>
      <dgm:t>
        <a:bodyPr/>
        <a:lstStyle/>
        <a:p>
          <a:endParaRPr lang="en-US"/>
        </a:p>
      </dgm:t>
    </dgm:pt>
    <dgm:pt modelId="{4017B7B3-5E86-4DD4-8418-8766BFC38DD0}" type="pres">
      <dgm:prSet presAssocID="{705FB3EF-2330-4623-AB5A-692D2BEDC6AC}" presName="hierRoot1" presStyleCnt="0"/>
      <dgm:spPr/>
    </dgm:pt>
    <dgm:pt modelId="{5D206E74-4425-4841-B636-59FD96EE7BF5}" type="pres">
      <dgm:prSet presAssocID="{705FB3EF-2330-4623-AB5A-692D2BEDC6AC}" presName="composite" presStyleCnt="0"/>
      <dgm:spPr/>
    </dgm:pt>
    <dgm:pt modelId="{9973F4A0-AE69-4FC8-917E-71020118FEA6}" type="pres">
      <dgm:prSet presAssocID="{705FB3EF-2330-4623-AB5A-692D2BEDC6AC}" presName="background" presStyleLbl="node0" presStyleIdx="0" presStyleCnt="1"/>
      <dgm:spPr/>
    </dgm:pt>
    <dgm:pt modelId="{A441841D-78C4-4183-9D3A-15099826ADAA}" type="pres">
      <dgm:prSet presAssocID="{705FB3EF-2330-4623-AB5A-692D2BEDC6AC}" presName="text" presStyleLbl="fgAcc0" presStyleIdx="0" presStyleCnt="1" custScaleX="119299" custScaleY="52894">
        <dgm:presLayoutVars>
          <dgm:chPref val="3"/>
        </dgm:presLayoutVars>
      </dgm:prSet>
      <dgm:spPr/>
      <dgm:t>
        <a:bodyPr/>
        <a:lstStyle/>
        <a:p>
          <a:endParaRPr lang="en-US"/>
        </a:p>
      </dgm:t>
    </dgm:pt>
    <dgm:pt modelId="{643A4A9A-1694-4506-81ED-56EAD51BD504}" type="pres">
      <dgm:prSet presAssocID="{705FB3EF-2330-4623-AB5A-692D2BEDC6AC}" presName="hierChild2" presStyleCnt="0"/>
      <dgm:spPr/>
    </dgm:pt>
    <dgm:pt modelId="{5A1226F5-2854-43F8-9EBB-2164618CCD8E}" type="pres">
      <dgm:prSet presAssocID="{BCE97457-3473-4E8C-A30E-002D0ADF4EC4}" presName="Name10" presStyleLbl="parChTrans1D2" presStyleIdx="0" presStyleCnt="2"/>
      <dgm:spPr/>
      <dgm:t>
        <a:bodyPr/>
        <a:lstStyle/>
        <a:p>
          <a:endParaRPr lang="en-US"/>
        </a:p>
      </dgm:t>
    </dgm:pt>
    <dgm:pt modelId="{375F76F0-5EE5-4BC3-A9C4-19EB6B8BE399}" type="pres">
      <dgm:prSet presAssocID="{2313A6EB-5E43-47F4-8068-737E38E99E08}" presName="hierRoot2" presStyleCnt="0"/>
      <dgm:spPr/>
    </dgm:pt>
    <dgm:pt modelId="{05EC7E27-2BB5-4F87-BEA0-BD9C3F416C98}" type="pres">
      <dgm:prSet presAssocID="{2313A6EB-5E43-47F4-8068-737E38E99E08}" presName="composite2" presStyleCnt="0"/>
      <dgm:spPr/>
    </dgm:pt>
    <dgm:pt modelId="{43E063F2-A440-45F2-88FB-ACE7741ABA3C}" type="pres">
      <dgm:prSet presAssocID="{2313A6EB-5E43-47F4-8068-737E38E99E08}" presName="background2" presStyleLbl="node2" presStyleIdx="0" presStyleCnt="2"/>
      <dgm:spPr/>
    </dgm:pt>
    <dgm:pt modelId="{C843126D-75D3-4962-A2EF-94076305FAAB}" type="pres">
      <dgm:prSet presAssocID="{2313A6EB-5E43-47F4-8068-737E38E99E08}" presName="text2" presStyleLbl="fgAcc2" presStyleIdx="0" presStyleCnt="2" custScaleX="128324" custScaleY="53134">
        <dgm:presLayoutVars>
          <dgm:chPref val="3"/>
        </dgm:presLayoutVars>
      </dgm:prSet>
      <dgm:spPr/>
      <dgm:t>
        <a:bodyPr/>
        <a:lstStyle/>
        <a:p>
          <a:endParaRPr lang="en-US"/>
        </a:p>
      </dgm:t>
    </dgm:pt>
    <dgm:pt modelId="{32B306E5-A5DA-4222-9C39-4E22711B9A23}" type="pres">
      <dgm:prSet presAssocID="{2313A6EB-5E43-47F4-8068-737E38E99E08}" presName="hierChild3" presStyleCnt="0"/>
      <dgm:spPr/>
    </dgm:pt>
    <dgm:pt modelId="{7B153C9D-CE6C-4252-9817-47BFA0D49DFC}" type="pres">
      <dgm:prSet presAssocID="{E8F3322A-86F5-4168-A121-1062094D0AD3}" presName="Name17" presStyleLbl="parChTrans1D3" presStyleIdx="0" presStyleCnt="2"/>
      <dgm:spPr/>
      <dgm:t>
        <a:bodyPr/>
        <a:lstStyle/>
        <a:p>
          <a:endParaRPr lang="en-US"/>
        </a:p>
      </dgm:t>
    </dgm:pt>
    <dgm:pt modelId="{CDD30D45-AB47-4E9A-890C-713A400C189C}" type="pres">
      <dgm:prSet presAssocID="{4D37299D-7433-4F3B-8EE2-9872BC2AC161}" presName="hierRoot3" presStyleCnt="0"/>
      <dgm:spPr/>
    </dgm:pt>
    <dgm:pt modelId="{BBEB9A9C-444A-4590-A6B4-96D99C776925}" type="pres">
      <dgm:prSet presAssocID="{4D37299D-7433-4F3B-8EE2-9872BC2AC161}" presName="composite3" presStyleCnt="0"/>
      <dgm:spPr/>
    </dgm:pt>
    <dgm:pt modelId="{33261666-5EA7-41CF-8AA6-F56D3BC5C518}" type="pres">
      <dgm:prSet presAssocID="{4D37299D-7433-4F3B-8EE2-9872BC2AC161}" presName="background3" presStyleLbl="node3" presStyleIdx="0" presStyleCnt="2"/>
      <dgm:spPr/>
    </dgm:pt>
    <dgm:pt modelId="{8AB6AC5F-F918-4DD1-B63C-3ADC139D86B6}" type="pres">
      <dgm:prSet presAssocID="{4D37299D-7433-4F3B-8EE2-9872BC2AC161}" presName="text3" presStyleLbl="fgAcc3" presStyleIdx="0" presStyleCnt="2" custScaleX="160255" custScaleY="149311">
        <dgm:presLayoutVars>
          <dgm:chPref val="3"/>
        </dgm:presLayoutVars>
      </dgm:prSet>
      <dgm:spPr/>
      <dgm:t>
        <a:bodyPr/>
        <a:lstStyle/>
        <a:p>
          <a:endParaRPr lang="en-US"/>
        </a:p>
      </dgm:t>
    </dgm:pt>
    <dgm:pt modelId="{B7BF9164-7FBA-4380-95A2-CF373A6CF6F0}" type="pres">
      <dgm:prSet presAssocID="{4D37299D-7433-4F3B-8EE2-9872BC2AC161}" presName="hierChild4" presStyleCnt="0"/>
      <dgm:spPr/>
    </dgm:pt>
    <dgm:pt modelId="{C8BBF620-9D87-4685-BBF2-1739897593FE}" type="pres">
      <dgm:prSet presAssocID="{25553DC4-DF1B-4F31-8D66-B825FD415D30}" presName="Name10" presStyleLbl="parChTrans1D2" presStyleIdx="1" presStyleCnt="2"/>
      <dgm:spPr/>
      <dgm:t>
        <a:bodyPr/>
        <a:lstStyle/>
        <a:p>
          <a:endParaRPr lang="en-US"/>
        </a:p>
      </dgm:t>
    </dgm:pt>
    <dgm:pt modelId="{999C20B5-9B42-404E-82DA-B3AAA655D61F}" type="pres">
      <dgm:prSet presAssocID="{FCE9F1A3-9127-4BB7-84E4-DD60AC9CC34D}" presName="hierRoot2" presStyleCnt="0"/>
      <dgm:spPr/>
    </dgm:pt>
    <dgm:pt modelId="{4183CC7B-2F85-4FF9-8340-59FE96FEEE0F}" type="pres">
      <dgm:prSet presAssocID="{FCE9F1A3-9127-4BB7-84E4-DD60AC9CC34D}" presName="composite2" presStyleCnt="0"/>
      <dgm:spPr/>
    </dgm:pt>
    <dgm:pt modelId="{453823FD-2DE5-41B4-ACEC-B5EDA660A82A}" type="pres">
      <dgm:prSet presAssocID="{FCE9F1A3-9127-4BB7-84E4-DD60AC9CC34D}" presName="background2" presStyleLbl="node2" presStyleIdx="1" presStyleCnt="2"/>
      <dgm:spPr/>
    </dgm:pt>
    <dgm:pt modelId="{B9BB247E-CA22-4754-A55F-77F6C9139BD3}" type="pres">
      <dgm:prSet presAssocID="{FCE9F1A3-9127-4BB7-84E4-DD60AC9CC34D}" presName="text2" presStyleLbl="fgAcc2" presStyleIdx="1" presStyleCnt="2" custScaleX="126019" custScaleY="47955">
        <dgm:presLayoutVars>
          <dgm:chPref val="3"/>
        </dgm:presLayoutVars>
      </dgm:prSet>
      <dgm:spPr/>
      <dgm:t>
        <a:bodyPr/>
        <a:lstStyle/>
        <a:p>
          <a:endParaRPr lang="en-US"/>
        </a:p>
      </dgm:t>
    </dgm:pt>
    <dgm:pt modelId="{4F8069C9-A089-473B-9EBD-917C2B765879}" type="pres">
      <dgm:prSet presAssocID="{FCE9F1A3-9127-4BB7-84E4-DD60AC9CC34D}" presName="hierChild3" presStyleCnt="0"/>
      <dgm:spPr/>
    </dgm:pt>
    <dgm:pt modelId="{7FAA9777-D90E-44FE-A1B5-0AEA142B2C71}" type="pres">
      <dgm:prSet presAssocID="{7B045757-0C6B-475F-BA7F-C60BCD6AA60B}" presName="Name17" presStyleLbl="parChTrans1D3" presStyleIdx="1" presStyleCnt="2"/>
      <dgm:spPr/>
      <dgm:t>
        <a:bodyPr/>
        <a:lstStyle/>
        <a:p>
          <a:endParaRPr lang="en-US"/>
        </a:p>
      </dgm:t>
    </dgm:pt>
    <dgm:pt modelId="{3D3560A2-FD3A-4CA3-A1C5-F05A8F1A2EE0}" type="pres">
      <dgm:prSet presAssocID="{1E32794B-CCEC-4A6B-A2C3-26AC8BD5E73F}" presName="hierRoot3" presStyleCnt="0"/>
      <dgm:spPr/>
    </dgm:pt>
    <dgm:pt modelId="{0A7631B5-5DD8-4F4B-A5A0-1CC96E6E8E8D}" type="pres">
      <dgm:prSet presAssocID="{1E32794B-CCEC-4A6B-A2C3-26AC8BD5E73F}" presName="composite3" presStyleCnt="0"/>
      <dgm:spPr/>
    </dgm:pt>
    <dgm:pt modelId="{373F806B-87D8-4E35-AD9E-A0A874C22BD9}" type="pres">
      <dgm:prSet presAssocID="{1E32794B-CCEC-4A6B-A2C3-26AC8BD5E73F}" presName="background3" presStyleLbl="node3" presStyleIdx="1" presStyleCnt="2"/>
      <dgm:spPr/>
    </dgm:pt>
    <dgm:pt modelId="{3EC7D24D-CA9E-42BC-8B31-F976B9853D1B}" type="pres">
      <dgm:prSet presAssocID="{1E32794B-CCEC-4A6B-A2C3-26AC8BD5E73F}" presName="text3" presStyleLbl="fgAcc3" presStyleIdx="1" presStyleCnt="2" custScaleX="188829" custScaleY="169925">
        <dgm:presLayoutVars>
          <dgm:chPref val="3"/>
        </dgm:presLayoutVars>
      </dgm:prSet>
      <dgm:spPr/>
      <dgm:t>
        <a:bodyPr/>
        <a:lstStyle/>
        <a:p>
          <a:endParaRPr lang="en-US"/>
        </a:p>
      </dgm:t>
    </dgm:pt>
    <dgm:pt modelId="{C268E8E7-529D-4887-AE1F-8ACABF2E65D3}" type="pres">
      <dgm:prSet presAssocID="{1E32794B-CCEC-4A6B-A2C3-26AC8BD5E73F}" presName="hierChild4" presStyleCnt="0"/>
      <dgm:spPr/>
    </dgm:pt>
  </dgm:ptLst>
  <dgm:cxnLst>
    <dgm:cxn modelId="{09361AB8-DDC6-4486-916D-80B84E8D68C5}" type="presOf" srcId="{BCE97457-3473-4E8C-A30E-002D0ADF4EC4}" destId="{5A1226F5-2854-43F8-9EBB-2164618CCD8E}" srcOrd="0" destOrd="0" presId="urn:microsoft.com/office/officeart/2005/8/layout/hierarchy1"/>
    <dgm:cxn modelId="{6376B58E-EAF0-431A-9DE2-13A9884BBA85}" type="presOf" srcId="{1E32794B-CCEC-4A6B-A2C3-26AC8BD5E73F}" destId="{3EC7D24D-CA9E-42BC-8B31-F976B9853D1B}" srcOrd="0" destOrd="0" presId="urn:microsoft.com/office/officeart/2005/8/layout/hierarchy1"/>
    <dgm:cxn modelId="{DAD4C407-DB6D-4AC1-B709-263D19113002}" srcId="{705FB3EF-2330-4623-AB5A-692D2BEDC6AC}" destId="{2313A6EB-5E43-47F4-8068-737E38E99E08}" srcOrd="0" destOrd="0" parTransId="{BCE97457-3473-4E8C-A30E-002D0ADF4EC4}" sibTransId="{E25CCBD6-3B02-49A4-AA82-804D751ECBAA}"/>
    <dgm:cxn modelId="{E45631B7-D523-4A91-B974-CD9F6CB02228}" type="presOf" srcId="{4D37299D-7433-4F3B-8EE2-9872BC2AC161}" destId="{8AB6AC5F-F918-4DD1-B63C-3ADC139D86B6}" srcOrd="0" destOrd="0" presId="urn:microsoft.com/office/officeart/2005/8/layout/hierarchy1"/>
    <dgm:cxn modelId="{6563CBC8-D37B-4F1A-B935-6A6E51B2E34D}" srcId="{FCE9F1A3-9127-4BB7-84E4-DD60AC9CC34D}" destId="{1E32794B-CCEC-4A6B-A2C3-26AC8BD5E73F}" srcOrd="0" destOrd="0" parTransId="{7B045757-0C6B-475F-BA7F-C60BCD6AA60B}" sibTransId="{A8941D80-43BD-4FA9-A01D-4C84B189F4DD}"/>
    <dgm:cxn modelId="{E9B36B6E-D8AC-43DC-AE0E-A81195C62637}" type="presOf" srcId="{705FB3EF-2330-4623-AB5A-692D2BEDC6AC}" destId="{A441841D-78C4-4183-9D3A-15099826ADAA}" srcOrd="0" destOrd="0" presId="urn:microsoft.com/office/officeart/2005/8/layout/hierarchy1"/>
    <dgm:cxn modelId="{2945527F-4863-4611-A664-A82026AD6CB5}" srcId="{705FB3EF-2330-4623-AB5A-692D2BEDC6AC}" destId="{FCE9F1A3-9127-4BB7-84E4-DD60AC9CC34D}" srcOrd="1" destOrd="0" parTransId="{25553DC4-DF1B-4F31-8D66-B825FD415D30}" sibTransId="{74320205-8526-465E-B610-B61DFDEECA52}"/>
    <dgm:cxn modelId="{1615C16C-D2D3-42FB-B541-E9314A27CB4B}" type="presOf" srcId="{E8F3322A-86F5-4168-A121-1062094D0AD3}" destId="{7B153C9D-CE6C-4252-9817-47BFA0D49DFC}" srcOrd="0" destOrd="0" presId="urn:microsoft.com/office/officeart/2005/8/layout/hierarchy1"/>
    <dgm:cxn modelId="{A9CE0058-BCEB-4DB5-95D7-753339A7BB84}" type="presOf" srcId="{2313A6EB-5E43-47F4-8068-737E38E99E08}" destId="{C843126D-75D3-4962-A2EF-94076305FAAB}" srcOrd="0" destOrd="0" presId="urn:microsoft.com/office/officeart/2005/8/layout/hierarchy1"/>
    <dgm:cxn modelId="{887C5AAA-B1CA-4CF5-9D6C-8C1F3208A176}" type="presOf" srcId="{FCE9F1A3-9127-4BB7-84E4-DD60AC9CC34D}" destId="{B9BB247E-CA22-4754-A55F-77F6C9139BD3}" srcOrd="0" destOrd="0" presId="urn:microsoft.com/office/officeart/2005/8/layout/hierarchy1"/>
    <dgm:cxn modelId="{BA138AFF-68F8-4EBF-A93F-39D37D5CBC14}" type="presOf" srcId="{25553DC4-DF1B-4F31-8D66-B825FD415D30}" destId="{C8BBF620-9D87-4685-BBF2-1739897593FE}" srcOrd="0" destOrd="0" presId="urn:microsoft.com/office/officeart/2005/8/layout/hierarchy1"/>
    <dgm:cxn modelId="{87178E8F-DB4F-4C47-98F3-8B1DF9903529}" type="presOf" srcId="{7B045757-0C6B-475F-BA7F-C60BCD6AA60B}" destId="{7FAA9777-D90E-44FE-A1B5-0AEA142B2C71}" srcOrd="0" destOrd="0" presId="urn:microsoft.com/office/officeart/2005/8/layout/hierarchy1"/>
    <dgm:cxn modelId="{6AF2E46F-A80E-44FE-90FB-C8DA7B64CEF3}" type="presOf" srcId="{33A0DA3C-2592-4B61-A06E-F53A91A6ACAF}" destId="{04815771-5589-4EB5-B19F-00762ED381A6}" srcOrd="0" destOrd="0" presId="urn:microsoft.com/office/officeart/2005/8/layout/hierarchy1"/>
    <dgm:cxn modelId="{DD22EE46-5EA9-4A38-9862-8AD00F75C48F}" srcId="{2313A6EB-5E43-47F4-8068-737E38E99E08}" destId="{4D37299D-7433-4F3B-8EE2-9872BC2AC161}" srcOrd="0" destOrd="0" parTransId="{E8F3322A-86F5-4168-A121-1062094D0AD3}" sibTransId="{6B330349-6516-4D01-A469-BEB6D28EB9F3}"/>
    <dgm:cxn modelId="{629E61E9-D49C-4B2F-B36B-17FA88FE7174}" srcId="{33A0DA3C-2592-4B61-A06E-F53A91A6ACAF}" destId="{705FB3EF-2330-4623-AB5A-692D2BEDC6AC}" srcOrd="0" destOrd="0" parTransId="{A4BFC5AD-8EFE-4D2D-95F2-7E643669EB9D}" sibTransId="{D9D4EFF4-3203-482B-AD08-0894DE87C689}"/>
    <dgm:cxn modelId="{0871615C-27B0-485B-8D70-738A888A52D4}" type="presParOf" srcId="{04815771-5589-4EB5-B19F-00762ED381A6}" destId="{4017B7B3-5E86-4DD4-8418-8766BFC38DD0}" srcOrd="0" destOrd="0" presId="urn:microsoft.com/office/officeart/2005/8/layout/hierarchy1"/>
    <dgm:cxn modelId="{144C70F0-AEC2-4DA2-BD64-7B8A22C044D2}" type="presParOf" srcId="{4017B7B3-5E86-4DD4-8418-8766BFC38DD0}" destId="{5D206E74-4425-4841-B636-59FD96EE7BF5}" srcOrd="0" destOrd="0" presId="urn:microsoft.com/office/officeart/2005/8/layout/hierarchy1"/>
    <dgm:cxn modelId="{21B56966-2598-4894-B4D8-412E31F59757}" type="presParOf" srcId="{5D206E74-4425-4841-B636-59FD96EE7BF5}" destId="{9973F4A0-AE69-4FC8-917E-71020118FEA6}" srcOrd="0" destOrd="0" presId="urn:microsoft.com/office/officeart/2005/8/layout/hierarchy1"/>
    <dgm:cxn modelId="{872067BD-0C77-4312-A92C-CADD02FCA555}" type="presParOf" srcId="{5D206E74-4425-4841-B636-59FD96EE7BF5}" destId="{A441841D-78C4-4183-9D3A-15099826ADAA}" srcOrd="1" destOrd="0" presId="urn:microsoft.com/office/officeart/2005/8/layout/hierarchy1"/>
    <dgm:cxn modelId="{2AC0599F-1A3F-4485-AEDD-96197D30F46F}" type="presParOf" srcId="{4017B7B3-5E86-4DD4-8418-8766BFC38DD0}" destId="{643A4A9A-1694-4506-81ED-56EAD51BD504}" srcOrd="1" destOrd="0" presId="urn:microsoft.com/office/officeart/2005/8/layout/hierarchy1"/>
    <dgm:cxn modelId="{33005A6F-C83F-4FE2-8049-69B06F8C7DCF}" type="presParOf" srcId="{643A4A9A-1694-4506-81ED-56EAD51BD504}" destId="{5A1226F5-2854-43F8-9EBB-2164618CCD8E}" srcOrd="0" destOrd="0" presId="urn:microsoft.com/office/officeart/2005/8/layout/hierarchy1"/>
    <dgm:cxn modelId="{0CA8F1B7-7ECD-4D9B-9634-79099534642D}" type="presParOf" srcId="{643A4A9A-1694-4506-81ED-56EAD51BD504}" destId="{375F76F0-5EE5-4BC3-A9C4-19EB6B8BE399}" srcOrd="1" destOrd="0" presId="urn:microsoft.com/office/officeart/2005/8/layout/hierarchy1"/>
    <dgm:cxn modelId="{71EE1FDD-BC14-43B3-B841-3F62795ED29B}" type="presParOf" srcId="{375F76F0-5EE5-4BC3-A9C4-19EB6B8BE399}" destId="{05EC7E27-2BB5-4F87-BEA0-BD9C3F416C98}" srcOrd="0" destOrd="0" presId="urn:microsoft.com/office/officeart/2005/8/layout/hierarchy1"/>
    <dgm:cxn modelId="{10EB99A3-68C2-4A8B-9545-C3116163BE22}" type="presParOf" srcId="{05EC7E27-2BB5-4F87-BEA0-BD9C3F416C98}" destId="{43E063F2-A440-45F2-88FB-ACE7741ABA3C}" srcOrd="0" destOrd="0" presId="urn:microsoft.com/office/officeart/2005/8/layout/hierarchy1"/>
    <dgm:cxn modelId="{DE8F31ED-26C7-4422-8E6E-AD9EDD7D9547}" type="presParOf" srcId="{05EC7E27-2BB5-4F87-BEA0-BD9C3F416C98}" destId="{C843126D-75D3-4962-A2EF-94076305FAAB}" srcOrd="1" destOrd="0" presId="urn:microsoft.com/office/officeart/2005/8/layout/hierarchy1"/>
    <dgm:cxn modelId="{0D308BD6-94FC-4A87-8997-0A98F5662427}" type="presParOf" srcId="{375F76F0-5EE5-4BC3-A9C4-19EB6B8BE399}" destId="{32B306E5-A5DA-4222-9C39-4E22711B9A23}" srcOrd="1" destOrd="0" presId="urn:microsoft.com/office/officeart/2005/8/layout/hierarchy1"/>
    <dgm:cxn modelId="{5009AD19-893D-4730-8EB8-666BAAEB81E3}" type="presParOf" srcId="{32B306E5-A5DA-4222-9C39-4E22711B9A23}" destId="{7B153C9D-CE6C-4252-9817-47BFA0D49DFC}" srcOrd="0" destOrd="0" presId="urn:microsoft.com/office/officeart/2005/8/layout/hierarchy1"/>
    <dgm:cxn modelId="{7BD07E7C-5030-40F4-8F22-29F0C4B6616E}" type="presParOf" srcId="{32B306E5-A5DA-4222-9C39-4E22711B9A23}" destId="{CDD30D45-AB47-4E9A-890C-713A400C189C}" srcOrd="1" destOrd="0" presId="urn:microsoft.com/office/officeart/2005/8/layout/hierarchy1"/>
    <dgm:cxn modelId="{289D698A-86C2-418C-B4F9-2E5D9F8EDE71}" type="presParOf" srcId="{CDD30D45-AB47-4E9A-890C-713A400C189C}" destId="{BBEB9A9C-444A-4590-A6B4-96D99C776925}" srcOrd="0" destOrd="0" presId="urn:microsoft.com/office/officeart/2005/8/layout/hierarchy1"/>
    <dgm:cxn modelId="{E5D02639-A6D0-4BE3-832D-B0852933C2E7}" type="presParOf" srcId="{BBEB9A9C-444A-4590-A6B4-96D99C776925}" destId="{33261666-5EA7-41CF-8AA6-F56D3BC5C518}" srcOrd="0" destOrd="0" presId="urn:microsoft.com/office/officeart/2005/8/layout/hierarchy1"/>
    <dgm:cxn modelId="{DB020EED-4D1F-4AAF-9FC5-545932A5B3A9}" type="presParOf" srcId="{BBEB9A9C-444A-4590-A6B4-96D99C776925}" destId="{8AB6AC5F-F918-4DD1-B63C-3ADC139D86B6}" srcOrd="1" destOrd="0" presId="urn:microsoft.com/office/officeart/2005/8/layout/hierarchy1"/>
    <dgm:cxn modelId="{25D8787A-FB0C-4323-865A-916ED55EAA01}" type="presParOf" srcId="{CDD30D45-AB47-4E9A-890C-713A400C189C}" destId="{B7BF9164-7FBA-4380-95A2-CF373A6CF6F0}" srcOrd="1" destOrd="0" presId="urn:microsoft.com/office/officeart/2005/8/layout/hierarchy1"/>
    <dgm:cxn modelId="{6053FCB6-FB2B-4CE1-9373-6A4621F465F5}" type="presParOf" srcId="{643A4A9A-1694-4506-81ED-56EAD51BD504}" destId="{C8BBF620-9D87-4685-BBF2-1739897593FE}" srcOrd="2" destOrd="0" presId="urn:microsoft.com/office/officeart/2005/8/layout/hierarchy1"/>
    <dgm:cxn modelId="{D0FD8C0B-13F2-4CF1-BE12-754B38EBE127}" type="presParOf" srcId="{643A4A9A-1694-4506-81ED-56EAD51BD504}" destId="{999C20B5-9B42-404E-82DA-B3AAA655D61F}" srcOrd="3" destOrd="0" presId="urn:microsoft.com/office/officeart/2005/8/layout/hierarchy1"/>
    <dgm:cxn modelId="{50B7DED9-9E6F-4778-A417-8744F6431448}" type="presParOf" srcId="{999C20B5-9B42-404E-82DA-B3AAA655D61F}" destId="{4183CC7B-2F85-4FF9-8340-59FE96FEEE0F}" srcOrd="0" destOrd="0" presId="urn:microsoft.com/office/officeart/2005/8/layout/hierarchy1"/>
    <dgm:cxn modelId="{AA343062-7585-44B9-AF8F-15C14197097A}" type="presParOf" srcId="{4183CC7B-2F85-4FF9-8340-59FE96FEEE0F}" destId="{453823FD-2DE5-41B4-ACEC-B5EDA660A82A}" srcOrd="0" destOrd="0" presId="urn:microsoft.com/office/officeart/2005/8/layout/hierarchy1"/>
    <dgm:cxn modelId="{6D0332E4-2588-4125-A9A6-2303F2A22741}" type="presParOf" srcId="{4183CC7B-2F85-4FF9-8340-59FE96FEEE0F}" destId="{B9BB247E-CA22-4754-A55F-77F6C9139BD3}" srcOrd="1" destOrd="0" presId="urn:microsoft.com/office/officeart/2005/8/layout/hierarchy1"/>
    <dgm:cxn modelId="{406B4CEB-209C-4206-89EC-E0D4626E05E3}" type="presParOf" srcId="{999C20B5-9B42-404E-82DA-B3AAA655D61F}" destId="{4F8069C9-A089-473B-9EBD-917C2B765879}" srcOrd="1" destOrd="0" presId="urn:microsoft.com/office/officeart/2005/8/layout/hierarchy1"/>
    <dgm:cxn modelId="{800789ED-C02D-4486-A6D8-3A5DCDBEBEA0}" type="presParOf" srcId="{4F8069C9-A089-473B-9EBD-917C2B765879}" destId="{7FAA9777-D90E-44FE-A1B5-0AEA142B2C71}" srcOrd="0" destOrd="0" presId="urn:microsoft.com/office/officeart/2005/8/layout/hierarchy1"/>
    <dgm:cxn modelId="{3B69F142-2EFC-44E2-95A7-A4BC26BCD30A}" type="presParOf" srcId="{4F8069C9-A089-473B-9EBD-917C2B765879}" destId="{3D3560A2-FD3A-4CA3-A1C5-F05A8F1A2EE0}" srcOrd="1" destOrd="0" presId="urn:microsoft.com/office/officeart/2005/8/layout/hierarchy1"/>
    <dgm:cxn modelId="{03961F98-9702-4660-988C-504E36F6C5D9}" type="presParOf" srcId="{3D3560A2-FD3A-4CA3-A1C5-F05A8F1A2EE0}" destId="{0A7631B5-5DD8-4F4B-A5A0-1CC96E6E8E8D}" srcOrd="0" destOrd="0" presId="urn:microsoft.com/office/officeart/2005/8/layout/hierarchy1"/>
    <dgm:cxn modelId="{FF5782B5-AF1C-4FE0-A429-4B3CAC95C012}" type="presParOf" srcId="{0A7631B5-5DD8-4F4B-A5A0-1CC96E6E8E8D}" destId="{373F806B-87D8-4E35-AD9E-A0A874C22BD9}" srcOrd="0" destOrd="0" presId="urn:microsoft.com/office/officeart/2005/8/layout/hierarchy1"/>
    <dgm:cxn modelId="{A55759E5-90C9-4CFC-9F43-3BC8C5E75B76}" type="presParOf" srcId="{0A7631B5-5DD8-4F4B-A5A0-1CC96E6E8E8D}" destId="{3EC7D24D-CA9E-42BC-8B31-F976B9853D1B}" srcOrd="1" destOrd="0" presId="urn:microsoft.com/office/officeart/2005/8/layout/hierarchy1"/>
    <dgm:cxn modelId="{3FA8128D-1929-47EB-9768-D48C80D60F07}" type="presParOf" srcId="{3D3560A2-FD3A-4CA3-A1C5-F05A8F1A2EE0}" destId="{C268E8E7-529D-4887-AE1F-8ACABF2E65D3}"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FAA9777-D90E-44FE-A1B5-0AEA142B2C71}">
      <dsp:nvSpPr>
        <dsp:cNvPr id="0" name=""/>
        <dsp:cNvSpPr/>
      </dsp:nvSpPr>
      <dsp:spPr>
        <a:xfrm>
          <a:off x="6196750" y="2025232"/>
          <a:ext cx="91440" cy="631667"/>
        </a:xfrm>
        <a:custGeom>
          <a:avLst/>
          <a:gdLst/>
          <a:ahLst/>
          <a:cxnLst/>
          <a:rect l="0" t="0" r="0" b="0"/>
          <a:pathLst>
            <a:path>
              <a:moveTo>
                <a:pt x="45720" y="0"/>
              </a:moveTo>
              <a:lnTo>
                <a:pt x="45720" y="63166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BBF620-9D87-4685-BBF2-1739897593FE}">
      <dsp:nvSpPr>
        <dsp:cNvPr id="0" name=""/>
        <dsp:cNvSpPr/>
      </dsp:nvSpPr>
      <dsp:spPr>
        <a:xfrm>
          <a:off x="4093170" y="732183"/>
          <a:ext cx="2149299" cy="631667"/>
        </a:xfrm>
        <a:custGeom>
          <a:avLst/>
          <a:gdLst/>
          <a:ahLst/>
          <a:cxnLst/>
          <a:rect l="0" t="0" r="0" b="0"/>
          <a:pathLst>
            <a:path>
              <a:moveTo>
                <a:pt x="0" y="0"/>
              </a:moveTo>
              <a:lnTo>
                <a:pt x="0" y="430463"/>
              </a:lnTo>
              <a:lnTo>
                <a:pt x="2149299" y="430463"/>
              </a:lnTo>
              <a:lnTo>
                <a:pt x="2149299" y="63166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153C9D-CE6C-4252-9817-47BFA0D49DFC}">
      <dsp:nvSpPr>
        <dsp:cNvPr id="0" name=""/>
        <dsp:cNvSpPr/>
      </dsp:nvSpPr>
      <dsp:spPr>
        <a:xfrm>
          <a:off x="1923182" y="2096659"/>
          <a:ext cx="91440" cy="631667"/>
        </a:xfrm>
        <a:custGeom>
          <a:avLst/>
          <a:gdLst/>
          <a:ahLst/>
          <a:cxnLst/>
          <a:rect l="0" t="0" r="0" b="0"/>
          <a:pathLst>
            <a:path>
              <a:moveTo>
                <a:pt x="45720" y="0"/>
              </a:moveTo>
              <a:lnTo>
                <a:pt x="45720" y="63166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1226F5-2854-43F8-9EBB-2164618CCD8E}">
      <dsp:nvSpPr>
        <dsp:cNvPr id="0" name=""/>
        <dsp:cNvSpPr/>
      </dsp:nvSpPr>
      <dsp:spPr>
        <a:xfrm>
          <a:off x="1968902" y="732183"/>
          <a:ext cx="2124268" cy="631667"/>
        </a:xfrm>
        <a:custGeom>
          <a:avLst/>
          <a:gdLst/>
          <a:ahLst/>
          <a:cxnLst/>
          <a:rect l="0" t="0" r="0" b="0"/>
          <a:pathLst>
            <a:path>
              <a:moveTo>
                <a:pt x="2124268" y="0"/>
              </a:moveTo>
              <a:lnTo>
                <a:pt x="2124268" y="430463"/>
              </a:lnTo>
              <a:lnTo>
                <a:pt x="0" y="430463"/>
              </a:lnTo>
              <a:lnTo>
                <a:pt x="0" y="63166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73F4A0-AE69-4FC8-917E-71020118FEA6}">
      <dsp:nvSpPr>
        <dsp:cNvPr id="0" name=""/>
        <dsp:cNvSpPr/>
      </dsp:nvSpPr>
      <dsp:spPr>
        <a:xfrm>
          <a:off x="2797629" y="2684"/>
          <a:ext cx="2591082" cy="729498"/>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441841D-78C4-4183-9D3A-15099826ADAA}">
      <dsp:nvSpPr>
        <dsp:cNvPr id="0" name=""/>
        <dsp:cNvSpPr/>
      </dsp:nvSpPr>
      <dsp:spPr>
        <a:xfrm>
          <a:off x="3038954" y="231943"/>
          <a:ext cx="2591082" cy="729498"/>
        </a:xfrm>
        <a:prstGeom prst="roundRect">
          <a:avLst>
            <a:gd name="adj" fmla="val 10000"/>
          </a:avLst>
        </a:prstGeom>
        <a:solidFill>
          <a:schemeClr val="accent3">
            <a:lumMod val="20000"/>
            <a:lumOff val="80000"/>
            <a:alpha val="9000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mn-MN" sz="2400" kern="1200" dirty="0" smtClean="0"/>
            <a:t>Хамаарлын шинжилгээ</a:t>
          </a:r>
          <a:endParaRPr lang="en-US" sz="2400" kern="1200" dirty="0"/>
        </a:p>
      </dsp:txBody>
      <dsp:txXfrm>
        <a:off x="3038954" y="231943"/>
        <a:ext cx="2591082" cy="729498"/>
      </dsp:txXfrm>
    </dsp:sp>
    <dsp:sp modelId="{43E063F2-A440-45F2-88FB-ACE7741ABA3C}">
      <dsp:nvSpPr>
        <dsp:cNvPr id="0" name=""/>
        <dsp:cNvSpPr/>
      </dsp:nvSpPr>
      <dsp:spPr>
        <a:xfrm>
          <a:off x="575352" y="1363850"/>
          <a:ext cx="2787098" cy="732808"/>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843126D-75D3-4962-A2EF-94076305FAAB}">
      <dsp:nvSpPr>
        <dsp:cNvPr id="0" name=""/>
        <dsp:cNvSpPr/>
      </dsp:nvSpPr>
      <dsp:spPr>
        <a:xfrm>
          <a:off x="816677" y="1593109"/>
          <a:ext cx="2787098" cy="732808"/>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mn-MN" sz="2400" kern="1200" dirty="0" smtClean="0"/>
            <a:t>Таамаглах</a:t>
          </a:r>
          <a:r>
            <a:rPr lang="mn-MN" sz="900" kern="1200" dirty="0" smtClean="0"/>
            <a:t/>
          </a:r>
          <a:br>
            <a:rPr lang="mn-MN" sz="900" kern="1200" dirty="0" smtClean="0"/>
          </a:br>
          <a:r>
            <a:rPr lang="en-US" sz="900" kern="1200" dirty="0" smtClean="0"/>
            <a:t>(</a:t>
          </a:r>
          <a:r>
            <a:rPr lang="mn-MN" sz="900" kern="1200" dirty="0" smtClean="0"/>
            <a:t>үзэл бодлоороо урьдчилан таамаглаж тооцоолох</a:t>
          </a:r>
          <a:r>
            <a:rPr lang="en-US" sz="900" kern="1200" dirty="0" smtClean="0"/>
            <a:t>)</a:t>
          </a:r>
          <a:endParaRPr lang="en-US" sz="900" kern="1200" dirty="0"/>
        </a:p>
      </dsp:txBody>
      <dsp:txXfrm>
        <a:off x="816677" y="1593109"/>
        <a:ext cx="2787098" cy="732808"/>
      </dsp:txXfrm>
    </dsp:sp>
    <dsp:sp modelId="{33261666-5EA7-41CF-8AA6-F56D3BC5C518}">
      <dsp:nvSpPr>
        <dsp:cNvPr id="0" name=""/>
        <dsp:cNvSpPr/>
      </dsp:nvSpPr>
      <dsp:spPr>
        <a:xfrm>
          <a:off x="228594" y="2728327"/>
          <a:ext cx="3480615" cy="2059254"/>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AB6AC5F-F918-4DD1-B63C-3ADC139D86B6}">
      <dsp:nvSpPr>
        <dsp:cNvPr id="0" name=""/>
        <dsp:cNvSpPr/>
      </dsp:nvSpPr>
      <dsp:spPr>
        <a:xfrm>
          <a:off x="469919" y="2957586"/>
          <a:ext cx="3480615" cy="2059254"/>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mn-MN" sz="2000" b="0" kern="1200" dirty="0" smtClean="0"/>
            <a:t>Тухайн зүйлийн таалаарх санал туршлага, мэдрэмжид тулгуурна. Мөн зардлын шинжилгээнд ашиглах нь үр ашиг багатай төвөг бэрхшээлтэй гэж үздэг</a:t>
          </a:r>
          <a:endParaRPr lang="en-US" sz="2000" b="0" kern="1200" dirty="0">
            <a:latin typeface="Arial Mon"/>
          </a:endParaRPr>
        </a:p>
      </dsp:txBody>
      <dsp:txXfrm>
        <a:off x="469919" y="2957586"/>
        <a:ext cx="3480615" cy="2059254"/>
      </dsp:txXfrm>
    </dsp:sp>
    <dsp:sp modelId="{453823FD-2DE5-41B4-ACEC-B5EDA660A82A}">
      <dsp:nvSpPr>
        <dsp:cNvPr id="0" name=""/>
        <dsp:cNvSpPr/>
      </dsp:nvSpPr>
      <dsp:spPr>
        <a:xfrm>
          <a:off x="4873952" y="1363850"/>
          <a:ext cx="2737035" cy="661381"/>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9BB247E-CA22-4754-A55F-77F6C9139BD3}">
      <dsp:nvSpPr>
        <dsp:cNvPr id="0" name=""/>
        <dsp:cNvSpPr/>
      </dsp:nvSpPr>
      <dsp:spPr>
        <a:xfrm>
          <a:off x="5115277" y="1593109"/>
          <a:ext cx="2737035" cy="661381"/>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mn-MN" sz="2400" kern="1200" dirty="0" smtClean="0"/>
            <a:t>Тоон шинжилгээ хийх</a:t>
          </a:r>
          <a:endParaRPr lang="en-US" sz="2400" kern="1200" dirty="0"/>
        </a:p>
      </dsp:txBody>
      <dsp:txXfrm>
        <a:off x="5115277" y="1593109"/>
        <a:ext cx="2737035" cy="661381"/>
      </dsp:txXfrm>
    </dsp:sp>
    <dsp:sp modelId="{373F806B-87D8-4E35-AD9E-A0A874C22BD9}">
      <dsp:nvSpPr>
        <dsp:cNvPr id="0" name=""/>
        <dsp:cNvSpPr/>
      </dsp:nvSpPr>
      <dsp:spPr>
        <a:xfrm>
          <a:off x="4191859" y="2656900"/>
          <a:ext cx="4101220" cy="2343556"/>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EC7D24D-CA9E-42BC-8B31-F976B9853D1B}">
      <dsp:nvSpPr>
        <dsp:cNvPr id="0" name=""/>
        <dsp:cNvSpPr/>
      </dsp:nvSpPr>
      <dsp:spPr>
        <a:xfrm>
          <a:off x="4433184" y="2886158"/>
          <a:ext cx="4101220" cy="2343556"/>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mn-MN" sz="1800" kern="1200" dirty="0" smtClean="0"/>
            <a:t>Зардлын агуулгыг илэрхийлсэн, бодит нөхцөл байдлыг илтгэгч загварт суурилдаг. Статистик ба статистик бус аргуудад байж  болох бөгөөд статистик аргууд нь харьцангуй давуу талтай, зардлын шинжилгээний илүү сайн хэрэглүүр болж чаддаг.</a:t>
          </a:r>
          <a:endParaRPr lang="en-US" sz="1800" kern="1200" dirty="0"/>
        </a:p>
      </dsp:txBody>
      <dsp:txXfrm>
        <a:off x="4433184" y="2886158"/>
        <a:ext cx="4101220" cy="234355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700"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33813" y="0"/>
            <a:ext cx="2933700" cy="495300"/>
          </a:xfrm>
          <a:prstGeom prst="rect">
            <a:avLst/>
          </a:prstGeom>
        </p:spPr>
        <p:txBody>
          <a:bodyPr vert="horz" lIns="91440" tIns="45720" rIns="91440" bIns="45720" rtlCol="0"/>
          <a:lstStyle>
            <a:lvl1pPr algn="r">
              <a:defRPr sz="1200"/>
            </a:lvl1pPr>
          </a:lstStyle>
          <a:p>
            <a:fld id="{A49AD3E9-5002-485A-9D1B-B15CDEC6F851}" type="datetimeFigureOut">
              <a:rPr lang="en-US" smtClean="0"/>
              <a:pPr/>
              <a:t>3/11/2015</a:t>
            </a:fld>
            <a:endParaRPr lang="en-US"/>
          </a:p>
        </p:txBody>
      </p:sp>
      <p:sp>
        <p:nvSpPr>
          <p:cNvPr id="4" name="Footer Placeholder 3"/>
          <p:cNvSpPr>
            <a:spLocks noGrp="1"/>
          </p:cNvSpPr>
          <p:nvPr>
            <p:ph type="ftr" sz="quarter" idx="2"/>
          </p:nvPr>
        </p:nvSpPr>
        <p:spPr>
          <a:xfrm>
            <a:off x="0" y="9409113"/>
            <a:ext cx="2933700"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33813" y="9409113"/>
            <a:ext cx="2933700" cy="495300"/>
          </a:xfrm>
          <a:prstGeom prst="rect">
            <a:avLst/>
          </a:prstGeom>
        </p:spPr>
        <p:txBody>
          <a:bodyPr vert="horz" lIns="91440" tIns="45720" rIns="91440" bIns="45720" rtlCol="0" anchor="b"/>
          <a:lstStyle>
            <a:lvl1pPr algn="r">
              <a:defRPr sz="1200"/>
            </a:lvl1pPr>
          </a:lstStyle>
          <a:p>
            <a:fld id="{C74A7EB9-68A8-483B-BF44-3B49F386D11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ltGray">
      <p:bgPr>
        <a:pattFill prst="narHorz">
          <a:fgClr>
            <a:schemeClr val="bg1"/>
          </a:fgClr>
          <a:bgClr>
            <a:schemeClr val="bg2"/>
          </a:bgClr>
        </a:pattFill>
        <a:effectLst/>
      </p:bgPr>
    </p:bg>
    <p:spTree>
      <p:nvGrpSpPr>
        <p:cNvPr id="1" name=""/>
        <p:cNvGrpSpPr/>
        <p:nvPr/>
      </p:nvGrpSpPr>
      <p:grpSpPr>
        <a:xfrm>
          <a:off x="0" y="0"/>
          <a:ext cx="0" cy="0"/>
          <a:chOff x="0" y="0"/>
          <a:chExt cx="0" cy="0"/>
        </a:xfrm>
      </p:grpSpPr>
      <p:sp>
        <p:nvSpPr>
          <p:cNvPr id="3121" name="Rectangle 49"/>
          <p:cNvSpPr>
            <a:spLocks noChangeArrowheads="1"/>
          </p:cNvSpPr>
          <p:nvPr/>
        </p:nvSpPr>
        <p:spPr bwMode="ltGray">
          <a:xfrm>
            <a:off x="84138" y="65088"/>
            <a:ext cx="1716087" cy="5235575"/>
          </a:xfrm>
          <a:prstGeom prst="rect">
            <a:avLst/>
          </a:prstGeom>
          <a:gradFill rotWithShape="1">
            <a:gsLst>
              <a:gs pos="0">
                <a:schemeClr val="bg1"/>
              </a:gs>
              <a:gs pos="100000">
                <a:schemeClr val="bg1">
                  <a:gamma/>
                  <a:tint val="85882"/>
                  <a:invGamma/>
                </a:schemeClr>
              </a:gs>
            </a:gsLst>
            <a:lin ang="5400000" scaled="1"/>
          </a:gradFill>
          <a:ln w="9525">
            <a:noFill/>
            <a:miter lim="800000"/>
            <a:headEnd/>
            <a:tailEnd/>
          </a:ln>
          <a:effectLst/>
        </p:spPr>
        <p:txBody>
          <a:bodyPr wrap="none" anchor="ctr"/>
          <a:lstStyle/>
          <a:p>
            <a:endParaRPr lang="en-US"/>
          </a:p>
        </p:txBody>
      </p:sp>
      <p:grpSp>
        <p:nvGrpSpPr>
          <p:cNvPr id="2" name="Group 50"/>
          <p:cNvGrpSpPr>
            <a:grpSpLocks/>
          </p:cNvGrpSpPr>
          <p:nvPr/>
        </p:nvGrpSpPr>
        <p:grpSpPr bwMode="auto">
          <a:xfrm>
            <a:off x="5148263" y="1484313"/>
            <a:ext cx="3744912" cy="3816350"/>
            <a:chOff x="2789" y="890"/>
            <a:chExt cx="2722" cy="2721"/>
          </a:xfrm>
        </p:grpSpPr>
        <p:sp>
          <p:nvSpPr>
            <p:cNvPr id="3123" name="AutoShape 51"/>
            <p:cNvSpPr>
              <a:spLocks noChangeArrowheads="1"/>
            </p:cNvSpPr>
            <p:nvPr userDrawn="1"/>
          </p:nvSpPr>
          <p:spPr bwMode="ltGray">
            <a:xfrm>
              <a:off x="2789" y="894"/>
              <a:ext cx="2722" cy="2684"/>
            </a:xfrm>
            <a:custGeom>
              <a:avLst/>
              <a:gdLst>
                <a:gd name="G0" fmla="+- 320 0 0"/>
                <a:gd name="G1" fmla="+- 21600 0 320"/>
                <a:gd name="G2" fmla="+- 21600 0 32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20" y="10800"/>
                  </a:moveTo>
                  <a:cubicBezTo>
                    <a:pt x="320" y="16588"/>
                    <a:pt x="5012" y="21280"/>
                    <a:pt x="10800" y="21280"/>
                  </a:cubicBezTo>
                  <a:cubicBezTo>
                    <a:pt x="16588" y="21280"/>
                    <a:pt x="21280" y="16588"/>
                    <a:pt x="21280" y="10800"/>
                  </a:cubicBezTo>
                  <a:cubicBezTo>
                    <a:pt x="21280" y="5012"/>
                    <a:pt x="16588" y="320"/>
                    <a:pt x="10800" y="320"/>
                  </a:cubicBezTo>
                  <a:cubicBezTo>
                    <a:pt x="5012" y="320"/>
                    <a:pt x="320" y="5012"/>
                    <a:pt x="320" y="10800"/>
                  </a:cubicBezTo>
                  <a:close/>
                </a:path>
              </a:pathLst>
            </a:custGeom>
            <a:solidFill>
              <a:schemeClr val="bg1"/>
            </a:solidFill>
            <a:ln w="9525">
              <a:noFill/>
              <a:round/>
              <a:headEnd/>
              <a:tailEnd/>
            </a:ln>
            <a:effectLst/>
          </p:spPr>
          <p:txBody>
            <a:bodyPr wrap="none" anchor="ctr"/>
            <a:lstStyle/>
            <a:p>
              <a:endParaRPr lang="en-US"/>
            </a:p>
          </p:txBody>
        </p:sp>
        <p:sp>
          <p:nvSpPr>
            <p:cNvPr id="3124" name="Freeform 52"/>
            <p:cNvSpPr>
              <a:spLocks/>
            </p:cNvSpPr>
            <p:nvPr userDrawn="1"/>
          </p:nvSpPr>
          <p:spPr bwMode="ltGray">
            <a:xfrm>
              <a:off x="3196" y="3082"/>
              <a:ext cx="325" cy="244"/>
            </a:xfrm>
            <a:custGeom>
              <a:avLst/>
              <a:gdLst/>
              <a:ahLst/>
              <a:cxnLst>
                <a:cxn ang="0">
                  <a:pos x="0" y="45"/>
                </a:cxn>
                <a:cxn ang="0">
                  <a:pos x="90" y="136"/>
                </a:cxn>
                <a:cxn ang="0">
                  <a:pos x="181" y="227"/>
                </a:cxn>
                <a:cxn ang="0">
                  <a:pos x="272" y="272"/>
                </a:cxn>
                <a:cxn ang="0">
                  <a:pos x="317" y="272"/>
                </a:cxn>
                <a:cxn ang="0">
                  <a:pos x="363" y="181"/>
                </a:cxn>
                <a:cxn ang="0">
                  <a:pos x="317" y="181"/>
                </a:cxn>
                <a:cxn ang="0">
                  <a:pos x="272" y="181"/>
                </a:cxn>
                <a:cxn ang="0">
                  <a:pos x="226" y="181"/>
                </a:cxn>
                <a:cxn ang="0">
                  <a:pos x="226" y="136"/>
                </a:cxn>
                <a:cxn ang="0">
                  <a:pos x="272" y="91"/>
                </a:cxn>
                <a:cxn ang="0">
                  <a:pos x="226" y="45"/>
                </a:cxn>
                <a:cxn ang="0">
                  <a:pos x="226" y="91"/>
                </a:cxn>
                <a:cxn ang="0">
                  <a:pos x="181" y="136"/>
                </a:cxn>
                <a:cxn ang="0">
                  <a:pos x="136" y="136"/>
                </a:cxn>
                <a:cxn ang="0">
                  <a:pos x="90" y="91"/>
                </a:cxn>
                <a:cxn ang="0">
                  <a:pos x="136" y="91"/>
                </a:cxn>
                <a:cxn ang="0">
                  <a:pos x="90" y="45"/>
                </a:cxn>
                <a:cxn ang="0">
                  <a:pos x="45" y="0"/>
                </a:cxn>
                <a:cxn ang="0">
                  <a:pos x="61" y="57"/>
                </a:cxn>
                <a:cxn ang="0">
                  <a:pos x="28" y="45"/>
                </a:cxn>
                <a:cxn ang="0">
                  <a:pos x="0" y="45"/>
                </a:cxn>
              </a:cxnLst>
              <a:rect l="0" t="0" r="r" b="b"/>
              <a:pathLst>
                <a:path w="363" h="272">
                  <a:moveTo>
                    <a:pt x="0" y="45"/>
                  </a:moveTo>
                  <a:lnTo>
                    <a:pt x="90" y="136"/>
                  </a:lnTo>
                  <a:lnTo>
                    <a:pt x="181" y="227"/>
                  </a:lnTo>
                  <a:lnTo>
                    <a:pt x="272" y="272"/>
                  </a:lnTo>
                  <a:lnTo>
                    <a:pt x="317" y="272"/>
                  </a:lnTo>
                  <a:lnTo>
                    <a:pt x="363" y="181"/>
                  </a:lnTo>
                  <a:lnTo>
                    <a:pt x="317" y="181"/>
                  </a:lnTo>
                  <a:lnTo>
                    <a:pt x="272" y="181"/>
                  </a:lnTo>
                  <a:lnTo>
                    <a:pt x="226" y="181"/>
                  </a:lnTo>
                  <a:lnTo>
                    <a:pt x="226" y="136"/>
                  </a:lnTo>
                  <a:lnTo>
                    <a:pt x="272" y="91"/>
                  </a:lnTo>
                  <a:lnTo>
                    <a:pt x="226" y="45"/>
                  </a:lnTo>
                  <a:lnTo>
                    <a:pt x="226" y="91"/>
                  </a:lnTo>
                  <a:lnTo>
                    <a:pt x="181" y="136"/>
                  </a:lnTo>
                  <a:lnTo>
                    <a:pt x="136" y="136"/>
                  </a:lnTo>
                  <a:lnTo>
                    <a:pt x="90" y="91"/>
                  </a:lnTo>
                  <a:lnTo>
                    <a:pt x="136" y="91"/>
                  </a:lnTo>
                  <a:lnTo>
                    <a:pt x="90" y="45"/>
                  </a:lnTo>
                  <a:lnTo>
                    <a:pt x="45" y="0"/>
                  </a:lnTo>
                  <a:lnTo>
                    <a:pt x="61" y="57"/>
                  </a:lnTo>
                  <a:lnTo>
                    <a:pt x="28" y="45"/>
                  </a:lnTo>
                  <a:lnTo>
                    <a:pt x="0" y="45"/>
                  </a:lnTo>
                  <a:close/>
                </a:path>
              </a:pathLst>
            </a:custGeom>
            <a:solidFill>
              <a:schemeClr val="bg1"/>
            </a:solidFill>
            <a:ln w="9525">
              <a:noFill/>
              <a:round/>
              <a:headEnd/>
              <a:tailEnd/>
            </a:ln>
            <a:effectLst/>
          </p:spPr>
          <p:txBody>
            <a:bodyPr/>
            <a:lstStyle/>
            <a:p>
              <a:endParaRPr lang="en-US"/>
            </a:p>
          </p:txBody>
        </p:sp>
        <p:sp>
          <p:nvSpPr>
            <p:cNvPr id="3125" name="Freeform 53"/>
            <p:cNvSpPr>
              <a:spLocks/>
            </p:cNvSpPr>
            <p:nvPr userDrawn="1"/>
          </p:nvSpPr>
          <p:spPr bwMode="ltGray">
            <a:xfrm>
              <a:off x="3660" y="1726"/>
              <a:ext cx="420" cy="1885"/>
            </a:xfrm>
            <a:custGeom>
              <a:avLst/>
              <a:gdLst/>
              <a:ahLst/>
              <a:cxnLst>
                <a:cxn ang="0">
                  <a:pos x="162" y="1"/>
                </a:cxn>
                <a:cxn ang="0">
                  <a:pos x="56" y="561"/>
                </a:cxn>
                <a:cxn ang="0">
                  <a:pos x="122" y="1185"/>
                </a:cxn>
                <a:cxn ang="0">
                  <a:pos x="383" y="1785"/>
                </a:cxn>
                <a:cxn ang="0">
                  <a:pos x="343" y="1785"/>
                </a:cxn>
                <a:cxn ang="0">
                  <a:pos x="70" y="1209"/>
                </a:cxn>
                <a:cxn ang="0">
                  <a:pos x="15" y="487"/>
                </a:cxn>
                <a:cxn ang="0">
                  <a:pos x="162" y="1"/>
                </a:cxn>
              </a:cxnLst>
              <a:rect l="0" t="0" r="r" b="b"/>
              <a:pathLst>
                <a:path w="420" h="1885">
                  <a:moveTo>
                    <a:pt x="162" y="1"/>
                  </a:moveTo>
                  <a:cubicBezTo>
                    <a:pt x="173" y="0"/>
                    <a:pt x="62" y="364"/>
                    <a:pt x="56" y="561"/>
                  </a:cubicBezTo>
                  <a:cubicBezTo>
                    <a:pt x="50" y="758"/>
                    <a:pt x="67" y="981"/>
                    <a:pt x="122" y="1185"/>
                  </a:cubicBezTo>
                  <a:cubicBezTo>
                    <a:pt x="176" y="1389"/>
                    <a:pt x="347" y="1685"/>
                    <a:pt x="383" y="1785"/>
                  </a:cubicBezTo>
                  <a:cubicBezTo>
                    <a:pt x="420" y="1885"/>
                    <a:pt x="395" y="1881"/>
                    <a:pt x="343" y="1785"/>
                  </a:cubicBezTo>
                  <a:cubicBezTo>
                    <a:pt x="291" y="1689"/>
                    <a:pt x="125" y="1425"/>
                    <a:pt x="70" y="1209"/>
                  </a:cubicBezTo>
                  <a:cubicBezTo>
                    <a:pt x="15" y="993"/>
                    <a:pt x="0" y="688"/>
                    <a:pt x="15" y="487"/>
                  </a:cubicBezTo>
                  <a:cubicBezTo>
                    <a:pt x="30" y="286"/>
                    <a:pt x="132" y="102"/>
                    <a:pt x="162" y="1"/>
                  </a:cubicBezTo>
                  <a:close/>
                </a:path>
              </a:pathLst>
            </a:custGeom>
            <a:solidFill>
              <a:schemeClr val="bg1"/>
            </a:solidFill>
            <a:ln w="9525">
              <a:noFill/>
              <a:round/>
              <a:headEnd/>
              <a:tailEnd/>
            </a:ln>
            <a:effectLst/>
          </p:spPr>
          <p:txBody>
            <a:bodyPr/>
            <a:lstStyle/>
            <a:p>
              <a:endParaRPr lang="en-US"/>
            </a:p>
          </p:txBody>
        </p:sp>
        <p:sp>
          <p:nvSpPr>
            <p:cNvPr id="3126" name="Freeform 54"/>
            <p:cNvSpPr>
              <a:spLocks/>
            </p:cNvSpPr>
            <p:nvPr userDrawn="1"/>
          </p:nvSpPr>
          <p:spPr bwMode="ltGray">
            <a:xfrm>
              <a:off x="4023" y="1694"/>
              <a:ext cx="429" cy="1836"/>
            </a:xfrm>
            <a:custGeom>
              <a:avLst/>
              <a:gdLst/>
              <a:ahLst/>
              <a:cxnLst>
                <a:cxn ang="0">
                  <a:pos x="0" y="25"/>
                </a:cxn>
                <a:cxn ang="0">
                  <a:pos x="375" y="1835"/>
                </a:cxn>
                <a:cxn ang="0">
                  <a:pos x="429" y="1836"/>
                </a:cxn>
                <a:cxn ang="0">
                  <a:pos x="37" y="0"/>
                </a:cxn>
                <a:cxn ang="0">
                  <a:pos x="0" y="25"/>
                </a:cxn>
              </a:cxnLst>
              <a:rect l="0" t="0" r="r" b="b"/>
              <a:pathLst>
                <a:path w="429" h="1836">
                  <a:moveTo>
                    <a:pt x="0" y="25"/>
                  </a:moveTo>
                  <a:lnTo>
                    <a:pt x="375" y="1835"/>
                  </a:lnTo>
                  <a:lnTo>
                    <a:pt x="429" y="1836"/>
                  </a:lnTo>
                  <a:lnTo>
                    <a:pt x="37" y="0"/>
                  </a:lnTo>
                  <a:lnTo>
                    <a:pt x="0" y="25"/>
                  </a:lnTo>
                  <a:close/>
                </a:path>
              </a:pathLst>
            </a:custGeom>
            <a:solidFill>
              <a:schemeClr val="bg1"/>
            </a:solidFill>
            <a:ln w="9525">
              <a:noFill/>
              <a:round/>
              <a:headEnd/>
              <a:tailEnd/>
            </a:ln>
            <a:effectLst/>
          </p:spPr>
          <p:txBody>
            <a:bodyPr/>
            <a:lstStyle/>
            <a:p>
              <a:endParaRPr lang="en-US"/>
            </a:p>
          </p:txBody>
        </p:sp>
        <p:sp>
          <p:nvSpPr>
            <p:cNvPr id="3127" name="Freeform 55"/>
            <p:cNvSpPr>
              <a:spLocks/>
            </p:cNvSpPr>
            <p:nvPr userDrawn="1"/>
          </p:nvSpPr>
          <p:spPr bwMode="ltGray">
            <a:xfrm>
              <a:off x="4270" y="1551"/>
              <a:ext cx="600" cy="1899"/>
            </a:xfrm>
            <a:custGeom>
              <a:avLst/>
              <a:gdLst/>
              <a:ahLst/>
              <a:cxnLst>
                <a:cxn ang="0">
                  <a:pos x="0" y="67"/>
                </a:cxn>
                <a:cxn ang="0">
                  <a:pos x="91" y="168"/>
                </a:cxn>
                <a:cxn ang="0">
                  <a:pos x="347" y="552"/>
                </a:cxn>
                <a:cxn ang="0">
                  <a:pos x="512" y="1146"/>
                </a:cxn>
                <a:cxn ang="0">
                  <a:pos x="539" y="1612"/>
                </a:cxn>
                <a:cxn ang="0">
                  <a:pos x="457" y="1859"/>
                </a:cxn>
                <a:cxn ang="0">
                  <a:pos x="503" y="1850"/>
                </a:cxn>
                <a:cxn ang="0">
                  <a:pos x="583" y="1611"/>
                </a:cxn>
                <a:cxn ang="0">
                  <a:pos x="567" y="1146"/>
                </a:cxn>
                <a:cxn ang="0">
                  <a:pos x="384" y="524"/>
                </a:cxn>
                <a:cxn ang="0">
                  <a:pos x="82" y="76"/>
                </a:cxn>
                <a:cxn ang="0">
                  <a:pos x="0" y="67"/>
                </a:cxn>
              </a:cxnLst>
              <a:rect l="0" t="0" r="r" b="b"/>
              <a:pathLst>
                <a:path w="600" h="1899">
                  <a:moveTo>
                    <a:pt x="0" y="67"/>
                  </a:moveTo>
                  <a:cubicBezTo>
                    <a:pt x="2" y="82"/>
                    <a:pt x="33" y="87"/>
                    <a:pt x="91" y="168"/>
                  </a:cubicBezTo>
                  <a:cubicBezTo>
                    <a:pt x="149" y="249"/>
                    <a:pt x="277" y="389"/>
                    <a:pt x="347" y="552"/>
                  </a:cubicBezTo>
                  <a:cubicBezTo>
                    <a:pt x="417" y="715"/>
                    <a:pt x="480" y="969"/>
                    <a:pt x="512" y="1146"/>
                  </a:cubicBezTo>
                  <a:cubicBezTo>
                    <a:pt x="544" y="1323"/>
                    <a:pt x="548" y="1493"/>
                    <a:pt x="539" y="1612"/>
                  </a:cubicBezTo>
                  <a:cubicBezTo>
                    <a:pt x="530" y="1731"/>
                    <a:pt x="463" y="1819"/>
                    <a:pt x="457" y="1859"/>
                  </a:cubicBezTo>
                  <a:cubicBezTo>
                    <a:pt x="451" y="1899"/>
                    <a:pt x="482" y="1891"/>
                    <a:pt x="503" y="1850"/>
                  </a:cubicBezTo>
                  <a:cubicBezTo>
                    <a:pt x="524" y="1809"/>
                    <a:pt x="572" y="1728"/>
                    <a:pt x="583" y="1611"/>
                  </a:cubicBezTo>
                  <a:cubicBezTo>
                    <a:pt x="594" y="1494"/>
                    <a:pt x="600" y="1327"/>
                    <a:pt x="567" y="1146"/>
                  </a:cubicBezTo>
                  <a:cubicBezTo>
                    <a:pt x="534" y="965"/>
                    <a:pt x="465" y="702"/>
                    <a:pt x="384" y="524"/>
                  </a:cubicBezTo>
                  <a:cubicBezTo>
                    <a:pt x="303" y="346"/>
                    <a:pt x="146" y="152"/>
                    <a:pt x="82" y="76"/>
                  </a:cubicBezTo>
                  <a:cubicBezTo>
                    <a:pt x="18" y="0"/>
                    <a:pt x="17" y="69"/>
                    <a:pt x="0" y="67"/>
                  </a:cubicBezTo>
                  <a:close/>
                </a:path>
              </a:pathLst>
            </a:custGeom>
            <a:solidFill>
              <a:schemeClr val="bg1"/>
            </a:solidFill>
            <a:ln w="9525">
              <a:noFill/>
              <a:round/>
              <a:headEnd/>
              <a:tailEnd/>
            </a:ln>
            <a:effectLst/>
          </p:spPr>
          <p:txBody>
            <a:bodyPr/>
            <a:lstStyle/>
            <a:p>
              <a:endParaRPr lang="en-US"/>
            </a:p>
          </p:txBody>
        </p:sp>
        <p:sp>
          <p:nvSpPr>
            <p:cNvPr id="3128" name="Freeform 56"/>
            <p:cNvSpPr>
              <a:spLocks/>
            </p:cNvSpPr>
            <p:nvPr userDrawn="1"/>
          </p:nvSpPr>
          <p:spPr bwMode="ltGray">
            <a:xfrm>
              <a:off x="4902" y="1753"/>
              <a:ext cx="338" cy="1494"/>
            </a:xfrm>
            <a:custGeom>
              <a:avLst/>
              <a:gdLst/>
              <a:ahLst/>
              <a:cxnLst>
                <a:cxn ang="0">
                  <a:pos x="26" y="73"/>
                </a:cxn>
                <a:cxn ang="0">
                  <a:pos x="136" y="194"/>
                </a:cxn>
                <a:cxn ang="0">
                  <a:pos x="282" y="706"/>
                </a:cxn>
                <a:cxn ang="0">
                  <a:pos x="282" y="1118"/>
                </a:cxn>
                <a:cxn ang="0">
                  <a:pos x="218" y="1319"/>
                </a:cxn>
                <a:cxn ang="0">
                  <a:pos x="132" y="1475"/>
                </a:cxn>
                <a:cxn ang="0">
                  <a:pos x="206" y="1433"/>
                </a:cxn>
                <a:cxn ang="0">
                  <a:pos x="312" y="1163"/>
                </a:cxn>
                <a:cxn ang="0">
                  <a:pos x="337" y="871"/>
                </a:cxn>
                <a:cxn ang="0">
                  <a:pos x="309" y="615"/>
                </a:cxn>
                <a:cxn ang="0">
                  <a:pos x="172" y="149"/>
                </a:cxn>
                <a:cxn ang="0">
                  <a:pos x="34" y="23"/>
                </a:cxn>
                <a:cxn ang="0">
                  <a:pos x="26" y="73"/>
                </a:cxn>
              </a:cxnLst>
              <a:rect l="0" t="0" r="r" b="b"/>
              <a:pathLst>
                <a:path w="338" h="1494">
                  <a:moveTo>
                    <a:pt x="26" y="73"/>
                  </a:moveTo>
                  <a:cubicBezTo>
                    <a:pt x="43" y="102"/>
                    <a:pt x="93" y="88"/>
                    <a:pt x="136" y="194"/>
                  </a:cubicBezTo>
                  <a:cubicBezTo>
                    <a:pt x="179" y="300"/>
                    <a:pt x="258" y="552"/>
                    <a:pt x="282" y="706"/>
                  </a:cubicBezTo>
                  <a:cubicBezTo>
                    <a:pt x="306" y="860"/>
                    <a:pt x="293" y="1016"/>
                    <a:pt x="282" y="1118"/>
                  </a:cubicBezTo>
                  <a:cubicBezTo>
                    <a:pt x="271" y="1220"/>
                    <a:pt x="243" y="1260"/>
                    <a:pt x="218" y="1319"/>
                  </a:cubicBezTo>
                  <a:cubicBezTo>
                    <a:pt x="193" y="1378"/>
                    <a:pt x="134" y="1456"/>
                    <a:pt x="132" y="1475"/>
                  </a:cubicBezTo>
                  <a:cubicBezTo>
                    <a:pt x="130" y="1494"/>
                    <a:pt x="176" y="1485"/>
                    <a:pt x="206" y="1433"/>
                  </a:cubicBezTo>
                  <a:cubicBezTo>
                    <a:pt x="235" y="1381"/>
                    <a:pt x="290" y="1257"/>
                    <a:pt x="312" y="1163"/>
                  </a:cubicBezTo>
                  <a:cubicBezTo>
                    <a:pt x="334" y="1069"/>
                    <a:pt x="338" y="962"/>
                    <a:pt x="337" y="871"/>
                  </a:cubicBezTo>
                  <a:cubicBezTo>
                    <a:pt x="336" y="780"/>
                    <a:pt x="336" y="735"/>
                    <a:pt x="309" y="615"/>
                  </a:cubicBezTo>
                  <a:cubicBezTo>
                    <a:pt x="282" y="495"/>
                    <a:pt x="218" y="248"/>
                    <a:pt x="172" y="149"/>
                  </a:cubicBezTo>
                  <a:cubicBezTo>
                    <a:pt x="126" y="50"/>
                    <a:pt x="58" y="36"/>
                    <a:pt x="34" y="23"/>
                  </a:cubicBezTo>
                  <a:cubicBezTo>
                    <a:pt x="10" y="10"/>
                    <a:pt x="0" y="0"/>
                    <a:pt x="26" y="73"/>
                  </a:cubicBezTo>
                  <a:close/>
                </a:path>
              </a:pathLst>
            </a:custGeom>
            <a:solidFill>
              <a:schemeClr val="bg1"/>
            </a:solidFill>
            <a:ln w="9525">
              <a:noFill/>
              <a:round/>
              <a:headEnd/>
              <a:tailEnd/>
            </a:ln>
            <a:effectLst/>
          </p:spPr>
          <p:txBody>
            <a:bodyPr/>
            <a:lstStyle/>
            <a:p>
              <a:endParaRPr lang="en-US"/>
            </a:p>
          </p:txBody>
        </p:sp>
        <p:sp>
          <p:nvSpPr>
            <p:cNvPr id="3129" name="Freeform 57"/>
            <p:cNvSpPr>
              <a:spLocks/>
            </p:cNvSpPr>
            <p:nvPr userDrawn="1"/>
          </p:nvSpPr>
          <p:spPr bwMode="ltGray">
            <a:xfrm>
              <a:off x="3189" y="2212"/>
              <a:ext cx="573" cy="1290"/>
            </a:xfrm>
            <a:custGeom>
              <a:avLst/>
              <a:gdLst/>
              <a:ahLst/>
              <a:cxnLst>
                <a:cxn ang="0">
                  <a:pos x="2" y="129"/>
                </a:cxn>
                <a:cxn ang="0">
                  <a:pos x="48" y="65"/>
                </a:cxn>
                <a:cxn ang="0">
                  <a:pos x="84" y="522"/>
                </a:cxn>
                <a:cxn ang="0">
                  <a:pos x="241" y="909"/>
                </a:cxn>
                <a:cxn ang="0">
                  <a:pos x="396" y="1106"/>
                </a:cxn>
                <a:cxn ang="0">
                  <a:pos x="568" y="1286"/>
                </a:cxn>
                <a:cxn ang="0">
                  <a:pos x="363" y="1130"/>
                </a:cxn>
                <a:cxn ang="0">
                  <a:pos x="183" y="909"/>
                </a:cxn>
                <a:cxn ang="0">
                  <a:pos x="38" y="540"/>
                </a:cxn>
                <a:cxn ang="0">
                  <a:pos x="2" y="129"/>
                </a:cxn>
              </a:cxnLst>
              <a:rect l="0" t="0" r="r" b="b"/>
              <a:pathLst>
                <a:path w="573" h="1290">
                  <a:moveTo>
                    <a:pt x="2" y="129"/>
                  </a:moveTo>
                  <a:cubicBezTo>
                    <a:pt x="4" y="50"/>
                    <a:pt x="34" y="0"/>
                    <a:pt x="48" y="65"/>
                  </a:cubicBezTo>
                  <a:cubicBezTo>
                    <a:pt x="62" y="130"/>
                    <a:pt x="52" y="381"/>
                    <a:pt x="84" y="522"/>
                  </a:cubicBezTo>
                  <a:cubicBezTo>
                    <a:pt x="116" y="663"/>
                    <a:pt x="189" y="812"/>
                    <a:pt x="241" y="909"/>
                  </a:cubicBezTo>
                  <a:cubicBezTo>
                    <a:pt x="293" y="1006"/>
                    <a:pt x="341" y="1043"/>
                    <a:pt x="396" y="1106"/>
                  </a:cubicBezTo>
                  <a:cubicBezTo>
                    <a:pt x="450" y="1169"/>
                    <a:pt x="573" y="1283"/>
                    <a:pt x="568" y="1286"/>
                  </a:cubicBezTo>
                  <a:cubicBezTo>
                    <a:pt x="562" y="1290"/>
                    <a:pt x="428" y="1193"/>
                    <a:pt x="363" y="1130"/>
                  </a:cubicBezTo>
                  <a:cubicBezTo>
                    <a:pt x="299" y="1068"/>
                    <a:pt x="237" y="1007"/>
                    <a:pt x="183" y="909"/>
                  </a:cubicBezTo>
                  <a:cubicBezTo>
                    <a:pt x="129" y="811"/>
                    <a:pt x="68" y="670"/>
                    <a:pt x="38" y="540"/>
                  </a:cubicBezTo>
                  <a:cubicBezTo>
                    <a:pt x="8" y="410"/>
                    <a:pt x="0" y="208"/>
                    <a:pt x="2" y="129"/>
                  </a:cubicBezTo>
                  <a:close/>
                </a:path>
              </a:pathLst>
            </a:custGeom>
            <a:solidFill>
              <a:schemeClr val="bg1"/>
            </a:solidFill>
            <a:ln w="9525">
              <a:noFill/>
              <a:round/>
              <a:headEnd/>
              <a:tailEnd/>
            </a:ln>
            <a:effectLst/>
          </p:spPr>
          <p:txBody>
            <a:bodyPr/>
            <a:lstStyle/>
            <a:p>
              <a:endParaRPr lang="en-US"/>
            </a:p>
          </p:txBody>
        </p:sp>
        <p:sp>
          <p:nvSpPr>
            <p:cNvPr id="3130" name="Freeform 58"/>
            <p:cNvSpPr>
              <a:spLocks/>
            </p:cNvSpPr>
            <p:nvPr userDrawn="1"/>
          </p:nvSpPr>
          <p:spPr bwMode="ltGray">
            <a:xfrm>
              <a:off x="4170" y="1008"/>
              <a:ext cx="655" cy="192"/>
            </a:xfrm>
            <a:custGeom>
              <a:avLst/>
              <a:gdLst/>
              <a:ahLst/>
              <a:cxnLst>
                <a:cxn ang="0">
                  <a:pos x="17" y="187"/>
                </a:cxn>
                <a:cxn ang="0">
                  <a:pos x="255" y="41"/>
                </a:cxn>
                <a:cxn ang="0">
                  <a:pos x="456" y="4"/>
                </a:cxn>
                <a:cxn ang="0">
                  <a:pos x="629" y="16"/>
                </a:cxn>
                <a:cxn ang="0">
                  <a:pos x="720" y="61"/>
                </a:cxn>
                <a:cxn ang="0">
                  <a:pos x="565" y="50"/>
                </a:cxn>
                <a:cxn ang="0">
                  <a:pos x="264" y="77"/>
                </a:cxn>
                <a:cxn ang="0">
                  <a:pos x="53" y="196"/>
                </a:cxn>
                <a:cxn ang="0">
                  <a:pos x="17" y="187"/>
                </a:cxn>
              </a:cxnLst>
              <a:rect l="0" t="0" r="r" b="b"/>
              <a:pathLst>
                <a:path w="731" h="214">
                  <a:moveTo>
                    <a:pt x="17" y="187"/>
                  </a:moveTo>
                  <a:cubicBezTo>
                    <a:pt x="0" y="176"/>
                    <a:pt x="182" y="71"/>
                    <a:pt x="255" y="41"/>
                  </a:cubicBezTo>
                  <a:cubicBezTo>
                    <a:pt x="328" y="11"/>
                    <a:pt x="394" y="8"/>
                    <a:pt x="456" y="4"/>
                  </a:cubicBezTo>
                  <a:cubicBezTo>
                    <a:pt x="518" y="0"/>
                    <a:pt x="585" y="7"/>
                    <a:pt x="629" y="16"/>
                  </a:cubicBezTo>
                  <a:cubicBezTo>
                    <a:pt x="673" y="25"/>
                    <a:pt x="731" y="55"/>
                    <a:pt x="720" y="61"/>
                  </a:cubicBezTo>
                  <a:cubicBezTo>
                    <a:pt x="709" y="67"/>
                    <a:pt x="641" y="47"/>
                    <a:pt x="565" y="50"/>
                  </a:cubicBezTo>
                  <a:cubicBezTo>
                    <a:pt x="489" y="53"/>
                    <a:pt x="349" y="53"/>
                    <a:pt x="264" y="77"/>
                  </a:cubicBezTo>
                  <a:cubicBezTo>
                    <a:pt x="179" y="101"/>
                    <a:pt x="94" y="178"/>
                    <a:pt x="53" y="196"/>
                  </a:cubicBezTo>
                  <a:cubicBezTo>
                    <a:pt x="12" y="214"/>
                    <a:pt x="24" y="189"/>
                    <a:pt x="17" y="187"/>
                  </a:cubicBezTo>
                  <a:close/>
                </a:path>
              </a:pathLst>
            </a:custGeom>
            <a:solidFill>
              <a:schemeClr val="bg1"/>
            </a:solidFill>
            <a:ln w="9525">
              <a:noFill/>
              <a:round/>
              <a:headEnd/>
              <a:tailEnd/>
            </a:ln>
            <a:effectLst/>
          </p:spPr>
          <p:txBody>
            <a:bodyPr/>
            <a:lstStyle/>
            <a:p>
              <a:endParaRPr lang="en-US"/>
            </a:p>
          </p:txBody>
        </p:sp>
        <p:sp>
          <p:nvSpPr>
            <p:cNvPr id="3131" name="Freeform 59"/>
            <p:cNvSpPr>
              <a:spLocks/>
            </p:cNvSpPr>
            <p:nvPr userDrawn="1"/>
          </p:nvSpPr>
          <p:spPr bwMode="ltGray">
            <a:xfrm>
              <a:off x="4322" y="1276"/>
              <a:ext cx="504" cy="82"/>
            </a:xfrm>
            <a:custGeom>
              <a:avLst/>
              <a:gdLst/>
              <a:ahLst/>
              <a:cxnLst>
                <a:cxn ang="0">
                  <a:pos x="0" y="0"/>
                </a:cxn>
                <a:cxn ang="0">
                  <a:pos x="64" y="37"/>
                </a:cxn>
                <a:cxn ang="0">
                  <a:pos x="311" y="18"/>
                </a:cxn>
                <a:cxn ang="0">
                  <a:pos x="530" y="37"/>
                </a:cxn>
                <a:cxn ang="0">
                  <a:pos x="512" y="73"/>
                </a:cxn>
                <a:cxn ang="0">
                  <a:pos x="293" y="55"/>
                </a:cxn>
                <a:cxn ang="0">
                  <a:pos x="37" y="91"/>
                </a:cxn>
              </a:cxnLst>
              <a:rect l="0" t="0" r="r" b="b"/>
              <a:pathLst>
                <a:path w="563" h="91">
                  <a:moveTo>
                    <a:pt x="0" y="0"/>
                  </a:moveTo>
                  <a:cubicBezTo>
                    <a:pt x="11" y="6"/>
                    <a:pt x="12" y="34"/>
                    <a:pt x="64" y="37"/>
                  </a:cubicBezTo>
                  <a:cubicBezTo>
                    <a:pt x="116" y="40"/>
                    <a:pt x="233" y="18"/>
                    <a:pt x="311" y="18"/>
                  </a:cubicBezTo>
                  <a:cubicBezTo>
                    <a:pt x="389" y="18"/>
                    <a:pt x="497" y="28"/>
                    <a:pt x="530" y="37"/>
                  </a:cubicBezTo>
                  <a:cubicBezTo>
                    <a:pt x="563" y="46"/>
                    <a:pt x="551" y="70"/>
                    <a:pt x="512" y="73"/>
                  </a:cubicBezTo>
                  <a:cubicBezTo>
                    <a:pt x="473" y="76"/>
                    <a:pt x="372" y="52"/>
                    <a:pt x="293" y="55"/>
                  </a:cubicBezTo>
                  <a:cubicBezTo>
                    <a:pt x="214" y="58"/>
                    <a:pt x="90" y="84"/>
                    <a:pt x="37" y="91"/>
                  </a:cubicBezTo>
                </a:path>
              </a:pathLst>
            </a:custGeom>
            <a:solidFill>
              <a:schemeClr val="bg1"/>
            </a:solidFill>
            <a:ln w="9525">
              <a:noFill/>
              <a:round/>
              <a:headEnd/>
              <a:tailEnd/>
            </a:ln>
            <a:effectLst/>
          </p:spPr>
          <p:txBody>
            <a:bodyPr/>
            <a:lstStyle/>
            <a:p>
              <a:endParaRPr lang="en-US"/>
            </a:p>
          </p:txBody>
        </p:sp>
        <p:sp>
          <p:nvSpPr>
            <p:cNvPr id="3132" name="Freeform 60"/>
            <p:cNvSpPr>
              <a:spLocks/>
            </p:cNvSpPr>
            <p:nvPr userDrawn="1"/>
          </p:nvSpPr>
          <p:spPr bwMode="ltGray">
            <a:xfrm>
              <a:off x="4043" y="890"/>
              <a:ext cx="204" cy="247"/>
            </a:xfrm>
            <a:custGeom>
              <a:avLst/>
              <a:gdLst/>
              <a:ahLst/>
              <a:cxnLst>
                <a:cxn ang="0">
                  <a:pos x="0" y="276"/>
                </a:cxn>
                <a:cxn ang="0">
                  <a:pos x="156" y="38"/>
                </a:cxn>
                <a:cxn ang="0">
                  <a:pos x="211" y="47"/>
                </a:cxn>
                <a:cxn ang="0">
                  <a:pos x="52" y="268"/>
                </a:cxn>
              </a:cxnLst>
              <a:rect l="0" t="0" r="r" b="b"/>
              <a:pathLst>
                <a:path w="228" h="276">
                  <a:moveTo>
                    <a:pt x="0" y="276"/>
                  </a:moveTo>
                  <a:cubicBezTo>
                    <a:pt x="26" y="236"/>
                    <a:pt x="121" y="76"/>
                    <a:pt x="156" y="38"/>
                  </a:cubicBezTo>
                  <a:cubicBezTo>
                    <a:pt x="191" y="0"/>
                    <a:pt x="228" y="9"/>
                    <a:pt x="211" y="47"/>
                  </a:cubicBezTo>
                  <a:cubicBezTo>
                    <a:pt x="194" y="85"/>
                    <a:pt x="85" y="222"/>
                    <a:pt x="52" y="268"/>
                  </a:cubicBezTo>
                </a:path>
              </a:pathLst>
            </a:custGeom>
            <a:solidFill>
              <a:schemeClr val="bg1"/>
            </a:solidFill>
            <a:ln w="9525">
              <a:noFill/>
              <a:round/>
              <a:headEnd/>
              <a:tailEnd/>
            </a:ln>
            <a:effectLst/>
          </p:spPr>
          <p:txBody>
            <a:bodyPr/>
            <a:lstStyle/>
            <a:p>
              <a:endParaRPr lang="en-US"/>
            </a:p>
          </p:txBody>
        </p:sp>
        <p:sp>
          <p:nvSpPr>
            <p:cNvPr id="3133" name="Freeform 61"/>
            <p:cNvSpPr>
              <a:spLocks/>
            </p:cNvSpPr>
            <p:nvPr userDrawn="1"/>
          </p:nvSpPr>
          <p:spPr bwMode="ltGray">
            <a:xfrm>
              <a:off x="3854" y="915"/>
              <a:ext cx="67" cy="287"/>
            </a:xfrm>
            <a:custGeom>
              <a:avLst/>
              <a:gdLst/>
              <a:ahLst/>
              <a:cxnLst>
                <a:cxn ang="0">
                  <a:pos x="1" y="46"/>
                </a:cxn>
                <a:cxn ang="0">
                  <a:pos x="36" y="285"/>
                </a:cxn>
                <a:cxn ang="0">
                  <a:pos x="74" y="266"/>
                </a:cxn>
                <a:cxn ang="0">
                  <a:pos x="28" y="37"/>
                </a:cxn>
                <a:cxn ang="0">
                  <a:pos x="1" y="46"/>
                </a:cxn>
              </a:cxnLst>
              <a:rect l="0" t="0" r="r" b="b"/>
              <a:pathLst>
                <a:path w="75" h="320">
                  <a:moveTo>
                    <a:pt x="1" y="46"/>
                  </a:moveTo>
                  <a:cubicBezTo>
                    <a:pt x="2" y="87"/>
                    <a:pt x="24" y="248"/>
                    <a:pt x="36" y="285"/>
                  </a:cubicBezTo>
                  <a:cubicBezTo>
                    <a:pt x="50" y="320"/>
                    <a:pt x="75" y="307"/>
                    <a:pt x="74" y="266"/>
                  </a:cubicBezTo>
                  <a:cubicBezTo>
                    <a:pt x="73" y="225"/>
                    <a:pt x="40" y="74"/>
                    <a:pt x="28" y="37"/>
                  </a:cubicBezTo>
                  <a:cubicBezTo>
                    <a:pt x="16" y="0"/>
                    <a:pt x="0" y="5"/>
                    <a:pt x="1" y="46"/>
                  </a:cubicBezTo>
                  <a:close/>
                </a:path>
              </a:pathLst>
            </a:custGeom>
            <a:solidFill>
              <a:schemeClr val="bg1"/>
            </a:solidFill>
            <a:ln w="9525">
              <a:noFill/>
              <a:round/>
              <a:headEnd/>
              <a:tailEnd/>
            </a:ln>
            <a:effectLst/>
          </p:spPr>
          <p:txBody>
            <a:bodyPr/>
            <a:lstStyle/>
            <a:p>
              <a:endParaRPr lang="en-US"/>
            </a:p>
          </p:txBody>
        </p:sp>
        <p:sp>
          <p:nvSpPr>
            <p:cNvPr id="3134" name="Freeform 62"/>
            <p:cNvSpPr>
              <a:spLocks/>
            </p:cNvSpPr>
            <p:nvPr userDrawn="1"/>
          </p:nvSpPr>
          <p:spPr bwMode="ltGray">
            <a:xfrm>
              <a:off x="3319" y="1736"/>
              <a:ext cx="1687" cy="607"/>
            </a:xfrm>
            <a:custGeom>
              <a:avLst/>
              <a:gdLst/>
              <a:ahLst/>
              <a:cxnLst>
                <a:cxn ang="0">
                  <a:pos x="95" y="511"/>
                </a:cxn>
                <a:cxn ang="0">
                  <a:pos x="406" y="594"/>
                </a:cxn>
                <a:cxn ang="0">
                  <a:pos x="936" y="575"/>
                </a:cxn>
                <a:cxn ang="0">
                  <a:pos x="1430" y="392"/>
                </a:cxn>
                <a:cxn ang="0">
                  <a:pos x="1812" y="49"/>
                </a:cxn>
                <a:cxn ang="0">
                  <a:pos x="1858" y="95"/>
                </a:cxn>
                <a:cxn ang="0">
                  <a:pos x="1812" y="140"/>
                </a:cxn>
                <a:cxn ang="0">
                  <a:pos x="1449" y="458"/>
                </a:cxn>
                <a:cxn ang="0">
                  <a:pos x="964" y="639"/>
                </a:cxn>
                <a:cxn ang="0">
                  <a:pos x="406" y="666"/>
                </a:cxn>
                <a:cxn ang="0">
                  <a:pos x="59" y="575"/>
                </a:cxn>
                <a:cxn ang="0">
                  <a:pos x="49" y="548"/>
                </a:cxn>
              </a:cxnLst>
              <a:rect l="0" t="0" r="r" b="b"/>
              <a:pathLst>
                <a:path w="1883" h="677">
                  <a:moveTo>
                    <a:pt x="95" y="511"/>
                  </a:moveTo>
                  <a:cubicBezTo>
                    <a:pt x="145" y="525"/>
                    <a:pt x="266" y="583"/>
                    <a:pt x="406" y="594"/>
                  </a:cubicBezTo>
                  <a:cubicBezTo>
                    <a:pt x="546" y="605"/>
                    <a:pt x="765" y="609"/>
                    <a:pt x="936" y="575"/>
                  </a:cubicBezTo>
                  <a:cubicBezTo>
                    <a:pt x="1107" y="541"/>
                    <a:pt x="1284" y="480"/>
                    <a:pt x="1430" y="392"/>
                  </a:cubicBezTo>
                  <a:cubicBezTo>
                    <a:pt x="1576" y="304"/>
                    <a:pt x="1741" y="98"/>
                    <a:pt x="1812" y="49"/>
                  </a:cubicBezTo>
                  <a:cubicBezTo>
                    <a:pt x="1883" y="0"/>
                    <a:pt x="1858" y="80"/>
                    <a:pt x="1858" y="95"/>
                  </a:cubicBezTo>
                  <a:cubicBezTo>
                    <a:pt x="1858" y="110"/>
                    <a:pt x="1880" y="79"/>
                    <a:pt x="1812" y="140"/>
                  </a:cubicBezTo>
                  <a:cubicBezTo>
                    <a:pt x="1744" y="201"/>
                    <a:pt x="1590" y="375"/>
                    <a:pt x="1449" y="458"/>
                  </a:cubicBezTo>
                  <a:cubicBezTo>
                    <a:pt x="1308" y="541"/>
                    <a:pt x="1138" y="604"/>
                    <a:pt x="964" y="639"/>
                  </a:cubicBezTo>
                  <a:cubicBezTo>
                    <a:pt x="790" y="674"/>
                    <a:pt x="557" y="677"/>
                    <a:pt x="406" y="666"/>
                  </a:cubicBezTo>
                  <a:cubicBezTo>
                    <a:pt x="255" y="655"/>
                    <a:pt x="118" y="595"/>
                    <a:pt x="59" y="575"/>
                  </a:cubicBezTo>
                  <a:cubicBezTo>
                    <a:pt x="0" y="555"/>
                    <a:pt x="51" y="554"/>
                    <a:pt x="49" y="548"/>
                  </a:cubicBezTo>
                </a:path>
              </a:pathLst>
            </a:custGeom>
            <a:solidFill>
              <a:schemeClr val="bg1"/>
            </a:solidFill>
            <a:ln w="9525">
              <a:noFill/>
              <a:round/>
              <a:headEnd/>
              <a:tailEnd/>
            </a:ln>
            <a:effectLst/>
          </p:spPr>
          <p:txBody>
            <a:bodyPr/>
            <a:lstStyle/>
            <a:p>
              <a:endParaRPr lang="en-US"/>
            </a:p>
          </p:txBody>
        </p:sp>
        <p:sp>
          <p:nvSpPr>
            <p:cNvPr id="3135" name="Freeform 63"/>
            <p:cNvSpPr>
              <a:spLocks/>
            </p:cNvSpPr>
            <p:nvPr userDrawn="1"/>
          </p:nvSpPr>
          <p:spPr bwMode="ltGray">
            <a:xfrm>
              <a:off x="2898" y="1874"/>
              <a:ext cx="2576" cy="1099"/>
            </a:xfrm>
            <a:custGeom>
              <a:avLst/>
              <a:gdLst/>
              <a:ahLst/>
              <a:cxnLst>
                <a:cxn ang="0">
                  <a:pos x="53" y="779"/>
                </a:cxn>
                <a:cxn ang="0">
                  <a:pos x="62" y="788"/>
                </a:cxn>
                <a:cxn ang="0">
                  <a:pos x="428" y="1062"/>
                </a:cxn>
                <a:cxn ang="0">
                  <a:pos x="931" y="1153"/>
                </a:cxn>
                <a:cxn ang="0">
                  <a:pos x="1534" y="1126"/>
                </a:cxn>
                <a:cxn ang="0">
                  <a:pos x="2147" y="907"/>
                </a:cxn>
                <a:cxn ang="0">
                  <a:pos x="2600" y="532"/>
                </a:cxn>
                <a:cxn ang="0">
                  <a:pos x="2833" y="65"/>
                </a:cxn>
                <a:cxn ang="0">
                  <a:pos x="2860" y="139"/>
                </a:cxn>
                <a:cxn ang="0">
                  <a:pos x="2787" y="340"/>
                </a:cxn>
                <a:cxn ang="0">
                  <a:pos x="2600" y="622"/>
                </a:cxn>
                <a:cxn ang="0">
                  <a:pos x="2146" y="985"/>
                </a:cxn>
                <a:cxn ang="0">
                  <a:pos x="1553" y="1181"/>
                </a:cxn>
                <a:cxn ang="0">
                  <a:pos x="949" y="1217"/>
                </a:cxn>
                <a:cxn ang="0">
                  <a:pos x="437" y="1126"/>
                </a:cxn>
                <a:cxn ang="0">
                  <a:pos x="145" y="943"/>
                </a:cxn>
                <a:cxn ang="0">
                  <a:pos x="53" y="779"/>
                </a:cxn>
              </a:cxnLst>
              <a:rect l="0" t="0" r="r" b="b"/>
              <a:pathLst>
                <a:path w="2876" h="1226">
                  <a:moveTo>
                    <a:pt x="53" y="779"/>
                  </a:moveTo>
                  <a:cubicBezTo>
                    <a:pt x="1" y="724"/>
                    <a:pt x="0" y="741"/>
                    <a:pt x="62" y="788"/>
                  </a:cubicBezTo>
                  <a:cubicBezTo>
                    <a:pt x="124" y="835"/>
                    <a:pt x="283" y="1001"/>
                    <a:pt x="428" y="1062"/>
                  </a:cubicBezTo>
                  <a:cubicBezTo>
                    <a:pt x="573" y="1123"/>
                    <a:pt x="747" y="1142"/>
                    <a:pt x="931" y="1153"/>
                  </a:cubicBezTo>
                  <a:cubicBezTo>
                    <a:pt x="1115" y="1164"/>
                    <a:pt x="1331" y="1167"/>
                    <a:pt x="1534" y="1126"/>
                  </a:cubicBezTo>
                  <a:cubicBezTo>
                    <a:pt x="1737" y="1085"/>
                    <a:pt x="1969" y="1006"/>
                    <a:pt x="2147" y="907"/>
                  </a:cubicBezTo>
                  <a:cubicBezTo>
                    <a:pt x="2325" y="808"/>
                    <a:pt x="2486" y="672"/>
                    <a:pt x="2600" y="532"/>
                  </a:cubicBezTo>
                  <a:cubicBezTo>
                    <a:pt x="2714" y="392"/>
                    <a:pt x="2790" y="130"/>
                    <a:pt x="2833" y="65"/>
                  </a:cubicBezTo>
                  <a:cubicBezTo>
                    <a:pt x="2876" y="0"/>
                    <a:pt x="2868" y="93"/>
                    <a:pt x="2860" y="139"/>
                  </a:cubicBezTo>
                  <a:cubicBezTo>
                    <a:pt x="2852" y="185"/>
                    <a:pt x="2830" y="260"/>
                    <a:pt x="2787" y="340"/>
                  </a:cubicBezTo>
                  <a:cubicBezTo>
                    <a:pt x="2744" y="420"/>
                    <a:pt x="2707" y="515"/>
                    <a:pt x="2600" y="622"/>
                  </a:cubicBezTo>
                  <a:cubicBezTo>
                    <a:pt x="2493" y="729"/>
                    <a:pt x="2320" y="892"/>
                    <a:pt x="2146" y="985"/>
                  </a:cubicBezTo>
                  <a:cubicBezTo>
                    <a:pt x="1972" y="1078"/>
                    <a:pt x="1752" y="1142"/>
                    <a:pt x="1553" y="1181"/>
                  </a:cubicBezTo>
                  <a:cubicBezTo>
                    <a:pt x="1354" y="1220"/>
                    <a:pt x="1135" y="1226"/>
                    <a:pt x="949" y="1217"/>
                  </a:cubicBezTo>
                  <a:cubicBezTo>
                    <a:pt x="763" y="1208"/>
                    <a:pt x="571" y="1172"/>
                    <a:pt x="437" y="1126"/>
                  </a:cubicBezTo>
                  <a:cubicBezTo>
                    <a:pt x="303" y="1080"/>
                    <a:pt x="209" y="1001"/>
                    <a:pt x="145" y="943"/>
                  </a:cubicBezTo>
                  <a:cubicBezTo>
                    <a:pt x="81" y="885"/>
                    <a:pt x="72" y="813"/>
                    <a:pt x="53" y="779"/>
                  </a:cubicBezTo>
                  <a:close/>
                </a:path>
              </a:pathLst>
            </a:custGeom>
            <a:solidFill>
              <a:schemeClr val="bg1"/>
            </a:solidFill>
            <a:ln w="9525">
              <a:noFill/>
              <a:round/>
              <a:headEnd/>
              <a:tailEnd/>
            </a:ln>
            <a:effectLst/>
          </p:spPr>
          <p:txBody>
            <a:bodyPr/>
            <a:lstStyle/>
            <a:p>
              <a:endParaRPr lang="en-US"/>
            </a:p>
          </p:txBody>
        </p:sp>
        <p:sp>
          <p:nvSpPr>
            <p:cNvPr id="3136" name="Freeform 64"/>
            <p:cNvSpPr>
              <a:spLocks/>
            </p:cNvSpPr>
            <p:nvPr userDrawn="1"/>
          </p:nvSpPr>
          <p:spPr bwMode="ltGray">
            <a:xfrm>
              <a:off x="3473" y="2703"/>
              <a:ext cx="1961" cy="706"/>
            </a:xfrm>
            <a:custGeom>
              <a:avLst/>
              <a:gdLst/>
              <a:ahLst/>
              <a:cxnLst>
                <a:cxn ang="0">
                  <a:pos x="7" y="650"/>
                </a:cxn>
                <a:cxn ang="0">
                  <a:pos x="143" y="695"/>
                </a:cxn>
                <a:cxn ang="0">
                  <a:pos x="572" y="722"/>
                </a:cxn>
                <a:cxn ang="0">
                  <a:pos x="993" y="676"/>
                </a:cxn>
                <a:cxn ang="0">
                  <a:pos x="1532" y="484"/>
                </a:cxn>
                <a:cxn ang="0">
                  <a:pos x="1925" y="219"/>
                </a:cxn>
                <a:cxn ang="0">
                  <a:pos x="2163" y="9"/>
                </a:cxn>
                <a:cxn ang="0">
                  <a:pos x="2081" y="164"/>
                </a:cxn>
                <a:cxn ang="0">
                  <a:pos x="1898" y="320"/>
                </a:cxn>
                <a:cxn ang="0">
                  <a:pos x="1514" y="558"/>
                </a:cxn>
                <a:cxn ang="0">
                  <a:pos x="1039" y="731"/>
                </a:cxn>
                <a:cxn ang="0">
                  <a:pos x="591" y="786"/>
                </a:cxn>
                <a:cxn ang="0">
                  <a:pos x="98" y="741"/>
                </a:cxn>
                <a:cxn ang="0">
                  <a:pos x="7" y="650"/>
                </a:cxn>
              </a:cxnLst>
              <a:rect l="0" t="0" r="r" b="b"/>
              <a:pathLst>
                <a:path w="2189" h="788">
                  <a:moveTo>
                    <a:pt x="7" y="650"/>
                  </a:moveTo>
                  <a:cubicBezTo>
                    <a:pt x="14" y="642"/>
                    <a:pt x="49" y="683"/>
                    <a:pt x="143" y="695"/>
                  </a:cubicBezTo>
                  <a:cubicBezTo>
                    <a:pt x="237" y="707"/>
                    <a:pt x="430" y="725"/>
                    <a:pt x="572" y="722"/>
                  </a:cubicBezTo>
                  <a:cubicBezTo>
                    <a:pt x="714" y="719"/>
                    <a:pt x="833" y="716"/>
                    <a:pt x="993" y="676"/>
                  </a:cubicBezTo>
                  <a:cubicBezTo>
                    <a:pt x="1153" y="636"/>
                    <a:pt x="1377" y="560"/>
                    <a:pt x="1532" y="484"/>
                  </a:cubicBezTo>
                  <a:cubicBezTo>
                    <a:pt x="1687" y="408"/>
                    <a:pt x="1820" y="298"/>
                    <a:pt x="1925" y="219"/>
                  </a:cubicBezTo>
                  <a:cubicBezTo>
                    <a:pt x="2030" y="140"/>
                    <a:pt x="2137" y="18"/>
                    <a:pt x="2163" y="9"/>
                  </a:cubicBezTo>
                  <a:cubicBezTo>
                    <a:pt x="2189" y="0"/>
                    <a:pt x="2125" y="112"/>
                    <a:pt x="2081" y="164"/>
                  </a:cubicBezTo>
                  <a:cubicBezTo>
                    <a:pt x="2037" y="216"/>
                    <a:pt x="1992" y="254"/>
                    <a:pt x="1898" y="320"/>
                  </a:cubicBezTo>
                  <a:cubicBezTo>
                    <a:pt x="1804" y="386"/>
                    <a:pt x="1657" y="489"/>
                    <a:pt x="1514" y="558"/>
                  </a:cubicBezTo>
                  <a:cubicBezTo>
                    <a:pt x="1371" y="627"/>
                    <a:pt x="1193" y="693"/>
                    <a:pt x="1039" y="731"/>
                  </a:cubicBezTo>
                  <a:cubicBezTo>
                    <a:pt x="885" y="769"/>
                    <a:pt x="748" y="784"/>
                    <a:pt x="591" y="786"/>
                  </a:cubicBezTo>
                  <a:cubicBezTo>
                    <a:pt x="434" y="788"/>
                    <a:pt x="195" y="764"/>
                    <a:pt x="98" y="741"/>
                  </a:cubicBezTo>
                  <a:cubicBezTo>
                    <a:pt x="1" y="718"/>
                    <a:pt x="0" y="658"/>
                    <a:pt x="7" y="650"/>
                  </a:cubicBezTo>
                  <a:close/>
                </a:path>
              </a:pathLst>
            </a:custGeom>
            <a:solidFill>
              <a:schemeClr val="bg1"/>
            </a:solidFill>
            <a:ln w="9525">
              <a:noFill/>
              <a:round/>
              <a:headEnd/>
              <a:tailEnd/>
            </a:ln>
            <a:effectLst/>
          </p:spPr>
          <p:txBody>
            <a:bodyPr/>
            <a:lstStyle/>
            <a:p>
              <a:endParaRPr lang="en-US"/>
            </a:p>
          </p:txBody>
        </p:sp>
        <p:sp>
          <p:nvSpPr>
            <p:cNvPr id="3137" name="Freeform 65"/>
            <p:cNvSpPr>
              <a:spLocks/>
            </p:cNvSpPr>
            <p:nvPr userDrawn="1"/>
          </p:nvSpPr>
          <p:spPr bwMode="ltGray">
            <a:xfrm>
              <a:off x="4198" y="1089"/>
              <a:ext cx="1273" cy="1017"/>
            </a:xfrm>
            <a:custGeom>
              <a:avLst/>
              <a:gdLst/>
              <a:ahLst/>
              <a:cxnLst>
                <a:cxn ang="0">
                  <a:pos x="287" y="318"/>
                </a:cxn>
                <a:cxn ang="0">
                  <a:pos x="259" y="294"/>
                </a:cxn>
                <a:cxn ang="0">
                  <a:pos x="214" y="384"/>
                </a:cxn>
                <a:cxn ang="0">
                  <a:pos x="121" y="423"/>
                </a:cxn>
                <a:cxn ang="0">
                  <a:pos x="79" y="387"/>
                </a:cxn>
                <a:cxn ang="0">
                  <a:pos x="46" y="420"/>
                </a:cxn>
                <a:cxn ang="0">
                  <a:pos x="15" y="454"/>
                </a:cxn>
                <a:cxn ang="0">
                  <a:pos x="151" y="454"/>
                </a:cxn>
                <a:cxn ang="0">
                  <a:pos x="46" y="561"/>
                </a:cxn>
                <a:cxn ang="0">
                  <a:pos x="7" y="654"/>
                </a:cxn>
                <a:cxn ang="0">
                  <a:pos x="46" y="753"/>
                </a:cxn>
                <a:cxn ang="0">
                  <a:pos x="85" y="795"/>
                </a:cxn>
                <a:cxn ang="0">
                  <a:pos x="16" y="822"/>
                </a:cxn>
                <a:cxn ang="0">
                  <a:pos x="196" y="801"/>
                </a:cxn>
                <a:cxn ang="0">
                  <a:pos x="82" y="1068"/>
                </a:cxn>
                <a:cxn ang="0">
                  <a:pos x="118" y="1101"/>
                </a:cxn>
                <a:cxn ang="0">
                  <a:pos x="241" y="862"/>
                </a:cxn>
                <a:cxn ang="0">
                  <a:pos x="295" y="816"/>
                </a:cxn>
                <a:cxn ang="0">
                  <a:pos x="250" y="732"/>
                </a:cxn>
                <a:cxn ang="0">
                  <a:pos x="287" y="771"/>
                </a:cxn>
                <a:cxn ang="0">
                  <a:pos x="610" y="696"/>
                </a:cxn>
                <a:cxn ang="0">
                  <a:pos x="820" y="810"/>
                </a:cxn>
                <a:cxn ang="0">
                  <a:pos x="967" y="998"/>
                </a:cxn>
                <a:cxn ang="0">
                  <a:pos x="997" y="963"/>
                </a:cxn>
                <a:cxn ang="0">
                  <a:pos x="1348" y="1029"/>
                </a:cxn>
                <a:cxn ang="0">
                  <a:pos x="1300" y="960"/>
                </a:cxn>
                <a:cxn ang="0">
                  <a:pos x="1336" y="785"/>
                </a:cxn>
                <a:cxn ang="0">
                  <a:pos x="1162" y="456"/>
                </a:cxn>
                <a:cxn ang="0">
                  <a:pos x="1007" y="227"/>
                </a:cxn>
                <a:cxn ang="0">
                  <a:pos x="860" y="99"/>
                </a:cxn>
                <a:cxn ang="0">
                  <a:pos x="664" y="0"/>
                </a:cxn>
                <a:cxn ang="0">
                  <a:pos x="695" y="91"/>
                </a:cxn>
                <a:cxn ang="0">
                  <a:pos x="520" y="15"/>
                </a:cxn>
                <a:cxn ang="0">
                  <a:pos x="469" y="93"/>
                </a:cxn>
                <a:cxn ang="0">
                  <a:pos x="430" y="189"/>
                </a:cxn>
                <a:cxn ang="0">
                  <a:pos x="712" y="234"/>
                </a:cxn>
                <a:cxn ang="0">
                  <a:pos x="634" y="342"/>
                </a:cxn>
                <a:cxn ang="0">
                  <a:pos x="565" y="363"/>
                </a:cxn>
                <a:cxn ang="0">
                  <a:pos x="423" y="318"/>
                </a:cxn>
                <a:cxn ang="0">
                  <a:pos x="283" y="234"/>
                </a:cxn>
              </a:cxnLst>
              <a:rect l="0" t="0" r="r" b="b"/>
              <a:pathLst>
                <a:path w="1421" h="1134">
                  <a:moveTo>
                    <a:pt x="287" y="273"/>
                  </a:moveTo>
                  <a:lnTo>
                    <a:pt x="287" y="318"/>
                  </a:lnTo>
                  <a:lnTo>
                    <a:pt x="253" y="336"/>
                  </a:lnTo>
                  <a:lnTo>
                    <a:pt x="259" y="294"/>
                  </a:lnTo>
                  <a:lnTo>
                    <a:pt x="223" y="318"/>
                  </a:lnTo>
                  <a:lnTo>
                    <a:pt x="214" y="384"/>
                  </a:lnTo>
                  <a:lnTo>
                    <a:pt x="154" y="396"/>
                  </a:lnTo>
                  <a:lnTo>
                    <a:pt x="121" y="423"/>
                  </a:lnTo>
                  <a:lnTo>
                    <a:pt x="85" y="423"/>
                  </a:lnTo>
                  <a:lnTo>
                    <a:pt x="79" y="387"/>
                  </a:lnTo>
                  <a:lnTo>
                    <a:pt x="46" y="387"/>
                  </a:lnTo>
                  <a:lnTo>
                    <a:pt x="46" y="420"/>
                  </a:lnTo>
                  <a:lnTo>
                    <a:pt x="13" y="426"/>
                  </a:lnTo>
                  <a:lnTo>
                    <a:pt x="15" y="454"/>
                  </a:lnTo>
                  <a:lnTo>
                    <a:pt x="60" y="454"/>
                  </a:lnTo>
                  <a:lnTo>
                    <a:pt x="151" y="454"/>
                  </a:lnTo>
                  <a:lnTo>
                    <a:pt x="105" y="545"/>
                  </a:lnTo>
                  <a:lnTo>
                    <a:pt x="46" y="561"/>
                  </a:lnTo>
                  <a:cubicBezTo>
                    <a:pt x="30" y="571"/>
                    <a:pt x="16" y="588"/>
                    <a:pt x="10" y="603"/>
                  </a:cubicBezTo>
                  <a:cubicBezTo>
                    <a:pt x="4" y="618"/>
                    <a:pt x="0" y="639"/>
                    <a:pt x="7" y="654"/>
                  </a:cubicBezTo>
                  <a:lnTo>
                    <a:pt x="49" y="693"/>
                  </a:lnTo>
                  <a:lnTo>
                    <a:pt x="46" y="753"/>
                  </a:lnTo>
                  <a:lnTo>
                    <a:pt x="76" y="762"/>
                  </a:lnTo>
                  <a:lnTo>
                    <a:pt x="85" y="795"/>
                  </a:lnTo>
                  <a:lnTo>
                    <a:pt x="46" y="792"/>
                  </a:lnTo>
                  <a:lnTo>
                    <a:pt x="16" y="822"/>
                  </a:lnTo>
                  <a:lnTo>
                    <a:pt x="121" y="837"/>
                  </a:lnTo>
                  <a:lnTo>
                    <a:pt x="196" y="801"/>
                  </a:lnTo>
                  <a:lnTo>
                    <a:pt x="166" y="975"/>
                  </a:lnTo>
                  <a:lnTo>
                    <a:pt x="82" y="1068"/>
                  </a:lnTo>
                  <a:cubicBezTo>
                    <a:pt x="65" y="1093"/>
                    <a:pt x="49" y="1116"/>
                    <a:pt x="67" y="1125"/>
                  </a:cubicBezTo>
                  <a:cubicBezTo>
                    <a:pt x="85" y="1134"/>
                    <a:pt x="101" y="1124"/>
                    <a:pt x="118" y="1101"/>
                  </a:cubicBezTo>
                  <a:lnTo>
                    <a:pt x="193" y="957"/>
                  </a:lnTo>
                  <a:lnTo>
                    <a:pt x="241" y="862"/>
                  </a:lnTo>
                  <a:lnTo>
                    <a:pt x="287" y="862"/>
                  </a:lnTo>
                  <a:lnTo>
                    <a:pt x="295" y="816"/>
                  </a:lnTo>
                  <a:lnTo>
                    <a:pt x="256" y="792"/>
                  </a:lnTo>
                  <a:lnTo>
                    <a:pt x="250" y="732"/>
                  </a:lnTo>
                  <a:lnTo>
                    <a:pt x="287" y="726"/>
                  </a:lnTo>
                  <a:lnTo>
                    <a:pt x="287" y="771"/>
                  </a:lnTo>
                  <a:lnTo>
                    <a:pt x="400" y="696"/>
                  </a:lnTo>
                  <a:cubicBezTo>
                    <a:pt x="454" y="684"/>
                    <a:pt x="550" y="687"/>
                    <a:pt x="610" y="696"/>
                  </a:cubicBezTo>
                  <a:cubicBezTo>
                    <a:pt x="670" y="705"/>
                    <a:pt x="728" y="734"/>
                    <a:pt x="763" y="753"/>
                  </a:cubicBezTo>
                  <a:cubicBezTo>
                    <a:pt x="798" y="772"/>
                    <a:pt x="801" y="784"/>
                    <a:pt x="820" y="810"/>
                  </a:cubicBezTo>
                  <a:lnTo>
                    <a:pt x="877" y="908"/>
                  </a:lnTo>
                  <a:lnTo>
                    <a:pt x="967" y="998"/>
                  </a:lnTo>
                  <a:lnTo>
                    <a:pt x="925" y="906"/>
                  </a:lnTo>
                  <a:cubicBezTo>
                    <a:pt x="930" y="900"/>
                    <a:pt x="904" y="939"/>
                    <a:pt x="997" y="963"/>
                  </a:cubicBezTo>
                  <a:cubicBezTo>
                    <a:pt x="1090" y="987"/>
                    <a:pt x="1170" y="1000"/>
                    <a:pt x="1228" y="1011"/>
                  </a:cubicBezTo>
                  <a:lnTo>
                    <a:pt x="1348" y="1029"/>
                  </a:lnTo>
                  <a:lnTo>
                    <a:pt x="1375" y="998"/>
                  </a:lnTo>
                  <a:lnTo>
                    <a:pt x="1300" y="960"/>
                  </a:lnTo>
                  <a:lnTo>
                    <a:pt x="1421" y="953"/>
                  </a:lnTo>
                  <a:lnTo>
                    <a:pt x="1336" y="785"/>
                  </a:lnTo>
                  <a:cubicBezTo>
                    <a:pt x="1307" y="722"/>
                    <a:pt x="1273" y="630"/>
                    <a:pt x="1244" y="575"/>
                  </a:cubicBezTo>
                  <a:cubicBezTo>
                    <a:pt x="1166" y="463"/>
                    <a:pt x="1188" y="486"/>
                    <a:pt x="1162" y="456"/>
                  </a:cubicBezTo>
                  <a:lnTo>
                    <a:pt x="1107" y="383"/>
                  </a:lnTo>
                  <a:lnTo>
                    <a:pt x="1007" y="227"/>
                  </a:lnTo>
                  <a:lnTo>
                    <a:pt x="924" y="154"/>
                  </a:lnTo>
                  <a:lnTo>
                    <a:pt x="860" y="99"/>
                  </a:lnTo>
                  <a:lnTo>
                    <a:pt x="709" y="0"/>
                  </a:lnTo>
                  <a:lnTo>
                    <a:pt x="664" y="0"/>
                  </a:lnTo>
                  <a:lnTo>
                    <a:pt x="730" y="81"/>
                  </a:lnTo>
                  <a:lnTo>
                    <a:pt x="695" y="91"/>
                  </a:lnTo>
                  <a:lnTo>
                    <a:pt x="634" y="24"/>
                  </a:lnTo>
                  <a:lnTo>
                    <a:pt x="520" y="15"/>
                  </a:lnTo>
                  <a:lnTo>
                    <a:pt x="493" y="51"/>
                  </a:lnTo>
                  <a:lnTo>
                    <a:pt x="469" y="93"/>
                  </a:lnTo>
                  <a:lnTo>
                    <a:pt x="436" y="153"/>
                  </a:lnTo>
                  <a:lnTo>
                    <a:pt x="430" y="189"/>
                  </a:lnTo>
                  <a:lnTo>
                    <a:pt x="706" y="186"/>
                  </a:lnTo>
                  <a:lnTo>
                    <a:pt x="712" y="234"/>
                  </a:lnTo>
                  <a:lnTo>
                    <a:pt x="628" y="291"/>
                  </a:lnTo>
                  <a:lnTo>
                    <a:pt x="634" y="342"/>
                  </a:lnTo>
                  <a:lnTo>
                    <a:pt x="574" y="399"/>
                  </a:lnTo>
                  <a:lnTo>
                    <a:pt x="565" y="363"/>
                  </a:lnTo>
                  <a:lnTo>
                    <a:pt x="505" y="366"/>
                  </a:lnTo>
                  <a:cubicBezTo>
                    <a:pt x="481" y="359"/>
                    <a:pt x="448" y="339"/>
                    <a:pt x="423" y="318"/>
                  </a:cubicBezTo>
                  <a:lnTo>
                    <a:pt x="355" y="243"/>
                  </a:lnTo>
                  <a:lnTo>
                    <a:pt x="283" y="234"/>
                  </a:lnTo>
                  <a:lnTo>
                    <a:pt x="287" y="318"/>
                  </a:lnTo>
                </a:path>
              </a:pathLst>
            </a:custGeom>
            <a:solidFill>
              <a:schemeClr val="bg1"/>
            </a:solidFill>
            <a:ln w="9525">
              <a:noFill/>
              <a:round/>
              <a:headEnd/>
              <a:tailEnd/>
            </a:ln>
            <a:effectLst/>
          </p:spPr>
          <p:txBody>
            <a:bodyPr/>
            <a:lstStyle/>
            <a:p>
              <a:endParaRPr lang="en-US"/>
            </a:p>
          </p:txBody>
        </p:sp>
        <p:sp>
          <p:nvSpPr>
            <p:cNvPr id="3138" name="Freeform 66"/>
            <p:cNvSpPr>
              <a:spLocks/>
            </p:cNvSpPr>
            <p:nvPr userDrawn="1"/>
          </p:nvSpPr>
          <p:spPr bwMode="ltGray">
            <a:xfrm>
              <a:off x="4408" y="1097"/>
              <a:ext cx="209" cy="188"/>
            </a:xfrm>
            <a:custGeom>
              <a:avLst/>
              <a:gdLst/>
              <a:ahLst/>
              <a:cxnLst>
                <a:cxn ang="0">
                  <a:pos x="18" y="177"/>
                </a:cxn>
                <a:cxn ang="0">
                  <a:pos x="0" y="201"/>
                </a:cxn>
                <a:cxn ang="0">
                  <a:pos x="78" y="210"/>
                </a:cxn>
                <a:cxn ang="0">
                  <a:pos x="132" y="204"/>
                </a:cxn>
                <a:cxn ang="0">
                  <a:pos x="147" y="183"/>
                </a:cxn>
                <a:cxn ang="0">
                  <a:pos x="153" y="111"/>
                </a:cxn>
                <a:cxn ang="0">
                  <a:pos x="233" y="82"/>
                </a:cxn>
                <a:cxn ang="0">
                  <a:pos x="159" y="0"/>
                </a:cxn>
                <a:cxn ang="0">
                  <a:pos x="165" y="48"/>
                </a:cxn>
                <a:cxn ang="0">
                  <a:pos x="123" y="57"/>
                </a:cxn>
                <a:cxn ang="0">
                  <a:pos x="117" y="87"/>
                </a:cxn>
                <a:cxn ang="0">
                  <a:pos x="54" y="78"/>
                </a:cxn>
                <a:cxn ang="0">
                  <a:pos x="57" y="159"/>
                </a:cxn>
                <a:cxn ang="0">
                  <a:pos x="18" y="177"/>
                </a:cxn>
              </a:cxnLst>
              <a:rect l="0" t="0" r="r" b="b"/>
              <a:pathLst>
                <a:path w="233" h="210">
                  <a:moveTo>
                    <a:pt x="18" y="177"/>
                  </a:moveTo>
                  <a:lnTo>
                    <a:pt x="0" y="201"/>
                  </a:lnTo>
                  <a:lnTo>
                    <a:pt x="78" y="210"/>
                  </a:lnTo>
                  <a:lnTo>
                    <a:pt x="132" y="204"/>
                  </a:lnTo>
                  <a:lnTo>
                    <a:pt x="147" y="183"/>
                  </a:lnTo>
                  <a:lnTo>
                    <a:pt x="153" y="111"/>
                  </a:lnTo>
                  <a:lnTo>
                    <a:pt x="233" y="82"/>
                  </a:lnTo>
                  <a:lnTo>
                    <a:pt x="159" y="0"/>
                  </a:lnTo>
                  <a:lnTo>
                    <a:pt x="165" y="48"/>
                  </a:lnTo>
                  <a:lnTo>
                    <a:pt x="123" y="57"/>
                  </a:lnTo>
                  <a:lnTo>
                    <a:pt x="117" y="87"/>
                  </a:lnTo>
                  <a:cubicBezTo>
                    <a:pt x="78" y="99"/>
                    <a:pt x="61" y="65"/>
                    <a:pt x="54" y="78"/>
                  </a:cubicBezTo>
                  <a:lnTo>
                    <a:pt x="57" y="159"/>
                  </a:lnTo>
                  <a:lnTo>
                    <a:pt x="18" y="177"/>
                  </a:lnTo>
                  <a:close/>
                </a:path>
              </a:pathLst>
            </a:custGeom>
            <a:solidFill>
              <a:schemeClr val="bg1"/>
            </a:solidFill>
            <a:ln w="9525">
              <a:noFill/>
              <a:round/>
              <a:headEnd/>
              <a:tailEnd/>
            </a:ln>
            <a:effectLst/>
          </p:spPr>
          <p:txBody>
            <a:bodyPr/>
            <a:lstStyle/>
            <a:p>
              <a:endParaRPr lang="en-US"/>
            </a:p>
          </p:txBody>
        </p:sp>
        <p:sp>
          <p:nvSpPr>
            <p:cNvPr id="3139" name="Freeform 67"/>
            <p:cNvSpPr>
              <a:spLocks/>
            </p:cNvSpPr>
            <p:nvPr userDrawn="1"/>
          </p:nvSpPr>
          <p:spPr bwMode="ltGray">
            <a:xfrm>
              <a:off x="4043" y="1045"/>
              <a:ext cx="451" cy="348"/>
            </a:xfrm>
            <a:custGeom>
              <a:avLst/>
              <a:gdLst/>
              <a:ahLst/>
              <a:cxnLst>
                <a:cxn ang="0">
                  <a:pos x="97" y="367"/>
                </a:cxn>
                <a:cxn ang="0">
                  <a:pos x="142" y="367"/>
                </a:cxn>
                <a:cxn ang="0">
                  <a:pos x="231" y="337"/>
                </a:cxn>
                <a:cxn ang="0">
                  <a:pos x="261" y="337"/>
                </a:cxn>
                <a:cxn ang="0">
                  <a:pos x="303" y="340"/>
                </a:cxn>
                <a:cxn ang="0">
                  <a:pos x="324" y="367"/>
                </a:cxn>
                <a:cxn ang="0">
                  <a:pos x="324" y="322"/>
                </a:cxn>
                <a:cxn ang="0">
                  <a:pos x="369" y="276"/>
                </a:cxn>
                <a:cxn ang="0">
                  <a:pos x="414" y="276"/>
                </a:cxn>
                <a:cxn ang="0">
                  <a:pos x="324" y="231"/>
                </a:cxn>
                <a:cxn ang="0">
                  <a:pos x="291" y="277"/>
                </a:cxn>
                <a:cxn ang="0">
                  <a:pos x="188" y="276"/>
                </a:cxn>
                <a:cxn ang="0">
                  <a:pos x="233" y="231"/>
                </a:cxn>
                <a:cxn ang="0">
                  <a:pos x="233" y="185"/>
                </a:cxn>
                <a:cxn ang="0">
                  <a:pos x="278" y="185"/>
                </a:cxn>
                <a:cxn ang="0">
                  <a:pos x="321" y="163"/>
                </a:cxn>
                <a:cxn ang="0">
                  <a:pos x="393" y="202"/>
                </a:cxn>
                <a:cxn ang="0">
                  <a:pos x="438" y="160"/>
                </a:cxn>
                <a:cxn ang="0">
                  <a:pos x="462" y="106"/>
                </a:cxn>
                <a:cxn ang="0">
                  <a:pos x="456" y="82"/>
                </a:cxn>
                <a:cxn ang="0">
                  <a:pos x="504" y="67"/>
                </a:cxn>
                <a:cxn ang="0">
                  <a:pos x="501" y="34"/>
                </a:cxn>
                <a:cxn ang="0">
                  <a:pos x="465" y="10"/>
                </a:cxn>
                <a:cxn ang="0">
                  <a:pos x="354" y="10"/>
                </a:cxn>
                <a:cxn ang="0">
                  <a:pos x="222" y="73"/>
                </a:cxn>
                <a:cxn ang="0">
                  <a:pos x="195" y="103"/>
                </a:cxn>
                <a:cxn ang="0">
                  <a:pos x="147" y="106"/>
                </a:cxn>
                <a:cxn ang="0">
                  <a:pos x="81" y="130"/>
                </a:cxn>
                <a:cxn ang="0">
                  <a:pos x="66" y="148"/>
                </a:cxn>
                <a:cxn ang="0">
                  <a:pos x="52" y="185"/>
                </a:cxn>
                <a:cxn ang="0">
                  <a:pos x="52" y="231"/>
                </a:cxn>
                <a:cxn ang="0">
                  <a:pos x="15" y="241"/>
                </a:cxn>
                <a:cxn ang="0">
                  <a:pos x="15" y="340"/>
                </a:cxn>
                <a:cxn ang="0">
                  <a:pos x="54" y="340"/>
                </a:cxn>
                <a:cxn ang="0">
                  <a:pos x="60" y="298"/>
                </a:cxn>
                <a:cxn ang="0">
                  <a:pos x="147" y="301"/>
                </a:cxn>
                <a:cxn ang="0">
                  <a:pos x="132" y="331"/>
                </a:cxn>
                <a:cxn ang="0">
                  <a:pos x="87" y="337"/>
                </a:cxn>
                <a:cxn ang="0">
                  <a:pos x="97" y="367"/>
                </a:cxn>
              </a:cxnLst>
              <a:rect l="0" t="0" r="r" b="b"/>
              <a:pathLst>
                <a:path w="504" h="388">
                  <a:moveTo>
                    <a:pt x="97" y="367"/>
                  </a:moveTo>
                  <a:lnTo>
                    <a:pt x="142" y="367"/>
                  </a:lnTo>
                  <a:cubicBezTo>
                    <a:pt x="164" y="362"/>
                    <a:pt x="180" y="340"/>
                    <a:pt x="231" y="337"/>
                  </a:cubicBezTo>
                  <a:cubicBezTo>
                    <a:pt x="282" y="334"/>
                    <a:pt x="244" y="337"/>
                    <a:pt x="261" y="337"/>
                  </a:cubicBezTo>
                  <a:lnTo>
                    <a:pt x="303" y="340"/>
                  </a:lnTo>
                  <a:lnTo>
                    <a:pt x="324" y="367"/>
                  </a:lnTo>
                  <a:lnTo>
                    <a:pt x="324" y="322"/>
                  </a:lnTo>
                  <a:lnTo>
                    <a:pt x="369" y="276"/>
                  </a:lnTo>
                  <a:lnTo>
                    <a:pt x="414" y="276"/>
                  </a:lnTo>
                  <a:lnTo>
                    <a:pt x="324" y="231"/>
                  </a:lnTo>
                  <a:lnTo>
                    <a:pt x="291" y="277"/>
                  </a:lnTo>
                  <a:lnTo>
                    <a:pt x="188" y="276"/>
                  </a:lnTo>
                  <a:lnTo>
                    <a:pt x="233" y="231"/>
                  </a:lnTo>
                  <a:lnTo>
                    <a:pt x="233" y="185"/>
                  </a:lnTo>
                  <a:lnTo>
                    <a:pt x="278" y="185"/>
                  </a:lnTo>
                  <a:lnTo>
                    <a:pt x="321" y="163"/>
                  </a:lnTo>
                  <a:lnTo>
                    <a:pt x="393" y="202"/>
                  </a:lnTo>
                  <a:lnTo>
                    <a:pt x="438" y="160"/>
                  </a:lnTo>
                  <a:lnTo>
                    <a:pt x="462" y="106"/>
                  </a:lnTo>
                  <a:lnTo>
                    <a:pt x="456" y="82"/>
                  </a:lnTo>
                  <a:lnTo>
                    <a:pt x="504" y="67"/>
                  </a:lnTo>
                  <a:lnTo>
                    <a:pt x="501" y="34"/>
                  </a:lnTo>
                  <a:lnTo>
                    <a:pt x="465" y="10"/>
                  </a:lnTo>
                  <a:cubicBezTo>
                    <a:pt x="441" y="6"/>
                    <a:pt x="394" y="0"/>
                    <a:pt x="354" y="10"/>
                  </a:cubicBezTo>
                  <a:cubicBezTo>
                    <a:pt x="306" y="13"/>
                    <a:pt x="248" y="56"/>
                    <a:pt x="222" y="73"/>
                  </a:cubicBezTo>
                  <a:lnTo>
                    <a:pt x="195" y="103"/>
                  </a:lnTo>
                  <a:lnTo>
                    <a:pt x="147" y="106"/>
                  </a:lnTo>
                  <a:lnTo>
                    <a:pt x="81" y="130"/>
                  </a:lnTo>
                  <a:cubicBezTo>
                    <a:pt x="68" y="137"/>
                    <a:pt x="71" y="139"/>
                    <a:pt x="66" y="148"/>
                  </a:cubicBezTo>
                  <a:cubicBezTo>
                    <a:pt x="61" y="157"/>
                    <a:pt x="54" y="171"/>
                    <a:pt x="52" y="185"/>
                  </a:cubicBezTo>
                  <a:cubicBezTo>
                    <a:pt x="38" y="210"/>
                    <a:pt x="58" y="222"/>
                    <a:pt x="52" y="231"/>
                  </a:cubicBezTo>
                  <a:lnTo>
                    <a:pt x="15" y="241"/>
                  </a:lnTo>
                  <a:cubicBezTo>
                    <a:pt x="9" y="259"/>
                    <a:pt x="0" y="292"/>
                    <a:pt x="15" y="340"/>
                  </a:cubicBezTo>
                  <a:cubicBezTo>
                    <a:pt x="30" y="388"/>
                    <a:pt x="46" y="347"/>
                    <a:pt x="54" y="340"/>
                  </a:cubicBezTo>
                  <a:lnTo>
                    <a:pt x="60" y="298"/>
                  </a:lnTo>
                  <a:lnTo>
                    <a:pt x="147" y="301"/>
                  </a:lnTo>
                  <a:lnTo>
                    <a:pt x="132" y="331"/>
                  </a:lnTo>
                  <a:lnTo>
                    <a:pt x="87" y="337"/>
                  </a:lnTo>
                  <a:lnTo>
                    <a:pt x="97" y="367"/>
                  </a:lnTo>
                  <a:close/>
                </a:path>
              </a:pathLst>
            </a:custGeom>
            <a:solidFill>
              <a:schemeClr val="bg1"/>
            </a:solidFill>
            <a:ln w="9525">
              <a:noFill/>
              <a:round/>
              <a:headEnd/>
              <a:tailEnd/>
            </a:ln>
            <a:effectLst/>
          </p:spPr>
          <p:txBody>
            <a:bodyPr/>
            <a:lstStyle/>
            <a:p>
              <a:endParaRPr lang="en-US"/>
            </a:p>
          </p:txBody>
        </p:sp>
        <p:sp>
          <p:nvSpPr>
            <p:cNvPr id="3140" name="Freeform 68"/>
            <p:cNvSpPr>
              <a:spLocks/>
            </p:cNvSpPr>
            <p:nvPr userDrawn="1"/>
          </p:nvSpPr>
          <p:spPr bwMode="ltGray">
            <a:xfrm>
              <a:off x="4118" y="960"/>
              <a:ext cx="174" cy="156"/>
            </a:xfrm>
            <a:custGeom>
              <a:avLst/>
              <a:gdLst/>
              <a:ahLst/>
              <a:cxnLst>
                <a:cxn ang="0">
                  <a:pos x="0" y="174"/>
                </a:cxn>
                <a:cxn ang="0">
                  <a:pos x="33" y="135"/>
                </a:cxn>
                <a:cxn ang="0">
                  <a:pos x="105" y="132"/>
                </a:cxn>
                <a:cxn ang="0">
                  <a:pos x="138" y="93"/>
                </a:cxn>
                <a:cxn ang="0">
                  <a:pos x="141" y="69"/>
                </a:cxn>
                <a:cxn ang="0">
                  <a:pos x="194" y="54"/>
                </a:cxn>
                <a:cxn ang="0">
                  <a:pos x="168" y="27"/>
                </a:cxn>
                <a:cxn ang="0">
                  <a:pos x="135" y="30"/>
                </a:cxn>
                <a:cxn ang="0">
                  <a:pos x="99" y="0"/>
                </a:cxn>
                <a:cxn ang="0">
                  <a:pos x="72" y="33"/>
                </a:cxn>
                <a:cxn ang="0">
                  <a:pos x="0" y="87"/>
                </a:cxn>
                <a:cxn ang="0">
                  <a:pos x="0" y="174"/>
                </a:cxn>
              </a:cxnLst>
              <a:rect l="0" t="0" r="r" b="b"/>
              <a:pathLst>
                <a:path w="194" h="174">
                  <a:moveTo>
                    <a:pt x="0" y="174"/>
                  </a:moveTo>
                  <a:lnTo>
                    <a:pt x="33" y="135"/>
                  </a:lnTo>
                  <a:lnTo>
                    <a:pt x="105" y="132"/>
                  </a:lnTo>
                  <a:lnTo>
                    <a:pt x="138" y="93"/>
                  </a:lnTo>
                  <a:lnTo>
                    <a:pt x="141" y="69"/>
                  </a:lnTo>
                  <a:lnTo>
                    <a:pt x="194" y="54"/>
                  </a:lnTo>
                  <a:lnTo>
                    <a:pt x="168" y="27"/>
                  </a:lnTo>
                  <a:lnTo>
                    <a:pt x="135" y="30"/>
                  </a:lnTo>
                  <a:lnTo>
                    <a:pt x="99" y="0"/>
                  </a:lnTo>
                  <a:lnTo>
                    <a:pt x="72" y="33"/>
                  </a:lnTo>
                  <a:lnTo>
                    <a:pt x="0" y="87"/>
                  </a:lnTo>
                  <a:lnTo>
                    <a:pt x="0" y="174"/>
                  </a:lnTo>
                  <a:close/>
                </a:path>
              </a:pathLst>
            </a:custGeom>
            <a:solidFill>
              <a:schemeClr val="bg1"/>
            </a:solidFill>
            <a:ln w="9525">
              <a:noFill/>
              <a:round/>
              <a:headEnd/>
              <a:tailEnd/>
            </a:ln>
            <a:effectLst/>
          </p:spPr>
          <p:txBody>
            <a:bodyPr/>
            <a:lstStyle/>
            <a:p>
              <a:endParaRPr lang="en-US"/>
            </a:p>
          </p:txBody>
        </p:sp>
        <p:sp>
          <p:nvSpPr>
            <p:cNvPr id="3141" name="Freeform 69"/>
            <p:cNvSpPr>
              <a:spLocks/>
            </p:cNvSpPr>
            <p:nvPr userDrawn="1"/>
          </p:nvSpPr>
          <p:spPr bwMode="ltGray">
            <a:xfrm>
              <a:off x="2789" y="967"/>
              <a:ext cx="1460" cy="1790"/>
            </a:xfrm>
            <a:custGeom>
              <a:avLst/>
              <a:gdLst/>
              <a:ahLst/>
              <a:cxnLst>
                <a:cxn ang="0">
                  <a:pos x="1061" y="9"/>
                </a:cxn>
                <a:cxn ang="0">
                  <a:pos x="868" y="82"/>
                </a:cxn>
                <a:cxn ang="0">
                  <a:pos x="558" y="275"/>
                </a:cxn>
                <a:cxn ang="0">
                  <a:pos x="266" y="604"/>
                </a:cxn>
                <a:cxn ang="0">
                  <a:pos x="110" y="896"/>
                </a:cxn>
                <a:cxn ang="0">
                  <a:pos x="10" y="1271"/>
                </a:cxn>
                <a:cxn ang="0">
                  <a:pos x="19" y="1655"/>
                </a:cxn>
                <a:cxn ang="0">
                  <a:pos x="73" y="1786"/>
                </a:cxn>
                <a:cxn ang="0">
                  <a:pos x="145" y="1849"/>
                </a:cxn>
                <a:cxn ang="0">
                  <a:pos x="190" y="1996"/>
                </a:cxn>
                <a:cxn ang="0">
                  <a:pos x="214" y="1927"/>
                </a:cxn>
                <a:cxn ang="0">
                  <a:pos x="250" y="1819"/>
                </a:cxn>
                <a:cxn ang="0">
                  <a:pos x="277" y="1630"/>
                </a:cxn>
                <a:cxn ang="0">
                  <a:pos x="379" y="1525"/>
                </a:cxn>
                <a:cxn ang="0">
                  <a:pos x="385" y="1621"/>
                </a:cxn>
                <a:cxn ang="0">
                  <a:pos x="394" y="1696"/>
                </a:cxn>
                <a:cxn ang="0">
                  <a:pos x="352" y="1834"/>
                </a:cxn>
                <a:cxn ang="0">
                  <a:pos x="475" y="1609"/>
                </a:cxn>
                <a:cxn ang="0">
                  <a:pos x="526" y="1504"/>
                </a:cxn>
                <a:cxn ang="0">
                  <a:pos x="754" y="1507"/>
                </a:cxn>
                <a:cxn ang="0">
                  <a:pos x="823" y="1462"/>
                </a:cxn>
                <a:cxn ang="0">
                  <a:pos x="799" y="1549"/>
                </a:cxn>
                <a:cxn ang="0">
                  <a:pos x="868" y="1633"/>
                </a:cxn>
                <a:cxn ang="0">
                  <a:pos x="922" y="1462"/>
                </a:cxn>
                <a:cxn ang="0">
                  <a:pos x="763" y="1357"/>
                </a:cxn>
                <a:cxn ang="0">
                  <a:pos x="652" y="1288"/>
                </a:cxn>
                <a:cxn ang="0">
                  <a:pos x="670" y="1225"/>
                </a:cxn>
                <a:cxn ang="0">
                  <a:pos x="769" y="1180"/>
                </a:cxn>
                <a:cxn ang="0">
                  <a:pos x="958" y="1105"/>
                </a:cxn>
                <a:cxn ang="0">
                  <a:pos x="1042" y="1155"/>
                </a:cxn>
                <a:cxn ang="0">
                  <a:pos x="1147" y="1156"/>
                </a:cxn>
                <a:cxn ang="0">
                  <a:pos x="1261" y="1153"/>
                </a:cxn>
                <a:cxn ang="0">
                  <a:pos x="1147" y="1492"/>
                </a:cxn>
                <a:cxn ang="0">
                  <a:pos x="1261" y="1411"/>
                </a:cxn>
                <a:cxn ang="0">
                  <a:pos x="1279" y="1294"/>
                </a:cxn>
                <a:cxn ang="0">
                  <a:pos x="1384" y="1219"/>
                </a:cxn>
                <a:cxn ang="0">
                  <a:pos x="1420" y="1135"/>
                </a:cxn>
                <a:cxn ang="0">
                  <a:pos x="1552" y="1120"/>
                </a:cxn>
                <a:cxn ang="0">
                  <a:pos x="1618" y="1042"/>
                </a:cxn>
                <a:cxn ang="0">
                  <a:pos x="1555" y="1036"/>
                </a:cxn>
                <a:cxn ang="0">
                  <a:pos x="1483" y="958"/>
                </a:cxn>
                <a:cxn ang="0">
                  <a:pos x="1330" y="889"/>
                </a:cxn>
                <a:cxn ang="0">
                  <a:pos x="1177" y="913"/>
                </a:cxn>
                <a:cxn ang="0">
                  <a:pos x="1033" y="748"/>
                </a:cxn>
                <a:cxn ang="0">
                  <a:pos x="970" y="724"/>
                </a:cxn>
                <a:cxn ang="0">
                  <a:pos x="1039" y="676"/>
                </a:cxn>
                <a:cxn ang="0">
                  <a:pos x="979" y="631"/>
                </a:cxn>
                <a:cxn ang="0">
                  <a:pos x="913" y="592"/>
                </a:cxn>
                <a:cxn ang="0">
                  <a:pos x="861" y="520"/>
                </a:cxn>
                <a:cxn ang="0">
                  <a:pos x="868" y="445"/>
                </a:cxn>
                <a:cxn ang="0">
                  <a:pos x="994" y="481"/>
                </a:cxn>
                <a:cxn ang="0">
                  <a:pos x="913" y="436"/>
                </a:cxn>
                <a:cxn ang="0">
                  <a:pos x="919" y="391"/>
                </a:cxn>
                <a:cxn ang="0">
                  <a:pos x="1033" y="334"/>
                </a:cxn>
                <a:cxn ang="0">
                  <a:pos x="1048" y="277"/>
                </a:cxn>
                <a:cxn ang="0">
                  <a:pos x="1129" y="247"/>
                </a:cxn>
                <a:cxn ang="0">
                  <a:pos x="1174" y="136"/>
                </a:cxn>
                <a:cxn ang="0">
                  <a:pos x="1180" y="13"/>
                </a:cxn>
              </a:cxnLst>
              <a:rect l="0" t="0" r="r" b="b"/>
              <a:pathLst>
                <a:path w="1630" h="1996">
                  <a:moveTo>
                    <a:pt x="1125" y="0"/>
                  </a:moveTo>
                  <a:lnTo>
                    <a:pt x="1061" y="9"/>
                  </a:lnTo>
                  <a:lnTo>
                    <a:pt x="952" y="52"/>
                  </a:lnTo>
                  <a:lnTo>
                    <a:pt x="868" y="82"/>
                  </a:lnTo>
                  <a:lnTo>
                    <a:pt x="768" y="137"/>
                  </a:lnTo>
                  <a:lnTo>
                    <a:pt x="558" y="275"/>
                  </a:lnTo>
                  <a:lnTo>
                    <a:pt x="403" y="430"/>
                  </a:lnTo>
                  <a:lnTo>
                    <a:pt x="266" y="604"/>
                  </a:lnTo>
                  <a:cubicBezTo>
                    <a:pt x="226" y="660"/>
                    <a:pt x="189" y="720"/>
                    <a:pt x="163" y="769"/>
                  </a:cubicBezTo>
                  <a:cubicBezTo>
                    <a:pt x="135" y="828"/>
                    <a:pt x="129" y="844"/>
                    <a:pt x="110" y="896"/>
                  </a:cubicBezTo>
                  <a:lnTo>
                    <a:pt x="46" y="1079"/>
                  </a:lnTo>
                  <a:lnTo>
                    <a:pt x="10" y="1271"/>
                  </a:lnTo>
                  <a:lnTo>
                    <a:pt x="0" y="1445"/>
                  </a:lnTo>
                  <a:lnTo>
                    <a:pt x="19" y="1655"/>
                  </a:lnTo>
                  <a:lnTo>
                    <a:pt x="58" y="1735"/>
                  </a:lnTo>
                  <a:lnTo>
                    <a:pt x="73" y="1786"/>
                  </a:lnTo>
                  <a:lnTo>
                    <a:pt x="103" y="1777"/>
                  </a:lnTo>
                  <a:lnTo>
                    <a:pt x="145" y="1849"/>
                  </a:lnTo>
                  <a:lnTo>
                    <a:pt x="157" y="1957"/>
                  </a:lnTo>
                  <a:lnTo>
                    <a:pt x="190" y="1996"/>
                  </a:lnTo>
                  <a:lnTo>
                    <a:pt x="247" y="1993"/>
                  </a:lnTo>
                  <a:lnTo>
                    <a:pt x="214" y="1927"/>
                  </a:lnTo>
                  <a:lnTo>
                    <a:pt x="199" y="1834"/>
                  </a:lnTo>
                  <a:lnTo>
                    <a:pt x="250" y="1819"/>
                  </a:lnTo>
                  <a:lnTo>
                    <a:pt x="253" y="1705"/>
                  </a:lnTo>
                  <a:lnTo>
                    <a:pt x="277" y="1630"/>
                  </a:lnTo>
                  <a:lnTo>
                    <a:pt x="286" y="1591"/>
                  </a:lnTo>
                  <a:lnTo>
                    <a:pt x="379" y="1525"/>
                  </a:lnTo>
                  <a:lnTo>
                    <a:pt x="325" y="1627"/>
                  </a:lnTo>
                  <a:lnTo>
                    <a:pt x="385" y="1621"/>
                  </a:lnTo>
                  <a:lnTo>
                    <a:pt x="358" y="1666"/>
                  </a:lnTo>
                  <a:cubicBezTo>
                    <a:pt x="359" y="1678"/>
                    <a:pt x="395" y="1678"/>
                    <a:pt x="394" y="1696"/>
                  </a:cubicBezTo>
                  <a:cubicBezTo>
                    <a:pt x="393" y="1714"/>
                    <a:pt x="359" y="1754"/>
                    <a:pt x="352" y="1777"/>
                  </a:cubicBezTo>
                  <a:cubicBezTo>
                    <a:pt x="345" y="1800"/>
                    <a:pt x="330" y="1841"/>
                    <a:pt x="352" y="1834"/>
                  </a:cubicBezTo>
                  <a:cubicBezTo>
                    <a:pt x="374" y="1827"/>
                    <a:pt x="464" y="1769"/>
                    <a:pt x="484" y="1732"/>
                  </a:cubicBezTo>
                  <a:lnTo>
                    <a:pt x="475" y="1609"/>
                  </a:lnTo>
                  <a:lnTo>
                    <a:pt x="517" y="1558"/>
                  </a:lnTo>
                  <a:lnTo>
                    <a:pt x="526" y="1504"/>
                  </a:lnTo>
                  <a:lnTo>
                    <a:pt x="568" y="1570"/>
                  </a:lnTo>
                  <a:lnTo>
                    <a:pt x="754" y="1507"/>
                  </a:lnTo>
                  <a:lnTo>
                    <a:pt x="748" y="1438"/>
                  </a:lnTo>
                  <a:lnTo>
                    <a:pt x="823" y="1462"/>
                  </a:lnTo>
                  <a:lnTo>
                    <a:pt x="844" y="1513"/>
                  </a:lnTo>
                  <a:lnTo>
                    <a:pt x="799" y="1549"/>
                  </a:lnTo>
                  <a:cubicBezTo>
                    <a:pt x="793" y="1567"/>
                    <a:pt x="793" y="1585"/>
                    <a:pt x="808" y="1624"/>
                  </a:cubicBezTo>
                  <a:cubicBezTo>
                    <a:pt x="823" y="1663"/>
                    <a:pt x="859" y="1649"/>
                    <a:pt x="868" y="1633"/>
                  </a:cubicBezTo>
                  <a:lnTo>
                    <a:pt x="865" y="1528"/>
                  </a:lnTo>
                  <a:lnTo>
                    <a:pt x="922" y="1462"/>
                  </a:lnTo>
                  <a:lnTo>
                    <a:pt x="826" y="1417"/>
                  </a:lnTo>
                  <a:lnTo>
                    <a:pt x="763" y="1357"/>
                  </a:lnTo>
                  <a:lnTo>
                    <a:pt x="742" y="1300"/>
                  </a:lnTo>
                  <a:lnTo>
                    <a:pt x="652" y="1288"/>
                  </a:lnTo>
                  <a:lnTo>
                    <a:pt x="664" y="1255"/>
                  </a:lnTo>
                  <a:lnTo>
                    <a:pt x="670" y="1225"/>
                  </a:lnTo>
                  <a:lnTo>
                    <a:pt x="733" y="1222"/>
                  </a:lnTo>
                  <a:lnTo>
                    <a:pt x="769" y="1180"/>
                  </a:lnTo>
                  <a:lnTo>
                    <a:pt x="835" y="1090"/>
                  </a:lnTo>
                  <a:lnTo>
                    <a:pt x="958" y="1105"/>
                  </a:lnTo>
                  <a:lnTo>
                    <a:pt x="991" y="1153"/>
                  </a:lnTo>
                  <a:lnTo>
                    <a:pt x="1042" y="1155"/>
                  </a:lnTo>
                  <a:lnTo>
                    <a:pt x="1105" y="1090"/>
                  </a:lnTo>
                  <a:lnTo>
                    <a:pt x="1147" y="1156"/>
                  </a:lnTo>
                  <a:lnTo>
                    <a:pt x="1216" y="1132"/>
                  </a:lnTo>
                  <a:lnTo>
                    <a:pt x="1261" y="1153"/>
                  </a:lnTo>
                  <a:lnTo>
                    <a:pt x="1147" y="1360"/>
                  </a:lnTo>
                  <a:lnTo>
                    <a:pt x="1147" y="1492"/>
                  </a:lnTo>
                  <a:lnTo>
                    <a:pt x="1189" y="1492"/>
                  </a:lnTo>
                  <a:lnTo>
                    <a:pt x="1261" y="1411"/>
                  </a:lnTo>
                  <a:lnTo>
                    <a:pt x="1258" y="1327"/>
                  </a:lnTo>
                  <a:lnTo>
                    <a:pt x="1279" y="1294"/>
                  </a:lnTo>
                  <a:lnTo>
                    <a:pt x="1294" y="1243"/>
                  </a:lnTo>
                  <a:lnTo>
                    <a:pt x="1384" y="1219"/>
                  </a:lnTo>
                  <a:lnTo>
                    <a:pt x="1372" y="1162"/>
                  </a:lnTo>
                  <a:lnTo>
                    <a:pt x="1420" y="1135"/>
                  </a:lnTo>
                  <a:lnTo>
                    <a:pt x="1459" y="1117"/>
                  </a:lnTo>
                  <a:lnTo>
                    <a:pt x="1552" y="1120"/>
                  </a:lnTo>
                  <a:lnTo>
                    <a:pt x="1591" y="1063"/>
                  </a:lnTo>
                  <a:lnTo>
                    <a:pt x="1618" y="1042"/>
                  </a:lnTo>
                  <a:lnTo>
                    <a:pt x="1630" y="1024"/>
                  </a:lnTo>
                  <a:lnTo>
                    <a:pt x="1555" y="1036"/>
                  </a:lnTo>
                  <a:lnTo>
                    <a:pt x="1555" y="985"/>
                  </a:lnTo>
                  <a:lnTo>
                    <a:pt x="1483" y="958"/>
                  </a:lnTo>
                  <a:lnTo>
                    <a:pt x="1459" y="985"/>
                  </a:lnTo>
                  <a:lnTo>
                    <a:pt x="1330" y="889"/>
                  </a:lnTo>
                  <a:lnTo>
                    <a:pt x="1276" y="931"/>
                  </a:lnTo>
                  <a:lnTo>
                    <a:pt x="1177" y="913"/>
                  </a:lnTo>
                  <a:lnTo>
                    <a:pt x="1186" y="841"/>
                  </a:lnTo>
                  <a:lnTo>
                    <a:pt x="1033" y="748"/>
                  </a:lnTo>
                  <a:lnTo>
                    <a:pt x="970" y="763"/>
                  </a:lnTo>
                  <a:lnTo>
                    <a:pt x="970" y="724"/>
                  </a:lnTo>
                  <a:lnTo>
                    <a:pt x="1003" y="685"/>
                  </a:lnTo>
                  <a:lnTo>
                    <a:pt x="1039" y="676"/>
                  </a:lnTo>
                  <a:lnTo>
                    <a:pt x="1006" y="619"/>
                  </a:lnTo>
                  <a:lnTo>
                    <a:pt x="979" y="631"/>
                  </a:lnTo>
                  <a:lnTo>
                    <a:pt x="979" y="574"/>
                  </a:lnTo>
                  <a:lnTo>
                    <a:pt x="913" y="592"/>
                  </a:lnTo>
                  <a:lnTo>
                    <a:pt x="904" y="514"/>
                  </a:lnTo>
                  <a:lnTo>
                    <a:pt x="861" y="520"/>
                  </a:lnTo>
                  <a:lnTo>
                    <a:pt x="816" y="430"/>
                  </a:lnTo>
                  <a:lnTo>
                    <a:pt x="868" y="445"/>
                  </a:lnTo>
                  <a:lnTo>
                    <a:pt x="910" y="484"/>
                  </a:lnTo>
                  <a:lnTo>
                    <a:pt x="994" y="481"/>
                  </a:lnTo>
                  <a:lnTo>
                    <a:pt x="967" y="433"/>
                  </a:lnTo>
                  <a:lnTo>
                    <a:pt x="913" y="436"/>
                  </a:lnTo>
                  <a:lnTo>
                    <a:pt x="877" y="400"/>
                  </a:lnTo>
                  <a:lnTo>
                    <a:pt x="919" y="391"/>
                  </a:lnTo>
                  <a:lnTo>
                    <a:pt x="970" y="397"/>
                  </a:lnTo>
                  <a:lnTo>
                    <a:pt x="1033" y="334"/>
                  </a:lnTo>
                  <a:lnTo>
                    <a:pt x="1000" y="289"/>
                  </a:lnTo>
                  <a:lnTo>
                    <a:pt x="1048" y="277"/>
                  </a:lnTo>
                  <a:lnTo>
                    <a:pt x="1144" y="283"/>
                  </a:lnTo>
                  <a:lnTo>
                    <a:pt x="1129" y="247"/>
                  </a:lnTo>
                  <a:lnTo>
                    <a:pt x="1171" y="205"/>
                  </a:lnTo>
                  <a:lnTo>
                    <a:pt x="1174" y="136"/>
                  </a:lnTo>
                  <a:lnTo>
                    <a:pt x="1222" y="46"/>
                  </a:lnTo>
                  <a:lnTo>
                    <a:pt x="1180" y="13"/>
                  </a:lnTo>
                  <a:lnTo>
                    <a:pt x="1125" y="0"/>
                  </a:lnTo>
                  <a:close/>
                </a:path>
              </a:pathLst>
            </a:custGeom>
            <a:solidFill>
              <a:schemeClr val="bg1"/>
            </a:solidFill>
            <a:ln w="9525">
              <a:noFill/>
              <a:round/>
              <a:headEnd/>
              <a:tailEnd/>
            </a:ln>
            <a:effectLst/>
          </p:spPr>
          <p:txBody>
            <a:bodyPr/>
            <a:lstStyle/>
            <a:p>
              <a:endParaRPr lang="en-US"/>
            </a:p>
          </p:txBody>
        </p:sp>
        <p:sp>
          <p:nvSpPr>
            <p:cNvPr id="3142" name="Freeform 70"/>
            <p:cNvSpPr>
              <a:spLocks/>
            </p:cNvSpPr>
            <p:nvPr userDrawn="1"/>
          </p:nvSpPr>
          <p:spPr bwMode="ltGray">
            <a:xfrm>
              <a:off x="3747" y="3265"/>
              <a:ext cx="400" cy="295"/>
            </a:xfrm>
            <a:custGeom>
              <a:avLst/>
              <a:gdLst/>
              <a:ahLst/>
              <a:cxnLst>
                <a:cxn ang="0">
                  <a:pos x="0" y="162"/>
                </a:cxn>
                <a:cxn ang="0">
                  <a:pos x="0" y="258"/>
                </a:cxn>
                <a:cxn ang="0">
                  <a:pos x="109" y="295"/>
                </a:cxn>
                <a:cxn ang="0">
                  <a:pos x="183" y="309"/>
                </a:cxn>
                <a:cxn ang="0">
                  <a:pos x="240" y="318"/>
                </a:cxn>
                <a:cxn ang="0">
                  <a:pos x="318" y="327"/>
                </a:cxn>
                <a:cxn ang="0">
                  <a:pos x="414" y="324"/>
                </a:cxn>
                <a:cxn ang="0">
                  <a:pos x="427" y="295"/>
                </a:cxn>
                <a:cxn ang="0">
                  <a:pos x="382" y="250"/>
                </a:cxn>
                <a:cxn ang="0">
                  <a:pos x="382" y="204"/>
                </a:cxn>
                <a:cxn ang="0">
                  <a:pos x="309" y="159"/>
                </a:cxn>
                <a:cxn ang="0">
                  <a:pos x="315" y="90"/>
                </a:cxn>
                <a:cxn ang="0">
                  <a:pos x="255" y="57"/>
                </a:cxn>
                <a:cxn ang="0">
                  <a:pos x="246" y="114"/>
                </a:cxn>
                <a:cxn ang="0">
                  <a:pos x="204" y="84"/>
                </a:cxn>
                <a:cxn ang="0">
                  <a:pos x="168" y="99"/>
                </a:cxn>
                <a:cxn ang="0">
                  <a:pos x="180" y="48"/>
                </a:cxn>
                <a:cxn ang="0">
                  <a:pos x="111" y="36"/>
                </a:cxn>
                <a:cxn ang="0">
                  <a:pos x="109" y="114"/>
                </a:cxn>
                <a:cxn ang="0">
                  <a:pos x="144" y="186"/>
                </a:cxn>
                <a:cxn ang="0">
                  <a:pos x="75" y="195"/>
                </a:cxn>
                <a:cxn ang="0">
                  <a:pos x="36" y="162"/>
                </a:cxn>
                <a:cxn ang="0">
                  <a:pos x="0" y="162"/>
                </a:cxn>
              </a:cxnLst>
              <a:rect l="0" t="0" r="r" b="b"/>
              <a:pathLst>
                <a:path w="446" h="329">
                  <a:moveTo>
                    <a:pt x="0" y="162"/>
                  </a:moveTo>
                  <a:lnTo>
                    <a:pt x="0" y="258"/>
                  </a:lnTo>
                  <a:lnTo>
                    <a:pt x="109" y="295"/>
                  </a:lnTo>
                  <a:lnTo>
                    <a:pt x="183" y="309"/>
                  </a:lnTo>
                  <a:lnTo>
                    <a:pt x="240" y="318"/>
                  </a:lnTo>
                  <a:lnTo>
                    <a:pt x="318" y="327"/>
                  </a:lnTo>
                  <a:lnTo>
                    <a:pt x="414" y="324"/>
                  </a:lnTo>
                  <a:cubicBezTo>
                    <a:pt x="432" y="319"/>
                    <a:pt x="446" y="329"/>
                    <a:pt x="427" y="295"/>
                  </a:cubicBezTo>
                  <a:cubicBezTo>
                    <a:pt x="408" y="261"/>
                    <a:pt x="389" y="265"/>
                    <a:pt x="382" y="250"/>
                  </a:cubicBezTo>
                  <a:lnTo>
                    <a:pt x="382" y="204"/>
                  </a:lnTo>
                  <a:lnTo>
                    <a:pt x="309" y="159"/>
                  </a:lnTo>
                  <a:cubicBezTo>
                    <a:pt x="298" y="140"/>
                    <a:pt x="333" y="144"/>
                    <a:pt x="315" y="90"/>
                  </a:cubicBezTo>
                  <a:cubicBezTo>
                    <a:pt x="297" y="36"/>
                    <a:pt x="266" y="53"/>
                    <a:pt x="255" y="57"/>
                  </a:cubicBezTo>
                  <a:lnTo>
                    <a:pt x="246" y="114"/>
                  </a:lnTo>
                  <a:lnTo>
                    <a:pt x="204" y="84"/>
                  </a:lnTo>
                  <a:lnTo>
                    <a:pt x="168" y="99"/>
                  </a:lnTo>
                  <a:lnTo>
                    <a:pt x="180" y="48"/>
                  </a:lnTo>
                  <a:cubicBezTo>
                    <a:pt x="171" y="38"/>
                    <a:pt x="135" y="0"/>
                    <a:pt x="111" y="36"/>
                  </a:cubicBezTo>
                  <a:cubicBezTo>
                    <a:pt x="87" y="72"/>
                    <a:pt x="104" y="89"/>
                    <a:pt x="109" y="114"/>
                  </a:cubicBezTo>
                  <a:lnTo>
                    <a:pt x="144" y="186"/>
                  </a:lnTo>
                  <a:lnTo>
                    <a:pt x="75" y="195"/>
                  </a:lnTo>
                  <a:lnTo>
                    <a:pt x="36" y="162"/>
                  </a:lnTo>
                  <a:lnTo>
                    <a:pt x="0" y="162"/>
                  </a:lnTo>
                  <a:close/>
                </a:path>
              </a:pathLst>
            </a:custGeom>
            <a:solidFill>
              <a:schemeClr val="bg1"/>
            </a:solidFill>
            <a:ln w="9525">
              <a:noFill/>
              <a:round/>
              <a:headEnd/>
              <a:tailEnd/>
            </a:ln>
            <a:effectLst/>
          </p:spPr>
          <p:txBody>
            <a:bodyPr/>
            <a:lstStyle/>
            <a:p>
              <a:endParaRPr lang="en-US"/>
            </a:p>
          </p:txBody>
        </p:sp>
        <p:sp>
          <p:nvSpPr>
            <p:cNvPr id="3143" name="Freeform 71"/>
            <p:cNvSpPr>
              <a:spLocks/>
            </p:cNvSpPr>
            <p:nvPr userDrawn="1"/>
          </p:nvSpPr>
          <p:spPr bwMode="ltGray">
            <a:xfrm>
              <a:off x="3653" y="3182"/>
              <a:ext cx="395" cy="131"/>
            </a:xfrm>
            <a:custGeom>
              <a:avLst/>
              <a:gdLst/>
              <a:ahLst/>
              <a:cxnLst>
                <a:cxn ang="0">
                  <a:pos x="6" y="78"/>
                </a:cxn>
                <a:cxn ang="0">
                  <a:pos x="60" y="141"/>
                </a:cxn>
                <a:cxn ang="0">
                  <a:pos x="169" y="110"/>
                </a:cxn>
                <a:cxn ang="0">
                  <a:pos x="216" y="66"/>
                </a:cxn>
                <a:cxn ang="0">
                  <a:pos x="260" y="110"/>
                </a:cxn>
                <a:cxn ang="0">
                  <a:pos x="303" y="99"/>
                </a:cxn>
                <a:cxn ang="0">
                  <a:pos x="351" y="110"/>
                </a:cxn>
                <a:cxn ang="0">
                  <a:pos x="351" y="64"/>
                </a:cxn>
                <a:cxn ang="0">
                  <a:pos x="384" y="30"/>
                </a:cxn>
                <a:cxn ang="0">
                  <a:pos x="402" y="60"/>
                </a:cxn>
                <a:cxn ang="0">
                  <a:pos x="429" y="18"/>
                </a:cxn>
                <a:cxn ang="0">
                  <a:pos x="378" y="0"/>
                </a:cxn>
                <a:cxn ang="0">
                  <a:pos x="305" y="64"/>
                </a:cxn>
                <a:cxn ang="0">
                  <a:pos x="237" y="12"/>
                </a:cxn>
                <a:cxn ang="0">
                  <a:pos x="192" y="54"/>
                </a:cxn>
                <a:cxn ang="0">
                  <a:pos x="144" y="75"/>
                </a:cxn>
                <a:cxn ang="0">
                  <a:pos x="129" y="84"/>
                </a:cxn>
                <a:cxn ang="0">
                  <a:pos x="108" y="78"/>
                </a:cxn>
                <a:cxn ang="0">
                  <a:pos x="60" y="54"/>
                </a:cxn>
                <a:cxn ang="0">
                  <a:pos x="6" y="78"/>
                </a:cxn>
              </a:cxnLst>
              <a:rect l="0" t="0" r="r" b="b"/>
              <a:pathLst>
                <a:path w="441" h="146">
                  <a:moveTo>
                    <a:pt x="6" y="78"/>
                  </a:moveTo>
                  <a:cubicBezTo>
                    <a:pt x="0" y="90"/>
                    <a:pt x="33" y="136"/>
                    <a:pt x="60" y="141"/>
                  </a:cubicBezTo>
                  <a:cubicBezTo>
                    <a:pt x="87" y="146"/>
                    <a:pt x="143" y="123"/>
                    <a:pt x="169" y="110"/>
                  </a:cubicBezTo>
                  <a:lnTo>
                    <a:pt x="216" y="66"/>
                  </a:lnTo>
                  <a:lnTo>
                    <a:pt x="260" y="110"/>
                  </a:lnTo>
                  <a:lnTo>
                    <a:pt x="303" y="99"/>
                  </a:lnTo>
                  <a:lnTo>
                    <a:pt x="351" y="110"/>
                  </a:lnTo>
                  <a:lnTo>
                    <a:pt x="351" y="64"/>
                  </a:lnTo>
                  <a:lnTo>
                    <a:pt x="384" y="30"/>
                  </a:lnTo>
                  <a:cubicBezTo>
                    <a:pt x="392" y="29"/>
                    <a:pt x="363" y="66"/>
                    <a:pt x="402" y="60"/>
                  </a:cubicBezTo>
                  <a:cubicBezTo>
                    <a:pt x="441" y="54"/>
                    <a:pt x="433" y="28"/>
                    <a:pt x="429" y="18"/>
                  </a:cubicBezTo>
                  <a:lnTo>
                    <a:pt x="378" y="0"/>
                  </a:lnTo>
                  <a:lnTo>
                    <a:pt x="305" y="64"/>
                  </a:lnTo>
                  <a:lnTo>
                    <a:pt x="237" y="12"/>
                  </a:lnTo>
                  <a:lnTo>
                    <a:pt x="192" y="54"/>
                  </a:lnTo>
                  <a:lnTo>
                    <a:pt x="144" y="75"/>
                  </a:lnTo>
                  <a:lnTo>
                    <a:pt x="129" y="84"/>
                  </a:lnTo>
                  <a:lnTo>
                    <a:pt x="108" y="78"/>
                  </a:lnTo>
                  <a:cubicBezTo>
                    <a:pt x="97" y="73"/>
                    <a:pt x="99" y="60"/>
                    <a:pt x="60" y="54"/>
                  </a:cubicBezTo>
                  <a:cubicBezTo>
                    <a:pt x="21" y="48"/>
                    <a:pt x="17" y="73"/>
                    <a:pt x="6" y="78"/>
                  </a:cubicBezTo>
                  <a:close/>
                </a:path>
              </a:pathLst>
            </a:custGeom>
            <a:solidFill>
              <a:schemeClr val="bg1"/>
            </a:solidFill>
            <a:ln w="9525">
              <a:noFill/>
              <a:round/>
              <a:headEnd/>
              <a:tailEnd/>
            </a:ln>
            <a:effectLst/>
          </p:spPr>
          <p:txBody>
            <a:bodyPr/>
            <a:lstStyle/>
            <a:p>
              <a:endParaRPr lang="en-US"/>
            </a:p>
          </p:txBody>
        </p:sp>
        <p:sp>
          <p:nvSpPr>
            <p:cNvPr id="3144" name="Freeform 72"/>
            <p:cNvSpPr>
              <a:spLocks/>
            </p:cNvSpPr>
            <p:nvPr userDrawn="1"/>
          </p:nvSpPr>
          <p:spPr bwMode="ltGray">
            <a:xfrm>
              <a:off x="2944" y="2778"/>
              <a:ext cx="134" cy="178"/>
            </a:xfrm>
            <a:custGeom>
              <a:avLst/>
              <a:gdLst/>
              <a:ahLst/>
              <a:cxnLst>
                <a:cxn ang="0">
                  <a:pos x="0" y="0"/>
                </a:cxn>
                <a:cxn ang="0">
                  <a:pos x="15" y="63"/>
                </a:cxn>
                <a:cxn ang="0">
                  <a:pos x="45" y="120"/>
                </a:cxn>
                <a:cxn ang="0">
                  <a:pos x="90" y="186"/>
                </a:cxn>
                <a:cxn ang="0">
                  <a:pos x="123" y="198"/>
                </a:cxn>
                <a:cxn ang="0">
                  <a:pos x="150" y="162"/>
                </a:cxn>
                <a:cxn ang="0">
                  <a:pos x="114" y="162"/>
                </a:cxn>
                <a:cxn ang="0">
                  <a:pos x="111" y="102"/>
                </a:cxn>
                <a:cxn ang="0">
                  <a:pos x="78" y="84"/>
                </a:cxn>
                <a:cxn ang="0">
                  <a:pos x="99" y="21"/>
                </a:cxn>
                <a:cxn ang="0">
                  <a:pos x="48" y="36"/>
                </a:cxn>
                <a:cxn ang="0">
                  <a:pos x="0" y="0"/>
                </a:cxn>
              </a:cxnLst>
              <a:rect l="0" t="0" r="r" b="b"/>
              <a:pathLst>
                <a:path w="150" h="198">
                  <a:moveTo>
                    <a:pt x="0" y="0"/>
                  </a:moveTo>
                  <a:lnTo>
                    <a:pt x="15" y="63"/>
                  </a:lnTo>
                  <a:lnTo>
                    <a:pt x="45" y="120"/>
                  </a:lnTo>
                  <a:lnTo>
                    <a:pt x="90" y="186"/>
                  </a:lnTo>
                  <a:lnTo>
                    <a:pt x="123" y="198"/>
                  </a:lnTo>
                  <a:lnTo>
                    <a:pt x="150" y="162"/>
                  </a:lnTo>
                  <a:lnTo>
                    <a:pt x="114" y="162"/>
                  </a:lnTo>
                  <a:lnTo>
                    <a:pt x="111" y="102"/>
                  </a:lnTo>
                  <a:lnTo>
                    <a:pt x="78" y="84"/>
                  </a:lnTo>
                  <a:lnTo>
                    <a:pt x="99" y="21"/>
                  </a:lnTo>
                  <a:lnTo>
                    <a:pt x="48" y="36"/>
                  </a:lnTo>
                  <a:lnTo>
                    <a:pt x="0" y="0"/>
                  </a:lnTo>
                  <a:close/>
                </a:path>
              </a:pathLst>
            </a:custGeom>
            <a:solidFill>
              <a:schemeClr val="bg1"/>
            </a:solidFill>
            <a:ln w="9525">
              <a:noFill/>
              <a:round/>
              <a:headEnd/>
              <a:tailEnd/>
            </a:ln>
            <a:effectLst/>
          </p:spPr>
          <p:txBody>
            <a:bodyPr/>
            <a:lstStyle/>
            <a:p>
              <a:endParaRPr lang="en-US"/>
            </a:p>
          </p:txBody>
        </p:sp>
        <p:sp>
          <p:nvSpPr>
            <p:cNvPr id="3145" name="Freeform 73"/>
            <p:cNvSpPr>
              <a:spLocks/>
            </p:cNvSpPr>
            <p:nvPr userDrawn="1"/>
          </p:nvSpPr>
          <p:spPr bwMode="ltGray">
            <a:xfrm>
              <a:off x="3074" y="2697"/>
              <a:ext cx="80" cy="263"/>
            </a:xfrm>
            <a:custGeom>
              <a:avLst/>
              <a:gdLst/>
              <a:ahLst/>
              <a:cxnLst>
                <a:cxn ang="0">
                  <a:pos x="56" y="0"/>
                </a:cxn>
                <a:cxn ang="0">
                  <a:pos x="29" y="78"/>
                </a:cxn>
                <a:cxn ang="0">
                  <a:pos x="2" y="111"/>
                </a:cxn>
                <a:cxn ang="0">
                  <a:pos x="0" y="157"/>
                </a:cxn>
                <a:cxn ang="0">
                  <a:pos x="35" y="162"/>
                </a:cxn>
                <a:cxn ang="0">
                  <a:pos x="45" y="202"/>
                </a:cxn>
                <a:cxn ang="0">
                  <a:pos x="17" y="231"/>
                </a:cxn>
                <a:cxn ang="0">
                  <a:pos x="65" y="291"/>
                </a:cxn>
                <a:cxn ang="0">
                  <a:pos x="90" y="293"/>
                </a:cxn>
                <a:cxn ang="0">
                  <a:pos x="62" y="261"/>
                </a:cxn>
                <a:cxn ang="0">
                  <a:pos x="71" y="177"/>
                </a:cxn>
                <a:cxn ang="0">
                  <a:pos x="45" y="157"/>
                </a:cxn>
                <a:cxn ang="0">
                  <a:pos x="29" y="129"/>
                </a:cxn>
                <a:cxn ang="0">
                  <a:pos x="56" y="93"/>
                </a:cxn>
                <a:cxn ang="0">
                  <a:pos x="90" y="66"/>
                </a:cxn>
                <a:cxn ang="0">
                  <a:pos x="56" y="0"/>
                </a:cxn>
              </a:cxnLst>
              <a:rect l="0" t="0" r="r" b="b"/>
              <a:pathLst>
                <a:path w="90" h="293">
                  <a:moveTo>
                    <a:pt x="56" y="0"/>
                  </a:moveTo>
                  <a:lnTo>
                    <a:pt x="29" y="78"/>
                  </a:lnTo>
                  <a:lnTo>
                    <a:pt x="2" y="111"/>
                  </a:lnTo>
                  <a:lnTo>
                    <a:pt x="0" y="157"/>
                  </a:lnTo>
                  <a:lnTo>
                    <a:pt x="35" y="162"/>
                  </a:lnTo>
                  <a:lnTo>
                    <a:pt x="45" y="202"/>
                  </a:lnTo>
                  <a:lnTo>
                    <a:pt x="17" y="231"/>
                  </a:lnTo>
                  <a:lnTo>
                    <a:pt x="65" y="291"/>
                  </a:lnTo>
                  <a:lnTo>
                    <a:pt x="90" y="293"/>
                  </a:lnTo>
                  <a:lnTo>
                    <a:pt x="62" y="261"/>
                  </a:lnTo>
                  <a:lnTo>
                    <a:pt x="71" y="177"/>
                  </a:lnTo>
                  <a:lnTo>
                    <a:pt x="45" y="157"/>
                  </a:lnTo>
                  <a:lnTo>
                    <a:pt x="29" y="129"/>
                  </a:lnTo>
                  <a:lnTo>
                    <a:pt x="56" y="93"/>
                  </a:lnTo>
                  <a:lnTo>
                    <a:pt x="90" y="66"/>
                  </a:lnTo>
                  <a:lnTo>
                    <a:pt x="56" y="0"/>
                  </a:lnTo>
                  <a:close/>
                </a:path>
              </a:pathLst>
            </a:custGeom>
            <a:solidFill>
              <a:schemeClr val="bg1"/>
            </a:solidFill>
            <a:ln w="9525">
              <a:noFill/>
              <a:round/>
              <a:headEnd/>
              <a:tailEnd/>
            </a:ln>
            <a:effectLst/>
          </p:spPr>
          <p:txBody>
            <a:bodyPr/>
            <a:lstStyle/>
            <a:p>
              <a:endParaRPr lang="en-US"/>
            </a:p>
          </p:txBody>
        </p:sp>
        <p:sp>
          <p:nvSpPr>
            <p:cNvPr id="3146" name="Freeform 74"/>
            <p:cNvSpPr>
              <a:spLocks/>
            </p:cNvSpPr>
            <p:nvPr userDrawn="1"/>
          </p:nvSpPr>
          <p:spPr bwMode="ltGray">
            <a:xfrm>
              <a:off x="3194" y="2490"/>
              <a:ext cx="258" cy="224"/>
            </a:xfrm>
            <a:custGeom>
              <a:avLst/>
              <a:gdLst/>
              <a:ahLst/>
              <a:cxnLst>
                <a:cxn ang="0">
                  <a:pos x="0" y="249"/>
                </a:cxn>
                <a:cxn ang="0">
                  <a:pos x="12" y="213"/>
                </a:cxn>
                <a:cxn ang="0">
                  <a:pos x="66" y="216"/>
                </a:cxn>
                <a:cxn ang="0">
                  <a:pos x="69" y="180"/>
                </a:cxn>
                <a:cxn ang="0">
                  <a:pos x="156" y="147"/>
                </a:cxn>
                <a:cxn ang="0">
                  <a:pos x="183" y="161"/>
                </a:cxn>
                <a:cxn ang="0">
                  <a:pos x="171" y="15"/>
                </a:cxn>
                <a:cxn ang="0">
                  <a:pos x="228" y="0"/>
                </a:cxn>
                <a:cxn ang="0">
                  <a:pos x="288" y="45"/>
                </a:cxn>
                <a:cxn ang="0">
                  <a:pos x="246" y="39"/>
                </a:cxn>
                <a:cxn ang="0">
                  <a:pos x="219" y="63"/>
                </a:cxn>
                <a:cxn ang="0">
                  <a:pos x="243" y="150"/>
                </a:cxn>
                <a:cxn ang="0">
                  <a:pos x="183" y="206"/>
                </a:cxn>
                <a:cxn ang="0">
                  <a:pos x="0" y="249"/>
                </a:cxn>
              </a:cxnLst>
              <a:rect l="0" t="0" r="r" b="b"/>
              <a:pathLst>
                <a:path w="288" h="249">
                  <a:moveTo>
                    <a:pt x="0" y="249"/>
                  </a:moveTo>
                  <a:lnTo>
                    <a:pt x="12" y="213"/>
                  </a:lnTo>
                  <a:lnTo>
                    <a:pt x="66" y="216"/>
                  </a:lnTo>
                  <a:lnTo>
                    <a:pt x="69" y="180"/>
                  </a:lnTo>
                  <a:lnTo>
                    <a:pt x="156" y="147"/>
                  </a:lnTo>
                  <a:lnTo>
                    <a:pt x="183" y="161"/>
                  </a:lnTo>
                  <a:lnTo>
                    <a:pt x="171" y="15"/>
                  </a:lnTo>
                  <a:lnTo>
                    <a:pt x="228" y="0"/>
                  </a:lnTo>
                  <a:lnTo>
                    <a:pt x="288" y="45"/>
                  </a:lnTo>
                  <a:lnTo>
                    <a:pt x="246" y="39"/>
                  </a:lnTo>
                  <a:lnTo>
                    <a:pt x="219" y="63"/>
                  </a:lnTo>
                  <a:lnTo>
                    <a:pt x="243" y="150"/>
                  </a:lnTo>
                  <a:lnTo>
                    <a:pt x="183" y="206"/>
                  </a:lnTo>
                  <a:lnTo>
                    <a:pt x="0" y="249"/>
                  </a:lnTo>
                  <a:close/>
                </a:path>
              </a:pathLst>
            </a:custGeom>
            <a:solidFill>
              <a:schemeClr val="bg1"/>
            </a:solidFill>
            <a:ln w="9525">
              <a:noFill/>
              <a:round/>
              <a:headEnd/>
              <a:tailEnd/>
            </a:ln>
            <a:effectLst/>
          </p:spPr>
          <p:txBody>
            <a:bodyPr/>
            <a:lstStyle/>
            <a:p>
              <a:endParaRPr lang="en-US"/>
            </a:p>
          </p:txBody>
        </p:sp>
        <p:sp>
          <p:nvSpPr>
            <p:cNvPr id="3147" name="AutoShape 75"/>
            <p:cNvSpPr>
              <a:spLocks noChangeArrowheads="1"/>
            </p:cNvSpPr>
            <p:nvPr userDrawn="1"/>
          </p:nvSpPr>
          <p:spPr bwMode="ltGray">
            <a:xfrm rot="-32400000">
              <a:off x="3561" y="1130"/>
              <a:ext cx="812" cy="610"/>
            </a:xfrm>
            <a:custGeom>
              <a:avLst/>
              <a:gdLst>
                <a:gd name="G0" fmla="+- 1492 0 0"/>
                <a:gd name="G1" fmla="+- 21600 0 1492"/>
                <a:gd name="G2" fmla="+- 21600 0 149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492" y="10800"/>
                  </a:moveTo>
                  <a:cubicBezTo>
                    <a:pt x="1492" y="15941"/>
                    <a:pt x="5659" y="20108"/>
                    <a:pt x="10800" y="20108"/>
                  </a:cubicBezTo>
                  <a:cubicBezTo>
                    <a:pt x="15941" y="20108"/>
                    <a:pt x="20108" y="15941"/>
                    <a:pt x="20108" y="10800"/>
                  </a:cubicBezTo>
                  <a:cubicBezTo>
                    <a:pt x="20108" y="5659"/>
                    <a:pt x="15941" y="1492"/>
                    <a:pt x="10800" y="1492"/>
                  </a:cubicBezTo>
                  <a:cubicBezTo>
                    <a:pt x="5659" y="1492"/>
                    <a:pt x="1492" y="5659"/>
                    <a:pt x="1492" y="10800"/>
                  </a:cubicBezTo>
                  <a:close/>
                </a:path>
              </a:pathLst>
            </a:custGeom>
            <a:solidFill>
              <a:schemeClr val="bg1"/>
            </a:solidFill>
            <a:ln w="9525">
              <a:noFill/>
              <a:round/>
              <a:headEnd/>
              <a:tailEnd/>
            </a:ln>
            <a:effectLst/>
          </p:spPr>
          <p:txBody>
            <a:bodyPr wrap="none" anchor="ctr"/>
            <a:lstStyle/>
            <a:p>
              <a:endParaRPr lang="en-US"/>
            </a:p>
          </p:txBody>
        </p:sp>
      </p:grpSp>
      <p:sp>
        <p:nvSpPr>
          <p:cNvPr id="3148" name="Rectangle 76"/>
          <p:cNvSpPr>
            <a:spLocks noChangeArrowheads="1"/>
          </p:cNvSpPr>
          <p:nvPr/>
        </p:nvSpPr>
        <p:spPr bwMode="invGray">
          <a:xfrm>
            <a:off x="0" y="5229225"/>
            <a:ext cx="9144000" cy="1628775"/>
          </a:xfrm>
          <a:prstGeom prst="rect">
            <a:avLst/>
          </a:prstGeom>
          <a:gradFill rotWithShape="1">
            <a:gsLst>
              <a:gs pos="0">
                <a:schemeClr val="bg2">
                  <a:gamma/>
                  <a:shade val="69804"/>
                  <a:invGamma/>
                </a:schemeClr>
              </a:gs>
              <a:gs pos="100000">
                <a:schemeClr val="bg2"/>
              </a:gs>
            </a:gsLst>
            <a:lin ang="5400000" scaled="1"/>
          </a:gradFill>
          <a:ln w="9525">
            <a:noFill/>
            <a:miter lim="800000"/>
            <a:headEnd/>
            <a:tailEnd/>
          </a:ln>
          <a:effectLst/>
        </p:spPr>
        <p:txBody>
          <a:bodyPr wrap="none" anchor="ctr"/>
          <a:lstStyle/>
          <a:p>
            <a:endParaRPr lang="en-US"/>
          </a:p>
        </p:txBody>
      </p:sp>
      <p:grpSp>
        <p:nvGrpSpPr>
          <p:cNvPr id="3" name="Group 77"/>
          <p:cNvGrpSpPr>
            <a:grpSpLocks/>
          </p:cNvGrpSpPr>
          <p:nvPr/>
        </p:nvGrpSpPr>
        <p:grpSpPr bwMode="auto">
          <a:xfrm>
            <a:off x="0" y="0"/>
            <a:ext cx="9158288" cy="6858000"/>
            <a:chOff x="0" y="0"/>
            <a:chExt cx="5769" cy="4320"/>
          </a:xfrm>
        </p:grpSpPr>
        <p:sp>
          <p:nvSpPr>
            <p:cNvPr id="3150" name="AutoShape 78"/>
            <p:cNvSpPr>
              <a:spLocks noChangeArrowheads="1"/>
            </p:cNvSpPr>
            <p:nvPr userDrawn="1"/>
          </p:nvSpPr>
          <p:spPr bwMode="gray">
            <a:xfrm>
              <a:off x="24" y="24"/>
              <a:ext cx="5718" cy="4272"/>
            </a:xfrm>
            <a:prstGeom prst="roundRect">
              <a:avLst>
                <a:gd name="adj" fmla="val 6014"/>
              </a:avLst>
            </a:prstGeom>
            <a:noFill/>
            <a:ln w="76200">
              <a:solidFill>
                <a:schemeClr val="tx1"/>
              </a:solidFill>
              <a:round/>
              <a:headEnd/>
              <a:tailEnd/>
            </a:ln>
            <a:effectLst/>
          </p:spPr>
          <p:txBody>
            <a:bodyPr wrap="none" anchor="ctr"/>
            <a:lstStyle/>
            <a:p>
              <a:endParaRPr lang="en-US"/>
            </a:p>
          </p:txBody>
        </p:sp>
        <p:sp>
          <p:nvSpPr>
            <p:cNvPr id="3151" name="Freeform 79"/>
            <p:cNvSpPr>
              <a:spLocks/>
            </p:cNvSpPr>
            <p:nvPr userDrawn="1"/>
          </p:nvSpPr>
          <p:spPr bwMode="gray">
            <a:xfrm>
              <a:off x="0" y="0"/>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3152" name="Freeform 80"/>
            <p:cNvSpPr>
              <a:spLocks/>
            </p:cNvSpPr>
            <p:nvPr userDrawn="1"/>
          </p:nvSpPr>
          <p:spPr bwMode="gray">
            <a:xfrm rot="10800000">
              <a:off x="5481" y="4032"/>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3153" name="Freeform 81"/>
            <p:cNvSpPr>
              <a:spLocks/>
            </p:cNvSpPr>
            <p:nvPr userDrawn="1"/>
          </p:nvSpPr>
          <p:spPr bwMode="gray">
            <a:xfrm rot="5400000">
              <a:off x="5481" y="0"/>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3154" name="Freeform 82"/>
            <p:cNvSpPr>
              <a:spLocks/>
            </p:cNvSpPr>
            <p:nvPr userDrawn="1"/>
          </p:nvSpPr>
          <p:spPr bwMode="gray">
            <a:xfrm rot="16200000">
              <a:off x="0" y="4032"/>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grpSp>
      <p:sp>
        <p:nvSpPr>
          <p:cNvPr id="3074" name="Rectangle 2"/>
          <p:cNvSpPr>
            <a:spLocks noGrp="1" noChangeArrowheads="1"/>
          </p:cNvSpPr>
          <p:nvPr>
            <p:ph type="ctrTitle"/>
          </p:nvPr>
        </p:nvSpPr>
        <p:spPr>
          <a:xfrm>
            <a:off x="1981200" y="2130425"/>
            <a:ext cx="6477000" cy="1470025"/>
          </a:xfrm>
          <a:effectLst>
            <a:outerShdw dist="53882" dir="2700000" algn="ctr" rotWithShape="0">
              <a:srgbClr val="000000"/>
            </a:outerShdw>
          </a:effectLst>
        </p:spPr>
        <p:txBody>
          <a:bodyPr/>
          <a:lstStyle>
            <a:lvl1pPr algn="l">
              <a:defRPr sz="4400" b="1" i="1"/>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609600" y="5410200"/>
            <a:ext cx="7772400" cy="457200"/>
          </a:xfrm>
        </p:spPr>
        <p:txBody>
          <a:bodyPr/>
          <a:lstStyle>
            <a:lvl1pPr marL="0" indent="0" algn="ctr">
              <a:buFontTx/>
              <a:buNone/>
              <a:defRPr sz="2800"/>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400800"/>
            <a:ext cx="2133600" cy="320675"/>
          </a:xfrm>
        </p:spPr>
        <p:txBody>
          <a:bodyPr/>
          <a:lstStyle>
            <a:lvl1pPr>
              <a:defRPr/>
            </a:lvl1pPr>
          </a:lstStyle>
          <a:p>
            <a:endParaRPr lang="en-US"/>
          </a:p>
        </p:txBody>
      </p:sp>
      <p:sp>
        <p:nvSpPr>
          <p:cNvPr id="3077" name="Rectangle 5"/>
          <p:cNvSpPr>
            <a:spLocks noGrp="1" noChangeArrowheads="1"/>
          </p:cNvSpPr>
          <p:nvPr>
            <p:ph type="ftr" sz="quarter" idx="3"/>
          </p:nvPr>
        </p:nvSpPr>
        <p:spPr>
          <a:xfrm>
            <a:off x="3124200" y="6400800"/>
            <a:ext cx="2895600" cy="320675"/>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400800"/>
            <a:ext cx="2133600" cy="320675"/>
          </a:xfrm>
        </p:spPr>
        <p:txBody>
          <a:bodyPr/>
          <a:lstStyle>
            <a:lvl1pPr>
              <a:defRPr/>
            </a:lvl1pPr>
          </a:lstStyle>
          <a:p>
            <a:fld id="{B0220180-D6A1-4DF4-93C1-EFE397ACBBAC}" type="slidenum">
              <a:rPr lang="en-US" smtClean="0"/>
              <a:pPr/>
              <a:t>‹#›</a:t>
            </a:fld>
            <a:endParaRPr lang="en-US"/>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3000" fill="hold"/>
                                        <p:tgtEl>
                                          <p:spTgt spid="2"/>
                                        </p:tgtEl>
                                        <p:attrNameLst>
                                          <p:attrName>r</p:attrName>
                                        </p:attrNameLst>
                                      </p:cBhvr>
                                    </p:animRot>
                                  </p:childTnLst>
                                </p:cTn>
                              </p:par>
                              <p:par>
                                <p:cTn id="7" presetID="6" presetClass="emph" presetSubtype="0" fill="hold" nodeType="withEffect">
                                  <p:stCondLst>
                                    <p:cond delay="0"/>
                                  </p:stCondLst>
                                  <p:childTnLst>
                                    <p:animScale>
                                      <p:cBhvr>
                                        <p:cTn id="8" dur="3000" fill="hold"/>
                                        <p:tgtEl>
                                          <p:spTgt spid="2"/>
                                        </p:tgtEl>
                                      </p:cBhvr>
                                      <p:by x="150000" y="150000"/>
                                    </p:animScale>
                                  </p:childTnLst>
                                </p:cTn>
                              </p:par>
                              <p:par>
                                <p:cTn id="9" presetID="53" presetClass="exit" presetSubtype="0" fill="remove" nodeType="withEffect">
                                  <p:stCondLst>
                                    <p:cond delay="0"/>
                                  </p:stCondLst>
                                  <p:childTnLst>
                                    <p:anim calcmode="lin" valueType="num">
                                      <p:cBhvr>
                                        <p:cTn id="10" dur="3000"/>
                                        <p:tgtEl>
                                          <p:spTgt spid="2"/>
                                        </p:tgtEl>
                                        <p:attrNameLst>
                                          <p:attrName>ppt_w</p:attrName>
                                        </p:attrNameLst>
                                      </p:cBhvr>
                                      <p:tavLst>
                                        <p:tav tm="0">
                                          <p:val>
                                            <p:strVal val="ppt_w"/>
                                          </p:val>
                                        </p:tav>
                                        <p:tav tm="100000">
                                          <p:val>
                                            <p:fltVal val="0"/>
                                          </p:val>
                                        </p:tav>
                                      </p:tavLst>
                                    </p:anim>
                                    <p:anim calcmode="lin" valueType="num">
                                      <p:cBhvr>
                                        <p:cTn id="11" dur="3000"/>
                                        <p:tgtEl>
                                          <p:spTgt spid="2"/>
                                        </p:tgtEl>
                                        <p:attrNameLst>
                                          <p:attrName>ppt_h</p:attrName>
                                        </p:attrNameLst>
                                      </p:cBhvr>
                                      <p:tavLst>
                                        <p:tav tm="0">
                                          <p:val>
                                            <p:strVal val="ppt_h"/>
                                          </p:val>
                                        </p:tav>
                                        <p:tav tm="100000">
                                          <p:val>
                                            <p:fltVal val="0"/>
                                          </p:val>
                                        </p:tav>
                                      </p:tavLst>
                                    </p:anim>
                                    <p:animEffect transition="out" filter="fade">
                                      <p:cBhvr>
                                        <p:cTn id="12" dur="3000"/>
                                        <p:tgtEl>
                                          <p:spTgt spid="2"/>
                                        </p:tgtEl>
                                      </p:cBhvr>
                                    </p:animEffect>
                                    <p:set>
                                      <p:cBhvr>
                                        <p:cTn id="13" dur="1" fill="hold">
                                          <p:stCondLst>
                                            <p:cond delay="2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EE54579-A1E9-466C-8577-93F2A7701795}" type="slidenum">
              <a:rPr lang="en-US" smtClean="0"/>
              <a:pPr/>
              <a:t>‹#›</a:t>
            </a:fld>
            <a:endParaRPr lang="en-US"/>
          </a:p>
        </p:txBody>
      </p:sp>
    </p:spTree>
  </p:cSld>
  <p:clrMapOvr>
    <a:masterClrMapping/>
  </p:clrMapOvr>
  <p:transition spd="med">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7CA55F-6C46-4C5E-87E9-116F9C7F9BB5}" type="slidenum">
              <a:rPr lang="en-US" smtClean="0"/>
              <a:pPr/>
              <a:t>‹#›</a:t>
            </a:fld>
            <a:endParaRPr lang="en-US"/>
          </a:p>
        </p:txBody>
      </p:sp>
    </p:spTree>
  </p:cSld>
  <p:clrMapOvr>
    <a:masterClrMapping/>
  </p:clrMapOvr>
  <p:transition spd="med">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954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7F9DDC0-2A47-4792-94DE-2C0301DB1F04}" type="slidenum">
              <a:rPr lang="en-US" smtClean="0"/>
              <a:pPr/>
              <a:t>‹#›</a:t>
            </a:fld>
            <a:endParaRPr lang="en-US"/>
          </a:p>
        </p:txBody>
      </p:sp>
    </p:spTree>
  </p:cSld>
  <p:clrMapOvr>
    <a:masterClrMapping/>
  </p:clrMapOvr>
  <p:transition spd="med">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4262BE1-B7A4-4535-BFF4-88C47804A99C}" type="slidenum">
              <a:rPr lang="en-US" smtClean="0"/>
              <a:pPr/>
              <a:t>‹#›</a:t>
            </a:fld>
            <a:endParaRPr lang="en-US"/>
          </a:p>
        </p:txBody>
      </p:sp>
    </p:spTree>
  </p:cSld>
  <p:clrMapOvr>
    <a:masterClrMapping/>
  </p:clrMapOvr>
  <p:transition spd="med">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7D1AECD-D029-4919-B455-C3AE76534FDA}" type="slidenum">
              <a:rPr lang="en-US" smtClean="0"/>
              <a:pPr/>
              <a:t>‹#›</a:t>
            </a:fld>
            <a:endParaRPr lang="en-US"/>
          </a:p>
        </p:txBody>
      </p:sp>
    </p:spTree>
  </p:cSld>
  <p:clrMapOvr>
    <a:masterClrMapping/>
  </p:clrMapOvr>
  <p:transition spd="med">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63DACE2-C04F-454F-9C33-942C856786CC}" type="slidenum">
              <a:rPr lang="en-US" smtClean="0"/>
              <a:pPr/>
              <a:t>‹#›</a:t>
            </a:fld>
            <a:endParaRPr lang="en-US"/>
          </a:p>
        </p:txBody>
      </p:sp>
    </p:spTree>
  </p:cSld>
  <p:clrMapOvr>
    <a:masterClrMapping/>
  </p:clrMapOvr>
  <p:transition spd="med">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ABC64DE-8EFB-4847-8091-D98BF7748501}" type="slidenum">
              <a:rPr lang="en-US" smtClean="0"/>
              <a:pPr/>
              <a:t>‹#›</a:t>
            </a:fld>
            <a:endParaRPr lang="en-US"/>
          </a:p>
        </p:txBody>
      </p:sp>
    </p:spTree>
  </p:cSld>
  <p:clrMapOvr>
    <a:masterClrMapping/>
  </p:clrMapOvr>
  <p:transition spd="med">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A7D228A-3356-4D13-85F6-53878BCB5BAD}" type="slidenum">
              <a:rPr lang="en-US" smtClean="0"/>
              <a:pPr/>
              <a:t>‹#›</a:t>
            </a:fld>
            <a:endParaRPr lang="en-US"/>
          </a:p>
        </p:txBody>
      </p:sp>
    </p:spTree>
  </p:cSld>
  <p:clrMapOvr>
    <a:masterClrMapping/>
  </p:clrMapOvr>
  <p:transition spd="med">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25E0971-A709-4C73-891D-7A72C53BC662}" type="slidenum">
              <a:rPr lang="en-US" smtClean="0"/>
              <a:pPr/>
              <a:t>‹#›</a:t>
            </a:fld>
            <a:endParaRPr lang="en-US"/>
          </a:p>
        </p:txBody>
      </p:sp>
    </p:spTree>
  </p:cSld>
  <p:clrMapOvr>
    <a:masterClrMapping/>
  </p:clrMapOvr>
  <p:transition spd="med">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84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84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F34BC4-2201-409C-9ECA-15A80ECCB43C}" type="slidenum">
              <a:rPr lang="en-US" smtClean="0"/>
              <a:pPr/>
              <a:t>‹#›</a:t>
            </a:fld>
            <a:endParaRPr lang="en-US"/>
          </a:p>
        </p:txBody>
      </p:sp>
    </p:spTree>
  </p:cSld>
  <p:clrMapOvr>
    <a:masterClrMapping/>
  </p:clrMapOvr>
  <p:transition spd="med">
    <p:newsfla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295400"/>
            <a:ext cx="8229600" cy="4953000"/>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438900"/>
            <a:ext cx="2133600" cy="244475"/>
          </a:xfrm>
        </p:spPr>
        <p:txBody>
          <a:bodyPr/>
          <a:lstStyle>
            <a:lvl1pPr>
              <a:defRPr/>
            </a:lvl1pPr>
          </a:lstStyle>
          <a:p>
            <a:endParaRPr lang="en-US"/>
          </a:p>
        </p:txBody>
      </p:sp>
      <p:sp>
        <p:nvSpPr>
          <p:cNvPr id="5" name="Footer Placeholder 4"/>
          <p:cNvSpPr>
            <a:spLocks noGrp="1"/>
          </p:cNvSpPr>
          <p:nvPr>
            <p:ph type="ftr" sz="quarter" idx="11"/>
          </p:nvPr>
        </p:nvSpPr>
        <p:spPr>
          <a:xfrm>
            <a:off x="3124200" y="6438900"/>
            <a:ext cx="2895600" cy="244475"/>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438900"/>
            <a:ext cx="2133600" cy="244475"/>
          </a:xfrm>
        </p:spPr>
        <p:txBody>
          <a:bodyPr/>
          <a:lstStyle>
            <a:lvl1pPr>
              <a:defRPr/>
            </a:lvl1pPr>
          </a:lstStyle>
          <a:p>
            <a:fld id="{19A721CA-AD5B-4909-8351-D6B1D31D5C7C}" type="slidenum">
              <a:rPr lang="en-US" smtClean="0"/>
              <a:pPr/>
              <a:t>‹#›</a:t>
            </a:fld>
            <a:endParaRPr lang="en-US"/>
          </a:p>
        </p:txBody>
      </p:sp>
    </p:spTree>
  </p:cSld>
  <p:clrMapOvr>
    <a:masterClrMapping/>
  </p:clrMapOvr>
  <p:transition spd="med">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78824"/>
                <a:invGamma/>
              </a:schemeClr>
            </a:gs>
          </a:gsLst>
          <a:lin ang="5400000" scaled="1"/>
        </a:gradFill>
        <a:effectLst/>
      </p:bgPr>
    </p:bg>
    <p:spTree>
      <p:nvGrpSpPr>
        <p:cNvPr id="1" name=""/>
        <p:cNvGrpSpPr/>
        <p:nvPr/>
      </p:nvGrpSpPr>
      <p:grpSpPr>
        <a:xfrm>
          <a:off x="0" y="0"/>
          <a:ext cx="0" cy="0"/>
          <a:chOff x="0" y="0"/>
          <a:chExt cx="0" cy="0"/>
        </a:xfrm>
      </p:grpSpPr>
      <p:grpSp>
        <p:nvGrpSpPr>
          <p:cNvPr id="2" name="Group 11"/>
          <p:cNvGrpSpPr>
            <a:grpSpLocks/>
          </p:cNvGrpSpPr>
          <p:nvPr/>
        </p:nvGrpSpPr>
        <p:grpSpPr bwMode="auto">
          <a:xfrm>
            <a:off x="5259388" y="2178050"/>
            <a:ext cx="3906837" cy="4751388"/>
            <a:chOff x="3322" y="1372"/>
            <a:chExt cx="2461" cy="2993"/>
          </a:xfrm>
        </p:grpSpPr>
        <p:sp>
          <p:nvSpPr>
            <p:cNvPr id="1036" name="Freeform 12"/>
            <p:cNvSpPr>
              <a:spLocks/>
            </p:cNvSpPr>
            <p:nvPr userDrawn="1"/>
          </p:nvSpPr>
          <p:spPr bwMode="white">
            <a:xfrm>
              <a:off x="3800" y="3783"/>
              <a:ext cx="355" cy="269"/>
            </a:xfrm>
            <a:custGeom>
              <a:avLst/>
              <a:gdLst/>
              <a:ahLst/>
              <a:cxnLst>
                <a:cxn ang="0">
                  <a:pos x="0" y="45"/>
                </a:cxn>
                <a:cxn ang="0">
                  <a:pos x="90" y="136"/>
                </a:cxn>
                <a:cxn ang="0">
                  <a:pos x="181" y="227"/>
                </a:cxn>
                <a:cxn ang="0">
                  <a:pos x="272" y="272"/>
                </a:cxn>
                <a:cxn ang="0">
                  <a:pos x="317" y="272"/>
                </a:cxn>
                <a:cxn ang="0">
                  <a:pos x="363" y="181"/>
                </a:cxn>
                <a:cxn ang="0">
                  <a:pos x="317" y="181"/>
                </a:cxn>
                <a:cxn ang="0">
                  <a:pos x="272" y="181"/>
                </a:cxn>
                <a:cxn ang="0">
                  <a:pos x="226" y="181"/>
                </a:cxn>
                <a:cxn ang="0">
                  <a:pos x="226" y="136"/>
                </a:cxn>
                <a:cxn ang="0">
                  <a:pos x="272" y="91"/>
                </a:cxn>
                <a:cxn ang="0">
                  <a:pos x="226" y="45"/>
                </a:cxn>
                <a:cxn ang="0">
                  <a:pos x="226" y="91"/>
                </a:cxn>
                <a:cxn ang="0">
                  <a:pos x="181" y="136"/>
                </a:cxn>
                <a:cxn ang="0">
                  <a:pos x="136" y="136"/>
                </a:cxn>
                <a:cxn ang="0">
                  <a:pos x="90" y="91"/>
                </a:cxn>
                <a:cxn ang="0">
                  <a:pos x="136" y="91"/>
                </a:cxn>
                <a:cxn ang="0">
                  <a:pos x="90" y="45"/>
                </a:cxn>
                <a:cxn ang="0">
                  <a:pos x="45" y="0"/>
                </a:cxn>
                <a:cxn ang="0">
                  <a:pos x="61" y="57"/>
                </a:cxn>
                <a:cxn ang="0">
                  <a:pos x="28" y="45"/>
                </a:cxn>
                <a:cxn ang="0">
                  <a:pos x="0" y="45"/>
                </a:cxn>
              </a:cxnLst>
              <a:rect l="0" t="0" r="r" b="b"/>
              <a:pathLst>
                <a:path w="363" h="272">
                  <a:moveTo>
                    <a:pt x="0" y="45"/>
                  </a:moveTo>
                  <a:lnTo>
                    <a:pt x="90" y="136"/>
                  </a:lnTo>
                  <a:lnTo>
                    <a:pt x="181" y="227"/>
                  </a:lnTo>
                  <a:lnTo>
                    <a:pt x="272" y="272"/>
                  </a:lnTo>
                  <a:lnTo>
                    <a:pt x="317" y="272"/>
                  </a:lnTo>
                  <a:lnTo>
                    <a:pt x="363" y="181"/>
                  </a:lnTo>
                  <a:lnTo>
                    <a:pt x="317" y="181"/>
                  </a:lnTo>
                  <a:lnTo>
                    <a:pt x="272" y="181"/>
                  </a:lnTo>
                  <a:lnTo>
                    <a:pt x="226" y="181"/>
                  </a:lnTo>
                  <a:lnTo>
                    <a:pt x="226" y="136"/>
                  </a:lnTo>
                  <a:lnTo>
                    <a:pt x="272" y="91"/>
                  </a:lnTo>
                  <a:lnTo>
                    <a:pt x="226" y="45"/>
                  </a:lnTo>
                  <a:lnTo>
                    <a:pt x="226" y="91"/>
                  </a:lnTo>
                  <a:lnTo>
                    <a:pt x="181" y="136"/>
                  </a:lnTo>
                  <a:lnTo>
                    <a:pt x="136" y="136"/>
                  </a:lnTo>
                  <a:lnTo>
                    <a:pt x="90" y="91"/>
                  </a:lnTo>
                  <a:lnTo>
                    <a:pt x="136" y="91"/>
                  </a:lnTo>
                  <a:lnTo>
                    <a:pt x="90" y="45"/>
                  </a:lnTo>
                  <a:lnTo>
                    <a:pt x="45" y="0"/>
                  </a:lnTo>
                  <a:lnTo>
                    <a:pt x="61" y="57"/>
                  </a:lnTo>
                  <a:lnTo>
                    <a:pt x="28" y="45"/>
                  </a:lnTo>
                  <a:lnTo>
                    <a:pt x="0" y="45"/>
                  </a:lnTo>
                  <a:close/>
                </a:path>
              </a:pathLst>
            </a:custGeom>
            <a:solidFill>
              <a:schemeClr val="bg1"/>
            </a:solidFill>
            <a:ln w="9525">
              <a:noFill/>
              <a:round/>
              <a:headEnd/>
              <a:tailEnd/>
            </a:ln>
            <a:effectLst/>
          </p:spPr>
          <p:txBody>
            <a:bodyPr/>
            <a:lstStyle/>
            <a:p>
              <a:endParaRPr lang="en-US"/>
            </a:p>
          </p:txBody>
        </p:sp>
        <p:sp>
          <p:nvSpPr>
            <p:cNvPr id="1037" name="Freeform 13"/>
            <p:cNvSpPr>
              <a:spLocks/>
            </p:cNvSpPr>
            <p:nvPr userDrawn="1"/>
          </p:nvSpPr>
          <p:spPr bwMode="white">
            <a:xfrm>
              <a:off x="4307" y="2292"/>
              <a:ext cx="458" cy="2073"/>
            </a:xfrm>
            <a:custGeom>
              <a:avLst/>
              <a:gdLst/>
              <a:ahLst/>
              <a:cxnLst>
                <a:cxn ang="0">
                  <a:pos x="162" y="1"/>
                </a:cxn>
                <a:cxn ang="0">
                  <a:pos x="56" y="561"/>
                </a:cxn>
                <a:cxn ang="0">
                  <a:pos x="122" y="1185"/>
                </a:cxn>
                <a:cxn ang="0">
                  <a:pos x="383" y="1785"/>
                </a:cxn>
                <a:cxn ang="0">
                  <a:pos x="343" y="1785"/>
                </a:cxn>
                <a:cxn ang="0">
                  <a:pos x="70" y="1209"/>
                </a:cxn>
                <a:cxn ang="0">
                  <a:pos x="15" y="487"/>
                </a:cxn>
                <a:cxn ang="0">
                  <a:pos x="162" y="1"/>
                </a:cxn>
              </a:cxnLst>
              <a:rect l="0" t="0" r="r" b="b"/>
              <a:pathLst>
                <a:path w="420" h="1885">
                  <a:moveTo>
                    <a:pt x="162" y="1"/>
                  </a:moveTo>
                  <a:cubicBezTo>
                    <a:pt x="173" y="0"/>
                    <a:pt x="62" y="364"/>
                    <a:pt x="56" y="561"/>
                  </a:cubicBezTo>
                  <a:cubicBezTo>
                    <a:pt x="50" y="758"/>
                    <a:pt x="67" y="981"/>
                    <a:pt x="122" y="1185"/>
                  </a:cubicBezTo>
                  <a:cubicBezTo>
                    <a:pt x="176" y="1389"/>
                    <a:pt x="347" y="1685"/>
                    <a:pt x="383" y="1785"/>
                  </a:cubicBezTo>
                  <a:cubicBezTo>
                    <a:pt x="420" y="1885"/>
                    <a:pt x="395" y="1881"/>
                    <a:pt x="343" y="1785"/>
                  </a:cubicBezTo>
                  <a:cubicBezTo>
                    <a:pt x="291" y="1689"/>
                    <a:pt x="125" y="1425"/>
                    <a:pt x="70" y="1209"/>
                  </a:cubicBezTo>
                  <a:cubicBezTo>
                    <a:pt x="15" y="993"/>
                    <a:pt x="0" y="688"/>
                    <a:pt x="15" y="487"/>
                  </a:cubicBezTo>
                  <a:cubicBezTo>
                    <a:pt x="30" y="286"/>
                    <a:pt x="132" y="102"/>
                    <a:pt x="162" y="1"/>
                  </a:cubicBezTo>
                  <a:close/>
                </a:path>
              </a:pathLst>
            </a:custGeom>
            <a:solidFill>
              <a:schemeClr val="bg1"/>
            </a:solidFill>
            <a:ln w="9525">
              <a:noFill/>
              <a:round/>
              <a:headEnd/>
              <a:tailEnd/>
            </a:ln>
            <a:effectLst/>
          </p:spPr>
          <p:txBody>
            <a:bodyPr/>
            <a:lstStyle/>
            <a:p>
              <a:endParaRPr lang="en-US"/>
            </a:p>
          </p:txBody>
        </p:sp>
        <p:sp>
          <p:nvSpPr>
            <p:cNvPr id="1038" name="Freeform 14"/>
            <p:cNvSpPr>
              <a:spLocks/>
            </p:cNvSpPr>
            <p:nvPr userDrawn="1"/>
          </p:nvSpPr>
          <p:spPr bwMode="white">
            <a:xfrm>
              <a:off x="4703" y="2256"/>
              <a:ext cx="468" cy="2020"/>
            </a:xfrm>
            <a:custGeom>
              <a:avLst/>
              <a:gdLst/>
              <a:ahLst/>
              <a:cxnLst>
                <a:cxn ang="0">
                  <a:pos x="0" y="25"/>
                </a:cxn>
                <a:cxn ang="0">
                  <a:pos x="375" y="1835"/>
                </a:cxn>
                <a:cxn ang="0">
                  <a:pos x="429" y="1836"/>
                </a:cxn>
                <a:cxn ang="0">
                  <a:pos x="37" y="0"/>
                </a:cxn>
                <a:cxn ang="0">
                  <a:pos x="0" y="25"/>
                </a:cxn>
              </a:cxnLst>
              <a:rect l="0" t="0" r="r" b="b"/>
              <a:pathLst>
                <a:path w="429" h="1836">
                  <a:moveTo>
                    <a:pt x="0" y="25"/>
                  </a:moveTo>
                  <a:lnTo>
                    <a:pt x="375" y="1835"/>
                  </a:lnTo>
                  <a:lnTo>
                    <a:pt x="429" y="1836"/>
                  </a:lnTo>
                  <a:lnTo>
                    <a:pt x="37" y="0"/>
                  </a:lnTo>
                  <a:lnTo>
                    <a:pt x="0" y="25"/>
                  </a:lnTo>
                  <a:close/>
                </a:path>
              </a:pathLst>
            </a:custGeom>
            <a:solidFill>
              <a:schemeClr val="bg1"/>
            </a:solidFill>
            <a:ln w="9525">
              <a:noFill/>
              <a:round/>
              <a:headEnd/>
              <a:tailEnd/>
            </a:ln>
            <a:effectLst/>
          </p:spPr>
          <p:txBody>
            <a:bodyPr/>
            <a:lstStyle/>
            <a:p>
              <a:endParaRPr lang="en-US"/>
            </a:p>
          </p:txBody>
        </p:sp>
        <p:sp>
          <p:nvSpPr>
            <p:cNvPr id="1039" name="Freeform 15"/>
            <p:cNvSpPr>
              <a:spLocks/>
            </p:cNvSpPr>
            <p:nvPr userDrawn="1"/>
          </p:nvSpPr>
          <p:spPr bwMode="white">
            <a:xfrm>
              <a:off x="4972" y="2099"/>
              <a:ext cx="655" cy="2089"/>
            </a:xfrm>
            <a:custGeom>
              <a:avLst/>
              <a:gdLst/>
              <a:ahLst/>
              <a:cxnLst>
                <a:cxn ang="0">
                  <a:pos x="0" y="67"/>
                </a:cxn>
                <a:cxn ang="0">
                  <a:pos x="91" y="168"/>
                </a:cxn>
                <a:cxn ang="0">
                  <a:pos x="347" y="552"/>
                </a:cxn>
                <a:cxn ang="0">
                  <a:pos x="512" y="1146"/>
                </a:cxn>
                <a:cxn ang="0">
                  <a:pos x="539" y="1612"/>
                </a:cxn>
                <a:cxn ang="0">
                  <a:pos x="457" y="1859"/>
                </a:cxn>
                <a:cxn ang="0">
                  <a:pos x="503" y="1850"/>
                </a:cxn>
                <a:cxn ang="0">
                  <a:pos x="583" y="1611"/>
                </a:cxn>
                <a:cxn ang="0">
                  <a:pos x="567" y="1146"/>
                </a:cxn>
                <a:cxn ang="0">
                  <a:pos x="384" y="524"/>
                </a:cxn>
                <a:cxn ang="0">
                  <a:pos x="82" y="76"/>
                </a:cxn>
                <a:cxn ang="0">
                  <a:pos x="0" y="67"/>
                </a:cxn>
              </a:cxnLst>
              <a:rect l="0" t="0" r="r" b="b"/>
              <a:pathLst>
                <a:path w="600" h="1899">
                  <a:moveTo>
                    <a:pt x="0" y="67"/>
                  </a:moveTo>
                  <a:cubicBezTo>
                    <a:pt x="2" y="82"/>
                    <a:pt x="33" y="87"/>
                    <a:pt x="91" y="168"/>
                  </a:cubicBezTo>
                  <a:cubicBezTo>
                    <a:pt x="149" y="249"/>
                    <a:pt x="277" y="389"/>
                    <a:pt x="347" y="552"/>
                  </a:cubicBezTo>
                  <a:cubicBezTo>
                    <a:pt x="417" y="715"/>
                    <a:pt x="480" y="969"/>
                    <a:pt x="512" y="1146"/>
                  </a:cubicBezTo>
                  <a:cubicBezTo>
                    <a:pt x="544" y="1323"/>
                    <a:pt x="548" y="1493"/>
                    <a:pt x="539" y="1612"/>
                  </a:cubicBezTo>
                  <a:cubicBezTo>
                    <a:pt x="530" y="1731"/>
                    <a:pt x="463" y="1819"/>
                    <a:pt x="457" y="1859"/>
                  </a:cubicBezTo>
                  <a:cubicBezTo>
                    <a:pt x="451" y="1899"/>
                    <a:pt x="482" y="1891"/>
                    <a:pt x="503" y="1850"/>
                  </a:cubicBezTo>
                  <a:cubicBezTo>
                    <a:pt x="524" y="1809"/>
                    <a:pt x="572" y="1728"/>
                    <a:pt x="583" y="1611"/>
                  </a:cubicBezTo>
                  <a:cubicBezTo>
                    <a:pt x="594" y="1494"/>
                    <a:pt x="600" y="1327"/>
                    <a:pt x="567" y="1146"/>
                  </a:cubicBezTo>
                  <a:cubicBezTo>
                    <a:pt x="534" y="965"/>
                    <a:pt x="465" y="702"/>
                    <a:pt x="384" y="524"/>
                  </a:cubicBezTo>
                  <a:cubicBezTo>
                    <a:pt x="303" y="346"/>
                    <a:pt x="146" y="152"/>
                    <a:pt x="82" y="76"/>
                  </a:cubicBezTo>
                  <a:cubicBezTo>
                    <a:pt x="18" y="0"/>
                    <a:pt x="17" y="69"/>
                    <a:pt x="0" y="67"/>
                  </a:cubicBezTo>
                  <a:close/>
                </a:path>
              </a:pathLst>
            </a:custGeom>
            <a:solidFill>
              <a:schemeClr val="bg1"/>
            </a:solidFill>
            <a:ln w="9525">
              <a:noFill/>
              <a:round/>
              <a:headEnd/>
              <a:tailEnd/>
            </a:ln>
            <a:effectLst/>
          </p:spPr>
          <p:txBody>
            <a:bodyPr/>
            <a:lstStyle/>
            <a:p>
              <a:endParaRPr lang="en-US"/>
            </a:p>
          </p:txBody>
        </p:sp>
        <p:sp>
          <p:nvSpPr>
            <p:cNvPr id="1040" name="Freeform 16"/>
            <p:cNvSpPr>
              <a:spLocks/>
            </p:cNvSpPr>
            <p:nvPr userDrawn="1"/>
          </p:nvSpPr>
          <p:spPr bwMode="white">
            <a:xfrm>
              <a:off x="3793" y="2826"/>
              <a:ext cx="625" cy="1419"/>
            </a:xfrm>
            <a:custGeom>
              <a:avLst/>
              <a:gdLst/>
              <a:ahLst/>
              <a:cxnLst>
                <a:cxn ang="0">
                  <a:pos x="2" y="129"/>
                </a:cxn>
                <a:cxn ang="0">
                  <a:pos x="48" y="65"/>
                </a:cxn>
                <a:cxn ang="0">
                  <a:pos x="84" y="522"/>
                </a:cxn>
                <a:cxn ang="0">
                  <a:pos x="241" y="909"/>
                </a:cxn>
                <a:cxn ang="0">
                  <a:pos x="396" y="1106"/>
                </a:cxn>
                <a:cxn ang="0">
                  <a:pos x="568" y="1286"/>
                </a:cxn>
                <a:cxn ang="0">
                  <a:pos x="363" y="1130"/>
                </a:cxn>
                <a:cxn ang="0">
                  <a:pos x="183" y="909"/>
                </a:cxn>
                <a:cxn ang="0">
                  <a:pos x="38" y="540"/>
                </a:cxn>
                <a:cxn ang="0">
                  <a:pos x="2" y="129"/>
                </a:cxn>
              </a:cxnLst>
              <a:rect l="0" t="0" r="r" b="b"/>
              <a:pathLst>
                <a:path w="573" h="1290">
                  <a:moveTo>
                    <a:pt x="2" y="129"/>
                  </a:moveTo>
                  <a:cubicBezTo>
                    <a:pt x="4" y="50"/>
                    <a:pt x="34" y="0"/>
                    <a:pt x="48" y="65"/>
                  </a:cubicBezTo>
                  <a:cubicBezTo>
                    <a:pt x="62" y="130"/>
                    <a:pt x="52" y="381"/>
                    <a:pt x="84" y="522"/>
                  </a:cubicBezTo>
                  <a:cubicBezTo>
                    <a:pt x="116" y="663"/>
                    <a:pt x="189" y="812"/>
                    <a:pt x="241" y="909"/>
                  </a:cubicBezTo>
                  <a:cubicBezTo>
                    <a:pt x="293" y="1006"/>
                    <a:pt x="341" y="1043"/>
                    <a:pt x="396" y="1106"/>
                  </a:cubicBezTo>
                  <a:cubicBezTo>
                    <a:pt x="450" y="1169"/>
                    <a:pt x="573" y="1283"/>
                    <a:pt x="568" y="1286"/>
                  </a:cubicBezTo>
                  <a:cubicBezTo>
                    <a:pt x="562" y="1290"/>
                    <a:pt x="428" y="1193"/>
                    <a:pt x="363" y="1130"/>
                  </a:cubicBezTo>
                  <a:cubicBezTo>
                    <a:pt x="299" y="1068"/>
                    <a:pt x="237" y="1007"/>
                    <a:pt x="183" y="909"/>
                  </a:cubicBezTo>
                  <a:cubicBezTo>
                    <a:pt x="129" y="811"/>
                    <a:pt x="68" y="670"/>
                    <a:pt x="38" y="540"/>
                  </a:cubicBezTo>
                  <a:cubicBezTo>
                    <a:pt x="8" y="410"/>
                    <a:pt x="0" y="208"/>
                    <a:pt x="2" y="129"/>
                  </a:cubicBezTo>
                  <a:close/>
                </a:path>
              </a:pathLst>
            </a:custGeom>
            <a:solidFill>
              <a:schemeClr val="bg1"/>
            </a:solidFill>
            <a:ln w="9525">
              <a:noFill/>
              <a:round/>
              <a:headEnd/>
              <a:tailEnd/>
            </a:ln>
            <a:effectLst/>
          </p:spPr>
          <p:txBody>
            <a:bodyPr/>
            <a:lstStyle/>
            <a:p>
              <a:endParaRPr lang="en-US"/>
            </a:p>
          </p:txBody>
        </p:sp>
        <p:sp>
          <p:nvSpPr>
            <p:cNvPr id="1041" name="Freeform 17"/>
            <p:cNvSpPr>
              <a:spLocks/>
            </p:cNvSpPr>
            <p:nvPr userDrawn="1"/>
          </p:nvSpPr>
          <p:spPr bwMode="white">
            <a:xfrm>
              <a:off x="4863" y="1502"/>
              <a:ext cx="715" cy="211"/>
            </a:xfrm>
            <a:custGeom>
              <a:avLst/>
              <a:gdLst/>
              <a:ahLst/>
              <a:cxnLst>
                <a:cxn ang="0">
                  <a:pos x="17" y="187"/>
                </a:cxn>
                <a:cxn ang="0">
                  <a:pos x="255" y="41"/>
                </a:cxn>
                <a:cxn ang="0">
                  <a:pos x="456" y="4"/>
                </a:cxn>
                <a:cxn ang="0">
                  <a:pos x="629" y="16"/>
                </a:cxn>
                <a:cxn ang="0">
                  <a:pos x="720" y="61"/>
                </a:cxn>
                <a:cxn ang="0">
                  <a:pos x="565" y="50"/>
                </a:cxn>
                <a:cxn ang="0">
                  <a:pos x="264" y="77"/>
                </a:cxn>
                <a:cxn ang="0">
                  <a:pos x="53" y="196"/>
                </a:cxn>
                <a:cxn ang="0">
                  <a:pos x="17" y="187"/>
                </a:cxn>
              </a:cxnLst>
              <a:rect l="0" t="0" r="r" b="b"/>
              <a:pathLst>
                <a:path w="731" h="214">
                  <a:moveTo>
                    <a:pt x="17" y="187"/>
                  </a:moveTo>
                  <a:cubicBezTo>
                    <a:pt x="0" y="176"/>
                    <a:pt x="182" y="71"/>
                    <a:pt x="255" y="41"/>
                  </a:cubicBezTo>
                  <a:cubicBezTo>
                    <a:pt x="328" y="11"/>
                    <a:pt x="394" y="8"/>
                    <a:pt x="456" y="4"/>
                  </a:cubicBezTo>
                  <a:cubicBezTo>
                    <a:pt x="518" y="0"/>
                    <a:pt x="585" y="7"/>
                    <a:pt x="629" y="16"/>
                  </a:cubicBezTo>
                  <a:cubicBezTo>
                    <a:pt x="673" y="25"/>
                    <a:pt x="731" y="55"/>
                    <a:pt x="720" y="61"/>
                  </a:cubicBezTo>
                  <a:cubicBezTo>
                    <a:pt x="709" y="67"/>
                    <a:pt x="641" y="47"/>
                    <a:pt x="565" y="50"/>
                  </a:cubicBezTo>
                  <a:cubicBezTo>
                    <a:pt x="489" y="53"/>
                    <a:pt x="349" y="53"/>
                    <a:pt x="264" y="77"/>
                  </a:cubicBezTo>
                  <a:cubicBezTo>
                    <a:pt x="179" y="101"/>
                    <a:pt x="94" y="178"/>
                    <a:pt x="53" y="196"/>
                  </a:cubicBezTo>
                  <a:cubicBezTo>
                    <a:pt x="12" y="214"/>
                    <a:pt x="24" y="189"/>
                    <a:pt x="17" y="187"/>
                  </a:cubicBezTo>
                  <a:close/>
                </a:path>
              </a:pathLst>
            </a:custGeom>
            <a:solidFill>
              <a:schemeClr val="bg1"/>
            </a:solidFill>
            <a:ln w="9525">
              <a:noFill/>
              <a:round/>
              <a:headEnd/>
              <a:tailEnd/>
            </a:ln>
            <a:effectLst/>
          </p:spPr>
          <p:txBody>
            <a:bodyPr/>
            <a:lstStyle/>
            <a:p>
              <a:endParaRPr lang="en-US"/>
            </a:p>
          </p:txBody>
        </p:sp>
        <p:sp>
          <p:nvSpPr>
            <p:cNvPr id="1042" name="Freeform 18"/>
            <p:cNvSpPr>
              <a:spLocks/>
            </p:cNvSpPr>
            <p:nvPr userDrawn="1"/>
          </p:nvSpPr>
          <p:spPr bwMode="white">
            <a:xfrm>
              <a:off x="5029" y="1797"/>
              <a:ext cx="550" cy="90"/>
            </a:xfrm>
            <a:custGeom>
              <a:avLst/>
              <a:gdLst/>
              <a:ahLst/>
              <a:cxnLst>
                <a:cxn ang="0">
                  <a:pos x="0" y="0"/>
                </a:cxn>
                <a:cxn ang="0">
                  <a:pos x="64" y="37"/>
                </a:cxn>
                <a:cxn ang="0">
                  <a:pos x="311" y="18"/>
                </a:cxn>
                <a:cxn ang="0">
                  <a:pos x="530" y="37"/>
                </a:cxn>
                <a:cxn ang="0">
                  <a:pos x="512" y="73"/>
                </a:cxn>
                <a:cxn ang="0">
                  <a:pos x="293" y="55"/>
                </a:cxn>
                <a:cxn ang="0">
                  <a:pos x="37" y="91"/>
                </a:cxn>
              </a:cxnLst>
              <a:rect l="0" t="0" r="r" b="b"/>
              <a:pathLst>
                <a:path w="563" h="91">
                  <a:moveTo>
                    <a:pt x="0" y="0"/>
                  </a:moveTo>
                  <a:cubicBezTo>
                    <a:pt x="11" y="6"/>
                    <a:pt x="12" y="34"/>
                    <a:pt x="64" y="37"/>
                  </a:cubicBezTo>
                  <a:cubicBezTo>
                    <a:pt x="116" y="40"/>
                    <a:pt x="233" y="18"/>
                    <a:pt x="311" y="18"/>
                  </a:cubicBezTo>
                  <a:cubicBezTo>
                    <a:pt x="389" y="18"/>
                    <a:pt x="497" y="28"/>
                    <a:pt x="530" y="37"/>
                  </a:cubicBezTo>
                  <a:cubicBezTo>
                    <a:pt x="563" y="46"/>
                    <a:pt x="551" y="70"/>
                    <a:pt x="512" y="73"/>
                  </a:cubicBezTo>
                  <a:cubicBezTo>
                    <a:pt x="473" y="76"/>
                    <a:pt x="372" y="52"/>
                    <a:pt x="293" y="55"/>
                  </a:cubicBezTo>
                  <a:cubicBezTo>
                    <a:pt x="214" y="58"/>
                    <a:pt x="90" y="84"/>
                    <a:pt x="37" y="91"/>
                  </a:cubicBezTo>
                </a:path>
              </a:pathLst>
            </a:custGeom>
            <a:solidFill>
              <a:schemeClr val="bg1"/>
            </a:solidFill>
            <a:ln w="9525">
              <a:noFill/>
              <a:round/>
              <a:headEnd/>
              <a:tailEnd/>
            </a:ln>
            <a:effectLst/>
          </p:spPr>
          <p:txBody>
            <a:bodyPr/>
            <a:lstStyle/>
            <a:p>
              <a:endParaRPr lang="en-US"/>
            </a:p>
          </p:txBody>
        </p:sp>
        <p:sp>
          <p:nvSpPr>
            <p:cNvPr id="1043" name="Freeform 19"/>
            <p:cNvSpPr>
              <a:spLocks/>
            </p:cNvSpPr>
            <p:nvPr userDrawn="1"/>
          </p:nvSpPr>
          <p:spPr bwMode="white">
            <a:xfrm>
              <a:off x="4725" y="1372"/>
              <a:ext cx="222" cy="272"/>
            </a:xfrm>
            <a:custGeom>
              <a:avLst/>
              <a:gdLst/>
              <a:ahLst/>
              <a:cxnLst>
                <a:cxn ang="0">
                  <a:pos x="0" y="276"/>
                </a:cxn>
                <a:cxn ang="0">
                  <a:pos x="156" y="38"/>
                </a:cxn>
                <a:cxn ang="0">
                  <a:pos x="211" y="47"/>
                </a:cxn>
                <a:cxn ang="0">
                  <a:pos x="52" y="268"/>
                </a:cxn>
              </a:cxnLst>
              <a:rect l="0" t="0" r="r" b="b"/>
              <a:pathLst>
                <a:path w="228" h="276">
                  <a:moveTo>
                    <a:pt x="0" y="276"/>
                  </a:moveTo>
                  <a:cubicBezTo>
                    <a:pt x="26" y="236"/>
                    <a:pt x="121" y="76"/>
                    <a:pt x="156" y="38"/>
                  </a:cubicBezTo>
                  <a:cubicBezTo>
                    <a:pt x="191" y="0"/>
                    <a:pt x="228" y="9"/>
                    <a:pt x="211" y="47"/>
                  </a:cubicBezTo>
                  <a:cubicBezTo>
                    <a:pt x="194" y="85"/>
                    <a:pt x="85" y="222"/>
                    <a:pt x="52" y="268"/>
                  </a:cubicBezTo>
                </a:path>
              </a:pathLst>
            </a:custGeom>
            <a:solidFill>
              <a:schemeClr val="bg1"/>
            </a:solidFill>
            <a:ln w="9525">
              <a:noFill/>
              <a:round/>
              <a:headEnd/>
              <a:tailEnd/>
            </a:ln>
            <a:effectLst/>
          </p:spPr>
          <p:txBody>
            <a:bodyPr/>
            <a:lstStyle/>
            <a:p>
              <a:endParaRPr lang="en-US"/>
            </a:p>
          </p:txBody>
        </p:sp>
        <p:sp>
          <p:nvSpPr>
            <p:cNvPr id="1044" name="Freeform 20"/>
            <p:cNvSpPr>
              <a:spLocks/>
            </p:cNvSpPr>
            <p:nvPr userDrawn="1"/>
          </p:nvSpPr>
          <p:spPr bwMode="white">
            <a:xfrm>
              <a:off x="4518" y="1399"/>
              <a:ext cx="74" cy="316"/>
            </a:xfrm>
            <a:custGeom>
              <a:avLst/>
              <a:gdLst/>
              <a:ahLst/>
              <a:cxnLst>
                <a:cxn ang="0">
                  <a:pos x="1" y="46"/>
                </a:cxn>
                <a:cxn ang="0">
                  <a:pos x="36" y="285"/>
                </a:cxn>
                <a:cxn ang="0">
                  <a:pos x="74" y="266"/>
                </a:cxn>
                <a:cxn ang="0">
                  <a:pos x="28" y="37"/>
                </a:cxn>
                <a:cxn ang="0">
                  <a:pos x="1" y="46"/>
                </a:cxn>
              </a:cxnLst>
              <a:rect l="0" t="0" r="r" b="b"/>
              <a:pathLst>
                <a:path w="75" h="320">
                  <a:moveTo>
                    <a:pt x="1" y="46"/>
                  </a:moveTo>
                  <a:cubicBezTo>
                    <a:pt x="2" y="87"/>
                    <a:pt x="24" y="248"/>
                    <a:pt x="36" y="285"/>
                  </a:cubicBezTo>
                  <a:cubicBezTo>
                    <a:pt x="50" y="320"/>
                    <a:pt x="75" y="307"/>
                    <a:pt x="74" y="266"/>
                  </a:cubicBezTo>
                  <a:cubicBezTo>
                    <a:pt x="73" y="225"/>
                    <a:pt x="40" y="74"/>
                    <a:pt x="28" y="37"/>
                  </a:cubicBezTo>
                  <a:cubicBezTo>
                    <a:pt x="16" y="0"/>
                    <a:pt x="0" y="5"/>
                    <a:pt x="1" y="46"/>
                  </a:cubicBezTo>
                  <a:close/>
                </a:path>
              </a:pathLst>
            </a:custGeom>
            <a:solidFill>
              <a:schemeClr val="bg1"/>
            </a:solidFill>
            <a:ln w="9525">
              <a:noFill/>
              <a:round/>
              <a:headEnd/>
              <a:tailEnd/>
            </a:ln>
            <a:effectLst/>
          </p:spPr>
          <p:txBody>
            <a:bodyPr/>
            <a:lstStyle/>
            <a:p>
              <a:endParaRPr lang="en-US"/>
            </a:p>
          </p:txBody>
        </p:sp>
        <p:sp>
          <p:nvSpPr>
            <p:cNvPr id="1045" name="Freeform 21"/>
            <p:cNvSpPr>
              <a:spLocks/>
            </p:cNvSpPr>
            <p:nvPr userDrawn="1"/>
          </p:nvSpPr>
          <p:spPr bwMode="white">
            <a:xfrm>
              <a:off x="3934" y="2303"/>
              <a:ext cx="1842" cy="667"/>
            </a:xfrm>
            <a:custGeom>
              <a:avLst/>
              <a:gdLst/>
              <a:ahLst/>
              <a:cxnLst>
                <a:cxn ang="0">
                  <a:pos x="95" y="511"/>
                </a:cxn>
                <a:cxn ang="0">
                  <a:pos x="406" y="594"/>
                </a:cxn>
                <a:cxn ang="0">
                  <a:pos x="936" y="575"/>
                </a:cxn>
                <a:cxn ang="0">
                  <a:pos x="1430" y="392"/>
                </a:cxn>
                <a:cxn ang="0">
                  <a:pos x="1812" y="49"/>
                </a:cxn>
                <a:cxn ang="0">
                  <a:pos x="1858" y="95"/>
                </a:cxn>
                <a:cxn ang="0">
                  <a:pos x="1812" y="140"/>
                </a:cxn>
                <a:cxn ang="0">
                  <a:pos x="1449" y="458"/>
                </a:cxn>
                <a:cxn ang="0">
                  <a:pos x="964" y="639"/>
                </a:cxn>
                <a:cxn ang="0">
                  <a:pos x="406" y="666"/>
                </a:cxn>
                <a:cxn ang="0">
                  <a:pos x="59" y="575"/>
                </a:cxn>
                <a:cxn ang="0">
                  <a:pos x="49" y="548"/>
                </a:cxn>
              </a:cxnLst>
              <a:rect l="0" t="0" r="r" b="b"/>
              <a:pathLst>
                <a:path w="1883" h="677">
                  <a:moveTo>
                    <a:pt x="95" y="511"/>
                  </a:moveTo>
                  <a:cubicBezTo>
                    <a:pt x="145" y="525"/>
                    <a:pt x="266" y="583"/>
                    <a:pt x="406" y="594"/>
                  </a:cubicBezTo>
                  <a:cubicBezTo>
                    <a:pt x="546" y="605"/>
                    <a:pt x="765" y="609"/>
                    <a:pt x="936" y="575"/>
                  </a:cubicBezTo>
                  <a:cubicBezTo>
                    <a:pt x="1107" y="541"/>
                    <a:pt x="1284" y="480"/>
                    <a:pt x="1430" y="392"/>
                  </a:cubicBezTo>
                  <a:cubicBezTo>
                    <a:pt x="1576" y="304"/>
                    <a:pt x="1741" y="98"/>
                    <a:pt x="1812" y="49"/>
                  </a:cubicBezTo>
                  <a:cubicBezTo>
                    <a:pt x="1883" y="0"/>
                    <a:pt x="1858" y="80"/>
                    <a:pt x="1858" y="95"/>
                  </a:cubicBezTo>
                  <a:cubicBezTo>
                    <a:pt x="1858" y="110"/>
                    <a:pt x="1880" y="79"/>
                    <a:pt x="1812" y="140"/>
                  </a:cubicBezTo>
                  <a:cubicBezTo>
                    <a:pt x="1744" y="201"/>
                    <a:pt x="1590" y="375"/>
                    <a:pt x="1449" y="458"/>
                  </a:cubicBezTo>
                  <a:cubicBezTo>
                    <a:pt x="1308" y="541"/>
                    <a:pt x="1138" y="604"/>
                    <a:pt x="964" y="639"/>
                  </a:cubicBezTo>
                  <a:cubicBezTo>
                    <a:pt x="790" y="674"/>
                    <a:pt x="557" y="677"/>
                    <a:pt x="406" y="666"/>
                  </a:cubicBezTo>
                  <a:cubicBezTo>
                    <a:pt x="255" y="655"/>
                    <a:pt x="118" y="595"/>
                    <a:pt x="59" y="575"/>
                  </a:cubicBezTo>
                  <a:cubicBezTo>
                    <a:pt x="0" y="555"/>
                    <a:pt x="51" y="554"/>
                    <a:pt x="49" y="548"/>
                  </a:cubicBezTo>
                </a:path>
              </a:pathLst>
            </a:custGeom>
            <a:solidFill>
              <a:schemeClr val="bg1"/>
            </a:solidFill>
            <a:ln w="9525">
              <a:noFill/>
              <a:round/>
              <a:headEnd/>
              <a:tailEnd/>
            </a:ln>
            <a:effectLst/>
          </p:spPr>
          <p:txBody>
            <a:bodyPr/>
            <a:lstStyle/>
            <a:p>
              <a:endParaRPr lang="en-US"/>
            </a:p>
          </p:txBody>
        </p:sp>
        <p:sp>
          <p:nvSpPr>
            <p:cNvPr id="1046" name="Freeform 22"/>
            <p:cNvSpPr>
              <a:spLocks/>
            </p:cNvSpPr>
            <p:nvPr userDrawn="1"/>
          </p:nvSpPr>
          <p:spPr bwMode="white">
            <a:xfrm>
              <a:off x="3475" y="3168"/>
              <a:ext cx="2274" cy="495"/>
            </a:xfrm>
            <a:custGeom>
              <a:avLst/>
              <a:gdLst/>
              <a:ahLst/>
              <a:cxnLst>
                <a:cxn ang="0">
                  <a:pos x="52" y="54"/>
                </a:cxn>
                <a:cxn ang="0">
                  <a:pos x="61" y="63"/>
                </a:cxn>
                <a:cxn ang="0">
                  <a:pos x="418" y="333"/>
                </a:cxn>
                <a:cxn ang="0">
                  <a:pos x="910" y="423"/>
                </a:cxn>
                <a:cxn ang="0">
                  <a:pos x="1500" y="396"/>
                </a:cxn>
                <a:cxn ang="0">
                  <a:pos x="2099" y="180"/>
                </a:cxn>
                <a:cxn ang="0">
                  <a:pos x="2267" y="61"/>
                </a:cxn>
                <a:cxn ang="0">
                  <a:pos x="2139" y="235"/>
                </a:cxn>
                <a:cxn ang="0">
                  <a:pos x="1518" y="451"/>
                </a:cxn>
                <a:cxn ang="0">
                  <a:pos x="928" y="486"/>
                </a:cxn>
                <a:cxn ang="0">
                  <a:pos x="427" y="396"/>
                </a:cxn>
                <a:cxn ang="0">
                  <a:pos x="142" y="216"/>
                </a:cxn>
                <a:cxn ang="0">
                  <a:pos x="52" y="54"/>
                </a:cxn>
              </a:cxnLst>
              <a:rect l="0" t="0" r="r" b="b"/>
              <a:pathLst>
                <a:path w="2274" h="495">
                  <a:moveTo>
                    <a:pt x="52" y="54"/>
                  </a:moveTo>
                  <a:cubicBezTo>
                    <a:pt x="1" y="0"/>
                    <a:pt x="0" y="17"/>
                    <a:pt x="61" y="63"/>
                  </a:cubicBezTo>
                  <a:cubicBezTo>
                    <a:pt x="121" y="109"/>
                    <a:pt x="277" y="273"/>
                    <a:pt x="418" y="333"/>
                  </a:cubicBezTo>
                  <a:cubicBezTo>
                    <a:pt x="560" y="393"/>
                    <a:pt x="730" y="412"/>
                    <a:pt x="910" y="423"/>
                  </a:cubicBezTo>
                  <a:cubicBezTo>
                    <a:pt x="1090" y="434"/>
                    <a:pt x="1301" y="437"/>
                    <a:pt x="1500" y="396"/>
                  </a:cubicBezTo>
                  <a:cubicBezTo>
                    <a:pt x="1698" y="356"/>
                    <a:pt x="1971" y="236"/>
                    <a:pt x="2099" y="180"/>
                  </a:cubicBezTo>
                  <a:cubicBezTo>
                    <a:pt x="2227" y="124"/>
                    <a:pt x="2260" y="52"/>
                    <a:pt x="2267" y="61"/>
                  </a:cubicBezTo>
                  <a:cubicBezTo>
                    <a:pt x="2274" y="70"/>
                    <a:pt x="2264" y="170"/>
                    <a:pt x="2139" y="235"/>
                  </a:cubicBezTo>
                  <a:cubicBezTo>
                    <a:pt x="2014" y="300"/>
                    <a:pt x="1720" y="409"/>
                    <a:pt x="1518" y="451"/>
                  </a:cubicBezTo>
                  <a:cubicBezTo>
                    <a:pt x="1316" y="493"/>
                    <a:pt x="1110" y="495"/>
                    <a:pt x="928" y="486"/>
                  </a:cubicBezTo>
                  <a:cubicBezTo>
                    <a:pt x="746" y="477"/>
                    <a:pt x="558" y="442"/>
                    <a:pt x="427" y="396"/>
                  </a:cubicBezTo>
                  <a:cubicBezTo>
                    <a:pt x="296" y="351"/>
                    <a:pt x="204" y="273"/>
                    <a:pt x="142" y="216"/>
                  </a:cubicBezTo>
                  <a:cubicBezTo>
                    <a:pt x="79" y="159"/>
                    <a:pt x="70" y="88"/>
                    <a:pt x="52" y="54"/>
                  </a:cubicBezTo>
                  <a:close/>
                </a:path>
              </a:pathLst>
            </a:custGeom>
            <a:solidFill>
              <a:schemeClr val="bg1"/>
            </a:solidFill>
            <a:ln w="9525">
              <a:noFill/>
              <a:round/>
              <a:headEnd/>
              <a:tailEnd/>
            </a:ln>
            <a:effectLst/>
          </p:spPr>
          <p:txBody>
            <a:bodyPr/>
            <a:lstStyle/>
            <a:p>
              <a:endParaRPr lang="en-US"/>
            </a:p>
          </p:txBody>
        </p:sp>
        <p:sp>
          <p:nvSpPr>
            <p:cNvPr id="1047" name="Freeform 23"/>
            <p:cNvSpPr>
              <a:spLocks/>
            </p:cNvSpPr>
            <p:nvPr userDrawn="1"/>
          </p:nvSpPr>
          <p:spPr bwMode="white">
            <a:xfrm>
              <a:off x="4103" y="3753"/>
              <a:ext cx="1670" cy="390"/>
            </a:xfrm>
            <a:custGeom>
              <a:avLst/>
              <a:gdLst/>
              <a:ahLst/>
              <a:cxnLst>
                <a:cxn ang="0">
                  <a:pos x="7" y="254"/>
                </a:cxn>
                <a:cxn ang="0">
                  <a:pos x="140" y="298"/>
                </a:cxn>
                <a:cxn ang="0">
                  <a:pos x="559" y="325"/>
                </a:cxn>
                <a:cxn ang="0">
                  <a:pos x="971" y="280"/>
                </a:cxn>
                <a:cxn ang="0">
                  <a:pos x="1498" y="90"/>
                </a:cxn>
                <a:cxn ang="0">
                  <a:pos x="1611" y="6"/>
                </a:cxn>
                <a:cxn ang="0">
                  <a:pos x="1648" y="52"/>
                </a:cxn>
                <a:cxn ang="0">
                  <a:pos x="1480" y="163"/>
                </a:cxn>
                <a:cxn ang="0">
                  <a:pos x="1016" y="334"/>
                </a:cxn>
                <a:cxn ang="0">
                  <a:pos x="578" y="388"/>
                </a:cxn>
                <a:cxn ang="0">
                  <a:pos x="96" y="344"/>
                </a:cxn>
                <a:cxn ang="0">
                  <a:pos x="7" y="254"/>
                </a:cxn>
              </a:cxnLst>
              <a:rect l="0" t="0" r="r" b="b"/>
              <a:pathLst>
                <a:path w="1670" h="390">
                  <a:moveTo>
                    <a:pt x="7" y="254"/>
                  </a:moveTo>
                  <a:cubicBezTo>
                    <a:pt x="14" y="246"/>
                    <a:pt x="48" y="286"/>
                    <a:pt x="140" y="298"/>
                  </a:cubicBezTo>
                  <a:cubicBezTo>
                    <a:pt x="232" y="310"/>
                    <a:pt x="420" y="328"/>
                    <a:pt x="559" y="325"/>
                  </a:cubicBezTo>
                  <a:cubicBezTo>
                    <a:pt x="698" y="322"/>
                    <a:pt x="814" y="319"/>
                    <a:pt x="971" y="280"/>
                  </a:cubicBezTo>
                  <a:cubicBezTo>
                    <a:pt x="1127" y="240"/>
                    <a:pt x="1391" y="136"/>
                    <a:pt x="1498" y="90"/>
                  </a:cubicBezTo>
                  <a:cubicBezTo>
                    <a:pt x="1605" y="44"/>
                    <a:pt x="1586" y="12"/>
                    <a:pt x="1611" y="6"/>
                  </a:cubicBezTo>
                  <a:cubicBezTo>
                    <a:pt x="1636" y="0"/>
                    <a:pt x="1670" y="26"/>
                    <a:pt x="1648" y="52"/>
                  </a:cubicBezTo>
                  <a:cubicBezTo>
                    <a:pt x="1626" y="78"/>
                    <a:pt x="1585" y="116"/>
                    <a:pt x="1480" y="163"/>
                  </a:cubicBezTo>
                  <a:cubicBezTo>
                    <a:pt x="1375" y="210"/>
                    <a:pt x="1166" y="296"/>
                    <a:pt x="1016" y="334"/>
                  </a:cubicBezTo>
                  <a:cubicBezTo>
                    <a:pt x="865" y="371"/>
                    <a:pt x="731" y="386"/>
                    <a:pt x="578" y="388"/>
                  </a:cubicBezTo>
                  <a:cubicBezTo>
                    <a:pt x="424" y="390"/>
                    <a:pt x="191" y="366"/>
                    <a:pt x="96" y="344"/>
                  </a:cubicBezTo>
                  <a:cubicBezTo>
                    <a:pt x="1" y="321"/>
                    <a:pt x="0" y="262"/>
                    <a:pt x="7" y="254"/>
                  </a:cubicBezTo>
                  <a:close/>
                </a:path>
              </a:pathLst>
            </a:custGeom>
            <a:solidFill>
              <a:schemeClr val="bg1"/>
            </a:solidFill>
            <a:ln w="9525">
              <a:noFill/>
              <a:round/>
              <a:headEnd/>
              <a:tailEnd/>
            </a:ln>
            <a:effectLst/>
          </p:spPr>
          <p:txBody>
            <a:bodyPr/>
            <a:lstStyle/>
            <a:p>
              <a:endParaRPr lang="en-US"/>
            </a:p>
          </p:txBody>
        </p:sp>
        <p:sp>
          <p:nvSpPr>
            <p:cNvPr id="1048" name="Freeform 24"/>
            <p:cNvSpPr>
              <a:spLocks/>
            </p:cNvSpPr>
            <p:nvPr userDrawn="1"/>
          </p:nvSpPr>
          <p:spPr bwMode="white">
            <a:xfrm>
              <a:off x="4894" y="1591"/>
              <a:ext cx="841" cy="1119"/>
            </a:xfrm>
            <a:custGeom>
              <a:avLst/>
              <a:gdLst/>
              <a:ahLst/>
              <a:cxnLst>
                <a:cxn ang="0">
                  <a:pos x="281" y="314"/>
                </a:cxn>
                <a:cxn ang="0">
                  <a:pos x="253" y="290"/>
                </a:cxn>
                <a:cxn ang="0">
                  <a:pos x="209" y="379"/>
                </a:cxn>
                <a:cxn ang="0">
                  <a:pos x="118" y="417"/>
                </a:cxn>
                <a:cxn ang="0">
                  <a:pos x="77" y="382"/>
                </a:cxn>
                <a:cxn ang="0">
                  <a:pos x="45" y="414"/>
                </a:cxn>
                <a:cxn ang="0">
                  <a:pos x="15" y="448"/>
                </a:cxn>
                <a:cxn ang="0">
                  <a:pos x="148" y="448"/>
                </a:cxn>
                <a:cxn ang="0">
                  <a:pos x="45" y="554"/>
                </a:cxn>
                <a:cxn ang="0">
                  <a:pos x="7" y="645"/>
                </a:cxn>
                <a:cxn ang="0">
                  <a:pos x="45" y="743"/>
                </a:cxn>
                <a:cxn ang="0">
                  <a:pos x="83" y="784"/>
                </a:cxn>
                <a:cxn ang="0">
                  <a:pos x="16" y="811"/>
                </a:cxn>
                <a:cxn ang="0">
                  <a:pos x="192" y="790"/>
                </a:cxn>
                <a:cxn ang="0">
                  <a:pos x="80" y="1054"/>
                </a:cxn>
                <a:cxn ang="0">
                  <a:pos x="115" y="1086"/>
                </a:cxn>
                <a:cxn ang="0">
                  <a:pos x="236" y="851"/>
                </a:cxn>
                <a:cxn ang="0">
                  <a:pos x="288" y="805"/>
                </a:cxn>
                <a:cxn ang="0">
                  <a:pos x="244" y="722"/>
                </a:cxn>
                <a:cxn ang="0">
                  <a:pos x="281" y="761"/>
                </a:cxn>
                <a:cxn ang="0">
                  <a:pos x="596" y="687"/>
                </a:cxn>
                <a:cxn ang="0">
                  <a:pos x="802" y="799"/>
                </a:cxn>
                <a:cxn ang="0">
                  <a:pos x="693" y="0"/>
                </a:cxn>
                <a:cxn ang="0">
                  <a:pos x="714" y="80"/>
                </a:cxn>
                <a:cxn ang="0">
                  <a:pos x="620" y="24"/>
                </a:cxn>
                <a:cxn ang="0">
                  <a:pos x="482" y="50"/>
                </a:cxn>
                <a:cxn ang="0">
                  <a:pos x="426" y="151"/>
                </a:cxn>
                <a:cxn ang="0">
                  <a:pos x="690" y="184"/>
                </a:cxn>
                <a:cxn ang="0">
                  <a:pos x="614" y="287"/>
                </a:cxn>
                <a:cxn ang="0">
                  <a:pos x="561" y="394"/>
                </a:cxn>
                <a:cxn ang="0">
                  <a:pos x="494" y="361"/>
                </a:cxn>
                <a:cxn ang="0">
                  <a:pos x="347" y="240"/>
                </a:cxn>
                <a:cxn ang="0">
                  <a:pos x="281" y="314"/>
                </a:cxn>
              </a:cxnLst>
              <a:rect l="0" t="0" r="r" b="b"/>
              <a:pathLst>
                <a:path w="841" h="1119">
                  <a:moveTo>
                    <a:pt x="281" y="269"/>
                  </a:moveTo>
                  <a:lnTo>
                    <a:pt x="281" y="314"/>
                  </a:lnTo>
                  <a:lnTo>
                    <a:pt x="247" y="332"/>
                  </a:lnTo>
                  <a:lnTo>
                    <a:pt x="253" y="290"/>
                  </a:lnTo>
                  <a:lnTo>
                    <a:pt x="218" y="314"/>
                  </a:lnTo>
                  <a:lnTo>
                    <a:pt x="209" y="379"/>
                  </a:lnTo>
                  <a:lnTo>
                    <a:pt x="151" y="391"/>
                  </a:lnTo>
                  <a:lnTo>
                    <a:pt x="118" y="417"/>
                  </a:lnTo>
                  <a:lnTo>
                    <a:pt x="83" y="417"/>
                  </a:lnTo>
                  <a:lnTo>
                    <a:pt x="77" y="382"/>
                  </a:lnTo>
                  <a:lnTo>
                    <a:pt x="45" y="382"/>
                  </a:lnTo>
                  <a:lnTo>
                    <a:pt x="45" y="414"/>
                  </a:lnTo>
                  <a:lnTo>
                    <a:pt x="13" y="420"/>
                  </a:lnTo>
                  <a:lnTo>
                    <a:pt x="15" y="448"/>
                  </a:lnTo>
                  <a:lnTo>
                    <a:pt x="59" y="448"/>
                  </a:lnTo>
                  <a:lnTo>
                    <a:pt x="148" y="448"/>
                  </a:lnTo>
                  <a:lnTo>
                    <a:pt x="103" y="538"/>
                  </a:lnTo>
                  <a:lnTo>
                    <a:pt x="45" y="554"/>
                  </a:lnTo>
                  <a:cubicBezTo>
                    <a:pt x="29" y="563"/>
                    <a:pt x="16" y="580"/>
                    <a:pt x="10" y="595"/>
                  </a:cubicBezTo>
                  <a:cubicBezTo>
                    <a:pt x="4" y="610"/>
                    <a:pt x="0" y="631"/>
                    <a:pt x="7" y="645"/>
                  </a:cubicBezTo>
                  <a:lnTo>
                    <a:pt x="48" y="684"/>
                  </a:lnTo>
                  <a:lnTo>
                    <a:pt x="45" y="743"/>
                  </a:lnTo>
                  <a:lnTo>
                    <a:pt x="74" y="752"/>
                  </a:lnTo>
                  <a:lnTo>
                    <a:pt x="83" y="784"/>
                  </a:lnTo>
                  <a:lnTo>
                    <a:pt x="45" y="782"/>
                  </a:lnTo>
                  <a:lnTo>
                    <a:pt x="16" y="811"/>
                  </a:lnTo>
                  <a:lnTo>
                    <a:pt x="118" y="826"/>
                  </a:lnTo>
                  <a:lnTo>
                    <a:pt x="192" y="790"/>
                  </a:lnTo>
                  <a:lnTo>
                    <a:pt x="162" y="962"/>
                  </a:lnTo>
                  <a:lnTo>
                    <a:pt x="80" y="1054"/>
                  </a:lnTo>
                  <a:cubicBezTo>
                    <a:pt x="64" y="1079"/>
                    <a:pt x="48" y="1101"/>
                    <a:pt x="65" y="1110"/>
                  </a:cubicBezTo>
                  <a:cubicBezTo>
                    <a:pt x="83" y="1119"/>
                    <a:pt x="99" y="1109"/>
                    <a:pt x="115" y="1086"/>
                  </a:cubicBezTo>
                  <a:lnTo>
                    <a:pt x="189" y="944"/>
                  </a:lnTo>
                  <a:lnTo>
                    <a:pt x="236" y="851"/>
                  </a:lnTo>
                  <a:lnTo>
                    <a:pt x="281" y="851"/>
                  </a:lnTo>
                  <a:lnTo>
                    <a:pt x="288" y="805"/>
                  </a:lnTo>
                  <a:lnTo>
                    <a:pt x="250" y="782"/>
                  </a:lnTo>
                  <a:lnTo>
                    <a:pt x="244" y="722"/>
                  </a:lnTo>
                  <a:lnTo>
                    <a:pt x="281" y="716"/>
                  </a:lnTo>
                  <a:lnTo>
                    <a:pt x="281" y="761"/>
                  </a:lnTo>
                  <a:lnTo>
                    <a:pt x="391" y="687"/>
                  </a:lnTo>
                  <a:cubicBezTo>
                    <a:pt x="444" y="675"/>
                    <a:pt x="538" y="678"/>
                    <a:pt x="596" y="687"/>
                  </a:cubicBezTo>
                  <a:cubicBezTo>
                    <a:pt x="655" y="696"/>
                    <a:pt x="712" y="724"/>
                    <a:pt x="746" y="743"/>
                  </a:cubicBezTo>
                  <a:cubicBezTo>
                    <a:pt x="780" y="762"/>
                    <a:pt x="786" y="906"/>
                    <a:pt x="802" y="799"/>
                  </a:cubicBezTo>
                  <a:lnTo>
                    <a:pt x="841" y="98"/>
                  </a:lnTo>
                  <a:lnTo>
                    <a:pt x="693" y="0"/>
                  </a:lnTo>
                  <a:lnTo>
                    <a:pt x="649" y="0"/>
                  </a:lnTo>
                  <a:lnTo>
                    <a:pt x="714" y="80"/>
                  </a:lnTo>
                  <a:lnTo>
                    <a:pt x="679" y="90"/>
                  </a:lnTo>
                  <a:lnTo>
                    <a:pt x="620" y="24"/>
                  </a:lnTo>
                  <a:lnTo>
                    <a:pt x="508" y="15"/>
                  </a:lnTo>
                  <a:lnTo>
                    <a:pt x="482" y="50"/>
                  </a:lnTo>
                  <a:lnTo>
                    <a:pt x="458" y="92"/>
                  </a:lnTo>
                  <a:lnTo>
                    <a:pt x="426" y="151"/>
                  </a:lnTo>
                  <a:lnTo>
                    <a:pt x="420" y="187"/>
                  </a:lnTo>
                  <a:lnTo>
                    <a:pt x="690" y="184"/>
                  </a:lnTo>
                  <a:lnTo>
                    <a:pt x="696" y="231"/>
                  </a:lnTo>
                  <a:lnTo>
                    <a:pt x="614" y="287"/>
                  </a:lnTo>
                  <a:lnTo>
                    <a:pt x="620" y="337"/>
                  </a:lnTo>
                  <a:lnTo>
                    <a:pt x="561" y="394"/>
                  </a:lnTo>
                  <a:lnTo>
                    <a:pt x="552" y="358"/>
                  </a:lnTo>
                  <a:lnTo>
                    <a:pt x="494" y="361"/>
                  </a:lnTo>
                  <a:cubicBezTo>
                    <a:pt x="470" y="354"/>
                    <a:pt x="438" y="335"/>
                    <a:pt x="413" y="314"/>
                  </a:cubicBezTo>
                  <a:lnTo>
                    <a:pt x="347" y="240"/>
                  </a:lnTo>
                  <a:lnTo>
                    <a:pt x="277" y="231"/>
                  </a:lnTo>
                  <a:lnTo>
                    <a:pt x="281" y="314"/>
                  </a:lnTo>
                </a:path>
              </a:pathLst>
            </a:custGeom>
            <a:solidFill>
              <a:schemeClr val="bg1"/>
            </a:solidFill>
            <a:ln w="9525">
              <a:noFill/>
              <a:round/>
              <a:headEnd/>
              <a:tailEnd/>
            </a:ln>
            <a:effectLst/>
          </p:spPr>
          <p:txBody>
            <a:bodyPr/>
            <a:lstStyle/>
            <a:p>
              <a:endParaRPr lang="en-US"/>
            </a:p>
          </p:txBody>
        </p:sp>
        <p:sp>
          <p:nvSpPr>
            <p:cNvPr id="1049" name="Freeform 25"/>
            <p:cNvSpPr>
              <a:spLocks/>
            </p:cNvSpPr>
            <p:nvPr userDrawn="1"/>
          </p:nvSpPr>
          <p:spPr bwMode="white">
            <a:xfrm>
              <a:off x="5123" y="1600"/>
              <a:ext cx="228" cy="206"/>
            </a:xfrm>
            <a:custGeom>
              <a:avLst/>
              <a:gdLst/>
              <a:ahLst/>
              <a:cxnLst>
                <a:cxn ang="0">
                  <a:pos x="18" y="177"/>
                </a:cxn>
                <a:cxn ang="0">
                  <a:pos x="0" y="201"/>
                </a:cxn>
                <a:cxn ang="0">
                  <a:pos x="78" y="210"/>
                </a:cxn>
                <a:cxn ang="0">
                  <a:pos x="132" y="204"/>
                </a:cxn>
                <a:cxn ang="0">
                  <a:pos x="147" y="183"/>
                </a:cxn>
                <a:cxn ang="0">
                  <a:pos x="153" y="111"/>
                </a:cxn>
                <a:cxn ang="0">
                  <a:pos x="233" y="82"/>
                </a:cxn>
                <a:cxn ang="0">
                  <a:pos x="159" y="0"/>
                </a:cxn>
                <a:cxn ang="0">
                  <a:pos x="165" y="48"/>
                </a:cxn>
                <a:cxn ang="0">
                  <a:pos x="123" y="57"/>
                </a:cxn>
                <a:cxn ang="0">
                  <a:pos x="117" y="87"/>
                </a:cxn>
                <a:cxn ang="0">
                  <a:pos x="54" y="78"/>
                </a:cxn>
                <a:cxn ang="0">
                  <a:pos x="57" y="159"/>
                </a:cxn>
                <a:cxn ang="0">
                  <a:pos x="18" y="177"/>
                </a:cxn>
              </a:cxnLst>
              <a:rect l="0" t="0" r="r" b="b"/>
              <a:pathLst>
                <a:path w="233" h="210">
                  <a:moveTo>
                    <a:pt x="18" y="177"/>
                  </a:moveTo>
                  <a:lnTo>
                    <a:pt x="0" y="201"/>
                  </a:lnTo>
                  <a:lnTo>
                    <a:pt x="78" y="210"/>
                  </a:lnTo>
                  <a:lnTo>
                    <a:pt x="132" y="204"/>
                  </a:lnTo>
                  <a:lnTo>
                    <a:pt x="147" y="183"/>
                  </a:lnTo>
                  <a:lnTo>
                    <a:pt x="153" y="111"/>
                  </a:lnTo>
                  <a:lnTo>
                    <a:pt x="233" y="82"/>
                  </a:lnTo>
                  <a:lnTo>
                    <a:pt x="159" y="0"/>
                  </a:lnTo>
                  <a:lnTo>
                    <a:pt x="165" y="48"/>
                  </a:lnTo>
                  <a:lnTo>
                    <a:pt x="123" y="57"/>
                  </a:lnTo>
                  <a:lnTo>
                    <a:pt x="117" y="87"/>
                  </a:lnTo>
                  <a:cubicBezTo>
                    <a:pt x="78" y="99"/>
                    <a:pt x="61" y="65"/>
                    <a:pt x="54" y="78"/>
                  </a:cubicBezTo>
                  <a:lnTo>
                    <a:pt x="57" y="159"/>
                  </a:lnTo>
                  <a:lnTo>
                    <a:pt x="18" y="177"/>
                  </a:lnTo>
                  <a:close/>
                </a:path>
              </a:pathLst>
            </a:custGeom>
            <a:solidFill>
              <a:schemeClr val="bg1"/>
            </a:solidFill>
            <a:ln w="9525">
              <a:noFill/>
              <a:round/>
              <a:headEnd/>
              <a:tailEnd/>
            </a:ln>
            <a:effectLst/>
          </p:spPr>
          <p:txBody>
            <a:bodyPr/>
            <a:lstStyle/>
            <a:p>
              <a:endParaRPr lang="en-US"/>
            </a:p>
          </p:txBody>
        </p:sp>
        <p:sp>
          <p:nvSpPr>
            <p:cNvPr id="1050" name="Freeform 26"/>
            <p:cNvSpPr>
              <a:spLocks/>
            </p:cNvSpPr>
            <p:nvPr userDrawn="1"/>
          </p:nvSpPr>
          <p:spPr bwMode="white">
            <a:xfrm>
              <a:off x="4725" y="1542"/>
              <a:ext cx="492" cy="383"/>
            </a:xfrm>
            <a:custGeom>
              <a:avLst/>
              <a:gdLst/>
              <a:ahLst/>
              <a:cxnLst>
                <a:cxn ang="0">
                  <a:pos x="97" y="367"/>
                </a:cxn>
                <a:cxn ang="0">
                  <a:pos x="142" y="367"/>
                </a:cxn>
                <a:cxn ang="0">
                  <a:pos x="231" y="337"/>
                </a:cxn>
                <a:cxn ang="0">
                  <a:pos x="261" y="337"/>
                </a:cxn>
                <a:cxn ang="0">
                  <a:pos x="303" y="340"/>
                </a:cxn>
                <a:cxn ang="0">
                  <a:pos x="324" y="367"/>
                </a:cxn>
                <a:cxn ang="0">
                  <a:pos x="324" y="322"/>
                </a:cxn>
                <a:cxn ang="0">
                  <a:pos x="369" y="276"/>
                </a:cxn>
                <a:cxn ang="0">
                  <a:pos x="414" y="276"/>
                </a:cxn>
                <a:cxn ang="0">
                  <a:pos x="324" y="231"/>
                </a:cxn>
                <a:cxn ang="0">
                  <a:pos x="291" y="277"/>
                </a:cxn>
                <a:cxn ang="0">
                  <a:pos x="188" y="276"/>
                </a:cxn>
                <a:cxn ang="0">
                  <a:pos x="233" y="231"/>
                </a:cxn>
                <a:cxn ang="0">
                  <a:pos x="233" y="185"/>
                </a:cxn>
                <a:cxn ang="0">
                  <a:pos x="278" y="185"/>
                </a:cxn>
                <a:cxn ang="0">
                  <a:pos x="321" y="163"/>
                </a:cxn>
                <a:cxn ang="0">
                  <a:pos x="393" y="202"/>
                </a:cxn>
                <a:cxn ang="0">
                  <a:pos x="438" y="160"/>
                </a:cxn>
                <a:cxn ang="0">
                  <a:pos x="462" y="106"/>
                </a:cxn>
                <a:cxn ang="0">
                  <a:pos x="456" y="82"/>
                </a:cxn>
                <a:cxn ang="0">
                  <a:pos x="504" y="67"/>
                </a:cxn>
                <a:cxn ang="0">
                  <a:pos x="501" y="34"/>
                </a:cxn>
                <a:cxn ang="0">
                  <a:pos x="465" y="10"/>
                </a:cxn>
                <a:cxn ang="0">
                  <a:pos x="354" y="10"/>
                </a:cxn>
                <a:cxn ang="0">
                  <a:pos x="222" y="73"/>
                </a:cxn>
                <a:cxn ang="0">
                  <a:pos x="195" y="103"/>
                </a:cxn>
                <a:cxn ang="0">
                  <a:pos x="147" y="106"/>
                </a:cxn>
                <a:cxn ang="0">
                  <a:pos x="81" y="130"/>
                </a:cxn>
                <a:cxn ang="0">
                  <a:pos x="66" y="148"/>
                </a:cxn>
                <a:cxn ang="0">
                  <a:pos x="52" y="185"/>
                </a:cxn>
                <a:cxn ang="0">
                  <a:pos x="52" y="231"/>
                </a:cxn>
                <a:cxn ang="0">
                  <a:pos x="15" y="241"/>
                </a:cxn>
                <a:cxn ang="0">
                  <a:pos x="15" y="340"/>
                </a:cxn>
                <a:cxn ang="0">
                  <a:pos x="54" y="340"/>
                </a:cxn>
                <a:cxn ang="0">
                  <a:pos x="60" y="298"/>
                </a:cxn>
                <a:cxn ang="0">
                  <a:pos x="147" y="301"/>
                </a:cxn>
                <a:cxn ang="0">
                  <a:pos x="132" y="331"/>
                </a:cxn>
                <a:cxn ang="0">
                  <a:pos x="87" y="337"/>
                </a:cxn>
                <a:cxn ang="0">
                  <a:pos x="97" y="367"/>
                </a:cxn>
              </a:cxnLst>
              <a:rect l="0" t="0" r="r" b="b"/>
              <a:pathLst>
                <a:path w="504" h="388">
                  <a:moveTo>
                    <a:pt x="97" y="367"/>
                  </a:moveTo>
                  <a:lnTo>
                    <a:pt x="142" y="367"/>
                  </a:lnTo>
                  <a:cubicBezTo>
                    <a:pt x="164" y="362"/>
                    <a:pt x="180" y="340"/>
                    <a:pt x="231" y="337"/>
                  </a:cubicBezTo>
                  <a:cubicBezTo>
                    <a:pt x="282" y="334"/>
                    <a:pt x="244" y="337"/>
                    <a:pt x="261" y="337"/>
                  </a:cubicBezTo>
                  <a:lnTo>
                    <a:pt x="303" y="340"/>
                  </a:lnTo>
                  <a:lnTo>
                    <a:pt x="324" y="367"/>
                  </a:lnTo>
                  <a:lnTo>
                    <a:pt x="324" y="322"/>
                  </a:lnTo>
                  <a:lnTo>
                    <a:pt x="369" y="276"/>
                  </a:lnTo>
                  <a:lnTo>
                    <a:pt x="414" y="276"/>
                  </a:lnTo>
                  <a:lnTo>
                    <a:pt x="324" y="231"/>
                  </a:lnTo>
                  <a:lnTo>
                    <a:pt x="291" y="277"/>
                  </a:lnTo>
                  <a:lnTo>
                    <a:pt x="188" y="276"/>
                  </a:lnTo>
                  <a:lnTo>
                    <a:pt x="233" y="231"/>
                  </a:lnTo>
                  <a:lnTo>
                    <a:pt x="233" y="185"/>
                  </a:lnTo>
                  <a:lnTo>
                    <a:pt x="278" y="185"/>
                  </a:lnTo>
                  <a:lnTo>
                    <a:pt x="321" y="163"/>
                  </a:lnTo>
                  <a:lnTo>
                    <a:pt x="393" y="202"/>
                  </a:lnTo>
                  <a:lnTo>
                    <a:pt x="438" y="160"/>
                  </a:lnTo>
                  <a:lnTo>
                    <a:pt x="462" y="106"/>
                  </a:lnTo>
                  <a:lnTo>
                    <a:pt x="456" y="82"/>
                  </a:lnTo>
                  <a:lnTo>
                    <a:pt x="504" y="67"/>
                  </a:lnTo>
                  <a:lnTo>
                    <a:pt x="501" y="34"/>
                  </a:lnTo>
                  <a:lnTo>
                    <a:pt x="465" y="10"/>
                  </a:lnTo>
                  <a:cubicBezTo>
                    <a:pt x="441" y="6"/>
                    <a:pt x="394" y="0"/>
                    <a:pt x="354" y="10"/>
                  </a:cubicBezTo>
                  <a:cubicBezTo>
                    <a:pt x="306" y="13"/>
                    <a:pt x="248" y="56"/>
                    <a:pt x="222" y="73"/>
                  </a:cubicBezTo>
                  <a:lnTo>
                    <a:pt x="195" y="103"/>
                  </a:lnTo>
                  <a:lnTo>
                    <a:pt x="147" y="106"/>
                  </a:lnTo>
                  <a:lnTo>
                    <a:pt x="81" y="130"/>
                  </a:lnTo>
                  <a:cubicBezTo>
                    <a:pt x="68" y="137"/>
                    <a:pt x="71" y="139"/>
                    <a:pt x="66" y="148"/>
                  </a:cubicBezTo>
                  <a:cubicBezTo>
                    <a:pt x="61" y="157"/>
                    <a:pt x="54" y="171"/>
                    <a:pt x="52" y="185"/>
                  </a:cubicBezTo>
                  <a:cubicBezTo>
                    <a:pt x="38" y="210"/>
                    <a:pt x="58" y="222"/>
                    <a:pt x="52" y="231"/>
                  </a:cubicBezTo>
                  <a:lnTo>
                    <a:pt x="15" y="241"/>
                  </a:lnTo>
                  <a:cubicBezTo>
                    <a:pt x="9" y="259"/>
                    <a:pt x="0" y="292"/>
                    <a:pt x="15" y="340"/>
                  </a:cubicBezTo>
                  <a:cubicBezTo>
                    <a:pt x="30" y="388"/>
                    <a:pt x="46" y="347"/>
                    <a:pt x="54" y="340"/>
                  </a:cubicBezTo>
                  <a:lnTo>
                    <a:pt x="60" y="298"/>
                  </a:lnTo>
                  <a:lnTo>
                    <a:pt x="147" y="301"/>
                  </a:lnTo>
                  <a:lnTo>
                    <a:pt x="132" y="331"/>
                  </a:lnTo>
                  <a:lnTo>
                    <a:pt x="87" y="337"/>
                  </a:lnTo>
                  <a:lnTo>
                    <a:pt x="97" y="367"/>
                  </a:lnTo>
                  <a:close/>
                </a:path>
              </a:pathLst>
            </a:custGeom>
            <a:solidFill>
              <a:schemeClr val="bg1"/>
            </a:solidFill>
            <a:ln w="9525">
              <a:noFill/>
              <a:round/>
              <a:headEnd/>
              <a:tailEnd/>
            </a:ln>
            <a:effectLst/>
          </p:spPr>
          <p:txBody>
            <a:bodyPr/>
            <a:lstStyle/>
            <a:p>
              <a:endParaRPr lang="en-US"/>
            </a:p>
          </p:txBody>
        </p:sp>
        <p:sp>
          <p:nvSpPr>
            <p:cNvPr id="1051" name="Freeform 27"/>
            <p:cNvSpPr>
              <a:spLocks/>
            </p:cNvSpPr>
            <p:nvPr userDrawn="1"/>
          </p:nvSpPr>
          <p:spPr bwMode="white">
            <a:xfrm>
              <a:off x="4807" y="1449"/>
              <a:ext cx="189" cy="172"/>
            </a:xfrm>
            <a:custGeom>
              <a:avLst/>
              <a:gdLst/>
              <a:ahLst/>
              <a:cxnLst>
                <a:cxn ang="0">
                  <a:pos x="0" y="174"/>
                </a:cxn>
                <a:cxn ang="0">
                  <a:pos x="33" y="135"/>
                </a:cxn>
                <a:cxn ang="0">
                  <a:pos x="105" y="132"/>
                </a:cxn>
                <a:cxn ang="0">
                  <a:pos x="138" y="93"/>
                </a:cxn>
                <a:cxn ang="0">
                  <a:pos x="141" y="69"/>
                </a:cxn>
                <a:cxn ang="0">
                  <a:pos x="194" y="54"/>
                </a:cxn>
                <a:cxn ang="0">
                  <a:pos x="168" y="27"/>
                </a:cxn>
                <a:cxn ang="0">
                  <a:pos x="135" y="30"/>
                </a:cxn>
                <a:cxn ang="0">
                  <a:pos x="99" y="0"/>
                </a:cxn>
                <a:cxn ang="0">
                  <a:pos x="72" y="33"/>
                </a:cxn>
                <a:cxn ang="0">
                  <a:pos x="0" y="87"/>
                </a:cxn>
                <a:cxn ang="0">
                  <a:pos x="0" y="174"/>
                </a:cxn>
              </a:cxnLst>
              <a:rect l="0" t="0" r="r" b="b"/>
              <a:pathLst>
                <a:path w="194" h="174">
                  <a:moveTo>
                    <a:pt x="0" y="174"/>
                  </a:moveTo>
                  <a:lnTo>
                    <a:pt x="33" y="135"/>
                  </a:lnTo>
                  <a:lnTo>
                    <a:pt x="105" y="132"/>
                  </a:lnTo>
                  <a:lnTo>
                    <a:pt x="138" y="93"/>
                  </a:lnTo>
                  <a:lnTo>
                    <a:pt x="141" y="69"/>
                  </a:lnTo>
                  <a:lnTo>
                    <a:pt x="194" y="54"/>
                  </a:lnTo>
                  <a:lnTo>
                    <a:pt x="168" y="27"/>
                  </a:lnTo>
                  <a:lnTo>
                    <a:pt x="135" y="30"/>
                  </a:lnTo>
                  <a:lnTo>
                    <a:pt x="99" y="0"/>
                  </a:lnTo>
                  <a:lnTo>
                    <a:pt x="72" y="33"/>
                  </a:lnTo>
                  <a:lnTo>
                    <a:pt x="0" y="87"/>
                  </a:lnTo>
                  <a:lnTo>
                    <a:pt x="0" y="174"/>
                  </a:lnTo>
                  <a:close/>
                </a:path>
              </a:pathLst>
            </a:custGeom>
            <a:solidFill>
              <a:schemeClr val="bg1"/>
            </a:solidFill>
            <a:ln w="9525">
              <a:noFill/>
              <a:round/>
              <a:headEnd/>
              <a:tailEnd/>
            </a:ln>
            <a:effectLst/>
          </p:spPr>
          <p:txBody>
            <a:bodyPr/>
            <a:lstStyle/>
            <a:p>
              <a:endParaRPr lang="en-US"/>
            </a:p>
          </p:txBody>
        </p:sp>
        <p:sp>
          <p:nvSpPr>
            <p:cNvPr id="1052" name="Freeform 28"/>
            <p:cNvSpPr>
              <a:spLocks/>
            </p:cNvSpPr>
            <p:nvPr userDrawn="1"/>
          </p:nvSpPr>
          <p:spPr bwMode="white">
            <a:xfrm>
              <a:off x="3356" y="1457"/>
              <a:ext cx="1594" cy="1969"/>
            </a:xfrm>
            <a:custGeom>
              <a:avLst/>
              <a:gdLst/>
              <a:ahLst/>
              <a:cxnLst>
                <a:cxn ang="0">
                  <a:pos x="1061" y="9"/>
                </a:cxn>
                <a:cxn ang="0">
                  <a:pos x="868" y="82"/>
                </a:cxn>
                <a:cxn ang="0">
                  <a:pos x="558" y="275"/>
                </a:cxn>
                <a:cxn ang="0">
                  <a:pos x="266" y="604"/>
                </a:cxn>
                <a:cxn ang="0">
                  <a:pos x="110" y="896"/>
                </a:cxn>
                <a:cxn ang="0">
                  <a:pos x="10" y="1271"/>
                </a:cxn>
                <a:cxn ang="0">
                  <a:pos x="19" y="1655"/>
                </a:cxn>
                <a:cxn ang="0">
                  <a:pos x="73" y="1786"/>
                </a:cxn>
                <a:cxn ang="0">
                  <a:pos x="145" y="1849"/>
                </a:cxn>
                <a:cxn ang="0">
                  <a:pos x="190" y="1996"/>
                </a:cxn>
                <a:cxn ang="0">
                  <a:pos x="214" y="1927"/>
                </a:cxn>
                <a:cxn ang="0">
                  <a:pos x="250" y="1819"/>
                </a:cxn>
                <a:cxn ang="0">
                  <a:pos x="277" y="1630"/>
                </a:cxn>
                <a:cxn ang="0">
                  <a:pos x="379" y="1525"/>
                </a:cxn>
                <a:cxn ang="0">
                  <a:pos x="385" y="1621"/>
                </a:cxn>
                <a:cxn ang="0">
                  <a:pos x="394" y="1696"/>
                </a:cxn>
                <a:cxn ang="0">
                  <a:pos x="352" y="1834"/>
                </a:cxn>
                <a:cxn ang="0">
                  <a:pos x="475" y="1609"/>
                </a:cxn>
                <a:cxn ang="0">
                  <a:pos x="526" y="1504"/>
                </a:cxn>
                <a:cxn ang="0">
                  <a:pos x="754" y="1507"/>
                </a:cxn>
                <a:cxn ang="0">
                  <a:pos x="823" y="1462"/>
                </a:cxn>
                <a:cxn ang="0">
                  <a:pos x="799" y="1549"/>
                </a:cxn>
                <a:cxn ang="0">
                  <a:pos x="868" y="1633"/>
                </a:cxn>
                <a:cxn ang="0">
                  <a:pos x="922" y="1462"/>
                </a:cxn>
                <a:cxn ang="0">
                  <a:pos x="763" y="1357"/>
                </a:cxn>
                <a:cxn ang="0">
                  <a:pos x="652" y="1288"/>
                </a:cxn>
                <a:cxn ang="0">
                  <a:pos x="670" y="1225"/>
                </a:cxn>
                <a:cxn ang="0">
                  <a:pos x="769" y="1180"/>
                </a:cxn>
                <a:cxn ang="0">
                  <a:pos x="958" y="1105"/>
                </a:cxn>
                <a:cxn ang="0">
                  <a:pos x="1042" y="1155"/>
                </a:cxn>
                <a:cxn ang="0">
                  <a:pos x="1147" y="1156"/>
                </a:cxn>
                <a:cxn ang="0">
                  <a:pos x="1261" y="1153"/>
                </a:cxn>
                <a:cxn ang="0">
                  <a:pos x="1147" y="1492"/>
                </a:cxn>
                <a:cxn ang="0">
                  <a:pos x="1261" y="1411"/>
                </a:cxn>
                <a:cxn ang="0">
                  <a:pos x="1279" y="1294"/>
                </a:cxn>
                <a:cxn ang="0">
                  <a:pos x="1384" y="1219"/>
                </a:cxn>
                <a:cxn ang="0">
                  <a:pos x="1420" y="1135"/>
                </a:cxn>
                <a:cxn ang="0">
                  <a:pos x="1552" y="1120"/>
                </a:cxn>
                <a:cxn ang="0">
                  <a:pos x="1618" y="1042"/>
                </a:cxn>
                <a:cxn ang="0">
                  <a:pos x="1555" y="1036"/>
                </a:cxn>
                <a:cxn ang="0">
                  <a:pos x="1483" y="958"/>
                </a:cxn>
                <a:cxn ang="0">
                  <a:pos x="1330" y="889"/>
                </a:cxn>
                <a:cxn ang="0">
                  <a:pos x="1177" y="913"/>
                </a:cxn>
                <a:cxn ang="0">
                  <a:pos x="1033" y="748"/>
                </a:cxn>
                <a:cxn ang="0">
                  <a:pos x="970" y="724"/>
                </a:cxn>
                <a:cxn ang="0">
                  <a:pos x="1039" y="676"/>
                </a:cxn>
                <a:cxn ang="0">
                  <a:pos x="979" y="631"/>
                </a:cxn>
                <a:cxn ang="0">
                  <a:pos x="913" y="592"/>
                </a:cxn>
                <a:cxn ang="0">
                  <a:pos x="861" y="520"/>
                </a:cxn>
                <a:cxn ang="0">
                  <a:pos x="868" y="445"/>
                </a:cxn>
                <a:cxn ang="0">
                  <a:pos x="994" y="481"/>
                </a:cxn>
                <a:cxn ang="0">
                  <a:pos x="913" y="436"/>
                </a:cxn>
                <a:cxn ang="0">
                  <a:pos x="919" y="391"/>
                </a:cxn>
                <a:cxn ang="0">
                  <a:pos x="1033" y="334"/>
                </a:cxn>
                <a:cxn ang="0">
                  <a:pos x="1048" y="277"/>
                </a:cxn>
                <a:cxn ang="0">
                  <a:pos x="1129" y="247"/>
                </a:cxn>
                <a:cxn ang="0">
                  <a:pos x="1174" y="136"/>
                </a:cxn>
                <a:cxn ang="0">
                  <a:pos x="1180" y="13"/>
                </a:cxn>
              </a:cxnLst>
              <a:rect l="0" t="0" r="r" b="b"/>
              <a:pathLst>
                <a:path w="1630" h="1996">
                  <a:moveTo>
                    <a:pt x="1125" y="0"/>
                  </a:moveTo>
                  <a:lnTo>
                    <a:pt x="1061" y="9"/>
                  </a:lnTo>
                  <a:lnTo>
                    <a:pt x="952" y="52"/>
                  </a:lnTo>
                  <a:lnTo>
                    <a:pt x="868" y="82"/>
                  </a:lnTo>
                  <a:lnTo>
                    <a:pt x="768" y="137"/>
                  </a:lnTo>
                  <a:lnTo>
                    <a:pt x="558" y="275"/>
                  </a:lnTo>
                  <a:lnTo>
                    <a:pt x="403" y="430"/>
                  </a:lnTo>
                  <a:lnTo>
                    <a:pt x="266" y="604"/>
                  </a:lnTo>
                  <a:cubicBezTo>
                    <a:pt x="226" y="660"/>
                    <a:pt x="189" y="720"/>
                    <a:pt x="163" y="769"/>
                  </a:cubicBezTo>
                  <a:cubicBezTo>
                    <a:pt x="135" y="828"/>
                    <a:pt x="129" y="844"/>
                    <a:pt x="110" y="896"/>
                  </a:cubicBezTo>
                  <a:lnTo>
                    <a:pt x="46" y="1079"/>
                  </a:lnTo>
                  <a:lnTo>
                    <a:pt x="10" y="1271"/>
                  </a:lnTo>
                  <a:lnTo>
                    <a:pt x="0" y="1445"/>
                  </a:lnTo>
                  <a:lnTo>
                    <a:pt x="19" y="1655"/>
                  </a:lnTo>
                  <a:lnTo>
                    <a:pt x="58" y="1735"/>
                  </a:lnTo>
                  <a:lnTo>
                    <a:pt x="73" y="1786"/>
                  </a:lnTo>
                  <a:lnTo>
                    <a:pt x="103" y="1777"/>
                  </a:lnTo>
                  <a:lnTo>
                    <a:pt x="145" y="1849"/>
                  </a:lnTo>
                  <a:lnTo>
                    <a:pt x="157" y="1957"/>
                  </a:lnTo>
                  <a:lnTo>
                    <a:pt x="190" y="1996"/>
                  </a:lnTo>
                  <a:lnTo>
                    <a:pt x="247" y="1993"/>
                  </a:lnTo>
                  <a:lnTo>
                    <a:pt x="214" y="1927"/>
                  </a:lnTo>
                  <a:lnTo>
                    <a:pt x="199" y="1834"/>
                  </a:lnTo>
                  <a:lnTo>
                    <a:pt x="250" y="1819"/>
                  </a:lnTo>
                  <a:lnTo>
                    <a:pt x="253" y="1705"/>
                  </a:lnTo>
                  <a:lnTo>
                    <a:pt x="277" y="1630"/>
                  </a:lnTo>
                  <a:lnTo>
                    <a:pt x="286" y="1591"/>
                  </a:lnTo>
                  <a:lnTo>
                    <a:pt x="379" y="1525"/>
                  </a:lnTo>
                  <a:lnTo>
                    <a:pt x="325" y="1627"/>
                  </a:lnTo>
                  <a:lnTo>
                    <a:pt x="385" y="1621"/>
                  </a:lnTo>
                  <a:lnTo>
                    <a:pt x="358" y="1666"/>
                  </a:lnTo>
                  <a:cubicBezTo>
                    <a:pt x="359" y="1678"/>
                    <a:pt x="395" y="1678"/>
                    <a:pt x="394" y="1696"/>
                  </a:cubicBezTo>
                  <a:cubicBezTo>
                    <a:pt x="393" y="1714"/>
                    <a:pt x="359" y="1754"/>
                    <a:pt x="352" y="1777"/>
                  </a:cubicBezTo>
                  <a:cubicBezTo>
                    <a:pt x="345" y="1800"/>
                    <a:pt x="330" y="1841"/>
                    <a:pt x="352" y="1834"/>
                  </a:cubicBezTo>
                  <a:cubicBezTo>
                    <a:pt x="374" y="1827"/>
                    <a:pt x="464" y="1769"/>
                    <a:pt x="484" y="1732"/>
                  </a:cubicBezTo>
                  <a:lnTo>
                    <a:pt x="475" y="1609"/>
                  </a:lnTo>
                  <a:lnTo>
                    <a:pt x="517" y="1558"/>
                  </a:lnTo>
                  <a:lnTo>
                    <a:pt x="526" y="1504"/>
                  </a:lnTo>
                  <a:lnTo>
                    <a:pt x="568" y="1570"/>
                  </a:lnTo>
                  <a:lnTo>
                    <a:pt x="754" y="1507"/>
                  </a:lnTo>
                  <a:lnTo>
                    <a:pt x="748" y="1438"/>
                  </a:lnTo>
                  <a:lnTo>
                    <a:pt x="823" y="1462"/>
                  </a:lnTo>
                  <a:lnTo>
                    <a:pt x="844" y="1513"/>
                  </a:lnTo>
                  <a:lnTo>
                    <a:pt x="799" y="1549"/>
                  </a:lnTo>
                  <a:cubicBezTo>
                    <a:pt x="793" y="1567"/>
                    <a:pt x="793" y="1585"/>
                    <a:pt x="808" y="1624"/>
                  </a:cubicBezTo>
                  <a:cubicBezTo>
                    <a:pt x="823" y="1663"/>
                    <a:pt x="859" y="1649"/>
                    <a:pt x="868" y="1633"/>
                  </a:cubicBezTo>
                  <a:lnTo>
                    <a:pt x="865" y="1528"/>
                  </a:lnTo>
                  <a:lnTo>
                    <a:pt x="922" y="1462"/>
                  </a:lnTo>
                  <a:lnTo>
                    <a:pt x="826" y="1417"/>
                  </a:lnTo>
                  <a:lnTo>
                    <a:pt x="763" y="1357"/>
                  </a:lnTo>
                  <a:lnTo>
                    <a:pt x="742" y="1300"/>
                  </a:lnTo>
                  <a:lnTo>
                    <a:pt x="652" y="1288"/>
                  </a:lnTo>
                  <a:lnTo>
                    <a:pt x="664" y="1255"/>
                  </a:lnTo>
                  <a:lnTo>
                    <a:pt x="670" y="1225"/>
                  </a:lnTo>
                  <a:lnTo>
                    <a:pt x="733" y="1222"/>
                  </a:lnTo>
                  <a:lnTo>
                    <a:pt x="769" y="1180"/>
                  </a:lnTo>
                  <a:lnTo>
                    <a:pt x="835" y="1090"/>
                  </a:lnTo>
                  <a:lnTo>
                    <a:pt x="958" y="1105"/>
                  </a:lnTo>
                  <a:lnTo>
                    <a:pt x="991" y="1153"/>
                  </a:lnTo>
                  <a:lnTo>
                    <a:pt x="1042" y="1155"/>
                  </a:lnTo>
                  <a:lnTo>
                    <a:pt x="1105" y="1090"/>
                  </a:lnTo>
                  <a:lnTo>
                    <a:pt x="1147" y="1156"/>
                  </a:lnTo>
                  <a:lnTo>
                    <a:pt x="1216" y="1132"/>
                  </a:lnTo>
                  <a:lnTo>
                    <a:pt x="1261" y="1153"/>
                  </a:lnTo>
                  <a:lnTo>
                    <a:pt x="1147" y="1360"/>
                  </a:lnTo>
                  <a:lnTo>
                    <a:pt x="1147" y="1492"/>
                  </a:lnTo>
                  <a:lnTo>
                    <a:pt x="1189" y="1492"/>
                  </a:lnTo>
                  <a:lnTo>
                    <a:pt x="1261" y="1411"/>
                  </a:lnTo>
                  <a:lnTo>
                    <a:pt x="1258" y="1327"/>
                  </a:lnTo>
                  <a:lnTo>
                    <a:pt x="1279" y="1294"/>
                  </a:lnTo>
                  <a:lnTo>
                    <a:pt x="1294" y="1243"/>
                  </a:lnTo>
                  <a:lnTo>
                    <a:pt x="1384" y="1219"/>
                  </a:lnTo>
                  <a:lnTo>
                    <a:pt x="1372" y="1162"/>
                  </a:lnTo>
                  <a:lnTo>
                    <a:pt x="1420" y="1135"/>
                  </a:lnTo>
                  <a:lnTo>
                    <a:pt x="1459" y="1117"/>
                  </a:lnTo>
                  <a:lnTo>
                    <a:pt x="1552" y="1120"/>
                  </a:lnTo>
                  <a:lnTo>
                    <a:pt x="1591" y="1063"/>
                  </a:lnTo>
                  <a:lnTo>
                    <a:pt x="1618" y="1042"/>
                  </a:lnTo>
                  <a:lnTo>
                    <a:pt x="1630" y="1024"/>
                  </a:lnTo>
                  <a:lnTo>
                    <a:pt x="1555" y="1036"/>
                  </a:lnTo>
                  <a:lnTo>
                    <a:pt x="1555" y="985"/>
                  </a:lnTo>
                  <a:lnTo>
                    <a:pt x="1483" y="958"/>
                  </a:lnTo>
                  <a:lnTo>
                    <a:pt x="1459" y="985"/>
                  </a:lnTo>
                  <a:lnTo>
                    <a:pt x="1330" y="889"/>
                  </a:lnTo>
                  <a:lnTo>
                    <a:pt x="1276" y="931"/>
                  </a:lnTo>
                  <a:lnTo>
                    <a:pt x="1177" y="913"/>
                  </a:lnTo>
                  <a:lnTo>
                    <a:pt x="1186" y="841"/>
                  </a:lnTo>
                  <a:lnTo>
                    <a:pt x="1033" y="748"/>
                  </a:lnTo>
                  <a:lnTo>
                    <a:pt x="970" y="763"/>
                  </a:lnTo>
                  <a:lnTo>
                    <a:pt x="970" y="724"/>
                  </a:lnTo>
                  <a:lnTo>
                    <a:pt x="1003" y="685"/>
                  </a:lnTo>
                  <a:lnTo>
                    <a:pt x="1039" y="676"/>
                  </a:lnTo>
                  <a:lnTo>
                    <a:pt x="1006" y="619"/>
                  </a:lnTo>
                  <a:lnTo>
                    <a:pt x="979" y="631"/>
                  </a:lnTo>
                  <a:lnTo>
                    <a:pt x="979" y="574"/>
                  </a:lnTo>
                  <a:lnTo>
                    <a:pt x="913" y="592"/>
                  </a:lnTo>
                  <a:lnTo>
                    <a:pt x="904" y="514"/>
                  </a:lnTo>
                  <a:lnTo>
                    <a:pt x="861" y="520"/>
                  </a:lnTo>
                  <a:lnTo>
                    <a:pt x="816" y="430"/>
                  </a:lnTo>
                  <a:lnTo>
                    <a:pt x="868" y="445"/>
                  </a:lnTo>
                  <a:lnTo>
                    <a:pt x="910" y="484"/>
                  </a:lnTo>
                  <a:lnTo>
                    <a:pt x="994" y="481"/>
                  </a:lnTo>
                  <a:lnTo>
                    <a:pt x="967" y="433"/>
                  </a:lnTo>
                  <a:lnTo>
                    <a:pt x="913" y="436"/>
                  </a:lnTo>
                  <a:lnTo>
                    <a:pt x="877" y="400"/>
                  </a:lnTo>
                  <a:lnTo>
                    <a:pt x="919" y="391"/>
                  </a:lnTo>
                  <a:lnTo>
                    <a:pt x="970" y="397"/>
                  </a:lnTo>
                  <a:lnTo>
                    <a:pt x="1033" y="334"/>
                  </a:lnTo>
                  <a:lnTo>
                    <a:pt x="1000" y="289"/>
                  </a:lnTo>
                  <a:lnTo>
                    <a:pt x="1048" y="277"/>
                  </a:lnTo>
                  <a:lnTo>
                    <a:pt x="1144" y="283"/>
                  </a:lnTo>
                  <a:lnTo>
                    <a:pt x="1129" y="247"/>
                  </a:lnTo>
                  <a:lnTo>
                    <a:pt x="1171" y="205"/>
                  </a:lnTo>
                  <a:lnTo>
                    <a:pt x="1174" y="136"/>
                  </a:lnTo>
                  <a:lnTo>
                    <a:pt x="1222" y="46"/>
                  </a:lnTo>
                  <a:lnTo>
                    <a:pt x="1180" y="13"/>
                  </a:lnTo>
                  <a:lnTo>
                    <a:pt x="1125" y="0"/>
                  </a:lnTo>
                  <a:close/>
                </a:path>
              </a:pathLst>
            </a:custGeom>
            <a:solidFill>
              <a:schemeClr val="bg1"/>
            </a:solidFill>
            <a:ln w="9525">
              <a:noFill/>
              <a:round/>
              <a:headEnd/>
              <a:tailEnd/>
            </a:ln>
            <a:effectLst/>
          </p:spPr>
          <p:txBody>
            <a:bodyPr/>
            <a:lstStyle/>
            <a:p>
              <a:endParaRPr lang="en-US"/>
            </a:p>
          </p:txBody>
        </p:sp>
        <p:sp>
          <p:nvSpPr>
            <p:cNvPr id="1053" name="Freeform 29"/>
            <p:cNvSpPr>
              <a:spLocks/>
            </p:cNvSpPr>
            <p:nvPr userDrawn="1"/>
          </p:nvSpPr>
          <p:spPr bwMode="white">
            <a:xfrm>
              <a:off x="4299" y="3893"/>
              <a:ext cx="431" cy="144"/>
            </a:xfrm>
            <a:custGeom>
              <a:avLst/>
              <a:gdLst/>
              <a:ahLst/>
              <a:cxnLst>
                <a:cxn ang="0">
                  <a:pos x="6" y="78"/>
                </a:cxn>
                <a:cxn ang="0">
                  <a:pos x="60" y="141"/>
                </a:cxn>
                <a:cxn ang="0">
                  <a:pos x="169" y="110"/>
                </a:cxn>
                <a:cxn ang="0">
                  <a:pos x="216" y="66"/>
                </a:cxn>
                <a:cxn ang="0">
                  <a:pos x="260" y="110"/>
                </a:cxn>
                <a:cxn ang="0">
                  <a:pos x="303" y="99"/>
                </a:cxn>
                <a:cxn ang="0">
                  <a:pos x="351" y="110"/>
                </a:cxn>
                <a:cxn ang="0">
                  <a:pos x="351" y="64"/>
                </a:cxn>
                <a:cxn ang="0">
                  <a:pos x="384" y="30"/>
                </a:cxn>
                <a:cxn ang="0">
                  <a:pos x="402" y="60"/>
                </a:cxn>
                <a:cxn ang="0">
                  <a:pos x="429" y="18"/>
                </a:cxn>
                <a:cxn ang="0">
                  <a:pos x="378" y="0"/>
                </a:cxn>
                <a:cxn ang="0">
                  <a:pos x="305" y="64"/>
                </a:cxn>
                <a:cxn ang="0">
                  <a:pos x="237" y="12"/>
                </a:cxn>
                <a:cxn ang="0">
                  <a:pos x="192" y="54"/>
                </a:cxn>
                <a:cxn ang="0">
                  <a:pos x="144" y="75"/>
                </a:cxn>
                <a:cxn ang="0">
                  <a:pos x="129" y="84"/>
                </a:cxn>
                <a:cxn ang="0">
                  <a:pos x="108" y="78"/>
                </a:cxn>
                <a:cxn ang="0">
                  <a:pos x="60" y="54"/>
                </a:cxn>
                <a:cxn ang="0">
                  <a:pos x="6" y="78"/>
                </a:cxn>
              </a:cxnLst>
              <a:rect l="0" t="0" r="r" b="b"/>
              <a:pathLst>
                <a:path w="441" h="146">
                  <a:moveTo>
                    <a:pt x="6" y="78"/>
                  </a:moveTo>
                  <a:cubicBezTo>
                    <a:pt x="0" y="90"/>
                    <a:pt x="33" y="136"/>
                    <a:pt x="60" y="141"/>
                  </a:cubicBezTo>
                  <a:cubicBezTo>
                    <a:pt x="87" y="146"/>
                    <a:pt x="143" y="123"/>
                    <a:pt x="169" y="110"/>
                  </a:cubicBezTo>
                  <a:lnTo>
                    <a:pt x="216" y="66"/>
                  </a:lnTo>
                  <a:lnTo>
                    <a:pt x="260" y="110"/>
                  </a:lnTo>
                  <a:lnTo>
                    <a:pt x="303" y="99"/>
                  </a:lnTo>
                  <a:lnTo>
                    <a:pt x="351" y="110"/>
                  </a:lnTo>
                  <a:lnTo>
                    <a:pt x="351" y="64"/>
                  </a:lnTo>
                  <a:lnTo>
                    <a:pt x="384" y="30"/>
                  </a:lnTo>
                  <a:cubicBezTo>
                    <a:pt x="392" y="29"/>
                    <a:pt x="363" y="66"/>
                    <a:pt x="402" y="60"/>
                  </a:cubicBezTo>
                  <a:cubicBezTo>
                    <a:pt x="441" y="54"/>
                    <a:pt x="433" y="28"/>
                    <a:pt x="429" y="18"/>
                  </a:cubicBezTo>
                  <a:lnTo>
                    <a:pt x="378" y="0"/>
                  </a:lnTo>
                  <a:lnTo>
                    <a:pt x="305" y="64"/>
                  </a:lnTo>
                  <a:lnTo>
                    <a:pt x="237" y="12"/>
                  </a:lnTo>
                  <a:lnTo>
                    <a:pt x="192" y="54"/>
                  </a:lnTo>
                  <a:lnTo>
                    <a:pt x="144" y="75"/>
                  </a:lnTo>
                  <a:lnTo>
                    <a:pt x="129" y="84"/>
                  </a:lnTo>
                  <a:lnTo>
                    <a:pt x="108" y="78"/>
                  </a:lnTo>
                  <a:cubicBezTo>
                    <a:pt x="97" y="73"/>
                    <a:pt x="99" y="60"/>
                    <a:pt x="60" y="54"/>
                  </a:cubicBezTo>
                  <a:cubicBezTo>
                    <a:pt x="21" y="48"/>
                    <a:pt x="17" y="73"/>
                    <a:pt x="6" y="78"/>
                  </a:cubicBezTo>
                  <a:close/>
                </a:path>
              </a:pathLst>
            </a:custGeom>
            <a:solidFill>
              <a:schemeClr val="bg1"/>
            </a:solidFill>
            <a:ln w="9525">
              <a:noFill/>
              <a:round/>
              <a:headEnd/>
              <a:tailEnd/>
            </a:ln>
            <a:effectLst/>
          </p:spPr>
          <p:txBody>
            <a:bodyPr/>
            <a:lstStyle/>
            <a:p>
              <a:endParaRPr lang="en-US"/>
            </a:p>
          </p:txBody>
        </p:sp>
        <p:sp>
          <p:nvSpPr>
            <p:cNvPr id="1054" name="Freeform 30"/>
            <p:cNvSpPr>
              <a:spLocks/>
            </p:cNvSpPr>
            <p:nvPr userDrawn="1"/>
          </p:nvSpPr>
          <p:spPr bwMode="white">
            <a:xfrm>
              <a:off x="3525" y="3449"/>
              <a:ext cx="146" cy="196"/>
            </a:xfrm>
            <a:custGeom>
              <a:avLst/>
              <a:gdLst/>
              <a:ahLst/>
              <a:cxnLst>
                <a:cxn ang="0">
                  <a:pos x="0" y="0"/>
                </a:cxn>
                <a:cxn ang="0">
                  <a:pos x="15" y="63"/>
                </a:cxn>
                <a:cxn ang="0">
                  <a:pos x="45" y="120"/>
                </a:cxn>
                <a:cxn ang="0">
                  <a:pos x="90" y="186"/>
                </a:cxn>
                <a:cxn ang="0">
                  <a:pos x="123" y="198"/>
                </a:cxn>
                <a:cxn ang="0">
                  <a:pos x="150" y="162"/>
                </a:cxn>
                <a:cxn ang="0">
                  <a:pos x="114" y="162"/>
                </a:cxn>
                <a:cxn ang="0">
                  <a:pos x="111" y="102"/>
                </a:cxn>
                <a:cxn ang="0">
                  <a:pos x="78" y="84"/>
                </a:cxn>
                <a:cxn ang="0">
                  <a:pos x="99" y="21"/>
                </a:cxn>
                <a:cxn ang="0">
                  <a:pos x="48" y="36"/>
                </a:cxn>
                <a:cxn ang="0">
                  <a:pos x="0" y="0"/>
                </a:cxn>
              </a:cxnLst>
              <a:rect l="0" t="0" r="r" b="b"/>
              <a:pathLst>
                <a:path w="150" h="198">
                  <a:moveTo>
                    <a:pt x="0" y="0"/>
                  </a:moveTo>
                  <a:lnTo>
                    <a:pt x="15" y="63"/>
                  </a:lnTo>
                  <a:lnTo>
                    <a:pt x="45" y="120"/>
                  </a:lnTo>
                  <a:lnTo>
                    <a:pt x="90" y="186"/>
                  </a:lnTo>
                  <a:lnTo>
                    <a:pt x="123" y="198"/>
                  </a:lnTo>
                  <a:lnTo>
                    <a:pt x="150" y="162"/>
                  </a:lnTo>
                  <a:lnTo>
                    <a:pt x="114" y="162"/>
                  </a:lnTo>
                  <a:lnTo>
                    <a:pt x="111" y="102"/>
                  </a:lnTo>
                  <a:lnTo>
                    <a:pt x="78" y="84"/>
                  </a:lnTo>
                  <a:lnTo>
                    <a:pt x="99" y="21"/>
                  </a:lnTo>
                  <a:lnTo>
                    <a:pt x="48" y="36"/>
                  </a:lnTo>
                  <a:lnTo>
                    <a:pt x="0" y="0"/>
                  </a:lnTo>
                  <a:close/>
                </a:path>
              </a:pathLst>
            </a:custGeom>
            <a:solidFill>
              <a:schemeClr val="bg1"/>
            </a:solidFill>
            <a:ln w="9525">
              <a:noFill/>
              <a:round/>
              <a:headEnd/>
              <a:tailEnd/>
            </a:ln>
            <a:effectLst/>
          </p:spPr>
          <p:txBody>
            <a:bodyPr/>
            <a:lstStyle/>
            <a:p>
              <a:endParaRPr lang="en-US"/>
            </a:p>
          </p:txBody>
        </p:sp>
        <p:sp>
          <p:nvSpPr>
            <p:cNvPr id="1055" name="Freeform 31"/>
            <p:cNvSpPr>
              <a:spLocks/>
            </p:cNvSpPr>
            <p:nvPr userDrawn="1"/>
          </p:nvSpPr>
          <p:spPr bwMode="white">
            <a:xfrm>
              <a:off x="3667" y="3360"/>
              <a:ext cx="87" cy="289"/>
            </a:xfrm>
            <a:custGeom>
              <a:avLst/>
              <a:gdLst/>
              <a:ahLst/>
              <a:cxnLst>
                <a:cxn ang="0">
                  <a:pos x="56" y="0"/>
                </a:cxn>
                <a:cxn ang="0">
                  <a:pos x="29" y="78"/>
                </a:cxn>
                <a:cxn ang="0">
                  <a:pos x="2" y="111"/>
                </a:cxn>
                <a:cxn ang="0">
                  <a:pos x="0" y="157"/>
                </a:cxn>
                <a:cxn ang="0">
                  <a:pos x="35" y="162"/>
                </a:cxn>
                <a:cxn ang="0">
                  <a:pos x="45" y="202"/>
                </a:cxn>
                <a:cxn ang="0">
                  <a:pos x="17" y="231"/>
                </a:cxn>
                <a:cxn ang="0">
                  <a:pos x="65" y="291"/>
                </a:cxn>
                <a:cxn ang="0">
                  <a:pos x="90" y="293"/>
                </a:cxn>
                <a:cxn ang="0">
                  <a:pos x="62" y="261"/>
                </a:cxn>
                <a:cxn ang="0">
                  <a:pos x="71" y="177"/>
                </a:cxn>
                <a:cxn ang="0">
                  <a:pos x="45" y="157"/>
                </a:cxn>
                <a:cxn ang="0">
                  <a:pos x="29" y="129"/>
                </a:cxn>
                <a:cxn ang="0">
                  <a:pos x="56" y="93"/>
                </a:cxn>
                <a:cxn ang="0">
                  <a:pos x="90" y="66"/>
                </a:cxn>
                <a:cxn ang="0">
                  <a:pos x="56" y="0"/>
                </a:cxn>
              </a:cxnLst>
              <a:rect l="0" t="0" r="r" b="b"/>
              <a:pathLst>
                <a:path w="90" h="293">
                  <a:moveTo>
                    <a:pt x="56" y="0"/>
                  </a:moveTo>
                  <a:lnTo>
                    <a:pt x="29" y="78"/>
                  </a:lnTo>
                  <a:lnTo>
                    <a:pt x="2" y="111"/>
                  </a:lnTo>
                  <a:lnTo>
                    <a:pt x="0" y="157"/>
                  </a:lnTo>
                  <a:lnTo>
                    <a:pt x="35" y="162"/>
                  </a:lnTo>
                  <a:lnTo>
                    <a:pt x="45" y="202"/>
                  </a:lnTo>
                  <a:lnTo>
                    <a:pt x="17" y="231"/>
                  </a:lnTo>
                  <a:lnTo>
                    <a:pt x="65" y="291"/>
                  </a:lnTo>
                  <a:lnTo>
                    <a:pt x="90" y="293"/>
                  </a:lnTo>
                  <a:lnTo>
                    <a:pt x="62" y="261"/>
                  </a:lnTo>
                  <a:lnTo>
                    <a:pt x="71" y="177"/>
                  </a:lnTo>
                  <a:lnTo>
                    <a:pt x="45" y="157"/>
                  </a:lnTo>
                  <a:lnTo>
                    <a:pt x="29" y="129"/>
                  </a:lnTo>
                  <a:lnTo>
                    <a:pt x="56" y="93"/>
                  </a:lnTo>
                  <a:lnTo>
                    <a:pt x="90" y="66"/>
                  </a:lnTo>
                  <a:lnTo>
                    <a:pt x="56" y="0"/>
                  </a:lnTo>
                  <a:close/>
                </a:path>
              </a:pathLst>
            </a:custGeom>
            <a:solidFill>
              <a:schemeClr val="bg1"/>
            </a:solidFill>
            <a:ln w="9525">
              <a:noFill/>
              <a:round/>
              <a:headEnd/>
              <a:tailEnd/>
            </a:ln>
            <a:effectLst/>
          </p:spPr>
          <p:txBody>
            <a:bodyPr/>
            <a:lstStyle/>
            <a:p>
              <a:endParaRPr lang="en-US"/>
            </a:p>
          </p:txBody>
        </p:sp>
        <p:sp>
          <p:nvSpPr>
            <p:cNvPr id="1056" name="Freeform 32"/>
            <p:cNvSpPr>
              <a:spLocks/>
            </p:cNvSpPr>
            <p:nvPr userDrawn="1"/>
          </p:nvSpPr>
          <p:spPr bwMode="white">
            <a:xfrm>
              <a:off x="3798" y="3132"/>
              <a:ext cx="282" cy="246"/>
            </a:xfrm>
            <a:custGeom>
              <a:avLst/>
              <a:gdLst/>
              <a:ahLst/>
              <a:cxnLst>
                <a:cxn ang="0">
                  <a:pos x="0" y="249"/>
                </a:cxn>
                <a:cxn ang="0">
                  <a:pos x="12" y="213"/>
                </a:cxn>
                <a:cxn ang="0">
                  <a:pos x="66" y="216"/>
                </a:cxn>
                <a:cxn ang="0">
                  <a:pos x="69" y="180"/>
                </a:cxn>
                <a:cxn ang="0">
                  <a:pos x="156" y="147"/>
                </a:cxn>
                <a:cxn ang="0">
                  <a:pos x="183" y="161"/>
                </a:cxn>
                <a:cxn ang="0">
                  <a:pos x="171" y="15"/>
                </a:cxn>
                <a:cxn ang="0">
                  <a:pos x="228" y="0"/>
                </a:cxn>
                <a:cxn ang="0">
                  <a:pos x="288" y="45"/>
                </a:cxn>
                <a:cxn ang="0">
                  <a:pos x="246" y="39"/>
                </a:cxn>
                <a:cxn ang="0">
                  <a:pos x="219" y="63"/>
                </a:cxn>
                <a:cxn ang="0">
                  <a:pos x="243" y="150"/>
                </a:cxn>
                <a:cxn ang="0">
                  <a:pos x="183" y="206"/>
                </a:cxn>
                <a:cxn ang="0">
                  <a:pos x="0" y="249"/>
                </a:cxn>
              </a:cxnLst>
              <a:rect l="0" t="0" r="r" b="b"/>
              <a:pathLst>
                <a:path w="288" h="249">
                  <a:moveTo>
                    <a:pt x="0" y="249"/>
                  </a:moveTo>
                  <a:lnTo>
                    <a:pt x="12" y="213"/>
                  </a:lnTo>
                  <a:lnTo>
                    <a:pt x="66" y="216"/>
                  </a:lnTo>
                  <a:lnTo>
                    <a:pt x="69" y="180"/>
                  </a:lnTo>
                  <a:lnTo>
                    <a:pt x="156" y="147"/>
                  </a:lnTo>
                  <a:lnTo>
                    <a:pt x="183" y="161"/>
                  </a:lnTo>
                  <a:lnTo>
                    <a:pt x="171" y="15"/>
                  </a:lnTo>
                  <a:lnTo>
                    <a:pt x="228" y="0"/>
                  </a:lnTo>
                  <a:lnTo>
                    <a:pt x="288" y="45"/>
                  </a:lnTo>
                  <a:lnTo>
                    <a:pt x="246" y="39"/>
                  </a:lnTo>
                  <a:lnTo>
                    <a:pt x="219" y="63"/>
                  </a:lnTo>
                  <a:lnTo>
                    <a:pt x="243" y="150"/>
                  </a:lnTo>
                  <a:lnTo>
                    <a:pt x="183" y="206"/>
                  </a:lnTo>
                  <a:lnTo>
                    <a:pt x="0" y="249"/>
                  </a:lnTo>
                  <a:close/>
                </a:path>
              </a:pathLst>
            </a:custGeom>
            <a:solidFill>
              <a:schemeClr val="bg1"/>
            </a:solidFill>
            <a:ln w="9525">
              <a:noFill/>
              <a:round/>
              <a:headEnd/>
              <a:tailEnd/>
            </a:ln>
            <a:effectLst/>
          </p:spPr>
          <p:txBody>
            <a:bodyPr/>
            <a:lstStyle/>
            <a:p>
              <a:endParaRPr lang="en-US"/>
            </a:p>
          </p:txBody>
        </p:sp>
        <p:sp>
          <p:nvSpPr>
            <p:cNvPr id="1057" name="AutoShape 33"/>
            <p:cNvSpPr>
              <a:spLocks noChangeArrowheads="1"/>
            </p:cNvSpPr>
            <p:nvPr userDrawn="1"/>
          </p:nvSpPr>
          <p:spPr bwMode="white">
            <a:xfrm rot="-32400000">
              <a:off x="4199" y="1636"/>
              <a:ext cx="886" cy="671"/>
            </a:xfrm>
            <a:custGeom>
              <a:avLst/>
              <a:gdLst>
                <a:gd name="G0" fmla="+- 1492 0 0"/>
                <a:gd name="G1" fmla="+- 21600 0 1492"/>
                <a:gd name="G2" fmla="+- 21600 0 149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492" y="10800"/>
                  </a:moveTo>
                  <a:cubicBezTo>
                    <a:pt x="1492" y="15941"/>
                    <a:pt x="5659" y="20108"/>
                    <a:pt x="10800" y="20108"/>
                  </a:cubicBezTo>
                  <a:cubicBezTo>
                    <a:pt x="15941" y="20108"/>
                    <a:pt x="20108" y="15941"/>
                    <a:pt x="20108" y="10800"/>
                  </a:cubicBezTo>
                  <a:cubicBezTo>
                    <a:pt x="20108" y="5659"/>
                    <a:pt x="15941" y="1492"/>
                    <a:pt x="10800" y="1492"/>
                  </a:cubicBezTo>
                  <a:cubicBezTo>
                    <a:pt x="5659" y="1492"/>
                    <a:pt x="1492" y="5659"/>
                    <a:pt x="1492" y="10800"/>
                  </a:cubicBezTo>
                  <a:close/>
                </a:path>
              </a:pathLst>
            </a:custGeom>
            <a:solidFill>
              <a:schemeClr val="bg1"/>
            </a:solidFill>
            <a:ln w="9525">
              <a:noFill/>
              <a:round/>
              <a:headEnd/>
              <a:tailEnd/>
            </a:ln>
            <a:effectLst/>
          </p:spPr>
          <p:txBody>
            <a:bodyPr wrap="none" anchor="ctr"/>
            <a:lstStyle/>
            <a:p>
              <a:endParaRPr lang="en-US"/>
            </a:p>
          </p:txBody>
        </p:sp>
        <p:sp>
          <p:nvSpPr>
            <p:cNvPr id="1058" name="Freeform 34"/>
            <p:cNvSpPr>
              <a:spLocks/>
            </p:cNvSpPr>
            <p:nvPr userDrawn="1"/>
          </p:nvSpPr>
          <p:spPr bwMode="white">
            <a:xfrm>
              <a:off x="3322" y="1382"/>
              <a:ext cx="2461" cy="2931"/>
            </a:xfrm>
            <a:custGeom>
              <a:avLst/>
              <a:gdLst/>
              <a:ahLst/>
              <a:cxnLst>
                <a:cxn ang="0">
                  <a:pos x="2429" y="282"/>
                </a:cxn>
                <a:cxn ang="0">
                  <a:pos x="1844" y="35"/>
                </a:cxn>
                <a:cxn ang="0">
                  <a:pos x="1047" y="72"/>
                </a:cxn>
                <a:cxn ang="0">
                  <a:pos x="434" y="428"/>
                </a:cxn>
                <a:cxn ang="0">
                  <a:pos x="70" y="1013"/>
                </a:cxn>
                <a:cxn ang="0">
                  <a:pos x="15" y="1663"/>
                </a:cxn>
                <a:cxn ang="0">
                  <a:pos x="161" y="2129"/>
                </a:cxn>
                <a:cxn ang="0">
                  <a:pos x="454" y="2513"/>
                </a:cxn>
                <a:cxn ang="0">
                  <a:pos x="847" y="2796"/>
                </a:cxn>
                <a:cxn ang="0">
                  <a:pos x="1176" y="2897"/>
                </a:cxn>
                <a:cxn ang="0">
                  <a:pos x="1578" y="2924"/>
                </a:cxn>
                <a:cxn ang="0">
                  <a:pos x="1871" y="2910"/>
                </a:cxn>
                <a:cxn ang="0">
                  <a:pos x="2209" y="2796"/>
                </a:cxn>
                <a:cxn ang="0">
                  <a:pos x="2420" y="2613"/>
                </a:cxn>
                <a:cxn ang="0">
                  <a:pos x="2429" y="2540"/>
                </a:cxn>
                <a:cxn ang="0">
                  <a:pos x="2228" y="2723"/>
                </a:cxn>
                <a:cxn ang="0">
                  <a:pos x="1899" y="2860"/>
                </a:cxn>
                <a:cxn ang="0">
                  <a:pos x="1550" y="2906"/>
                </a:cxn>
                <a:cxn ang="0">
                  <a:pos x="1175" y="2879"/>
                </a:cxn>
                <a:cxn ang="0">
                  <a:pos x="783" y="2687"/>
                </a:cxn>
                <a:cxn ang="0">
                  <a:pos x="536" y="2522"/>
                </a:cxn>
                <a:cxn ang="0">
                  <a:pos x="216" y="2083"/>
                </a:cxn>
                <a:cxn ang="0">
                  <a:pos x="134" y="1205"/>
                </a:cxn>
                <a:cxn ang="0">
                  <a:pos x="143" y="968"/>
                </a:cxn>
                <a:cxn ang="0">
                  <a:pos x="489" y="465"/>
                </a:cxn>
                <a:cxn ang="0">
                  <a:pos x="1075" y="127"/>
                </a:cxn>
                <a:cxn ang="0">
                  <a:pos x="1815" y="81"/>
                </a:cxn>
                <a:cxn ang="0">
                  <a:pos x="2325" y="279"/>
                </a:cxn>
                <a:cxn ang="0">
                  <a:pos x="2416" y="370"/>
                </a:cxn>
                <a:cxn ang="0">
                  <a:pos x="2429" y="291"/>
                </a:cxn>
                <a:cxn ang="0">
                  <a:pos x="2429" y="282"/>
                </a:cxn>
              </a:cxnLst>
              <a:rect l="0" t="0" r="r" b="b"/>
              <a:pathLst>
                <a:path w="2461" h="2931">
                  <a:moveTo>
                    <a:pt x="2429" y="282"/>
                  </a:moveTo>
                  <a:cubicBezTo>
                    <a:pt x="2326" y="236"/>
                    <a:pt x="2074" y="70"/>
                    <a:pt x="1844" y="35"/>
                  </a:cubicBezTo>
                  <a:cubicBezTo>
                    <a:pt x="1613" y="0"/>
                    <a:pt x="1282" y="6"/>
                    <a:pt x="1047" y="72"/>
                  </a:cubicBezTo>
                  <a:cubicBezTo>
                    <a:pt x="812" y="138"/>
                    <a:pt x="597" y="271"/>
                    <a:pt x="434" y="428"/>
                  </a:cubicBezTo>
                  <a:cubicBezTo>
                    <a:pt x="271" y="585"/>
                    <a:pt x="140" y="807"/>
                    <a:pt x="70" y="1013"/>
                  </a:cubicBezTo>
                  <a:cubicBezTo>
                    <a:pt x="0" y="1219"/>
                    <a:pt x="0" y="1477"/>
                    <a:pt x="15" y="1663"/>
                  </a:cubicBezTo>
                  <a:cubicBezTo>
                    <a:pt x="30" y="1849"/>
                    <a:pt x="88" y="1987"/>
                    <a:pt x="161" y="2129"/>
                  </a:cubicBezTo>
                  <a:cubicBezTo>
                    <a:pt x="234" y="2271"/>
                    <a:pt x="340" y="2402"/>
                    <a:pt x="454" y="2513"/>
                  </a:cubicBezTo>
                  <a:cubicBezTo>
                    <a:pt x="568" y="2624"/>
                    <a:pt x="727" y="2732"/>
                    <a:pt x="847" y="2796"/>
                  </a:cubicBezTo>
                  <a:cubicBezTo>
                    <a:pt x="967" y="2860"/>
                    <a:pt x="1054" y="2876"/>
                    <a:pt x="1176" y="2897"/>
                  </a:cubicBezTo>
                  <a:cubicBezTo>
                    <a:pt x="1298" y="2918"/>
                    <a:pt x="1462" y="2922"/>
                    <a:pt x="1578" y="2924"/>
                  </a:cubicBezTo>
                  <a:cubicBezTo>
                    <a:pt x="1694" y="2926"/>
                    <a:pt x="1765" y="2931"/>
                    <a:pt x="1871" y="2910"/>
                  </a:cubicBezTo>
                  <a:cubicBezTo>
                    <a:pt x="1976" y="2889"/>
                    <a:pt x="2118" y="2846"/>
                    <a:pt x="2209" y="2796"/>
                  </a:cubicBezTo>
                  <a:cubicBezTo>
                    <a:pt x="2300" y="2746"/>
                    <a:pt x="2383" y="2656"/>
                    <a:pt x="2420" y="2613"/>
                  </a:cubicBezTo>
                  <a:cubicBezTo>
                    <a:pt x="2457" y="2570"/>
                    <a:pt x="2461" y="2522"/>
                    <a:pt x="2429" y="2540"/>
                  </a:cubicBezTo>
                  <a:cubicBezTo>
                    <a:pt x="2397" y="2558"/>
                    <a:pt x="2316" y="2670"/>
                    <a:pt x="2228" y="2723"/>
                  </a:cubicBezTo>
                  <a:cubicBezTo>
                    <a:pt x="2140" y="2776"/>
                    <a:pt x="2012" y="2829"/>
                    <a:pt x="1899" y="2860"/>
                  </a:cubicBezTo>
                  <a:cubicBezTo>
                    <a:pt x="1785" y="2891"/>
                    <a:pt x="1670" y="2903"/>
                    <a:pt x="1550" y="2906"/>
                  </a:cubicBezTo>
                  <a:cubicBezTo>
                    <a:pt x="1430" y="2909"/>
                    <a:pt x="1303" y="2915"/>
                    <a:pt x="1175" y="2879"/>
                  </a:cubicBezTo>
                  <a:cubicBezTo>
                    <a:pt x="1047" y="2843"/>
                    <a:pt x="889" y="2746"/>
                    <a:pt x="783" y="2687"/>
                  </a:cubicBezTo>
                  <a:cubicBezTo>
                    <a:pt x="677" y="2628"/>
                    <a:pt x="630" y="2623"/>
                    <a:pt x="536" y="2522"/>
                  </a:cubicBezTo>
                  <a:cubicBezTo>
                    <a:pt x="442" y="2421"/>
                    <a:pt x="283" y="2302"/>
                    <a:pt x="216" y="2083"/>
                  </a:cubicBezTo>
                  <a:cubicBezTo>
                    <a:pt x="149" y="1864"/>
                    <a:pt x="146" y="1391"/>
                    <a:pt x="134" y="1205"/>
                  </a:cubicBezTo>
                  <a:cubicBezTo>
                    <a:pt x="122" y="1019"/>
                    <a:pt x="84" y="1091"/>
                    <a:pt x="143" y="968"/>
                  </a:cubicBezTo>
                  <a:cubicBezTo>
                    <a:pt x="202" y="845"/>
                    <a:pt x="334" y="605"/>
                    <a:pt x="489" y="465"/>
                  </a:cubicBezTo>
                  <a:cubicBezTo>
                    <a:pt x="644" y="325"/>
                    <a:pt x="854" y="191"/>
                    <a:pt x="1075" y="127"/>
                  </a:cubicBezTo>
                  <a:cubicBezTo>
                    <a:pt x="1296" y="63"/>
                    <a:pt x="1607" y="56"/>
                    <a:pt x="1815" y="81"/>
                  </a:cubicBezTo>
                  <a:cubicBezTo>
                    <a:pt x="2024" y="106"/>
                    <a:pt x="2225" y="231"/>
                    <a:pt x="2325" y="279"/>
                  </a:cubicBezTo>
                  <a:cubicBezTo>
                    <a:pt x="2425" y="327"/>
                    <a:pt x="2399" y="368"/>
                    <a:pt x="2416" y="370"/>
                  </a:cubicBezTo>
                  <a:cubicBezTo>
                    <a:pt x="2433" y="372"/>
                    <a:pt x="2427" y="306"/>
                    <a:pt x="2429" y="291"/>
                  </a:cubicBezTo>
                  <a:cubicBezTo>
                    <a:pt x="2431" y="276"/>
                    <a:pt x="2429" y="284"/>
                    <a:pt x="2429" y="282"/>
                  </a:cubicBezTo>
                  <a:close/>
                </a:path>
              </a:pathLst>
            </a:custGeom>
            <a:solidFill>
              <a:schemeClr val="bg1"/>
            </a:solidFill>
            <a:ln w="9525">
              <a:noFill/>
              <a:round/>
              <a:headEnd/>
              <a:tailEnd/>
            </a:ln>
            <a:effectLst/>
          </p:spPr>
          <p:txBody>
            <a:bodyPr/>
            <a:lstStyle/>
            <a:p>
              <a:endParaRPr lang="en-US"/>
            </a:p>
          </p:txBody>
        </p:sp>
      </p:grpSp>
      <p:sp>
        <p:nvSpPr>
          <p:cNvPr id="1059" name="Rectangle 35"/>
          <p:cNvSpPr>
            <a:spLocks noChangeArrowheads="1"/>
          </p:cNvSpPr>
          <p:nvPr/>
        </p:nvSpPr>
        <p:spPr bwMode="invGray">
          <a:xfrm>
            <a:off x="0" y="0"/>
            <a:ext cx="9144000" cy="981075"/>
          </a:xfrm>
          <a:prstGeom prst="rect">
            <a:avLst/>
          </a:prstGeom>
          <a:gradFill rotWithShape="1">
            <a:gsLst>
              <a:gs pos="0">
                <a:schemeClr val="bg2"/>
              </a:gs>
              <a:gs pos="100000">
                <a:schemeClr val="bg2">
                  <a:gamma/>
                  <a:shade val="66667"/>
                  <a:invGamma/>
                </a:schemeClr>
              </a:gs>
            </a:gsLst>
            <a:lin ang="5400000" scaled="1"/>
          </a:gradFill>
          <a:ln w="9525">
            <a:noFill/>
            <a:miter lim="800000"/>
            <a:headEnd/>
            <a:tailEnd/>
          </a:ln>
          <a:effectLst/>
        </p:spPr>
        <p:txBody>
          <a:bodyPr wrap="none" anchor="ctr"/>
          <a:lstStyle/>
          <a:p>
            <a:endParaRPr lang="en-US"/>
          </a:p>
        </p:txBody>
      </p:sp>
      <p:sp>
        <p:nvSpPr>
          <p:cNvPr id="1060" name="Rectangle 36" descr="좁은 수평선"/>
          <p:cNvSpPr>
            <a:spLocks noChangeArrowheads="1"/>
          </p:cNvSpPr>
          <p:nvPr/>
        </p:nvSpPr>
        <p:spPr bwMode="white">
          <a:xfrm>
            <a:off x="0" y="981075"/>
            <a:ext cx="1187450" cy="5891213"/>
          </a:xfrm>
          <a:prstGeom prst="rect">
            <a:avLst/>
          </a:prstGeom>
          <a:pattFill prst="narHorz">
            <a:fgClr>
              <a:schemeClr val="bg1"/>
            </a:fgClr>
            <a:bgClr>
              <a:srgbClr val="000000"/>
            </a:bgClr>
          </a:pattFill>
          <a:ln w="9525">
            <a:noFill/>
            <a:miter lim="800000"/>
            <a:headEnd/>
            <a:tailEnd/>
          </a:ln>
          <a:effectLst/>
        </p:spPr>
        <p:txBody>
          <a:bodyPr wrap="none" anchor="ctr"/>
          <a:lstStyle/>
          <a:p>
            <a:endParaRPr lang="en-US"/>
          </a:p>
        </p:txBody>
      </p:sp>
      <p:sp>
        <p:nvSpPr>
          <p:cNvPr id="1026" name="Rectangle 2"/>
          <p:cNvSpPr>
            <a:spLocks noGrp="1" noChangeArrowheads="1"/>
          </p:cNvSpPr>
          <p:nvPr>
            <p:ph type="title"/>
          </p:nvPr>
        </p:nvSpPr>
        <p:spPr bwMode="auto">
          <a:xfrm>
            <a:off x="457200" y="198438"/>
            <a:ext cx="8229600" cy="792162"/>
          </a:xfrm>
          <a:prstGeom prst="rect">
            <a:avLst/>
          </a:prstGeom>
          <a:noFill/>
          <a:ln w="9525">
            <a:noFill/>
            <a:miter lim="800000"/>
            <a:headEnd/>
            <a:tailEnd/>
          </a:ln>
          <a:effectLst>
            <a:outerShdw dist="45791" dir="3378596" algn="ctr" rotWithShape="0">
              <a:srgbClr val="000000"/>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grpSp>
        <p:nvGrpSpPr>
          <p:cNvPr id="3" name="Group 44"/>
          <p:cNvGrpSpPr>
            <a:grpSpLocks/>
          </p:cNvGrpSpPr>
          <p:nvPr/>
        </p:nvGrpSpPr>
        <p:grpSpPr bwMode="auto">
          <a:xfrm>
            <a:off x="5237163" y="2106613"/>
            <a:ext cx="3906837" cy="4751387"/>
            <a:chOff x="3322" y="1372"/>
            <a:chExt cx="2461" cy="2993"/>
          </a:xfrm>
        </p:grpSpPr>
        <p:sp>
          <p:nvSpPr>
            <p:cNvPr id="1069" name="Freeform 45"/>
            <p:cNvSpPr>
              <a:spLocks/>
            </p:cNvSpPr>
            <p:nvPr userDrawn="1"/>
          </p:nvSpPr>
          <p:spPr bwMode="white">
            <a:xfrm>
              <a:off x="3800" y="3783"/>
              <a:ext cx="355" cy="269"/>
            </a:xfrm>
            <a:custGeom>
              <a:avLst/>
              <a:gdLst/>
              <a:ahLst/>
              <a:cxnLst>
                <a:cxn ang="0">
                  <a:pos x="0" y="45"/>
                </a:cxn>
                <a:cxn ang="0">
                  <a:pos x="90" y="136"/>
                </a:cxn>
                <a:cxn ang="0">
                  <a:pos x="181" y="227"/>
                </a:cxn>
                <a:cxn ang="0">
                  <a:pos x="272" y="272"/>
                </a:cxn>
                <a:cxn ang="0">
                  <a:pos x="317" y="272"/>
                </a:cxn>
                <a:cxn ang="0">
                  <a:pos x="363" y="181"/>
                </a:cxn>
                <a:cxn ang="0">
                  <a:pos x="317" y="181"/>
                </a:cxn>
                <a:cxn ang="0">
                  <a:pos x="272" y="181"/>
                </a:cxn>
                <a:cxn ang="0">
                  <a:pos x="226" y="181"/>
                </a:cxn>
                <a:cxn ang="0">
                  <a:pos x="226" y="136"/>
                </a:cxn>
                <a:cxn ang="0">
                  <a:pos x="272" y="91"/>
                </a:cxn>
                <a:cxn ang="0">
                  <a:pos x="226" y="45"/>
                </a:cxn>
                <a:cxn ang="0">
                  <a:pos x="226" y="91"/>
                </a:cxn>
                <a:cxn ang="0">
                  <a:pos x="181" y="136"/>
                </a:cxn>
                <a:cxn ang="0">
                  <a:pos x="136" y="136"/>
                </a:cxn>
                <a:cxn ang="0">
                  <a:pos x="90" y="91"/>
                </a:cxn>
                <a:cxn ang="0">
                  <a:pos x="136" y="91"/>
                </a:cxn>
                <a:cxn ang="0">
                  <a:pos x="90" y="45"/>
                </a:cxn>
                <a:cxn ang="0">
                  <a:pos x="45" y="0"/>
                </a:cxn>
                <a:cxn ang="0">
                  <a:pos x="61" y="57"/>
                </a:cxn>
                <a:cxn ang="0">
                  <a:pos x="28" y="45"/>
                </a:cxn>
                <a:cxn ang="0">
                  <a:pos x="0" y="45"/>
                </a:cxn>
              </a:cxnLst>
              <a:rect l="0" t="0" r="r" b="b"/>
              <a:pathLst>
                <a:path w="363" h="272">
                  <a:moveTo>
                    <a:pt x="0" y="45"/>
                  </a:moveTo>
                  <a:lnTo>
                    <a:pt x="90" y="136"/>
                  </a:lnTo>
                  <a:lnTo>
                    <a:pt x="181" y="227"/>
                  </a:lnTo>
                  <a:lnTo>
                    <a:pt x="272" y="272"/>
                  </a:lnTo>
                  <a:lnTo>
                    <a:pt x="317" y="272"/>
                  </a:lnTo>
                  <a:lnTo>
                    <a:pt x="363" y="181"/>
                  </a:lnTo>
                  <a:lnTo>
                    <a:pt x="317" y="181"/>
                  </a:lnTo>
                  <a:lnTo>
                    <a:pt x="272" y="181"/>
                  </a:lnTo>
                  <a:lnTo>
                    <a:pt x="226" y="181"/>
                  </a:lnTo>
                  <a:lnTo>
                    <a:pt x="226" y="136"/>
                  </a:lnTo>
                  <a:lnTo>
                    <a:pt x="272" y="91"/>
                  </a:lnTo>
                  <a:lnTo>
                    <a:pt x="226" y="45"/>
                  </a:lnTo>
                  <a:lnTo>
                    <a:pt x="226" y="91"/>
                  </a:lnTo>
                  <a:lnTo>
                    <a:pt x="181" y="136"/>
                  </a:lnTo>
                  <a:lnTo>
                    <a:pt x="136" y="136"/>
                  </a:lnTo>
                  <a:lnTo>
                    <a:pt x="90" y="91"/>
                  </a:lnTo>
                  <a:lnTo>
                    <a:pt x="136" y="91"/>
                  </a:lnTo>
                  <a:lnTo>
                    <a:pt x="90" y="45"/>
                  </a:lnTo>
                  <a:lnTo>
                    <a:pt x="45" y="0"/>
                  </a:lnTo>
                  <a:lnTo>
                    <a:pt x="61" y="57"/>
                  </a:lnTo>
                  <a:lnTo>
                    <a:pt x="28" y="45"/>
                  </a:lnTo>
                  <a:lnTo>
                    <a:pt x="0" y="45"/>
                  </a:lnTo>
                  <a:close/>
                </a:path>
              </a:pathLst>
            </a:custGeom>
            <a:solidFill>
              <a:schemeClr val="bg1"/>
            </a:solidFill>
            <a:ln w="9525">
              <a:noFill/>
              <a:round/>
              <a:headEnd/>
              <a:tailEnd/>
            </a:ln>
            <a:effectLst/>
          </p:spPr>
          <p:txBody>
            <a:bodyPr/>
            <a:lstStyle/>
            <a:p>
              <a:endParaRPr lang="en-US"/>
            </a:p>
          </p:txBody>
        </p:sp>
        <p:sp>
          <p:nvSpPr>
            <p:cNvPr id="1070" name="Freeform 46"/>
            <p:cNvSpPr>
              <a:spLocks/>
            </p:cNvSpPr>
            <p:nvPr userDrawn="1"/>
          </p:nvSpPr>
          <p:spPr bwMode="white">
            <a:xfrm>
              <a:off x="4307" y="2292"/>
              <a:ext cx="458" cy="2073"/>
            </a:xfrm>
            <a:custGeom>
              <a:avLst/>
              <a:gdLst/>
              <a:ahLst/>
              <a:cxnLst>
                <a:cxn ang="0">
                  <a:pos x="162" y="1"/>
                </a:cxn>
                <a:cxn ang="0">
                  <a:pos x="56" y="561"/>
                </a:cxn>
                <a:cxn ang="0">
                  <a:pos x="122" y="1185"/>
                </a:cxn>
                <a:cxn ang="0">
                  <a:pos x="383" y="1785"/>
                </a:cxn>
                <a:cxn ang="0">
                  <a:pos x="343" y="1785"/>
                </a:cxn>
                <a:cxn ang="0">
                  <a:pos x="70" y="1209"/>
                </a:cxn>
                <a:cxn ang="0">
                  <a:pos x="15" y="487"/>
                </a:cxn>
                <a:cxn ang="0">
                  <a:pos x="162" y="1"/>
                </a:cxn>
              </a:cxnLst>
              <a:rect l="0" t="0" r="r" b="b"/>
              <a:pathLst>
                <a:path w="420" h="1885">
                  <a:moveTo>
                    <a:pt x="162" y="1"/>
                  </a:moveTo>
                  <a:cubicBezTo>
                    <a:pt x="173" y="0"/>
                    <a:pt x="62" y="364"/>
                    <a:pt x="56" y="561"/>
                  </a:cubicBezTo>
                  <a:cubicBezTo>
                    <a:pt x="50" y="758"/>
                    <a:pt x="67" y="981"/>
                    <a:pt x="122" y="1185"/>
                  </a:cubicBezTo>
                  <a:cubicBezTo>
                    <a:pt x="176" y="1389"/>
                    <a:pt x="347" y="1685"/>
                    <a:pt x="383" y="1785"/>
                  </a:cubicBezTo>
                  <a:cubicBezTo>
                    <a:pt x="420" y="1885"/>
                    <a:pt x="395" y="1881"/>
                    <a:pt x="343" y="1785"/>
                  </a:cubicBezTo>
                  <a:cubicBezTo>
                    <a:pt x="291" y="1689"/>
                    <a:pt x="125" y="1425"/>
                    <a:pt x="70" y="1209"/>
                  </a:cubicBezTo>
                  <a:cubicBezTo>
                    <a:pt x="15" y="993"/>
                    <a:pt x="0" y="688"/>
                    <a:pt x="15" y="487"/>
                  </a:cubicBezTo>
                  <a:cubicBezTo>
                    <a:pt x="30" y="286"/>
                    <a:pt x="132" y="102"/>
                    <a:pt x="162" y="1"/>
                  </a:cubicBezTo>
                  <a:close/>
                </a:path>
              </a:pathLst>
            </a:custGeom>
            <a:solidFill>
              <a:schemeClr val="bg1"/>
            </a:solidFill>
            <a:ln w="9525">
              <a:noFill/>
              <a:round/>
              <a:headEnd/>
              <a:tailEnd/>
            </a:ln>
            <a:effectLst/>
          </p:spPr>
          <p:txBody>
            <a:bodyPr/>
            <a:lstStyle/>
            <a:p>
              <a:endParaRPr lang="en-US"/>
            </a:p>
          </p:txBody>
        </p:sp>
        <p:sp>
          <p:nvSpPr>
            <p:cNvPr id="1071" name="Freeform 47"/>
            <p:cNvSpPr>
              <a:spLocks/>
            </p:cNvSpPr>
            <p:nvPr userDrawn="1"/>
          </p:nvSpPr>
          <p:spPr bwMode="white">
            <a:xfrm>
              <a:off x="4703" y="2256"/>
              <a:ext cx="468" cy="2020"/>
            </a:xfrm>
            <a:custGeom>
              <a:avLst/>
              <a:gdLst/>
              <a:ahLst/>
              <a:cxnLst>
                <a:cxn ang="0">
                  <a:pos x="0" y="25"/>
                </a:cxn>
                <a:cxn ang="0">
                  <a:pos x="375" y="1835"/>
                </a:cxn>
                <a:cxn ang="0">
                  <a:pos x="429" y="1836"/>
                </a:cxn>
                <a:cxn ang="0">
                  <a:pos x="37" y="0"/>
                </a:cxn>
                <a:cxn ang="0">
                  <a:pos x="0" y="25"/>
                </a:cxn>
              </a:cxnLst>
              <a:rect l="0" t="0" r="r" b="b"/>
              <a:pathLst>
                <a:path w="429" h="1836">
                  <a:moveTo>
                    <a:pt x="0" y="25"/>
                  </a:moveTo>
                  <a:lnTo>
                    <a:pt x="375" y="1835"/>
                  </a:lnTo>
                  <a:lnTo>
                    <a:pt x="429" y="1836"/>
                  </a:lnTo>
                  <a:lnTo>
                    <a:pt x="37" y="0"/>
                  </a:lnTo>
                  <a:lnTo>
                    <a:pt x="0" y="25"/>
                  </a:lnTo>
                  <a:close/>
                </a:path>
              </a:pathLst>
            </a:custGeom>
            <a:solidFill>
              <a:schemeClr val="bg1"/>
            </a:solidFill>
            <a:ln w="9525">
              <a:noFill/>
              <a:round/>
              <a:headEnd/>
              <a:tailEnd/>
            </a:ln>
            <a:effectLst/>
          </p:spPr>
          <p:txBody>
            <a:bodyPr/>
            <a:lstStyle/>
            <a:p>
              <a:endParaRPr lang="en-US"/>
            </a:p>
          </p:txBody>
        </p:sp>
        <p:sp>
          <p:nvSpPr>
            <p:cNvPr id="1072" name="Freeform 48"/>
            <p:cNvSpPr>
              <a:spLocks/>
            </p:cNvSpPr>
            <p:nvPr userDrawn="1"/>
          </p:nvSpPr>
          <p:spPr bwMode="white">
            <a:xfrm>
              <a:off x="4972" y="2099"/>
              <a:ext cx="655" cy="2089"/>
            </a:xfrm>
            <a:custGeom>
              <a:avLst/>
              <a:gdLst/>
              <a:ahLst/>
              <a:cxnLst>
                <a:cxn ang="0">
                  <a:pos x="0" y="67"/>
                </a:cxn>
                <a:cxn ang="0">
                  <a:pos x="91" y="168"/>
                </a:cxn>
                <a:cxn ang="0">
                  <a:pos x="347" y="552"/>
                </a:cxn>
                <a:cxn ang="0">
                  <a:pos x="512" y="1146"/>
                </a:cxn>
                <a:cxn ang="0">
                  <a:pos x="539" y="1612"/>
                </a:cxn>
                <a:cxn ang="0">
                  <a:pos x="457" y="1859"/>
                </a:cxn>
                <a:cxn ang="0">
                  <a:pos x="503" y="1850"/>
                </a:cxn>
                <a:cxn ang="0">
                  <a:pos x="583" y="1611"/>
                </a:cxn>
                <a:cxn ang="0">
                  <a:pos x="567" y="1146"/>
                </a:cxn>
                <a:cxn ang="0">
                  <a:pos x="384" y="524"/>
                </a:cxn>
                <a:cxn ang="0">
                  <a:pos x="82" y="76"/>
                </a:cxn>
                <a:cxn ang="0">
                  <a:pos x="0" y="67"/>
                </a:cxn>
              </a:cxnLst>
              <a:rect l="0" t="0" r="r" b="b"/>
              <a:pathLst>
                <a:path w="600" h="1899">
                  <a:moveTo>
                    <a:pt x="0" y="67"/>
                  </a:moveTo>
                  <a:cubicBezTo>
                    <a:pt x="2" y="82"/>
                    <a:pt x="33" y="87"/>
                    <a:pt x="91" y="168"/>
                  </a:cubicBezTo>
                  <a:cubicBezTo>
                    <a:pt x="149" y="249"/>
                    <a:pt x="277" y="389"/>
                    <a:pt x="347" y="552"/>
                  </a:cubicBezTo>
                  <a:cubicBezTo>
                    <a:pt x="417" y="715"/>
                    <a:pt x="480" y="969"/>
                    <a:pt x="512" y="1146"/>
                  </a:cubicBezTo>
                  <a:cubicBezTo>
                    <a:pt x="544" y="1323"/>
                    <a:pt x="548" y="1493"/>
                    <a:pt x="539" y="1612"/>
                  </a:cubicBezTo>
                  <a:cubicBezTo>
                    <a:pt x="530" y="1731"/>
                    <a:pt x="463" y="1819"/>
                    <a:pt x="457" y="1859"/>
                  </a:cubicBezTo>
                  <a:cubicBezTo>
                    <a:pt x="451" y="1899"/>
                    <a:pt x="482" y="1891"/>
                    <a:pt x="503" y="1850"/>
                  </a:cubicBezTo>
                  <a:cubicBezTo>
                    <a:pt x="524" y="1809"/>
                    <a:pt x="572" y="1728"/>
                    <a:pt x="583" y="1611"/>
                  </a:cubicBezTo>
                  <a:cubicBezTo>
                    <a:pt x="594" y="1494"/>
                    <a:pt x="600" y="1327"/>
                    <a:pt x="567" y="1146"/>
                  </a:cubicBezTo>
                  <a:cubicBezTo>
                    <a:pt x="534" y="965"/>
                    <a:pt x="465" y="702"/>
                    <a:pt x="384" y="524"/>
                  </a:cubicBezTo>
                  <a:cubicBezTo>
                    <a:pt x="303" y="346"/>
                    <a:pt x="146" y="152"/>
                    <a:pt x="82" y="76"/>
                  </a:cubicBezTo>
                  <a:cubicBezTo>
                    <a:pt x="18" y="0"/>
                    <a:pt x="17" y="69"/>
                    <a:pt x="0" y="67"/>
                  </a:cubicBezTo>
                  <a:close/>
                </a:path>
              </a:pathLst>
            </a:custGeom>
            <a:solidFill>
              <a:schemeClr val="bg1"/>
            </a:solidFill>
            <a:ln w="9525">
              <a:noFill/>
              <a:round/>
              <a:headEnd/>
              <a:tailEnd/>
            </a:ln>
            <a:effectLst/>
          </p:spPr>
          <p:txBody>
            <a:bodyPr/>
            <a:lstStyle/>
            <a:p>
              <a:endParaRPr lang="en-US"/>
            </a:p>
          </p:txBody>
        </p:sp>
        <p:sp>
          <p:nvSpPr>
            <p:cNvPr id="1073" name="Freeform 49"/>
            <p:cNvSpPr>
              <a:spLocks/>
            </p:cNvSpPr>
            <p:nvPr userDrawn="1"/>
          </p:nvSpPr>
          <p:spPr bwMode="white">
            <a:xfrm>
              <a:off x="3793" y="2826"/>
              <a:ext cx="625" cy="1419"/>
            </a:xfrm>
            <a:custGeom>
              <a:avLst/>
              <a:gdLst/>
              <a:ahLst/>
              <a:cxnLst>
                <a:cxn ang="0">
                  <a:pos x="2" y="129"/>
                </a:cxn>
                <a:cxn ang="0">
                  <a:pos x="48" y="65"/>
                </a:cxn>
                <a:cxn ang="0">
                  <a:pos x="84" y="522"/>
                </a:cxn>
                <a:cxn ang="0">
                  <a:pos x="241" y="909"/>
                </a:cxn>
                <a:cxn ang="0">
                  <a:pos x="396" y="1106"/>
                </a:cxn>
                <a:cxn ang="0">
                  <a:pos x="568" y="1286"/>
                </a:cxn>
                <a:cxn ang="0">
                  <a:pos x="363" y="1130"/>
                </a:cxn>
                <a:cxn ang="0">
                  <a:pos x="183" y="909"/>
                </a:cxn>
                <a:cxn ang="0">
                  <a:pos x="38" y="540"/>
                </a:cxn>
                <a:cxn ang="0">
                  <a:pos x="2" y="129"/>
                </a:cxn>
              </a:cxnLst>
              <a:rect l="0" t="0" r="r" b="b"/>
              <a:pathLst>
                <a:path w="573" h="1290">
                  <a:moveTo>
                    <a:pt x="2" y="129"/>
                  </a:moveTo>
                  <a:cubicBezTo>
                    <a:pt x="4" y="50"/>
                    <a:pt x="34" y="0"/>
                    <a:pt x="48" y="65"/>
                  </a:cubicBezTo>
                  <a:cubicBezTo>
                    <a:pt x="62" y="130"/>
                    <a:pt x="52" y="381"/>
                    <a:pt x="84" y="522"/>
                  </a:cubicBezTo>
                  <a:cubicBezTo>
                    <a:pt x="116" y="663"/>
                    <a:pt x="189" y="812"/>
                    <a:pt x="241" y="909"/>
                  </a:cubicBezTo>
                  <a:cubicBezTo>
                    <a:pt x="293" y="1006"/>
                    <a:pt x="341" y="1043"/>
                    <a:pt x="396" y="1106"/>
                  </a:cubicBezTo>
                  <a:cubicBezTo>
                    <a:pt x="450" y="1169"/>
                    <a:pt x="573" y="1283"/>
                    <a:pt x="568" y="1286"/>
                  </a:cubicBezTo>
                  <a:cubicBezTo>
                    <a:pt x="562" y="1290"/>
                    <a:pt x="428" y="1193"/>
                    <a:pt x="363" y="1130"/>
                  </a:cubicBezTo>
                  <a:cubicBezTo>
                    <a:pt x="299" y="1068"/>
                    <a:pt x="237" y="1007"/>
                    <a:pt x="183" y="909"/>
                  </a:cubicBezTo>
                  <a:cubicBezTo>
                    <a:pt x="129" y="811"/>
                    <a:pt x="68" y="670"/>
                    <a:pt x="38" y="540"/>
                  </a:cubicBezTo>
                  <a:cubicBezTo>
                    <a:pt x="8" y="410"/>
                    <a:pt x="0" y="208"/>
                    <a:pt x="2" y="129"/>
                  </a:cubicBezTo>
                  <a:close/>
                </a:path>
              </a:pathLst>
            </a:custGeom>
            <a:solidFill>
              <a:schemeClr val="bg1"/>
            </a:solidFill>
            <a:ln w="9525">
              <a:noFill/>
              <a:round/>
              <a:headEnd/>
              <a:tailEnd/>
            </a:ln>
            <a:effectLst/>
          </p:spPr>
          <p:txBody>
            <a:bodyPr/>
            <a:lstStyle/>
            <a:p>
              <a:endParaRPr lang="en-US"/>
            </a:p>
          </p:txBody>
        </p:sp>
        <p:sp>
          <p:nvSpPr>
            <p:cNvPr id="1074" name="Freeform 50"/>
            <p:cNvSpPr>
              <a:spLocks/>
            </p:cNvSpPr>
            <p:nvPr userDrawn="1"/>
          </p:nvSpPr>
          <p:spPr bwMode="white">
            <a:xfrm>
              <a:off x="4863" y="1502"/>
              <a:ext cx="715" cy="211"/>
            </a:xfrm>
            <a:custGeom>
              <a:avLst/>
              <a:gdLst/>
              <a:ahLst/>
              <a:cxnLst>
                <a:cxn ang="0">
                  <a:pos x="17" y="187"/>
                </a:cxn>
                <a:cxn ang="0">
                  <a:pos x="255" y="41"/>
                </a:cxn>
                <a:cxn ang="0">
                  <a:pos x="456" y="4"/>
                </a:cxn>
                <a:cxn ang="0">
                  <a:pos x="629" y="16"/>
                </a:cxn>
                <a:cxn ang="0">
                  <a:pos x="720" y="61"/>
                </a:cxn>
                <a:cxn ang="0">
                  <a:pos x="565" y="50"/>
                </a:cxn>
                <a:cxn ang="0">
                  <a:pos x="264" y="77"/>
                </a:cxn>
                <a:cxn ang="0">
                  <a:pos x="53" y="196"/>
                </a:cxn>
                <a:cxn ang="0">
                  <a:pos x="17" y="187"/>
                </a:cxn>
              </a:cxnLst>
              <a:rect l="0" t="0" r="r" b="b"/>
              <a:pathLst>
                <a:path w="731" h="214">
                  <a:moveTo>
                    <a:pt x="17" y="187"/>
                  </a:moveTo>
                  <a:cubicBezTo>
                    <a:pt x="0" y="176"/>
                    <a:pt x="182" y="71"/>
                    <a:pt x="255" y="41"/>
                  </a:cubicBezTo>
                  <a:cubicBezTo>
                    <a:pt x="328" y="11"/>
                    <a:pt x="394" y="8"/>
                    <a:pt x="456" y="4"/>
                  </a:cubicBezTo>
                  <a:cubicBezTo>
                    <a:pt x="518" y="0"/>
                    <a:pt x="585" y="7"/>
                    <a:pt x="629" y="16"/>
                  </a:cubicBezTo>
                  <a:cubicBezTo>
                    <a:pt x="673" y="25"/>
                    <a:pt x="731" y="55"/>
                    <a:pt x="720" y="61"/>
                  </a:cubicBezTo>
                  <a:cubicBezTo>
                    <a:pt x="709" y="67"/>
                    <a:pt x="641" y="47"/>
                    <a:pt x="565" y="50"/>
                  </a:cubicBezTo>
                  <a:cubicBezTo>
                    <a:pt x="489" y="53"/>
                    <a:pt x="349" y="53"/>
                    <a:pt x="264" y="77"/>
                  </a:cubicBezTo>
                  <a:cubicBezTo>
                    <a:pt x="179" y="101"/>
                    <a:pt x="94" y="178"/>
                    <a:pt x="53" y="196"/>
                  </a:cubicBezTo>
                  <a:cubicBezTo>
                    <a:pt x="12" y="214"/>
                    <a:pt x="24" y="189"/>
                    <a:pt x="17" y="187"/>
                  </a:cubicBezTo>
                  <a:close/>
                </a:path>
              </a:pathLst>
            </a:custGeom>
            <a:solidFill>
              <a:schemeClr val="bg1"/>
            </a:solidFill>
            <a:ln w="9525">
              <a:noFill/>
              <a:round/>
              <a:headEnd/>
              <a:tailEnd/>
            </a:ln>
            <a:effectLst/>
          </p:spPr>
          <p:txBody>
            <a:bodyPr/>
            <a:lstStyle/>
            <a:p>
              <a:endParaRPr lang="en-US"/>
            </a:p>
          </p:txBody>
        </p:sp>
        <p:sp>
          <p:nvSpPr>
            <p:cNvPr id="1075" name="Freeform 51"/>
            <p:cNvSpPr>
              <a:spLocks/>
            </p:cNvSpPr>
            <p:nvPr userDrawn="1"/>
          </p:nvSpPr>
          <p:spPr bwMode="white">
            <a:xfrm>
              <a:off x="5029" y="1797"/>
              <a:ext cx="550" cy="90"/>
            </a:xfrm>
            <a:custGeom>
              <a:avLst/>
              <a:gdLst/>
              <a:ahLst/>
              <a:cxnLst>
                <a:cxn ang="0">
                  <a:pos x="0" y="0"/>
                </a:cxn>
                <a:cxn ang="0">
                  <a:pos x="64" y="37"/>
                </a:cxn>
                <a:cxn ang="0">
                  <a:pos x="311" y="18"/>
                </a:cxn>
                <a:cxn ang="0">
                  <a:pos x="530" y="37"/>
                </a:cxn>
                <a:cxn ang="0">
                  <a:pos x="512" y="73"/>
                </a:cxn>
                <a:cxn ang="0">
                  <a:pos x="293" y="55"/>
                </a:cxn>
                <a:cxn ang="0">
                  <a:pos x="37" y="91"/>
                </a:cxn>
              </a:cxnLst>
              <a:rect l="0" t="0" r="r" b="b"/>
              <a:pathLst>
                <a:path w="563" h="91">
                  <a:moveTo>
                    <a:pt x="0" y="0"/>
                  </a:moveTo>
                  <a:cubicBezTo>
                    <a:pt x="11" y="6"/>
                    <a:pt x="12" y="34"/>
                    <a:pt x="64" y="37"/>
                  </a:cubicBezTo>
                  <a:cubicBezTo>
                    <a:pt x="116" y="40"/>
                    <a:pt x="233" y="18"/>
                    <a:pt x="311" y="18"/>
                  </a:cubicBezTo>
                  <a:cubicBezTo>
                    <a:pt x="389" y="18"/>
                    <a:pt x="497" y="28"/>
                    <a:pt x="530" y="37"/>
                  </a:cubicBezTo>
                  <a:cubicBezTo>
                    <a:pt x="563" y="46"/>
                    <a:pt x="551" y="70"/>
                    <a:pt x="512" y="73"/>
                  </a:cubicBezTo>
                  <a:cubicBezTo>
                    <a:pt x="473" y="76"/>
                    <a:pt x="372" y="52"/>
                    <a:pt x="293" y="55"/>
                  </a:cubicBezTo>
                  <a:cubicBezTo>
                    <a:pt x="214" y="58"/>
                    <a:pt x="90" y="84"/>
                    <a:pt x="37" y="91"/>
                  </a:cubicBezTo>
                </a:path>
              </a:pathLst>
            </a:custGeom>
            <a:solidFill>
              <a:schemeClr val="bg1"/>
            </a:solidFill>
            <a:ln w="9525">
              <a:noFill/>
              <a:round/>
              <a:headEnd/>
              <a:tailEnd/>
            </a:ln>
            <a:effectLst/>
          </p:spPr>
          <p:txBody>
            <a:bodyPr/>
            <a:lstStyle/>
            <a:p>
              <a:endParaRPr lang="en-US"/>
            </a:p>
          </p:txBody>
        </p:sp>
        <p:sp>
          <p:nvSpPr>
            <p:cNvPr id="1076" name="Freeform 52"/>
            <p:cNvSpPr>
              <a:spLocks/>
            </p:cNvSpPr>
            <p:nvPr userDrawn="1"/>
          </p:nvSpPr>
          <p:spPr bwMode="white">
            <a:xfrm>
              <a:off x="4725" y="1372"/>
              <a:ext cx="222" cy="272"/>
            </a:xfrm>
            <a:custGeom>
              <a:avLst/>
              <a:gdLst/>
              <a:ahLst/>
              <a:cxnLst>
                <a:cxn ang="0">
                  <a:pos x="0" y="276"/>
                </a:cxn>
                <a:cxn ang="0">
                  <a:pos x="156" y="38"/>
                </a:cxn>
                <a:cxn ang="0">
                  <a:pos x="211" y="47"/>
                </a:cxn>
                <a:cxn ang="0">
                  <a:pos x="52" y="268"/>
                </a:cxn>
              </a:cxnLst>
              <a:rect l="0" t="0" r="r" b="b"/>
              <a:pathLst>
                <a:path w="228" h="276">
                  <a:moveTo>
                    <a:pt x="0" y="276"/>
                  </a:moveTo>
                  <a:cubicBezTo>
                    <a:pt x="26" y="236"/>
                    <a:pt x="121" y="76"/>
                    <a:pt x="156" y="38"/>
                  </a:cubicBezTo>
                  <a:cubicBezTo>
                    <a:pt x="191" y="0"/>
                    <a:pt x="228" y="9"/>
                    <a:pt x="211" y="47"/>
                  </a:cubicBezTo>
                  <a:cubicBezTo>
                    <a:pt x="194" y="85"/>
                    <a:pt x="85" y="222"/>
                    <a:pt x="52" y="268"/>
                  </a:cubicBezTo>
                </a:path>
              </a:pathLst>
            </a:custGeom>
            <a:solidFill>
              <a:schemeClr val="bg1"/>
            </a:solidFill>
            <a:ln w="9525">
              <a:noFill/>
              <a:round/>
              <a:headEnd/>
              <a:tailEnd/>
            </a:ln>
            <a:effectLst/>
          </p:spPr>
          <p:txBody>
            <a:bodyPr/>
            <a:lstStyle/>
            <a:p>
              <a:endParaRPr lang="en-US"/>
            </a:p>
          </p:txBody>
        </p:sp>
        <p:sp>
          <p:nvSpPr>
            <p:cNvPr id="1077" name="Freeform 53"/>
            <p:cNvSpPr>
              <a:spLocks/>
            </p:cNvSpPr>
            <p:nvPr userDrawn="1"/>
          </p:nvSpPr>
          <p:spPr bwMode="white">
            <a:xfrm>
              <a:off x="4518" y="1399"/>
              <a:ext cx="74" cy="316"/>
            </a:xfrm>
            <a:custGeom>
              <a:avLst/>
              <a:gdLst/>
              <a:ahLst/>
              <a:cxnLst>
                <a:cxn ang="0">
                  <a:pos x="1" y="46"/>
                </a:cxn>
                <a:cxn ang="0">
                  <a:pos x="36" y="285"/>
                </a:cxn>
                <a:cxn ang="0">
                  <a:pos x="74" y="266"/>
                </a:cxn>
                <a:cxn ang="0">
                  <a:pos x="28" y="37"/>
                </a:cxn>
                <a:cxn ang="0">
                  <a:pos x="1" y="46"/>
                </a:cxn>
              </a:cxnLst>
              <a:rect l="0" t="0" r="r" b="b"/>
              <a:pathLst>
                <a:path w="75" h="320">
                  <a:moveTo>
                    <a:pt x="1" y="46"/>
                  </a:moveTo>
                  <a:cubicBezTo>
                    <a:pt x="2" y="87"/>
                    <a:pt x="24" y="248"/>
                    <a:pt x="36" y="285"/>
                  </a:cubicBezTo>
                  <a:cubicBezTo>
                    <a:pt x="50" y="320"/>
                    <a:pt x="75" y="307"/>
                    <a:pt x="74" y="266"/>
                  </a:cubicBezTo>
                  <a:cubicBezTo>
                    <a:pt x="73" y="225"/>
                    <a:pt x="40" y="74"/>
                    <a:pt x="28" y="37"/>
                  </a:cubicBezTo>
                  <a:cubicBezTo>
                    <a:pt x="16" y="0"/>
                    <a:pt x="0" y="5"/>
                    <a:pt x="1" y="46"/>
                  </a:cubicBezTo>
                  <a:close/>
                </a:path>
              </a:pathLst>
            </a:custGeom>
            <a:solidFill>
              <a:schemeClr val="bg1"/>
            </a:solidFill>
            <a:ln w="9525">
              <a:noFill/>
              <a:round/>
              <a:headEnd/>
              <a:tailEnd/>
            </a:ln>
            <a:effectLst/>
          </p:spPr>
          <p:txBody>
            <a:bodyPr/>
            <a:lstStyle/>
            <a:p>
              <a:endParaRPr lang="en-US"/>
            </a:p>
          </p:txBody>
        </p:sp>
        <p:sp>
          <p:nvSpPr>
            <p:cNvPr id="1078" name="Freeform 54"/>
            <p:cNvSpPr>
              <a:spLocks/>
            </p:cNvSpPr>
            <p:nvPr userDrawn="1"/>
          </p:nvSpPr>
          <p:spPr bwMode="white">
            <a:xfrm>
              <a:off x="3934" y="2303"/>
              <a:ext cx="1842" cy="667"/>
            </a:xfrm>
            <a:custGeom>
              <a:avLst/>
              <a:gdLst/>
              <a:ahLst/>
              <a:cxnLst>
                <a:cxn ang="0">
                  <a:pos x="95" y="511"/>
                </a:cxn>
                <a:cxn ang="0">
                  <a:pos x="406" y="594"/>
                </a:cxn>
                <a:cxn ang="0">
                  <a:pos x="936" y="575"/>
                </a:cxn>
                <a:cxn ang="0">
                  <a:pos x="1430" y="392"/>
                </a:cxn>
                <a:cxn ang="0">
                  <a:pos x="1812" y="49"/>
                </a:cxn>
                <a:cxn ang="0">
                  <a:pos x="1858" y="95"/>
                </a:cxn>
                <a:cxn ang="0">
                  <a:pos x="1812" y="140"/>
                </a:cxn>
                <a:cxn ang="0">
                  <a:pos x="1449" y="458"/>
                </a:cxn>
                <a:cxn ang="0">
                  <a:pos x="964" y="639"/>
                </a:cxn>
                <a:cxn ang="0">
                  <a:pos x="406" y="666"/>
                </a:cxn>
                <a:cxn ang="0">
                  <a:pos x="59" y="575"/>
                </a:cxn>
                <a:cxn ang="0">
                  <a:pos x="49" y="548"/>
                </a:cxn>
              </a:cxnLst>
              <a:rect l="0" t="0" r="r" b="b"/>
              <a:pathLst>
                <a:path w="1883" h="677">
                  <a:moveTo>
                    <a:pt x="95" y="511"/>
                  </a:moveTo>
                  <a:cubicBezTo>
                    <a:pt x="145" y="525"/>
                    <a:pt x="266" y="583"/>
                    <a:pt x="406" y="594"/>
                  </a:cubicBezTo>
                  <a:cubicBezTo>
                    <a:pt x="546" y="605"/>
                    <a:pt x="765" y="609"/>
                    <a:pt x="936" y="575"/>
                  </a:cubicBezTo>
                  <a:cubicBezTo>
                    <a:pt x="1107" y="541"/>
                    <a:pt x="1284" y="480"/>
                    <a:pt x="1430" y="392"/>
                  </a:cubicBezTo>
                  <a:cubicBezTo>
                    <a:pt x="1576" y="304"/>
                    <a:pt x="1741" y="98"/>
                    <a:pt x="1812" y="49"/>
                  </a:cubicBezTo>
                  <a:cubicBezTo>
                    <a:pt x="1883" y="0"/>
                    <a:pt x="1858" y="80"/>
                    <a:pt x="1858" y="95"/>
                  </a:cubicBezTo>
                  <a:cubicBezTo>
                    <a:pt x="1858" y="110"/>
                    <a:pt x="1880" y="79"/>
                    <a:pt x="1812" y="140"/>
                  </a:cubicBezTo>
                  <a:cubicBezTo>
                    <a:pt x="1744" y="201"/>
                    <a:pt x="1590" y="375"/>
                    <a:pt x="1449" y="458"/>
                  </a:cubicBezTo>
                  <a:cubicBezTo>
                    <a:pt x="1308" y="541"/>
                    <a:pt x="1138" y="604"/>
                    <a:pt x="964" y="639"/>
                  </a:cubicBezTo>
                  <a:cubicBezTo>
                    <a:pt x="790" y="674"/>
                    <a:pt x="557" y="677"/>
                    <a:pt x="406" y="666"/>
                  </a:cubicBezTo>
                  <a:cubicBezTo>
                    <a:pt x="255" y="655"/>
                    <a:pt x="118" y="595"/>
                    <a:pt x="59" y="575"/>
                  </a:cubicBezTo>
                  <a:cubicBezTo>
                    <a:pt x="0" y="555"/>
                    <a:pt x="51" y="554"/>
                    <a:pt x="49" y="548"/>
                  </a:cubicBezTo>
                </a:path>
              </a:pathLst>
            </a:custGeom>
            <a:solidFill>
              <a:schemeClr val="bg1"/>
            </a:solidFill>
            <a:ln w="9525">
              <a:noFill/>
              <a:round/>
              <a:headEnd/>
              <a:tailEnd/>
            </a:ln>
            <a:effectLst/>
          </p:spPr>
          <p:txBody>
            <a:bodyPr/>
            <a:lstStyle/>
            <a:p>
              <a:endParaRPr lang="en-US"/>
            </a:p>
          </p:txBody>
        </p:sp>
        <p:sp>
          <p:nvSpPr>
            <p:cNvPr id="1079" name="Freeform 55"/>
            <p:cNvSpPr>
              <a:spLocks/>
            </p:cNvSpPr>
            <p:nvPr userDrawn="1"/>
          </p:nvSpPr>
          <p:spPr bwMode="white">
            <a:xfrm>
              <a:off x="3475" y="3168"/>
              <a:ext cx="2274" cy="495"/>
            </a:xfrm>
            <a:custGeom>
              <a:avLst/>
              <a:gdLst/>
              <a:ahLst/>
              <a:cxnLst>
                <a:cxn ang="0">
                  <a:pos x="52" y="54"/>
                </a:cxn>
                <a:cxn ang="0">
                  <a:pos x="61" y="63"/>
                </a:cxn>
                <a:cxn ang="0">
                  <a:pos x="418" y="333"/>
                </a:cxn>
                <a:cxn ang="0">
                  <a:pos x="910" y="423"/>
                </a:cxn>
                <a:cxn ang="0">
                  <a:pos x="1500" y="396"/>
                </a:cxn>
                <a:cxn ang="0">
                  <a:pos x="2099" y="180"/>
                </a:cxn>
                <a:cxn ang="0">
                  <a:pos x="2267" y="61"/>
                </a:cxn>
                <a:cxn ang="0">
                  <a:pos x="2139" y="235"/>
                </a:cxn>
                <a:cxn ang="0">
                  <a:pos x="1518" y="451"/>
                </a:cxn>
                <a:cxn ang="0">
                  <a:pos x="928" y="486"/>
                </a:cxn>
                <a:cxn ang="0">
                  <a:pos x="427" y="396"/>
                </a:cxn>
                <a:cxn ang="0">
                  <a:pos x="142" y="216"/>
                </a:cxn>
                <a:cxn ang="0">
                  <a:pos x="52" y="54"/>
                </a:cxn>
              </a:cxnLst>
              <a:rect l="0" t="0" r="r" b="b"/>
              <a:pathLst>
                <a:path w="2274" h="495">
                  <a:moveTo>
                    <a:pt x="52" y="54"/>
                  </a:moveTo>
                  <a:cubicBezTo>
                    <a:pt x="1" y="0"/>
                    <a:pt x="0" y="17"/>
                    <a:pt x="61" y="63"/>
                  </a:cubicBezTo>
                  <a:cubicBezTo>
                    <a:pt x="121" y="109"/>
                    <a:pt x="277" y="273"/>
                    <a:pt x="418" y="333"/>
                  </a:cubicBezTo>
                  <a:cubicBezTo>
                    <a:pt x="560" y="393"/>
                    <a:pt x="730" y="412"/>
                    <a:pt x="910" y="423"/>
                  </a:cubicBezTo>
                  <a:cubicBezTo>
                    <a:pt x="1090" y="434"/>
                    <a:pt x="1301" y="437"/>
                    <a:pt x="1500" y="396"/>
                  </a:cubicBezTo>
                  <a:cubicBezTo>
                    <a:pt x="1698" y="356"/>
                    <a:pt x="1971" y="236"/>
                    <a:pt x="2099" y="180"/>
                  </a:cubicBezTo>
                  <a:cubicBezTo>
                    <a:pt x="2227" y="124"/>
                    <a:pt x="2260" y="52"/>
                    <a:pt x="2267" y="61"/>
                  </a:cubicBezTo>
                  <a:cubicBezTo>
                    <a:pt x="2274" y="70"/>
                    <a:pt x="2264" y="170"/>
                    <a:pt x="2139" y="235"/>
                  </a:cubicBezTo>
                  <a:cubicBezTo>
                    <a:pt x="2014" y="300"/>
                    <a:pt x="1720" y="409"/>
                    <a:pt x="1518" y="451"/>
                  </a:cubicBezTo>
                  <a:cubicBezTo>
                    <a:pt x="1316" y="493"/>
                    <a:pt x="1110" y="495"/>
                    <a:pt x="928" y="486"/>
                  </a:cubicBezTo>
                  <a:cubicBezTo>
                    <a:pt x="746" y="477"/>
                    <a:pt x="558" y="442"/>
                    <a:pt x="427" y="396"/>
                  </a:cubicBezTo>
                  <a:cubicBezTo>
                    <a:pt x="296" y="351"/>
                    <a:pt x="204" y="273"/>
                    <a:pt x="142" y="216"/>
                  </a:cubicBezTo>
                  <a:cubicBezTo>
                    <a:pt x="79" y="159"/>
                    <a:pt x="70" y="88"/>
                    <a:pt x="52" y="54"/>
                  </a:cubicBezTo>
                  <a:close/>
                </a:path>
              </a:pathLst>
            </a:custGeom>
            <a:solidFill>
              <a:schemeClr val="bg1"/>
            </a:solidFill>
            <a:ln w="9525">
              <a:noFill/>
              <a:round/>
              <a:headEnd/>
              <a:tailEnd/>
            </a:ln>
            <a:effectLst/>
          </p:spPr>
          <p:txBody>
            <a:bodyPr/>
            <a:lstStyle/>
            <a:p>
              <a:endParaRPr lang="en-US"/>
            </a:p>
          </p:txBody>
        </p:sp>
        <p:sp>
          <p:nvSpPr>
            <p:cNvPr id="1080" name="Freeform 56"/>
            <p:cNvSpPr>
              <a:spLocks/>
            </p:cNvSpPr>
            <p:nvPr userDrawn="1"/>
          </p:nvSpPr>
          <p:spPr bwMode="white">
            <a:xfrm>
              <a:off x="4103" y="3753"/>
              <a:ext cx="1670" cy="390"/>
            </a:xfrm>
            <a:custGeom>
              <a:avLst/>
              <a:gdLst/>
              <a:ahLst/>
              <a:cxnLst>
                <a:cxn ang="0">
                  <a:pos x="7" y="254"/>
                </a:cxn>
                <a:cxn ang="0">
                  <a:pos x="140" y="298"/>
                </a:cxn>
                <a:cxn ang="0">
                  <a:pos x="559" y="325"/>
                </a:cxn>
                <a:cxn ang="0">
                  <a:pos x="971" y="280"/>
                </a:cxn>
                <a:cxn ang="0">
                  <a:pos x="1498" y="90"/>
                </a:cxn>
                <a:cxn ang="0">
                  <a:pos x="1611" y="6"/>
                </a:cxn>
                <a:cxn ang="0">
                  <a:pos x="1648" y="52"/>
                </a:cxn>
                <a:cxn ang="0">
                  <a:pos x="1480" y="163"/>
                </a:cxn>
                <a:cxn ang="0">
                  <a:pos x="1016" y="334"/>
                </a:cxn>
                <a:cxn ang="0">
                  <a:pos x="578" y="388"/>
                </a:cxn>
                <a:cxn ang="0">
                  <a:pos x="96" y="344"/>
                </a:cxn>
                <a:cxn ang="0">
                  <a:pos x="7" y="254"/>
                </a:cxn>
              </a:cxnLst>
              <a:rect l="0" t="0" r="r" b="b"/>
              <a:pathLst>
                <a:path w="1670" h="390">
                  <a:moveTo>
                    <a:pt x="7" y="254"/>
                  </a:moveTo>
                  <a:cubicBezTo>
                    <a:pt x="14" y="246"/>
                    <a:pt x="48" y="286"/>
                    <a:pt x="140" y="298"/>
                  </a:cubicBezTo>
                  <a:cubicBezTo>
                    <a:pt x="232" y="310"/>
                    <a:pt x="420" y="328"/>
                    <a:pt x="559" y="325"/>
                  </a:cubicBezTo>
                  <a:cubicBezTo>
                    <a:pt x="698" y="322"/>
                    <a:pt x="814" y="319"/>
                    <a:pt x="971" y="280"/>
                  </a:cubicBezTo>
                  <a:cubicBezTo>
                    <a:pt x="1127" y="240"/>
                    <a:pt x="1391" y="136"/>
                    <a:pt x="1498" y="90"/>
                  </a:cubicBezTo>
                  <a:cubicBezTo>
                    <a:pt x="1605" y="44"/>
                    <a:pt x="1586" y="12"/>
                    <a:pt x="1611" y="6"/>
                  </a:cubicBezTo>
                  <a:cubicBezTo>
                    <a:pt x="1636" y="0"/>
                    <a:pt x="1670" y="26"/>
                    <a:pt x="1648" y="52"/>
                  </a:cubicBezTo>
                  <a:cubicBezTo>
                    <a:pt x="1626" y="78"/>
                    <a:pt x="1585" y="116"/>
                    <a:pt x="1480" y="163"/>
                  </a:cubicBezTo>
                  <a:cubicBezTo>
                    <a:pt x="1375" y="210"/>
                    <a:pt x="1166" y="296"/>
                    <a:pt x="1016" y="334"/>
                  </a:cubicBezTo>
                  <a:cubicBezTo>
                    <a:pt x="865" y="371"/>
                    <a:pt x="731" y="386"/>
                    <a:pt x="578" y="388"/>
                  </a:cubicBezTo>
                  <a:cubicBezTo>
                    <a:pt x="424" y="390"/>
                    <a:pt x="191" y="366"/>
                    <a:pt x="96" y="344"/>
                  </a:cubicBezTo>
                  <a:cubicBezTo>
                    <a:pt x="1" y="321"/>
                    <a:pt x="0" y="262"/>
                    <a:pt x="7" y="254"/>
                  </a:cubicBezTo>
                  <a:close/>
                </a:path>
              </a:pathLst>
            </a:custGeom>
            <a:solidFill>
              <a:schemeClr val="bg1"/>
            </a:solidFill>
            <a:ln w="9525">
              <a:noFill/>
              <a:round/>
              <a:headEnd/>
              <a:tailEnd/>
            </a:ln>
            <a:effectLst/>
          </p:spPr>
          <p:txBody>
            <a:bodyPr/>
            <a:lstStyle/>
            <a:p>
              <a:endParaRPr lang="en-US"/>
            </a:p>
          </p:txBody>
        </p:sp>
        <p:sp>
          <p:nvSpPr>
            <p:cNvPr id="1081" name="Freeform 57"/>
            <p:cNvSpPr>
              <a:spLocks/>
            </p:cNvSpPr>
            <p:nvPr userDrawn="1"/>
          </p:nvSpPr>
          <p:spPr bwMode="white">
            <a:xfrm>
              <a:off x="4894" y="1591"/>
              <a:ext cx="841" cy="1119"/>
            </a:xfrm>
            <a:custGeom>
              <a:avLst/>
              <a:gdLst/>
              <a:ahLst/>
              <a:cxnLst>
                <a:cxn ang="0">
                  <a:pos x="281" y="314"/>
                </a:cxn>
                <a:cxn ang="0">
                  <a:pos x="253" y="290"/>
                </a:cxn>
                <a:cxn ang="0">
                  <a:pos x="209" y="379"/>
                </a:cxn>
                <a:cxn ang="0">
                  <a:pos x="118" y="417"/>
                </a:cxn>
                <a:cxn ang="0">
                  <a:pos x="77" y="382"/>
                </a:cxn>
                <a:cxn ang="0">
                  <a:pos x="45" y="414"/>
                </a:cxn>
                <a:cxn ang="0">
                  <a:pos x="15" y="448"/>
                </a:cxn>
                <a:cxn ang="0">
                  <a:pos x="148" y="448"/>
                </a:cxn>
                <a:cxn ang="0">
                  <a:pos x="45" y="554"/>
                </a:cxn>
                <a:cxn ang="0">
                  <a:pos x="7" y="645"/>
                </a:cxn>
                <a:cxn ang="0">
                  <a:pos x="45" y="743"/>
                </a:cxn>
                <a:cxn ang="0">
                  <a:pos x="83" y="784"/>
                </a:cxn>
                <a:cxn ang="0">
                  <a:pos x="16" y="811"/>
                </a:cxn>
                <a:cxn ang="0">
                  <a:pos x="192" y="790"/>
                </a:cxn>
                <a:cxn ang="0">
                  <a:pos x="80" y="1054"/>
                </a:cxn>
                <a:cxn ang="0">
                  <a:pos x="115" y="1086"/>
                </a:cxn>
                <a:cxn ang="0">
                  <a:pos x="236" y="851"/>
                </a:cxn>
                <a:cxn ang="0">
                  <a:pos x="288" y="805"/>
                </a:cxn>
                <a:cxn ang="0">
                  <a:pos x="244" y="722"/>
                </a:cxn>
                <a:cxn ang="0">
                  <a:pos x="281" y="761"/>
                </a:cxn>
                <a:cxn ang="0">
                  <a:pos x="596" y="687"/>
                </a:cxn>
                <a:cxn ang="0">
                  <a:pos x="802" y="799"/>
                </a:cxn>
                <a:cxn ang="0">
                  <a:pos x="693" y="0"/>
                </a:cxn>
                <a:cxn ang="0">
                  <a:pos x="714" y="80"/>
                </a:cxn>
                <a:cxn ang="0">
                  <a:pos x="620" y="24"/>
                </a:cxn>
                <a:cxn ang="0">
                  <a:pos x="482" y="50"/>
                </a:cxn>
                <a:cxn ang="0">
                  <a:pos x="426" y="151"/>
                </a:cxn>
                <a:cxn ang="0">
                  <a:pos x="690" y="184"/>
                </a:cxn>
                <a:cxn ang="0">
                  <a:pos x="614" y="287"/>
                </a:cxn>
                <a:cxn ang="0">
                  <a:pos x="561" y="394"/>
                </a:cxn>
                <a:cxn ang="0">
                  <a:pos x="494" y="361"/>
                </a:cxn>
                <a:cxn ang="0">
                  <a:pos x="347" y="240"/>
                </a:cxn>
                <a:cxn ang="0">
                  <a:pos x="281" y="314"/>
                </a:cxn>
              </a:cxnLst>
              <a:rect l="0" t="0" r="r" b="b"/>
              <a:pathLst>
                <a:path w="841" h="1119">
                  <a:moveTo>
                    <a:pt x="281" y="269"/>
                  </a:moveTo>
                  <a:lnTo>
                    <a:pt x="281" y="314"/>
                  </a:lnTo>
                  <a:lnTo>
                    <a:pt x="247" y="332"/>
                  </a:lnTo>
                  <a:lnTo>
                    <a:pt x="253" y="290"/>
                  </a:lnTo>
                  <a:lnTo>
                    <a:pt x="218" y="314"/>
                  </a:lnTo>
                  <a:lnTo>
                    <a:pt x="209" y="379"/>
                  </a:lnTo>
                  <a:lnTo>
                    <a:pt x="151" y="391"/>
                  </a:lnTo>
                  <a:lnTo>
                    <a:pt x="118" y="417"/>
                  </a:lnTo>
                  <a:lnTo>
                    <a:pt x="83" y="417"/>
                  </a:lnTo>
                  <a:lnTo>
                    <a:pt x="77" y="382"/>
                  </a:lnTo>
                  <a:lnTo>
                    <a:pt x="45" y="382"/>
                  </a:lnTo>
                  <a:lnTo>
                    <a:pt x="45" y="414"/>
                  </a:lnTo>
                  <a:lnTo>
                    <a:pt x="13" y="420"/>
                  </a:lnTo>
                  <a:lnTo>
                    <a:pt x="15" y="448"/>
                  </a:lnTo>
                  <a:lnTo>
                    <a:pt x="59" y="448"/>
                  </a:lnTo>
                  <a:lnTo>
                    <a:pt x="148" y="448"/>
                  </a:lnTo>
                  <a:lnTo>
                    <a:pt x="103" y="538"/>
                  </a:lnTo>
                  <a:lnTo>
                    <a:pt x="45" y="554"/>
                  </a:lnTo>
                  <a:cubicBezTo>
                    <a:pt x="29" y="563"/>
                    <a:pt x="16" y="580"/>
                    <a:pt x="10" y="595"/>
                  </a:cubicBezTo>
                  <a:cubicBezTo>
                    <a:pt x="4" y="610"/>
                    <a:pt x="0" y="631"/>
                    <a:pt x="7" y="645"/>
                  </a:cubicBezTo>
                  <a:lnTo>
                    <a:pt x="48" y="684"/>
                  </a:lnTo>
                  <a:lnTo>
                    <a:pt x="45" y="743"/>
                  </a:lnTo>
                  <a:lnTo>
                    <a:pt x="74" y="752"/>
                  </a:lnTo>
                  <a:lnTo>
                    <a:pt x="83" y="784"/>
                  </a:lnTo>
                  <a:lnTo>
                    <a:pt x="45" y="782"/>
                  </a:lnTo>
                  <a:lnTo>
                    <a:pt x="16" y="811"/>
                  </a:lnTo>
                  <a:lnTo>
                    <a:pt x="118" y="826"/>
                  </a:lnTo>
                  <a:lnTo>
                    <a:pt x="192" y="790"/>
                  </a:lnTo>
                  <a:lnTo>
                    <a:pt x="162" y="962"/>
                  </a:lnTo>
                  <a:lnTo>
                    <a:pt x="80" y="1054"/>
                  </a:lnTo>
                  <a:cubicBezTo>
                    <a:pt x="64" y="1079"/>
                    <a:pt x="48" y="1101"/>
                    <a:pt x="65" y="1110"/>
                  </a:cubicBezTo>
                  <a:cubicBezTo>
                    <a:pt x="83" y="1119"/>
                    <a:pt x="99" y="1109"/>
                    <a:pt x="115" y="1086"/>
                  </a:cubicBezTo>
                  <a:lnTo>
                    <a:pt x="189" y="944"/>
                  </a:lnTo>
                  <a:lnTo>
                    <a:pt x="236" y="851"/>
                  </a:lnTo>
                  <a:lnTo>
                    <a:pt x="281" y="851"/>
                  </a:lnTo>
                  <a:lnTo>
                    <a:pt x="288" y="805"/>
                  </a:lnTo>
                  <a:lnTo>
                    <a:pt x="250" y="782"/>
                  </a:lnTo>
                  <a:lnTo>
                    <a:pt x="244" y="722"/>
                  </a:lnTo>
                  <a:lnTo>
                    <a:pt x="281" y="716"/>
                  </a:lnTo>
                  <a:lnTo>
                    <a:pt x="281" y="761"/>
                  </a:lnTo>
                  <a:lnTo>
                    <a:pt x="391" y="687"/>
                  </a:lnTo>
                  <a:cubicBezTo>
                    <a:pt x="444" y="675"/>
                    <a:pt x="538" y="678"/>
                    <a:pt x="596" y="687"/>
                  </a:cubicBezTo>
                  <a:cubicBezTo>
                    <a:pt x="655" y="696"/>
                    <a:pt x="712" y="724"/>
                    <a:pt x="746" y="743"/>
                  </a:cubicBezTo>
                  <a:cubicBezTo>
                    <a:pt x="780" y="762"/>
                    <a:pt x="786" y="906"/>
                    <a:pt x="802" y="799"/>
                  </a:cubicBezTo>
                  <a:lnTo>
                    <a:pt x="841" y="98"/>
                  </a:lnTo>
                  <a:lnTo>
                    <a:pt x="693" y="0"/>
                  </a:lnTo>
                  <a:lnTo>
                    <a:pt x="649" y="0"/>
                  </a:lnTo>
                  <a:lnTo>
                    <a:pt x="714" y="80"/>
                  </a:lnTo>
                  <a:lnTo>
                    <a:pt x="679" y="90"/>
                  </a:lnTo>
                  <a:lnTo>
                    <a:pt x="620" y="24"/>
                  </a:lnTo>
                  <a:lnTo>
                    <a:pt x="508" y="15"/>
                  </a:lnTo>
                  <a:lnTo>
                    <a:pt x="482" y="50"/>
                  </a:lnTo>
                  <a:lnTo>
                    <a:pt x="458" y="92"/>
                  </a:lnTo>
                  <a:lnTo>
                    <a:pt x="426" y="151"/>
                  </a:lnTo>
                  <a:lnTo>
                    <a:pt x="420" y="187"/>
                  </a:lnTo>
                  <a:lnTo>
                    <a:pt x="690" y="184"/>
                  </a:lnTo>
                  <a:lnTo>
                    <a:pt x="696" y="231"/>
                  </a:lnTo>
                  <a:lnTo>
                    <a:pt x="614" y="287"/>
                  </a:lnTo>
                  <a:lnTo>
                    <a:pt x="620" y="337"/>
                  </a:lnTo>
                  <a:lnTo>
                    <a:pt x="561" y="394"/>
                  </a:lnTo>
                  <a:lnTo>
                    <a:pt x="552" y="358"/>
                  </a:lnTo>
                  <a:lnTo>
                    <a:pt x="494" y="361"/>
                  </a:lnTo>
                  <a:cubicBezTo>
                    <a:pt x="470" y="354"/>
                    <a:pt x="438" y="335"/>
                    <a:pt x="413" y="314"/>
                  </a:cubicBezTo>
                  <a:lnTo>
                    <a:pt x="347" y="240"/>
                  </a:lnTo>
                  <a:lnTo>
                    <a:pt x="277" y="231"/>
                  </a:lnTo>
                  <a:lnTo>
                    <a:pt x="281" y="314"/>
                  </a:lnTo>
                </a:path>
              </a:pathLst>
            </a:custGeom>
            <a:solidFill>
              <a:schemeClr val="bg1"/>
            </a:solidFill>
            <a:ln w="9525">
              <a:noFill/>
              <a:round/>
              <a:headEnd/>
              <a:tailEnd/>
            </a:ln>
            <a:effectLst/>
          </p:spPr>
          <p:txBody>
            <a:bodyPr/>
            <a:lstStyle/>
            <a:p>
              <a:endParaRPr lang="en-US"/>
            </a:p>
          </p:txBody>
        </p:sp>
        <p:sp>
          <p:nvSpPr>
            <p:cNvPr id="1082" name="Freeform 58"/>
            <p:cNvSpPr>
              <a:spLocks/>
            </p:cNvSpPr>
            <p:nvPr userDrawn="1"/>
          </p:nvSpPr>
          <p:spPr bwMode="white">
            <a:xfrm>
              <a:off x="5123" y="1600"/>
              <a:ext cx="228" cy="206"/>
            </a:xfrm>
            <a:custGeom>
              <a:avLst/>
              <a:gdLst/>
              <a:ahLst/>
              <a:cxnLst>
                <a:cxn ang="0">
                  <a:pos x="18" y="177"/>
                </a:cxn>
                <a:cxn ang="0">
                  <a:pos x="0" y="201"/>
                </a:cxn>
                <a:cxn ang="0">
                  <a:pos x="78" y="210"/>
                </a:cxn>
                <a:cxn ang="0">
                  <a:pos x="132" y="204"/>
                </a:cxn>
                <a:cxn ang="0">
                  <a:pos x="147" y="183"/>
                </a:cxn>
                <a:cxn ang="0">
                  <a:pos x="153" y="111"/>
                </a:cxn>
                <a:cxn ang="0">
                  <a:pos x="233" y="82"/>
                </a:cxn>
                <a:cxn ang="0">
                  <a:pos x="159" y="0"/>
                </a:cxn>
                <a:cxn ang="0">
                  <a:pos x="165" y="48"/>
                </a:cxn>
                <a:cxn ang="0">
                  <a:pos x="123" y="57"/>
                </a:cxn>
                <a:cxn ang="0">
                  <a:pos x="117" y="87"/>
                </a:cxn>
                <a:cxn ang="0">
                  <a:pos x="54" y="78"/>
                </a:cxn>
                <a:cxn ang="0">
                  <a:pos x="57" y="159"/>
                </a:cxn>
                <a:cxn ang="0">
                  <a:pos x="18" y="177"/>
                </a:cxn>
              </a:cxnLst>
              <a:rect l="0" t="0" r="r" b="b"/>
              <a:pathLst>
                <a:path w="233" h="210">
                  <a:moveTo>
                    <a:pt x="18" y="177"/>
                  </a:moveTo>
                  <a:lnTo>
                    <a:pt x="0" y="201"/>
                  </a:lnTo>
                  <a:lnTo>
                    <a:pt x="78" y="210"/>
                  </a:lnTo>
                  <a:lnTo>
                    <a:pt x="132" y="204"/>
                  </a:lnTo>
                  <a:lnTo>
                    <a:pt x="147" y="183"/>
                  </a:lnTo>
                  <a:lnTo>
                    <a:pt x="153" y="111"/>
                  </a:lnTo>
                  <a:lnTo>
                    <a:pt x="233" y="82"/>
                  </a:lnTo>
                  <a:lnTo>
                    <a:pt x="159" y="0"/>
                  </a:lnTo>
                  <a:lnTo>
                    <a:pt x="165" y="48"/>
                  </a:lnTo>
                  <a:lnTo>
                    <a:pt x="123" y="57"/>
                  </a:lnTo>
                  <a:lnTo>
                    <a:pt x="117" y="87"/>
                  </a:lnTo>
                  <a:cubicBezTo>
                    <a:pt x="78" y="99"/>
                    <a:pt x="61" y="65"/>
                    <a:pt x="54" y="78"/>
                  </a:cubicBezTo>
                  <a:lnTo>
                    <a:pt x="57" y="159"/>
                  </a:lnTo>
                  <a:lnTo>
                    <a:pt x="18" y="177"/>
                  </a:lnTo>
                  <a:close/>
                </a:path>
              </a:pathLst>
            </a:custGeom>
            <a:solidFill>
              <a:schemeClr val="bg1"/>
            </a:solidFill>
            <a:ln w="9525">
              <a:noFill/>
              <a:round/>
              <a:headEnd/>
              <a:tailEnd/>
            </a:ln>
            <a:effectLst/>
          </p:spPr>
          <p:txBody>
            <a:bodyPr/>
            <a:lstStyle/>
            <a:p>
              <a:endParaRPr lang="en-US"/>
            </a:p>
          </p:txBody>
        </p:sp>
        <p:sp>
          <p:nvSpPr>
            <p:cNvPr id="1083" name="Freeform 59"/>
            <p:cNvSpPr>
              <a:spLocks/>
            </p:cNvSpPr>
            <p:nvPr userDrawn="1"/>
          </p:nvSpPr>
          <p:spPr bwMode="white">
            <a:xfrm>
              <a:off x="4725" y="1542"/>
              <a:ext cx="492" cy="383"/>
            </a:xfrm>
            <a:custGeom>
              <a:avLst/>
              <a:gdLst/>
              <a:ahLst/>
              <a:cxnLst>
                <a:cxn ang="0">
                  <a:pos x="97" y="367"/>
                </a:cxn>
                <a:cxn ang="0">
                  <a:pos x="142" y="367"/>
                </a:cxn>
                <a:cxn ang="0">
                  <a:pos x="231" y="337"/>
                </a:cxn>
                <a:cxn ang="0">
                  <a:pos x="261" y="337"/>
                </a:cxn>
                <a:cxn ang="0">
                  <a:pos x="303" y="340"/>
                </a:cxn>
                <a:cxn ang="0">
                  <a:pos x="324" y="367"/>
                </a:cxn>
                <a:cxn ang="0">
                  <a:pos x="324" y="322"/>
                </a:cxn>
                <a:cxn ang="0">
                  <a:pos x="369" y="276"/>
                </a:cxn>
                <a:cxn ang="0">
                  <a:pos x="414" y="276"/>
                </a:cxn>
                <a:cxn ang="0">
                  <a:pos x="324" y="231"/>
                </a:cxn>
                <a:cxn ang="0">
                  <a:pos x="291" y="277"/>
                </a:cxn>
                <a:cxn ang="0">
                  <a:pos x="188" y="276"/>
                </a:cxn>
                <a:cxn ang="0">
                  <a:pos x="233" y="231"/>
                </a:cxn>
                <a:cxn ang="0">
                  <a:pos x="233" y="185"/>
                </a:cxn>
                <a:cxn ang="0">
                  <a:pos x="278" y="185"/>
                </a:cxn>
                <a:cxn ang="0">
                  <a:pos x="321" y="163"/>
                </a:cxn>
                <a:cxn ang="0">
                  <a:pos x="393" y="202"/>
                </a:cxn>
                <a:cxn ang="0">
                  <a:pos x="438" y="160"/>
                </a:cxn>
                <a:cxn ang="0">
                  <a:pos x="462" y="106"/>
                </a:cxn>
                <a:cxn ang="0">
                  <a:pos x="456" y="82"/>
                </a:cxn>
                <a:cxn ang="0">
                  <a:pos x="504" y="67"/>
                </a:cxn>
                <a:cxn ang="0">
                  <a:pos x="501" y="34"/>
                </a:cxn>
                <a:cxn ang="0">
                  <a:pos x="465" y="10"/>
                </a:cxn>
                <a:cxn ang="0">
                  <a:pos x="354" y="10"/>
                </a:cxn>
                <a:cxn ang="0">
                  <a:pos x="222" y="73"/>
                </a:cxn>
                <a:cxn ang="0">
                  <a:pos x="195" y="103"/>
                </a:cxn>
                <a:cxn ang="0">
                  <a:pos x="147" y="106"/>
                </a:cxn>
                <a:cxn ang="0">
                  <a:pos x="81" y="130"/>
                </a:cxn>
                <a:cxn ang="0">
                  <a:pos x="66" y="148"/>
                </a:cxn>
                <a:cxn ang="0">
                  <a:pos x="52" y="185"/>
                </a:cxn>
                <a:cxn ang="0">
                  <a:pos x="52" y="231"/>
                </a:cxn>
                <a:cxn ang="0">
                  <a:pos x="15" y="241"/>
                </a:cxn>
                <a:cxn ang="0">
                  <a:pos x="15" y="340"/>
                </a:cxn>
                <a:cxn ang="0">
                  <a:pos x="54" y="340"/>
                </a:cxn>
                <a:cxn ang="0">
                  <a:pos x="60" y="298"/>
                </a:cxn>
                <a:cxn ang="0">
                  <a:pos x="147" y="301"/>
                </a:cxn>
                <a:cxn ang="0">
                  <a:pos x="132" y="331"/>
                </a:cxn>
                <a:cxn ang="0">
                  <a:pos x="87" y="337"/>
                </a:cxn>
                <a:cxn ang="0">
                  <a:pos x="97" y="367"/>
                </a:cxn>
              </a:cxnLst>
              <a:rect l="0" t="0" r="r" b="b"/>
              <a:pathLst>
                <a:path w="504" h="388">
                  <a:moveTo>
                    <a:pt x="97" y="367"/>
                  </a:moveTo>
                  <a:lnTo>
                    <a:pt x="142" y="367"/>
                  </a:lnTo>
                  <a:cubicBezTo>
                    <a:pt x="164" y="362"/>
                    <a:pt x="180" y="340"/>
                    <a:pt x="231" y="337"/>
                  </a:cubicBezTo>
                  <a:cubicBezTo>
                    <a:pt x="282" y="334"/>
                    <a:pt x="244" y="337"/>
                    <a:pt x="261" y="337"/>
                  </a:cubicBezTo>
                  <a:lnTo>
                    <a:pt x="303" y="340"/>
                  </a:lnTo>
                  <a:lnTo>
                    <a:pt x="324" y="367"/>
                  </a:lnTo>
                  <a:lnTo>
                    <a:pt x="324" y="322"/>
                  </a:lnTo>
                  <a:lnTo>
                    <a:pt x="369" y="276"/>
                  </a:lnTo>
                  <a:lnTo>
                    <a:pt x="414" y="276"/>
                  </a:lnTo>
                  <a:lnTo>
                    <a:pt x="324" y="231"/>
                  </a:lnTo>
                  <a:lnTo>
                    <a:pt x="291" y="277"/>
                  </a:lnTo>
                  <a:lnTo>
                    <a:pt x="188" y="276"/>
                  </a:lnTo>
                  <a:lnTo>
                    <a:pt x="233" y="231"/>
                  </a:lnTo>
                  <a:lnTo>
                    <a:pt x="233" y="185"/>
                  </a:lnTo>
                  <a:lnTo>
                    <a:pt x="278" y="185"/>
                  </a:lnTo>
                  <a:lnTo>
                    <a:pt x="321" y="163"/>
                  </a:lnTo>
                  <a:lnTo>
                    <a:pt x="393" y="202"/>
                  </a:lnTo>
                  <a:lnTo>
                    <a:pt x="438" y="160"/>
                  </a:lnTo>
                  <a:lnTo>
                    <a:pt x="462" y="106"/>
                  </a:lnTo>
                  <a:lnTo>
                    <a:pt x="456" y="82"/>
                  </a:lnTo>
                  <a:lnTo>
                    <a:pt x="504" y="67"/>
                  </a:lnTo>
                  <a:lnTo>
                    <a:pt x="501" y="34"/>
                  </a:lnTo>
                  <a:lnTo>
                    <a:pt x="465" y="10"/>
                  </a:lnTo>
                  <a:cubicBezTo>
                    <a:pt x="441" y="6"/>
                    <a:pt x="394" y="0"/>
                    <a:pt x="354" y="10"/>
                  </a:cubicBezTo>
                  <a:cubicBezTo>
                    <a:pt x="306" y="13"/>
                    <a:pt x="248" y="56"/>
                    <a:pt x="222" y="73"/>
                  </a:cubicBezTo>
                  <a:lnTo>
                    <a:pt x="195" y="103"/>
                  </a:lnTo>
                  <a:lnTo>
                    <a:pt x="147" y="106"/>
                  </a:lnTo>
                  <a:lnTo>
                    <a:pt x="81" y="130"/>
                  </a:lnTo>
                  <a:cubicBezTo>
                    <a:pt x="68" y="137"/>
                    <a:pt x="71" y="139"/>
                    <a:pt x="66" y="148"/>
                  </a:cubicBezTo>
                  <a:cubicBezTo>
                    <a:pt x="61" y="157"/>
                    <a:pt x="54" y="171"/>
                    <a:pt x="52" y="185"/>
                  </a:cubicBezTo>
                  <a:cubicBezTo>
                    <a:pt x="38" y="210"/>
                    <a:pt x="58" y="222"/>
                    <a:pt x="52" y="231"/>
                  </a:cubicBezTo>
                  <a:lnTo>
                    <a:pt x="15" y="241"/>
                  </a:lnTo>
                  <a:cubicBezTo>
                    <a:pt x="9" y="259"/>
                    <a:pt x="0" y="292"/>
                    <a:pt x="15" y="340"/>
                  </a:cubicBezTo>
                  <a:cubicBezTo>
                    <a:pt x="30" y="388"/>
                    <a:pt x="46" y="347"/>
                    <a:pt x="54" y="340"/>
                  </a:cubicBezTo>
                  <a:lnTo>
                    <a:pt x="60" y="298"/>
                  </a:lnTo>
                  <a:lnTo>
                    <a:pt x="147" y="301"/>
                  </a:lnTo>
                  <a:lnTo>
                    <a:pt x="132" y="331"/>
                  </a:lnTo>
                  <a:lnTo>
                    <a:pt x="87" y="337"/>
                  </a:lnTo>
                  <a:lnTo>
                    <a:pt x="97" y="367"/>
                  </a:lnTo>
                  <a:close/>
                </a:path>
              </a:pathLst>
            </a:custGeom>
            <a:solidFill>
              <a:schemeClr val="bg1"/>
            </a:solidFill>
            <a:ln w="9525">
              <a:noFill/>
              <a:round/>
              <a:headEnd/>
              <a:tailEnd/>
            </a:ln>
            <a:effectLst/>
          </p:spPr>
          <p:txBody>
            <a:bodyPr/>
            <a:lstStyle/>
            <a:p>
              <a:endParaRPr lang="en-US"/>
            </a:p>
          </p:txBody>
        </p:sp>
        <p:sp>
          <p:nvSpPr>
            <p:cNvPr id="1084" name="Freeform 60"/>
            <p:cNvSpPr>
              <a:spLocks/>
            </p:cNvSpPr>
            <p:nvPr userDrawn="1"/>
          </p:nvSpPr>
          <p:spPr bwMode="white">
            <a:xfrm>
              <a:off x="4807" y="1449"/>
              <a:ext cx="189" cy="172"/>
            </a:xfrm>
            <a:custGeom>
              <a:avLst/>
              <a:gdLst/>
              <a:ahLst/>
              <a:cxnLst>
                <a:cxn ang="0">
                  <a:pos x="0" y="174"/>
                </a:cxn>
                <a:cxn ang="0">
                  <a:pos x="33" y="135"/>
                </a:cxn>
                <a:cxn ang="0">
                  <a:pos x="105" y="132"/>
                </a:cxn>
                <a:cxn ang="0">
                  <a:pos x="138" y="93"/>
                </a:cxn>
                <a:cxn ang="0">
                  <a:pos x="141" y="69"/>
                </a:cxn>
                <a:cxn ang="0">
                  <a:pos x="194" y="54"/>
                </a:cxn>
                <a:cxn ang="0">
                  <a:pos x="168" y="27"/>
                </a:cxn>
                <a:cxn ang="0">
                  <a:pos x="135" y="30"/>
                </a:cxn>
                <a:cxn ang="0">
                  <a:pos x="99" y="0"/>
                </a:cxn>
                <a:cxn ang="0">
                  <a:pos x="72" y="33"/>
                </a:cxn>
                <a:cxn ang="0">
                  <a:pos x="0" y="87"/>
                </a:cxn>
                <a:cxn ang="0">
                  <a:pos x="0" y="174"/>
                </a:cxn>
              </a:cxnLst>
              <a:rect l="0" t="0" r="r" b="b"/>
              <a:pathLst>
                <a:path w="194" h="174">
                  <a:moveTo>
                    <a:pt x="0" y="174"/>
                  </a:moveTo>
                  <a:lnTo>
                    <a:pt x="33" y="135"/>
                  </a:lnTo>
                  <a:lnTo>
                    <a:pt x="105" y="132"/>
                  </a:lnTo>
                  <a:lnTo>
                    <a:pt x="138" y="93"/>
                  </a:lnTo>
                  <a:lnTo>
                    <a:pt x="141" y="69"/>
                  </a:lnTo>
                  <a:lnTo>
                    <a:pt x="194" y="54"/>
                  </a:lnTo>
                  <a:lnTo>
                    <a:pt x="168" y="27"/>
                  </a:lnTo>
                  <a:lnTo>
                    <a:pt x="135" y="30"/>
                  </a:lnTo>
                  <a:lnTo>
                    <a:pt x="99" y="0"/>
                  </a:lnTo>
                  <a:lnTo>
                    <a:pt x="72" y="33"/>
                  </a:lnTo>
                  <a:lnTo>
                    <a:pt x="0" y="87"/>
                  </a:lnTo>
                  <a:lnTo>
                    <a:pt x="0" y="174"/>
                  </a:lnTo>
                  <a:close/>
                </a:path>
              </a:pathLst>
            </a:custGeom>
            <a:solidFill>
              <a:schemeClr val="bg1"/>
            </a:solidFill>
            <a:ln w="9525">
              <a:noFill/>
              <a:round/>
              <a:headEnd/>
              <a:tailEnd/>
            </a:ln>
            <a:effectLst/>
          </p:spPr>
          <p:txBody>
            <a:bodyPr/>
            <a:lstStyle/>
            <a:p>
              <a:endParaRPr lang="en-US"/>
            </a:p>
          </p:txBody>
        </p:sp>
        <p:sp>
          <p:nvSpPr>
            <p:cNvPr id="1085" name="Freeform 61"/>
            <p:cNvSpPr>
              <a:spLocks/>
            </p:cNvSpPr>
            <p:nvPr userDrawn="1"/>
          </p:nvSpPr>
          <p:spPr bwMode="white">
            <a:xfrm>
              <a:off x="3356" y="1457"/>
              <a:ext cx="1594" cy="1969"/>
            </a:xfrm>
            <a:custGeom>
              <a:avLst/>
              <a:gdLst/>
              <a:ahLst/>
              <a:cxnLst>
                <a:cxn ang="0">
                  <a:pos x="1061" y="9"/>
                </a:cxn>
                <a:cxn ang="0">
                  <a:pos x="868" y="82"/>
                </a:cxn>
                <a:cxn ang="0">
                  <a:pos x="558" y="275"/>
                </a:cxn>
                <a:cxn ang="0">
                  <a:pos x="266" y="604"/>
                </a:cxn>
                <a:cxn ang="0">
                  <a:pos x="110" y="896"/>
                </a:cxn>
                <a:cxn ang="0">
                  <a:pos x="10" y="1271"/>
                </a:cxn>
                <a:cxn ang="0">
                  <a:pos x="19" y="1655"/>
                </a:cxn>
                <a:cxn ang="0">
                  <a:pos x="73" y="1786"/>
                </a:cxn>
                <a:cxn ang="0">
                  <a:pos x="145" y="1849"/>
                </a:cxn>
                <a:cxn ang="0">
                  <a:pos x="190" y="1996"/>
                </a:cxn>
                <a:cxn ang="0">
                  <a:pos x="214" y="1927"/>
                </a:cxn>
                <a:cxn ang="0">
                  <a:pos x="250" y="1819"/>
                </a:cxn>
                <a:cxn ang="0">
                  <a:pos x="277" y="1630"/>
                </a:cxn>
                <a:cxn ang="0">
                  <a:pos x="379" y="1525"/>
                </a:cxn>
                <a:cxn ang="0">
                  <a:pos x="385" y="1621"/>
                </a:cxn>
                <a:cxn ang="0">
                  <a:pos x="394" y="1696"/>
                </a:cxn>
                <a:cxn ang="0">
                  <a:pos x="352" y="1834"/>
                </a:cxn>
                <a:cxn ang="0">
                  <a:pos x="475" y="1609"/>
                </a:cxn>
                <a:cxn ang="0">
                  <a:pos x="526" y="1504"/>
                </a:cxn>
                <a:cxn ang="0">
                  <a:pos x="754" y="1507"/>
                </a:cxn>
                <a:cxn ang="0">
                  <a:pos x="823" y="1462"/>
                </a:cxn>
                <a:cxn ang="0">
                  <a:pos x="799" y="1549"/>
                </a:cxn>
                <a:cxn ang="0">
                  <a:pos x="868" y="1633"/>
                </a:cxn>
                <a:cxn ang="0">
                  <a:pos x="922" y="1462"/>
                </a:cxn>
                <a:cxn ang="0">
                  <a:pos x="763" y="1357"/>
                </a:cxn>
                <a:cxn ang="0">
                  <a:pos x="652" y="1288"/>
                </a:cxn>
                <a:cxn ang="0">
                  <a:pos x="670" y="1225"/>
                </a:cxn>
                <a:cxn ang="0">
                  <a:pos x="769" y="1180"/>
                </a:cxn>
                <a:cxn ang="0">
                  <a:pos x="958" y="1105"/>
                </a:cxn>
                <a:cxn ang="0">
                  <a:pos x="1042" y="1155"/>
                </a:cxn>
                <a:cxn ang="0">
                  <a:pos x="1147" y="1156"/>
                </a:cxn>
                <a:cxn ang="0">
                  <a:pos x="1261" y="1153"/>
                </a:cxn>
                <a:cxn ang="0">
                  <a:pos x="1147" y="1492"/>
                </a:cxn>
                <a:cxn ang="0">
                  <a:pos x="1261" y="1411"/>
                </a:cxn>
                <a:cxn ang="0">
                  <a:pos x="1279" y="1294"/>
                </a:cxn>
                <a:cxn ang="0">
                  <a:pos x="1384" y="1219"/>
                </a:cxn>
                <a:cxn ang="0">
                  <a:pos x="1420" y="1135"/>
                </a:cxn>
                <a:cxn ang="0">
                  <a:pos x="1552" y="1120"/>
                </a:cxn>
                <a:cxn ang="0">
                  <a:pos x="1618" y="1042"/>
                </a:cxn>
                <a:cxn ang="0">
                  <a:pos x="1555" y="1036"/>
                </a:cxn>
                <a:cxn ang="0">
                  <a:pos x="1483" y="958"/>
                </a:cxn>
                <a:cxn ang="0">
                  <a:pos x="1330" y="889"/>
                </a:cxn>
                <a:cxn ang="0">
                  <a:pos x="1177" y="913"/>
                </a:cxn>
                <a:cxn ang="0">
                  <a:pos x="1033" y="748"/>
                </a:cxn>
                <a:cxn ang="0">
                  <a:pos x="970" y="724"/>
                </a:cxn>
                <a:cxn ang="0">
                  <a:pos x="1039" y="676"/>
                </a:cxn>
                <a:cxn ang="0">
                  <a:pos x="979" y="631"/>
                </a:cxn>
                <a:cxn ang="0">
                  <a:pos x="913" y="592"/>
                </a:cxn>
                <a:cxn ang="0">
                  <a:pos x="861" y="520"/>
                </a:cxn>
                <a:cxn ang="0">
                  <a:pos x="868" y="445"/>
                </a:cxn>
                <a:cxn ang="0">
                  <a:pos x="994" y="481"/>
                </a:cxn>
                <a:cxn ang="0">
                  <a:pos x="913" y="436"/>
                </a:cxn>
                <a:cxn ang="0">
                  <a:pos x="919" y="391"/>
                </a:cxn>
                <a:cxn ang="0">
                  <a:pos x="1033" y="334"/>
                </a:cxn>
                <a:cxn ang="0">
                  <a:pos x="1048" y="277"/>
                </a:cxn>
                <a:cxn ang="0">
                  <a:pos x="1129" y="247"/>
                </a:cxn>
                <a:cxn ang="0">
                  <a:pos x="1174" y="136"/>
                </a:cxn>
                <a:cxn ang="0">
                  <a:pos x="1180" y="13"/>
                </a:cxn>
              </a:cxnLst>
              <a:rect l="0" t="0" r="r" b="b"/>
              <a:pathLst>
                <a:path w="1630" h="1996">
                  <a:moveTo>
                    <a:pt x="1125" y="0"/>
                  </a:moveTo>
                  <a:lnTo>
                    <a:pt x="1061" y="9"/>
                  </a:lnTo>
                  <a:lnTo>
                    <a:pt x="952" y="52"/>
                  </a:lnTo>
                  <a:lnTo>
                    <a:pt x="868" y="82"/>
                  </a:lnTo>
                  <a:lnTo>
                    <a:pt x="768" y="137"/>
                  </a:lnTo>
                  <a:lnTo>
                    <a:pt x="558" y="275"/>
                  </a:lnTo>
                  <a:lnTo>
                    <a:pt x="403" y="430"/>
                  </a:lnTo>
                  <a:lnTo>
                    <a:pt x="266" y="604"/>
                  </a:lnTo>
                  <a:cubicBezTo>
                    <a:pt x="226" y="660"/>
                    <a:pt x="189" y="720"/>
                    <a:pt x="163" y="769"/>
                  </a:cubicBezTo>
                  <a:cubicBezTo>
                    <a:pt x="135" y="828"/>
                    <a:pt x="129" y="844"/>
                    <a:pt x="110" y="896"/>
                  </a:cubicBezTo>
                  <a:lnTo>
                    <a:pt x="46" y="1079"/>
                  </a:lnTo>
                  <a:lnTo>
                    <a:pt x="10" y="1271"/>
                  </a:lnTo>
                  <a:lnTo>
                    <a:pt x="0" y="1445"/>
                  </a:lnTo>
                  <a:lnTo>
                    <a:pt x="19" y="1655"/>
                  </a:lnTo>
                  <a:lnTo>
                    <a:pt x="58" y="1735"/>
                  </a:lnTo>
                  <a:lnTo>
                    <a:pt x="73" y="1786"/>
                  </a:lnTo>
                  <a:lnTo>
                    <a:pt x="103" y="1777"/>
                  </a:lnTo>
                  <a:lnTo>
                    <a:pt x="145" y="1849"/>
                  </a:lnTo>
                  <a:lnTo>
                    <a:pt x="157" y="1957"/>
                  </a:lnTo>
                  <a:lnTo>
                    <a:pt x="190" y="1996"/>
                  </a:lnTo>
                  <a:lnTo>
                    <a:pt x="247" y="1993"/>
                  </a:lnTo>
                  <a:lnTo>
                    <a:pt x="214" y="1927"/>
                  </a:lnTo>
                  <a:lnTo>
                    <a:pt x="199" y="1834"/>
                  </a:lnTo>
                  <a:lnTo>
                    <a:pt x="250" y="1819"/>
                  </a:lnTo>
                  <a:lnTo>
                    <a:pt x="253" y="1705"/>
                  </a:lnTo>
                  <a:lnTo>
                    <a:pt x="277" y="1630"/>
                  </a:lnTo>
                  <a:lnTo>
                    <a:pt x="286" y="1591"/>
                  </a:lnTo>
                  <a:lnTo>
                    <a:pt x="379" y="1525"/>
                  </a:lnTo>
                  <a:lnTo>
                    <a:pt x="325" y="1627"/>
                  </a:lnTo>
                  <a:lnTo>
                    <a:pt x="385" y="1621"/>
                  </a:lnTo>
                  <a:lnTo>
                    <a:pt x="358" y="1666"/>
                  </a:lnTo>
                  <a:cubicBezTo>
                    <a:pt x="359" y="1678"/>
                    <a:pt x="395" y="1678"/>
                    <a:pt x="394" y="1696"/>
                  </a:cubicBezTo>
                  <a:cubicBezTo>
                    <a:pt x="393" y="1714"/>
                    <a:pt x="359" y="1754"/>
                    <a:pt x="352" y="1777"/>
                  </a:cubicBezTo>
                  <a:cubicBezTo>
                    <a:pt x="345" y="1800"/>
                    <a:pt x="330" y="1841"/>
                    <a:pt x="352" y="1834"/>
                  </a:cubicBezTo>
                  <a:cubicBezTo>
                    <a:pt x="374" y="1827"/>
                    <a:pt x="464" y="1769"/>
                    <a:pt x="484" y="1732"/>
                  </a:cubicBezTo>
                  <a:lnTo>
                    <a:pt x="475" y="1609"/>
                  </a:lnTo>
                  <a:lnTo>
                    <a:pt x="517" y="1558"/>
                  </a:lnTo>
                  <a:lnTo>
                    <a:pt x="526" y="1504"/>
                  </a:lnTo>
                  <a:lnTo>
                    <a:pt x="568" y="1570"/>
                  </a:lnTo>
                  <a:lnTo>
                    <a:pt x="754" y="1507"/>
                  </a:lnTo>
                  <a:lnTo>
                    <a:pt x="748" y="1438"/>
                  </a:lnTo>
                  <a:lnTo>
                    <a:pt x="823" y="1462"/>
                  </a:lnTo>
                  <a:lnTo>
                    <a:pt x="844" y="1513"/>
                  </a:lnTo>
                  <a:lnTo>
                    <a:pt x="799" y="1549"/>
                  </a:lnTo>
                  <a:cubicBezTo>
                    <a:pt x="793" y="1567"/>
                    <a:pt x="793" y="1585"/>
                    <a:pt x="808" y="1624"/>
                  </a:cubicBezTo>
                  <a:cubicBezTo>
                    <a:pt x="823" y="1663"/>
                    <a:pt x="859" y="1649"/>
                    <a:pt x="868" y="1633"/>
                  </a:cubicBezTo>
                  <a:lnTo>
                    <a:pt x="865" y="1528"/>
                  </a:lnTo>
                  <a:lnTo>
                    <a:pt x="922" y="1462"/>
                  </a:lnTo>
                  <a:lnTo>
                    <a:pt x="826" y="1417"/>
                  </a:lnTo>
                  <a:lnTo>
                    <a:pt x="763" y="1357"/>
                  </a:lnTo>
                  <a:lnTo>
                    <a:pt x="742" y="1300"/>
                  </a:lnTo>
                  <a:lnTo>
                    <a:pt x="652" y="1288"/>
                  </a:lnTo>
                  <a:lnTo>
                    <a:pt x="664" y="1255"/>
                  </a:lnTo>
                  <a:lnTo>
                    <a:pt x="670" y="1225"/>
                  </a:lnTo>
                  <a:lnTo>
                    <a:pt x="733" y="1222"/>
                  </a:lnTo>
                  <a:lnTo>
                    <a:pt x="769" y="1180"/>
                  </a:lnTo>
                  <a:lnTo>
                    <a:pt x="835" y="1090"/>
                  </a:lnTo>
                  <a:lnTo>
                    <a:pt x="958" y="1105"/>
                  </a:lnTo>
                  <a:lnTo>
                    <a:pt x="991" y="1153"/>
                  </a:lnTo>
                  <a:lnTo>
                    <a:pt x="1042" y="1155"/>
                  </a:lnTo>
                  <a:lnTo>
                    <a:pt x="1105" y="1090"/>
                  </a:lnTo>
                  <a:lnTo>
                    <a:pt x="1147" y="1156"/>
                  </a:lnTo>
                  <a:lnTo>
                    <a:pt x="1216" y="1132"/>
                  </a:lnTo>
                  <a:lnTo>
                    <a:pt x="1261" y="1153"/>
                  </a:lnTo>
                  <a:lnTo>
                    <a:pt x="1147" y="1360"/>
                  </a:lnTo>
                  <a:lnTo>
                    <a:pt x="1147" y="1492"/>
                  </a:lnTo>
                  <a:lnTo>
                    <a:pt x="1189" y="1492"/>
                  </a:lnTo>
                  <a:lnTo>
                    <a:pt x="1261" y="1411"/>
                  </a:lnTo>
                  <a:lnTo>
                    <a:pt x="1258" y="1327"/>
                  </a:lnTo>
                  <a:lnTo>
                    <a:pt x="1279" y="1294"/>
                  </a:lnTo>
                  <a:lnTo>
                    <a:pt x="1294" y="1243"/>
                  </a:lnTo>
                  <a:lnTo>
                    <a:pt x="1384" y="1219"/>
                  </a:lnTo>
                  <a:lnTo>
                    <a:pt x="1372" y="1162"/>
                  </a:lnTo>
                  <a:lnTo>
                    <a:pt x="1420" y="1135"/>
                  </a:lnTo>
                  <a:lnTo>
                    <a:pt x="1459" y="1117"/>
                  </a:lnTo>
                  <a:lnTo>
                    <a:pt x="1552" y="1120"/>
                  </a:lnTo>
                  <a:lnTo>
                    <a:pt x="1591" y="1063"/>
                  </a:lnTo>
                  <a:lnTo>
                    <a:pt x="1618" y="1042"/>
                  </a:lnTo>
                  <a:lnTo>
                    <a:pt x="1630" y="1024"/>
                  </a:lnTo>
                  <a:lnTo>
                    <a:pt x="1555" y="1036"/>
                  </a:lnTo>
                  <a:lnTo>
                    <a:pt x="1555" y="985"/>
                  </a:lnTo>
                  <a:lnTo>
                    <a:pt x="1483" y="958"/>
                  </a:lnTo>
                  <a:lnTo>
                    <a:pt x="1459" y="985"/>
                  </a:lnTo>
                  <a:lnTo>
                    <a:pt x="1330" y="889"/>
                  </a:lnTo>
                  <a:lnTo>
                    <a:pt x="1276" y="931"/>
                  </a:lnTo>
                  <a:lnTo>
                    <a:pt x="1177" y="913"/>
                  </a:lnTo>
                  <a:lnTo>
                    <a:pt x="1186" y="841"/>
                  </a:lnTo>
                  <a:lnTo>
                    <a:pt x="1033" y="748"/>
                  </a:lnTo>
                  <a:lnTo>
                    <a:pt x="970" y="763"/>
                  </a:lnTo>
                  <a:lnTo>
                    <a:pt x="970" y="724"/>
                  </a:lnTo>
                  <a:lnTo>
                    <a:pt x="1003" y="685"/>
                  </a:lnTo>
                  <a:lnTo>
                    <a:pt x="1039" y="676"/>
                  </a:lnTo>
                  <a:lnTo>
                    <a:pt x="1006" y="619"/>
                  </a:lnTo>
                  <a:lnTo>
                    <a:pt x="979" y="631"/>
                  </a:lnTo>
                  <a:lnTo>
                    <a:pt x="979" y="574"/>
                  </a:lnTo>
                  <a:lnTo>
                    <a:pt x="913" y="592"/>
                  </a:lnTo>
                  <a:lnTo>
                    <a:pt x="904" y="514"/>
                  </a:lnTo>
                  <a:lnTo>
                    <a:pt x="861" y="520"/>
                  </a:lnTo>
                  <a:lnTo>
                    <a:pt x="816" y="430"/>
                  </a:lnTo>
                  <a:lnTo>
                    <a:pt x="868" y="445"/>
                  </a:lnTo>
                  <a:lnTo>
                    <a:pt x="910" y="484"/>
                  </a:lnTo>
                  <a:lnTo>
                    <a:pt x="994" y="481"/>
                  </a:lnTo>
                  <a:lnTo>
                    <a:pt x="967" y="433"/>
                  </a:lnTo>
                  <a:lnTo>
                    <a:pt x="913" y="436"/>
                  </a:lnTo>
                  <a:lnTo>
                    <a:pt x="877" y="400"/>
                  </a:lnTo>
                  <a:lnTo>
                    <a:pt x="919" y="391"/>
                  </a:lnTo>
                  <a:lnTo>
                    <a:pt x="970" y="397"/>
                  </a:lnTo>
                  <a:lnTo>
                    <a:pt x="1033" y="334"/>
                  </a:lnTo>
                  <a:lnTo>
                    <a:pt x="1000" y="289"/>
                  </a:lnTo>
                  <a:lnTo>
                    <a:pt x="1048" y="277"/>
                  </a:lnTo>
                  <a:lnTo>
                    <a:pt x="1144" y="283"/>
                  </a:lnTo>
                  <a:lnTo>
                    <a:pt x="1129" y="247"/>
                  </a:lnTo>
                  <a:lnTo>
                    <a:pt x="1171" y="205"/>
                  </a:lnTo>
                  <a:lnTo>
                    <a:pt x="1174" y="136"/>
                  </a:lnTo>
                  <a:lnTo>
                    <a:pt x="1222" y="46"/>
                  </a:lnTo>
                  <a:lnTo>
                    <a:pt x="1180" y="13"/>
                  </a:lnTo>
                  <a:lnTo>
                    <a:pt x="1125" y="0"/>
                  </a:lnTo>
                  <a:close/>
                </a:path>
              </a:pathLst>
            </a:custGeom>
            <a:solidFill>
              <a:schemeClr val="bg1"/>
            </a:solidFill>
            <a:ln w="9525">
              <a:noFill/>
              <a:round/>
              <a:headEnd/>
              <a:tailEnd/>
            </a:ln>
            <a:effectLst/>
          </p:spPr>
          <p:txBody>
            <a:bodyPr/>
            <a:lstStyle/>
            <a:p>
              <a:endParaRPr lang="en-US"/>
            </a:p>
          </p:txBody>
        </p:sp>
        <p:sp>
          <p:nvSpPr>
            <p:cNvPr id="1086" name="Freeform 62"/>
            <p:cNvSpPr>
              <a:spLocks/>
            </p:cNvSpPr>
            <p:nvPr userDrawn="1"/>
          </p:nvSpPr>
          <p:spPr bwMode="white">
            <a:xfrm>
              <a:off x="4299" y="3893"/>
              <a:ext cx="431" cy="144"/>
            </a:xfrm>
            <a:custGeom>
              <a:avLst/>
              <a:gdLst/>
              <a:ahLst/>
              <a:cxnLst>
                <a:cxn ang="0">
                  <a:pos x="6" y="78"/>
                </a:cxn>
                <a:cxn ang="0">
                  <a:pos x="60" y="141"/>
                </a:cxn>
                <a:cxn ang="0">
                  <a:pos x="169" y="110"/>
                </a:cxn>
                <a:cxn ang="0">
                  <a:pos x="216" y="66"/>
                </a:cxn>
                <a:cxn ang="0">
                  <a:pos x="260" y="110"/>
                </a:cxn>
                <a:cxn ang="0">
                  <a:pos x="303" y="99"/>
                </a:cxn>
                <a:cxn ang="0">
                  <a:pos x="351" y="110"/>
                </a:cxn>
                <a:cxn ang="0">
                  <a:pos x="351" y="64"/>
                </a:cxn>
                <a:cxn ang="0">
                  <a:pos x="384" y="30"/>
                </a:cxn>
                <a:cxn ang="0">
                  <a:pos x="402" y="60"/>
                </a:cxn>
                <a:cxn ang="0">
                  <a:pos x="429" y="18"/>
                </a:cxn>
                <a:cxn ang="0">
                  <a:pos x="378" y="0"/>
                </a:cxn>
                <a:cxn ang="0">
                  <a:pos x="305" y="64"/>
                </a:cxn>
                <a:cxn ang="0">
                  <a:pos x="237" y="12"/>
                </a:cxn>
                <a:cxn ang="0">
                  <a:pos x="192" y="54"/>
                </a:cxn>
                <a:cxn ang="0">
                  <a:pos x="144" y="75"/>
                </a:cxn>
                <a:cxn ang="0">
                  <a:pos x="129" y="84"/>
                </a:cxn>
                <a:cxn ang="0">
                  <a:pos x="108" y="78"/>
                </a:cxn>
                <a:cxn ang="0">
                  <a:pos x="60" y="54"/>
                </a:cxn>
                <a:cxn ang="0">
                  <a:pos x="6" y="78"/>
                </a:cxn>
              </a:cxnLst>
              <a:rect l="0" t="0" r="r" b="b"/>
              <a:pathLst>
                <a:path w="441" h="146">
                  <a:moveTo>
                    <a:pt x="6" y="78"/>
                  </a:moveTo>
                  <a:cubicBezTo>
                    <a:pt x="0" y="90"/>
                    <a:pt x="33" y="136"/>
                    <a:pt x="60" y="141"/>
                  </a:cubicBezTo>
                  <a:cubicBezTo>
                    <a:pt x="87" y="146"/>
                    <a:pt x="143" y="123"/>
                    <a:pt x="169" y="110"/>
                  </a:cubicBezTo>
                  <a:lnTo>
                    <a:pt x="216" y="66"/>
                  </a:lnTo>
                  <a:lnTo>
                    <a:pt x="260" y="110"/>
                  </a:lnTo>
                  <a:lnTo>
                    <a:pt x="303" y="99"/>
                  </a:lnTo>
                  <a:lnTo>
                    <a:pt x="351" y="110"/>
                  </a:lnTo>
                  <a:lnTo>
                    <a:pt x="351" y="64"/>
                  </a:lnTo>
                  <a:lnTo>
                    <a:pt x="384" y="30"/>
                  </a:lnTo>
                  <a:cubicBezTo>
                    <a:pt x="392" y="29"/>
                    <a:pt x="363" y="66"/>
                    <a:pt x="402" y="60"/>
                  </a:cubicBezTo>
                  <a:cubicBezTo>
                    <a:pt x="441" y="54"/>
                    <a:pt x="433" y="28"/>
                    <a:pt x="429" y="18"/>
                  </a:cubicBezTo>
                  <a:lnTo>
                    <a:pt x="378" y="0"/>
                  </a:lnTo>
                  <a:lnTo>
                    <a:pt x="305" y="64"/>
                  </a:lnTo>
                  <a:lnTo>
                    <a:pt x="237" y="12"/>
                  </a:lnTo>
                  <a:lnTo>
                    <a:pt x="192" y="54"/>
                  </a:lnTo>
                  <a:lnTo>
                    <a:pt x="144" y="75"/>
                  </a:lnTo>
                  <a:lnTo>
                    <a:pt x="129" y="84"/>
                  </a:lnTo>
                  <a:lnTo>
                    <a:pt x="108" y="78"/>
                  </a:lnTo>
                  <a:cubicBezTo>
                    <a:pt x="97" y="73"/>
                    <a:pt x="99" y="60"/>
                    <a:pt x="60" y="54"/>
                  </a:cubicBezTo>
                  <a:cubicBezTo>
                    <a:pt x="21" y="48"/>
                    <a:pt x="17" y="73"/>
                    <a:pt x="6" y="78"/>
                  </a:cubicBezTo>
                  <a:close/>
                </a:path>
              </a:pathLst>
            </a:custGeom>
            <a:solidFill>
              <a:schemeClr val="bg1"/>
            </a:solidFill>
            <a:ln w="9525">
              <a:noFill/>
              <a:round/>
              <a:headEnd/>
              <a:tailEnd/>
            </a:ln>
            <a:effectLst/>
          </p:spPr>
          <p:txBody>
            <a:bodyPr/>
            <a:lstStyle/>
            <a:p>
              <a:endParaRPr lang="en-US"/>
            </a:p>
          </p:txBody>
        </p:sp>
        <p:sp>
          <p:nvSpPr>
            <p:cNvPr id="1087" name="Freeform 63"/>
            <p:cNvSpPr>
              <a:spLocks/>
            </p:cNvSpPr>
            <p:nvPr userDrawn="1"/>
          </p:nvSpPr>
          <p:spPr bwMode="white">
            <a:xfrm>
              <a:off x="3525" y="3449"/>
              <a:ext cx="146" cy="196"/>
            </a:xfrm>
            <a:custGeom>
              <a:avLst/>
              <a:gdLst/>
              <a:ahLst/>
              <a:cxnLst>
                <a:cxn ang="0">
                  <a:pos x="0" y="0"/>
                </a:cxn>
                <a:cxn ang="0">
                  <a:pos x="15" y="63"/>
                </a:cxn>
                <a:cxn ang="0">
                  <a:pos x="45" y="120"/>
                </a:cxn>
                <a:cxn ang="0">
                  <a:pos x="90" y="186"/>
                </a:cxn>
                <a:cxn ang="0">
                  <a:pos x="123" y="198"/>
                </a:cxn>
                <a:cxn ang="0">
                  <a:pos x="150" y="162"/>
                </a:cxn>
                <a:cxn ang="0">
                  <a:pos x="114" y="162"/>
                </a:cxn>
                <a:cxn ang="0">
                  <a:pos x="111" y="102"/>
                </a:cxn>
                <a:cxn ang="0">
                  <a:pos x="78" y="84"/>
                </a:cxn>
                <a:cxn ang="0">
                  <a:pos x="99" y="21"/>
                </a:cxn>
                <a:cxn ang="0">
                  <a:pos x="48" y="36"/>
                </a:cxn>
                <a:cxn ang="0">
                  <a:pos x="0" y="0"/>
                </a:cxn>
              </a:cxnLst>
              <a:rect l="0" t="0" r="r" b="b"/>
              <a:pathLst>
                <a:path w="150" h="198">
                  <a:moveTo>
                    <a:pt x="0" y="0"/>
                  </a:moveTo>
                  <a:lnTo>
                    <a:pt x="15" y="63"/>
                  </a:lnTo>
                  <a:lnTo>
                    <a:pt x="45" y="120"/>
                  </a:lnTo>
                  <a:lnTo>
                    <a:pt x="90" y="186"/>
                  </a:lnTo>
                  <a:lnTo>
                    <a:pt x="123" y="198"/>
                  </a:lnTo>
                  <a:lnTo>
                    <a:pt x="150" y="162"/>
                  </a:lnTo>
                  <a:lnTo>
                    <a:pt x="114" y="162"/>
                  </a:lnTo>
                  <a:lnTo>
                    <a:pt x="111" y="102"/>
                  </a:lnTo>
                  <a:lnTo>
                    <a:pt x="78" y="84"/>
                  </a:lnTo>
                  <a:lnTo>
                    <a:pt x="99" y="21"/>
                  </a:lnTo>
                  <a:lnTo>
                    <a:pt x="48" y="36"/>
                  </a:lnTo>
                  <a:lnTo>
                    <a:pt x="0" y="0"/>
                  </a:lnTo>
                  <a:close/>
                </a:path>
              </a:pathLst>
            </a:custGeom>
            <a:solidFill>
              <a:schemeClr val="bg1"/>
            </a:solidFill>
            <a:ln w="9525">
              <a:noFill/>
              <a:round/>
              <a:headEnd/>
              <a:tailEnd/>
            </a:ln>
            <a:effectLst/>
          </p:spPr>
          <p:txBody>
            <a:bodyPr/>
            <a:lstStyle/>
            <a:p>
              <a:endParaRPr lang="en-US"/>
            </a:p>
          </p:txBody>
        </p:sp>
        <p:sp>
          <p:nvSpPr>
            <p:cNvPr id="1088" name="Freeform 64"/>
            <p:cNvSpPr>
              <a:spLocks/>
            </p:cNvSpPr>
            <p:nvPr userDrawn="1"/>
          </p:nvSpPr>
          <p:spPr bwMode="white">
            <a:xfrm>
              <a:off x="3667" y="3360"/>
              <a:ext cx="87" cy="289"/>
            </a:xfrm>
            <a:custGeom>
              <a:avLst/>
              <a:gdLst/>
              <a:ahLst/>
              <a:cxnLst>
                <a:cxn ang="0">
                  <a:pos x="56" y="0"/>
                </a:cxn>
                <a:cxn ang="0">
                  <a:pos x="29" y="78"/>
                </a:cxn>
                <a:cxn ang="0">
                  <a:pos x="2" y="111"/>
                </a:cxn>
                <a:cxn ang="0">
                  <a:pos x="0" y="157"/>
                </a:cxn>
                <a:cxn ang="0">
                  <a:pos x="35" y="162"/>
                </a:cxn>
                <a:cxn ang="0">
                  <a:pos x="45" y="202"/>
                </a:cxn>
                <a:cxn ang="0">
                  <a:pos x="17" y="231"/>
                </a:cxn>
                <a:cxn ang="0">
                  <a:pos x="65" y="291"/>
                </a:cxn>
                <a:cxn ang="0">
                  <a:pos x="90" y="293"/>
                </a:cxn>
                <a:cxn ang="0">
                  <a:pos x="62" y="261"/>
                </a:cxn>
                <a:cxn ang="0">
                  <a:pos x="71" y="177"/>
                </a:cxn>
                <a:cxn ang="0">
                  <a:pos x="45" y="157"/>
                </a:cxn>
                <a:cxn ang="0">
                  <a:pos x="29" y="129"/>
                </a:cxn>
                <a:cxn ang="0">
                  <a:pos x="56" y="93"/>
                </a:cxn>
                <a:cxn ang="0">
                  <a:pos x="90" y="66"/>
                </a:cxn>
                <a:cxn ang="0">
                  <a:pos x="56" y="0"/>
                </a:cxn>
              </a:cxnLst>
              <a:rect l="0" t="0" r="r" b="b"/>
              <a:pathLst>
                <a:path w="90" h="293">
                  <a:moveTo>
                    <a:pt x="56" y="0"/>
                  </a:moveTo>
                  <a:lnTo>
                    <a:pt x="29" y="78"/>
                  </a:lnTo>
                  <a:lnTo>
                    <a:pt x="2" y="111"/>
                  </a:lnTo>
                  <a:lnTo>
                    <a:pt x="0" y="157"/>
                  </a:lnTo>
                  <a:lnTo>
                    <a:pt x="35" y="162"/>
                  </a:lnTo>
                  <a:lnTo>
                    <a:pt x="45" y="202"/>
                  </a:lnTo>
                  <a:lnTo>
                    <a:pt x="17" y="231"/>
                  </a:lnTo>
                  <a:lnTo>
                    <a:pt x="65" y="291"/>
                  </a:lnTo>
                  <a:lnTo>
                    <a:pt x="90" y="293"/>
                  </a:lnTo>
                  <a:lnTo>
                    <a:pt x="62" y="261"/>
                  </a:lnTo>
                  <a:lnTo>
                    <a:pt x="71" y="177"/>
                  </a:lnTo>
                  <a:lnTo>
                    <a:pt x="45" y="157"/>
                  </a:lnTo>
                  <a:lnTo>
                    <a:pt x="29" y="129"/>
                  </a:lnTo>
                  <a:lnTo>
                    <a:pt x="56" y="93"/>
                  </a:lnTo>
                  <a:lnTo>
                    <a:pt x="90" y="66"/>
                  </a:lnTo>
                  <a:lnTo>
                    <a:pt x="56" y="0"/>
                  </a:lnTo>
                  <a:close/>
                </a:path>
              </a:pathLst>
            </a:custGeom>
            <a:solidFill>
              <a:schemeClr val="bg1"/>
            </a:solidFill>
            <a:ln w="9525">
              <a:noFill/>
              <a:round/>
              <a:headEnd/>
              <a:tailEnd/>
            </a:ln>
            <a:effectLst/>
          </p:spPr>
          <p:txBody>
            <a:bodyPr/>
            <a:lstStyle/>
            <a:p>
              <a:endParaRPr lang="en-US"/>
            </a:p>
          </p:txBody>
        </p:sp>
        <p:sp>
          <p:nvSpPr>
            <p:cNvPr id="1089" name="Freeform 65"/>
            <p:cNvSpPr>
              <a:spLocks/>
            </p:cNvSpPr>
            <p:nvPr userDrawn="1"/>
          </p:nvSpPr>
          <p:spPr bwMode="white">
            <a:xfrm>
              <a:off x="3798" y="3132"/>
              <a:ext cx="282" cy="246"/>
            </a:xfrm>
            <a:custGeom>
              <a:avLst/>
              <a:gdLst/>
              <a:ahLst/>
              <a:cxnLst>
                <a:cxn ang="0">
                  <a:pos x="0" y="249"/>
                </a:cxn>
                <a:cxn ang="0">
                  <a:pos x="12" y="213"/>
                </a:cxn>
                <a:cxn ang="0">
                  <a:pos x="66" y="216"/>
                </a:cxn>
                <a:cxn ang="0">
                  <a:pos x="69" y="180"/>
                </a:cxn>
                <a:cxn ang="0">
                  <a:pos x="156" y="147"/>
                </a:cxn>
                <a:cxn ang="0">
                  <a:pos x="183" y="161"/>
                </a:cxn>
                <a:cxn ang="0">
                  <a:pos x="171" y="15"/>
                </a:cxn>
                <a:cxn ang="0">
                  <a:pos x="228" y="0"/>
                </a:cxn>
                <a:cxn ang="0">
                  <a:pos x="288" y="45"/>
                </a:cxn>
                <a:cxn ang="0">
                  <a:pos x="246" y="39"/>
                </a:cxn>
                <a:cxn ang="0">
                  <a:pos x="219" y="63"/>
                </a:cxn>
                <a:cxn ang="0">
                  <a:pos x="243" y="150"/>
                </a:cxn>
                <a:cxn ang="0">
                  <a:pos x="183" y="206"/>
                </a:cxn>
                <a:cxn ang="0">
                  <a:pos x="0" y="249"/>
                </a:cxn>
              </a:cxnLst>
              <a:rect l="0" t="0" r="r" b="b"/>
              <a:pathLst>
                <a:path w="288" h="249">
                  <a:moveTo>
                    <a:pt x="0" y="249"/>
                  </a:moveTo>
                  <a:lnTo>
                    <a:pt x="12" y="213"/>
                  </a:lnTo>
                  <a:lnTo>
                    <a:pt x="66" y="216"/>
                  </a:lnTo>
                  <a:lnTo>
                    <a:pt x="69" y="180"/>
                  </a:lnTo>
                  <a:lnTo>
                    <a:pt x="156" y="147"/>
                  </a:lnTo>
                  <a:lnTo>
                    <a:pt x="183" y="161"/>
                  </a:lnTo>
                  <a:lnTo>
                    <a:pt x="171" y="15"/>
                  </a:lnTo>
                  <a:lnTo>
                    <a:pt x="228" y="0"/>
                  </a:lnTo>
                  <a:lnTo>
                    <a:pt x="288" y="45"/>
                  </a:lnTo>
                  <a:lnTo>
                    <a:pt x="246" y="39"/>
                  </a:lnTo>
                  <a:lnTo>
                    <a:pt x="219" y="63"/>
                  </a:lnTo>
                  <a:lnTo>
                    <a:pt x="243" y="150"/>
                  </a:lnTo>
                  <a:lnTo>
                    <a:pt x="183" y="206"/>
                  </a:lnTo>
                  <a:lnTo>
                    <a:pt x="0" y="249"/>
                  </a:lnTo>
                  <a:close/>
                </a:path>
              </a:pathLst>
            </a:custGeom>
            <a:solidFill>
              <a:schemeClr val="bg1"/>
            </a:solidFill>
            <a:ln w="9525">
              <a:noFill/>
              <a:round/>
              <a:headEnd/>
              <a:tailEnd/>
            </a:ln>
            <a:effectLst/>
          </p:spPr>
          <p:txBody>
            <a:bodyPr/>
            <a:lstStyle/>
            <a:p>
              <a:endParaRPr lang="en-US"/>
            </a:p>
          </p:txBody>
        </p:sp>
        <p:sp>
          <p:nvSpPr>
            <p:cNvPr id="1090" name="AutoShape 66"/>
            <p:cNvSpPr>
              <a:spLocks noChangeArrowheads="1"/>
            </p:cNvSpPr>
            <p:nvPr userDrawn="1"/>
          </p:nvSpPr>
          <p:spPr bwMode="white">
            <a:xfrm rot="-32400000">
              <a:off x="4199" y="1636"/>
              <a:ext cx="886" cy="671"/>
            </a:xfrm>
            <a:custGeom>
              <a:avLst/>
              <a:gdLst>
                <a:gd name="G0" fmla="+- 1492 0 0"/>
                <a:gd name="G1" fmla="+- 21600 0 1492"/>
                <a:gd name="G2" fmla="+- 21600 0 149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492" y="10800"/>
                  </a:moveTo>
                  <a:cubicBezTo>
                    <a:pt x="1492" y="15941"/>
                    <a:pt x="5659" y="20108"/>
                    <a:pt x="10800" y="20108"/>
                  </a:cubicBezTo>
                  <a:cubicBezTo>
                    <a:pt x="15941" y="20108"/>
                    <a:pt x="20108" y="15941"/>
                    <a:pt x="20108" y="10800"/>
                  </a:cubicBezTo>
                  <a:cubicBezTo>
                    <a:pt x="20108" y="5659"/>
                    <a:pt x="15941" y="1492"/>
                    <a:pt x="10800" y="1492"/>
                  </a:cubicBezTo>
                  <a:cubicBezTo>
                    <a:pt x="5659" y="1492"/>
                    <a:pt x="1492" y="5659"/>
                    <a:pt x="1492" y="10800"/>
                  </a:cubicBezTo>
                  <a:close/>
                </a:path>
              </a:pathLst>
            </a:custGeom>
            <a:solidFill>
              <a:schemeClr val="bg1"/>
            </a:solidFill>
            <a:ln w="9525">
              <a:noFill/>
              <a:round/>
              <a:headEnd/>
              <a:tailEnd/>
            </a:ln>
            <a:effectLst/>
          </p:spPr>
          <p:txBody>
            <a:bodyPr wrap="none" anchor="ctr"/>
            <a:lstStyle/>
            <a:p>
              <a:endParaRPr lang="en-US"/>
            </a:p>
          </p:txBody>
        </p:sp>
        <p:sp>
          <p:nvSpPr>
            <p:cNvPr id="1091" name="Freeform 67"/>
            <p:cNvSpPr>
              <a:spLocks/>
            </p:cNvSpPr>
            <p:nvPr userDrawn="1"/>
          </p:nvSpPr>
          <p:spPr bwMode="white">
            <a:xfrm>
              <a:off x="3322" y="1382"/>
              <a:ext cx="2461" cy="2931"/>
            </a:xfrm>
            <a:custGeom>
              <a:avLst/>
              <a:gdLst/>
              <a:ahLst/>
              <a:cxnLst>
                <a:cxn ang="0">
                  <a:pos x="2429" y="282"/>
                </a:cxn>
                <a:cxn ang="0">
                  <a:pos x="1844" y="35"/>
                </a:cxn>
                <a:cxn ang="0">
                  <a:pos x="1047" y="72"/>
                </a:cxn>
                <a:cxn ang="0">
                  <a:pos x="434" y="428"/>
                </a:cxn>
                <a:cxn ang="0">
                  <a:pos x="70" y="1013"/>
                </a:cxn>
                <a:cxn ang="0">
                  <a:pos x="15" y="1663"/>
                </a:cxn>
                <a:cxn ang="0">
                  <a:pos x="161" y="2129"/>
                </a:cxn>
                <a:cxn ang="0">
                  <a:pos x="454" y="2513"/>
                </a:cxn>
                <a:cxn ang="0">
                  <a:pos x="847" y="2796"/>
                </a:cxn>
                <a:cxn ang="0">
                  <a:pos x="1176" y="2897"/>
                </a:cxn>
                <a:cxn ang="0">
                  <a:pos x="1578" y="2924"/>
                </a:cxn>
                <a:cxn ang="0">
                  <a:pos x="1871" y="2910"/>
                </a:cxn>
                <a:cxn ang="0">
                  <a:pos x="2209" y="2796"/>
                </a:cxn>
                <a:cxn ang="0">
                  <a:pos x="2420" y="2613"/>
                </a:cxn>
                <a:cxn ang="0">
                  <a:pos x="2429" y="2540"/>
                </a:cxn>
                <a:cxn ang="0">
                  <a:pos x="2228" y="2723"/>
                </a:cxn>
                <a:cxn ang="0">
                  <a:pos x="1899" y="2860"/>
                </a:cxn>
                <a:cxn ang="0">
                  <a:pos x="1550" y="2906"/>
                </a:cxn>
                <a:cxn ang="0">
                  <a:pos x="1175" y="2879"/>
                </a:cxn>
                <a:cxn ang="0">
                  <a:pos x="783" y="2687"/>
                </a:cxn>
                <a:cxn ang="0">
                  <a:pos x="536" y="2522"/>
                </a:cxn>
                <a:cxn ang="0">
                  <a:pos x="216" y="2083"/>
                </a:cxn>
                <a:cxn ang="0">
                  <a:pos x="134" y="1205"/>
                </a:cxn>
                <a:cxn ang="0">
                  <a:pos x="143" y="968"/>
                </a:cxn>
                <a:cxn ang="0">
                  <a:pos x="489" y="465"/>
                </a:cxn>
                <a:cxn ang="0">
                  <a:pos x="1075" y="127"/>
                </a:cxn>
                <a:cxn ang="0">
                  <a:pos x="1815" y="81"/>
                </a:cxn>
                <a:cxn ang="0">
                  <a:pos x="2325" y="279"/>
                </a:cxn>
                <a:cxn ang="0">
                  <a:pos x="2416" y="370"/>
                </a:cxn>
                <a:cxn ang="0">
                  <a:pos x="2429" y="291"/>
                </a:cxn>
                <a:cxn ang="0">
                  <a:pos x="2429" y="282"/>
                </a:cxn>
              </a:cxnLst>
              <a:rect l="0" t="0" r="r" b="b"/>
              <a:pathLst>
                <a:path w="2461" h="2931">
                  <a:moveTo>
                    <a:pt x="2429" y="282"/>
                  </a:moveTo>
                  <a:cubicBezTo>
                    <a:pt x="2326" y="236"/>
                    <a:pt x="2074" y="70"/>
                    <a:pt x="1844" y="35"/>
                  </a:cubicBezTo>
                  <a:cubicBezTo>
                    <a:pt x="1613" y="0"/>
                    <a:pt x="1282" y="6"/>
                    <a:pt x="1047" y="72"/>
                  </a:cubicBezTo>
                  <a:cubicBezTo>
                    <a:pt x="812" y="138"/>
                    <a:pt x="597" y="271"/>
                    <a:pt x="434" y="428"/>
                  </a:cubicBezTo>
                  <a:cubicBezTo>
                    <a:pt x="271" y="585"/>
                    <a:pt x="140" y="807"/>
                    <a:pt x="70" y="1013"/>
                  </a:cubicBezTo>
                  <a:cubicBezTo>
                    <a:pt x="0" y="1219"/>
                    <a:pt x="0" y="1477"/>
                    <a:pt x="15" y="1663"/>
                  </a:cubicBezTo>
                  <a:cubicBezTo>
                    <a:pt x="30" y="1849"/>
                    <a:pt x="88" y="1987"/>
                    <a:pt x="161" y="2129"/>
                  </a:cubicBezTo>
                  <a:cubicBezTo>
                    <a:pt x="234" y="2271"/>
                    <a:pt x="340" y="2402"/>
                    <a:pt x="454" y="2513"/>
                  </a:cubicBezTo>
                  <a:cubicBezTo>
                    <a:pt x="568" y="2624"/>
                    <a:pt x="727" y="2732"/>
                    <a:pt x="847" y="2796"/>
                  </a:cubicBezTo>
                  <a:cubicBezTo>
                    <a:pt x="967" y="2860"/>
                    <a:pt x="1054" y="2876"/>
                    <a:pt x="1176" y="2897"/>
                  </a:cubicBezTo>
                  <a:cubicBezTo>
                    <a:pt x="1298" y="2918"/>
                    <a:pt x="1462" y="2922"/>
                    <a:pt x="1578" y="2924"/>
                  </a:cubicBezTo>
                  <a:cubicBezTo>
                    <a:pt x="1694" y="2926"/>
                    <a:pt x="1765" y="2931"/>
                    <a:pt x="1871" y="2910"/>
                  </a:cubicBezTo>
                  <a:cubicBezTo>
                    <a:pt x="1976" y="2889"/>
                    <a:pt x="2118" y="2846"/>
                    <a:pt x="2209" y="2796"/>
                  </a:cubicBezTo>
                  <a:cubicBezTo>
                    <a:pt x="2300" y="2746"/>
                    <a:pt x="2383" y="2656"/>
                    <a:pt x="2420" y="2613"/>
                  </a:cubicBezTo>
                  <a:cubicBezTo>
                    <a:pt x="2457" y="2570"/>
                    <a:pt x="2461" y="2522"/>
                    <a:pt x="2429" y="2540"/>
                  </a:cubicBezTo>
                  <a:cubicBezTo>
                    <a:pt x="2397" y="2558"/>
                    <a:pt x="2316" y="2670"/>
                    <a:pt x="2228" y="2723"/>
                  </a:cubicBezTo>
                  <a:cubicBezTo>
                    <a:pt x="2140" y="2776"/>
                    <a:pt x="2012" y="2829"/>
                    <a:pt x="1899" y="2860"/>
                  </a:cubicBezTo>
                  <a:cubicBezTo>
                    <a:pt x="1785" y="2891"/>
                    <a:pt x="1670" y="2903"/>
                    <a:pt x="1550" y="2906"/>
                  </a:cubicBezTo>
                  <a:cubicBezTo>
                    <a:pt x="1430" y="2909"/>
                    <a:pt x="1303" y="2915"/>
                    <a:pt x="1175" y="2879"/>
                  </a:cubicBezTo>
                  <a:cubicBezTo>
                    <a:pt x="1047" y="2843"/>
                    <a:pt x="889" y="2746"/>
                    <a:pt x="783" y="2687"/>
                  </a:cubicBezTo>
                  <a:cubicBezTo>
                    <a:pt x="677" y="2628"/>
                    <a:pt x="630" y="2623"/>
                    <a:pt x="536" y="2522"/>
                  </a:cubicBezTo>
                  <a:cubicBezTo>
                    <a:pt x="442" y="2421"/>
                    <a:pt x="283" y="2302"/>
                    <a:pt x="216" y="2083"/>
                  </a:cubicBezTo>
                  <a:cubicBezTo>
                    <a:pt x="149" y="1864"/>
                    <a:pt x="146" y="1391"/>
                    <a:pt x="134" y="1205"/>
                  </a:cubicBezTo>
                  <a:cubicBezTo>
                    <a:pt x="122" y="1019"/>
                    <a:pt x="84" y="1091"/>
                    <a:pt x="143" y="968"/>
                  </a:cubicBezTo>
                  <a:cubicBezTo>
                    <a:pt x="202" y="845"/>
                    <a:pt x="334" y="605"/>
                    <a:pt x="489" y="465"/>
                  </a:cubicBezTo>
                  <a:cubicBezTo>
                    <a:pt x="644" y="325"/>
                    <a:pt x="854" y="191"/>
                    <a:pt x="1075" y="127"/>
                  </a:cubicBezTo>
                  <a:cubicBezTo>
                    <a:pt x="1296" y="63"/>
                    <a:pt x="1607" y="56"/>
                    <a:pt x="1815" y="81"/>
                  </a:cubicBezTo>
                  <a:cubicBezTo>
                    <a:pt x="2024" y="106"/>
                    <a:pt x="2225" y="231"/>
                    <a:pt x="2325" y="279"/>
                  </a:cubicBezTo>
                  <a:cubicBezTo>
                    <a:pt x="2425" y="327"/>
                    <a:pt x="2399" y="368"/>
                    <a:pt x="2416" y="370"/>
                  </a:cubicBezTo>
                  <a:cubicBezTo>
                    <a:pt x="2433" y="372"/>
                    <a:pt x="2427" y="306"/>
                    <a:pt x="2429" y="291"/>
                  </a:cubicBezTo>
                  <a:cubicBezTo>
                    <a:pt x="2431" y="276"/>
                    <a:pt x="2429" y="284"/>
                    <a:pt x="2429" y="282"/>
                  </a:cubicBezTo>
                  <a:close/>
                </a:path>
              </a:pathLst>
            </a:custGeom>
            <a:solidFill>
              <a:schemeClr val="bg1"/>
            </a:solidFill>
            <a:ln w="9525">
              <a:noFill/>
              <a:round/>
              <a:headEnd/>
              <a:tailEnd/>
            </a:ln>
            <a:effectLst/>
          </p:spPr>
          <p:txBody>
            <a:bodyPr/>
            <a:lstStyle/>
            <a:p>
              <a:endParaRPr lang="en-US"/>
            </a:p>
          </p:txBody>
        </p:sp>
      </p:grpSp>
      <p:grpSp>
        <p:nvGrpSpPr>
          <p:cNvPr id="4" name="Group 37"/>
          <p:cNvGrpSpPr>
            <a:grpSpLocks/>
          </p:cNvGrpSpPr>
          <p:nvPr/>
        </p:nvGrpSpPr>
        <p:grpSpPr bwMode="auto">
          <a:xfrm>
            <a:off x="0" y="0"/>
            <a:ext cx="9158288" cy="6858000"/>
            <a:chOff x="0" y="0"/>
            <a:chExt cx="5769" cy="4320"/>
          </a:xfrm>
        </p:grpSpPr>
        <p:sp>
          <p:nvSpPr>
            <p:cNvPr id="1062" name="AutoShape 38"/>
            <p:cNvSpPr>
              <a:spLocks noChangeArrowheads="1"/>
            </p:cNvSpPr>
            <p:nvPr userDrawn="1"/>
          </p:nvSpPr>
          <p:spPr bwMode="gray">
            <a:xfrm>
              <a:off x="24" y="24"/>
              <a:ext cx="5718" cy="4272"/>
            </a:xfrm>
            <a:prstGeom prst="roundRect">
              <a:avLst>
                <a:gd name="adj" fmla="val 6014"/>
              </a:avLst>
            </a:prstGeom>
            <a:noFill/>
            <a:ln w="76200">
              <a:solidFill>
                <a:schemeClr val="tx1"/>
              </a:solidFill>
              <a:round/>
              <a:headEnd/>
              <a:tailEnd/>
            </a:ln>
            <a:effectLst/>
          </p:spPr>
          <p:txBody>
            <a:bodyPr wrap="none" anchor="ctr"/>
            <a:lstStyle/>
            <a:p>
              <a:endParaRPr lang="en-US"/>
            </a:p>
          </p:txBody>
        </p:sp>
        <p:sp>
          <p:nvSpPr>
            <p:cNvPr id="1063" name="Freeform 39"/>
            <p:cNvSpPr>
              <a:spLocks/>
            </p:cNvSpPr>
            <p:nvPr userDrawn="1"/>
          </p:nvSpPr>
          <p:spPr bwMode="gray">
            <a:xfrm>
              <a:off x="0" y="0"/>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1064" name="Freeform 40"/>
            <p:cNvSpPr>
              <a:spLocks/>
            </p:cNvSpPr>
            <p:nvPr userDrawn="1"/>
          </p:nvSpPr>
          <p:spPr bwMode="gray">
            <a:xfrm rot="10800000">
              <a:off x="5481" y="4032"/>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1065" name="Freeform 41"/>
            <p:cNvSpPr>
              <a:spLocks/>
            </p:cNvSpPr>
            <p:nvPr userDrawn="1"/>
          </p:nvSpPr>
          <p:spPr bwMode="gray">
            <a:xfrm rot="5400000">
              <a:off x="5481" y="0"/>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1066" name="Freeform 42"/>
            <p:cNvSpPr>
              <a:spLocks/>
            </p:cNvSpPr>
            <p:nvPr userDrawn="1"/>
          </p:nvSpPr>
          <p:spPr bwMode="gray">
            <a:xfrm rot="16200000">
              <a:off x="0" y="4032"/>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grpSp>
      <p:sp>
        <p:nvSpPr>
          <p:cNvPr id="1028" name="Rectangle 4"/>
          <p:cNvSpPr>
            <a:spLocks noGrp="1" noChangeArrowheads="1"/>
          </p:cNvSpPr>
          <p:nvPr>
            <p:ph type="dt" sz="half" idx="2"/>
          </p:nvPr>
        </p:nvSpPr>
        <p:spPr bwMode="auto">
          <a:xfrm>
            <a:off x="457200" y="64389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438900"/>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4389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46F8A61-242A-4900-8B90-3A5D3F905945}" type="slidenum">
              <a:rPr lang="en-US" smtClean="0"/>
              <a:pPr/>
              <a:t>‹#›</a:t>
            </a:fld>
            <a:endParaRPr lang="en-US"/>
          </a:p>
        </p:txBody>
      </p:sp>
      <p:sp>
        <p:nvSpPr>
          <p:cNvPr id="1067" name="Line 43"/>
          <p:cNvSpPr>
            <a:spLocks noChangeShapeType="1"/>
          </p:cNvSpPr>
          <p:nvPr/>
        </p:nvSpPr>
        <p:spPr bwMode="auto">
          <a:xfrm>
            <a:off x="323850" y="6386513"/>
            <a:ext cx="8496300" cy="0"/>
          </a:xfrm>
          <a:prstGeom prst="line">
            <a:avLst/>
          </a:prstGeom>
          <a:noFill/>
          <a:ln w="9525">
            <a:solidFill>
              <a:schemeClr val="tx2"/>
            </a:solidFill>
            <a:round/>
            <a:headEnd/>
            <a:tailEnd/>
          </a:ln>
          <a:effectLst/>
        </p:spPr>
        <p:txBody>
          <a:bodyPr/>
          <a:lstStyle/>
          <a:p>
            <a:endParaRPr lang="en-US"/>
          </a:p>
        </p:txBody>
      </p:sp>
      <p:sp>
        <p:nvSpPr>
          <p:cNvPr id="1027" name="Rectangle 3"/>
          <p:cNvSpPr>
            <a:spLocks noGrp="1" noChangeArrowheads="1"/>
          </p:cNvSpPr>
          <p:nvPr>
            <p:ph type="body" idx="1"/>
          </p:nvPr>
        </p:nvSpPr>
        <p:spPr bwMode="auto">
          <a:xfrm>
            <a:off x="457200" y="1295400"/>
            <a:ext cx="8229600"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spd="med">
    <p:newsflash/>
  </p:transition>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Arial" pitchFamily="34" charset="0"/>
        </a:defRPr>
      </a:lvl2pPr>
      <a:lvl3pPr algn="ctr" rtl="0" eaLnBrk="1" fontAlgn="base" hangingPunct="1">
        <a:spcBef>
          <a:spcPct val="0"/>
        </a:spcBef>
        <a:spcAft>
          <a:spcPct val="0"/>
        </a:spcAft>
        <a:defRPr sz="4000">
          <a:solidFill>
            <a:schemeClr val="tx2"/>
          </a:solidFill>
          <a:latin typeface="Arial" pitchFamily="34" charset="0"/>
        </a:defRPr>
      </a:lvl3pPr>
      <a:lvl4pPr algn="ctr" rtl="0" eaLnBrk="1" fontAlgn="base" hangingPunct="1">
        <a:spcBef>
          <a:spcPct val="0"/>
        </a:spcBef>
        <a:spcAft>
          <a:spcPct val="0"/>
        </a:spcAft>
        <a:defRPr sz="4000">
          <a:solidFill>
            <a:schemeClr val="tx2"/>
          </a:solidFill>
          <a:latin typeface="Arial" pitchFamily="34" charset="0"/>
        </a:defRPr>
      </a:lvl4pPr>
      <a:lvl5pPr algn="ctr" rtl="0" eaLnBrk="1" fontAlgn="base" hangingPunct="1">
        <a:spcBef>
          <a:spcPct val="0"/>
        </a:spcBef>
        <a:spcAft>
          <a:spcPct val="0"/>
        </a:spcAft>
        <a:defRPr sz="4000">
          <a:solidFill>
            <a:schemeClr val="tx2"/>
          </a:solidFill>
          <a:latin typeface="Arial" pitchFamily="34" charset="0"/>
        </a:defRPr>
      </a:lvl5pPr>
      <a:lvl6pPr marL="457200" algn="ctr" rtl="0" eaLnBrk="1" fontAlgn="base" hangingPunct="1">
        <a:spcBef>
          <a:spcPct val="0"/>
        </a:spcBef>
        <a:spcAft>
          <a:spcPct val="0"/>
        </a:spcAft>
        <a:defRPr sz="4000">
          <a:solidFill>
            <a:schemeClr val="tx2"/>
          </a:solidFill>
          <a:latin typeface="Arial" pitchFamily="34" charset="0"/>
        </a:defRPr>
      </a:lvl6pPr>
      <a:lvl7pPr marL="914400" algn="ctr" rtl="0" eaLnBrk="1" fontAlgn="base" hangingPunct="1">
        <a:spcBef>
          <a:spcPct val="0"/>
        </a:spcBef>
        <a:spcAft>
          <a:spcPct val="0"/>
        </a:spcAft>
        <a:defRPr sz="4000">
          <a:solidFill>
            <a:schemeClr val="tx2"/>
          </a:solidFill>
          <a:latin typeface="Arial" pitchFamily="34" charset="0"/>
        </a:defRPr>
      </a:lvl7pPr>
      <a:lvl8pPr marL="1371600" algn="ctr" rtl="0" eaLnBrk="1" fontAlgn="base" hangingPunct="1">
        <a:spcBef>
          <a:spcPct val="0"/>
        </a:spcBef>
        <a:spcAft>
          <a:spcPct val="0"/>
        </a:spcAft>
        <a:defRPr sz="4000">
          <a:solidFill>
            <a:schemeClr val="tx2"/>
          </a:solidFill>
          <a:latin typeface="Arial" pitchFamily="34" charset="0"/>
        </a:defRPr>
      </a:lvl8pPr>
      <a:lvl9pPr marL="1828800" algn="ctr" rtl="0" eaLnBrk="1" fontAlgn="base" hangingPunct="1">
        <a:spcBef>
          <a:spcPct val="0"/>
        </a:spcBef>
        <a:spcAft>
          <a:spcPct val="0"/>
        </a:spcAft>
        <a:defRPr sz="4000">
          <a:solidFill>
            <a:schemeClr val="tx2"/>
          </a:solidFill>
          <a:latin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ctrTitle"/>
          </p:nvPr>
        </p:nvSpPr>
        <p:spPr>
          <a:xfrm>
            <a:off x="-152400" y="1752600"/>
            <a:ext cx="9144000" cy="2667000"/>
          </a:xfrm>
        </p:spPr>
        <p:txBody>
          <a:bodyPr/>
          <a:lstStyle/>
          <a:p>
            <a:pPr algn="ctr"/>
            <a:r>
              <a:rPr lang="mn-MN" sz="3600" dirty="0" smtClean="0">
                <a:latin typeface="Arial Mon" pitchFamily="34" charset="0"/>
                <a:cs typeface="Arial Mon" pitchFamily="34" charset="0"/>
              </a:rPr>
              <a:t>Зардлын төлөв байдал, хамаарлын шинжилгээ,   Олон хүчин зүйлийн регрессийн загвар</a:t>
            </a:r>
            <a:r>
              <a:rPr lang="en-US" sz="3600" dirty="0" smtClean="0">
                <a:latin typeface="Arial Mon" pitchFamily="34" charset="0"/>
                <a:cs typeface="Arial Mon" pitchFamily="34" charset="0"/>
              </a:rPr>
              <a:t/>
            </a:r>
            <a:br>
              <a:rPr lang="en-US" sz="3600" dirty="0" smtClean="0">
                <a:latin typeface="Arial Mon" pitchFamily="34" charset="0"/>
                <a:cs typeface="Arial Mon" pitchFamily="34" charset="0"/>
              </a:rPr>
            </a:br>
            <a:endParaRPr lang="en-US" sz="3600" i="0" dirty="0">
              <a:solidFill>
                <a:schemeClr val="bg2">
                  <a:lumMod val="20000"/>
                  <a:lumOff val="80000"/>
                </a:schemeClr>
              </a:solidFill>
              <a:latin typeface="Arial" pitchFamily="34" charset="0"/>
              <a:cs typeface="Arial" pitchFamily="34" charset="0"/>
            </a:endParaRPr>
          </a:p>
        </p:txBody>
      </p:sp>
      <p:sp>
        <p:nvSpPr>
          <p:cNvPr id="6" name="Rectangle 5"/>
          <p:cNvSpPr txBox="1">
            <a:spLocks noChangeArrowheads="1"/>
          </p:cNvSpPr>
          <p:nvPr/>
        </p:nvSpPr>
        <p:spPr bwMode="auto">
          <a:xfrm>
            <a:off x="1447800" y="533400"/>
            <a:ext cx="6400800" cy="838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000" b="1"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fade">
                                      <p:cBhvr>
                                        <p:cTn id="7"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1524000" y="228600"/>
            <a:ext cx="6035040" cy="762000"/>
          </a:xfrm>
        </p:spPr>
        <p:txBody>
          <a:bodyPr/>
          <a:lstStyle/>
          <a:p>
            <a:r>
              <a:rPr lang="mn-MN" b="1" dirty="0" smtClean="0">
                <a:latin typeface="Arial" pitchFamily="34" charset="0"/>
                <a:cs typeface="Arial" pitchFamily="34" charset="0"/>
              </a:rPr>
              <a:t>АГУУЛГА</a:t>
            </a:r>
            <a:endParaRPr lang="en-US" b="1" dirty="0">
              <a:latin typeface="Arial" pitchFamily="34" charset="0"/>
              <a:cs typeface="Arial" pitchFamily="34" charset="0"/>
            </a:endParaRPr>
          </a:p>
        </p:txBody>
      </p:sp>
      <p:sp>
        <p:nvSpPr>
          <p:cNvPr id="13318" name="AutoShape 6"/>
          <p:cNvSpPr>
            <a:spLocks noChangeArrowheads="1"/>
          </p:cNvSpPr>
          <p:nvPr/>
        </p:nvSpPr>
        <p:spPr bwMode="gray">
          <a:xfrm>
            <a:off x="1219200" y="1066800"/>
            <a:ext cx="7543800" cy="838200"/>
          </a:xfrm>
          <a:prstGeom prst="roundRect">
            <a:avLst>
              <a:gd name="adj" fmla="val 4910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en-US" sz="2000" b="1" dirty="0"/>
              <a:t>1. </a:t>
            </a:r>
            <a:r>
              <a:rPr lang="mn-MN" sz="2000" b="1" dirty="0" smtClean="0">
                <a:latin typeface="Arial" pitchFamily="34" charset="0"/>
                <a:cs typeface="Arial" pitchFamily="34" charset="0"/>
              </a:rPr>
              <a:t>ЗАРДЛЫН СТАНДАРТ ХЭЛБЭЛЗЛИЙН ШИНЖИЛГЭЭ</a:t>
            </a:r>
            <a:endParaRPr lang="en-US" sz="2000" b="1" dirty="0"/>
          </a:p>
        </p:txBody>
      </p:sp>
      <p:sp>
        <p:nvSpPr>
          <p:cNvPr id="13319" name="AutoShape 7"/>
          <p:cNvSpPr>
            <a:spLocks noChangeArrowheads="1"/>
          </p:cNvSpPr>
          <p:nvPr/>
        </p:nvSpPr>
        <p:spPr bwMode="gray">
          <a:xfrm>
            <a:off x="1219200" y="2057400"/>
            <a:ext cx="7620000" cy="762000"/>
          </a:xfrm>
          <a:prstGeom prst="roundRect">
            <a:avLst>
              <a:gd name="adj" fmla="val 4910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en-US" sz="2800" b="1" dirty="0" smtClean="0"/>
              <a:t>2.</a:t>
            </a:r>
            <a:r>
              <a:rPr lang="mn-MN" sz="2800" b="1" dirty="0" smtClean="0"/>
              <a:t> Зардлын төлөв, хамаарал</a:t>
            </a:r>
            <a:endParaRPr lang="en-US" sz="2800" b="1" dirty="0"/>
          </a:p>
        </p:txBody>
      </p:sp>
      <p:sp>
        <p:nvSpPr>
          <p:cNvPr id="13320" name="AutoShape 8"/>
          <p:cNvSpPr>
            <a:spLocks noChangeArrowheads="1"/>
          </p:cNvSpPr>
          <p:nvPr/>
        </p:nvSpPr>
        <p:spPr bwMode="gray">
          <a:xfrm>
            <a:off x="1219200" y="2971800"/>
            <a:ext cx="7543800" cy="838200"/>
          </a:xfrm>
          <a:prstGeom prst="roundRect">
            <a:avLst>
              <a:gd name="adj" fmla="val 4910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pPr algn="ctr"/>
            <a:r>
              <a:rPr lang="en-US" sz="2400" b="1" dirty="0"/>
              <a:t>3. </a:t>
            </a:r>
            <a:r>
              <a:rPr lang="mn-MN" sz="2400" b="1" dirty="0" smtClean="0">
                <a:latin typeface="Arial Mon" pitchFamily="34" charset="0"/>
                <a:cs typeface="Arial Mon" pitchFamily="34" charset="0"/>
              </a:rPr>
              <a:t>Зардлын төлөв байдал, хамаарлын</a:t>
            </a:r>
            <a:r>
              <a:rPr lang="en-US" sz="2400" b="1" dirty="0" smtClean="0">
                <a:latin typeface="Arial Mon" pitchFamily="34" charset="0"/>
                <a:cs typeface="Arial Mon" pitchFamily="34" charset="0"/>
              </a:rPr>
              <a:t/>
            </a:r>
            <a:br>
              <a:rPr lang="en-US" sz="2400" b="1" dirty="0" smtClean="0">
                <a:latin typeface="Arial Mon" pitchFamily="34" charset="0"/>
                <a:cs typeface="Arial Mon" pitchFamily="34" charset="0"/>
              </a:rPr>
            </a:br>
            <a:r>
              <a:rPr lang="mn-MN" sz="2400" b="1" dirty="0" smtClean="0">
                <a:latin typeface="Arial Mon" pitchFamily="34" charset="0"/>
                <a:cs typeface="Arial Mon" pitchFamily="34" charset="0"/>
              </a:rPr>
              <a:t> шинжилгээ</a:t>
            </a:r>
            <a:endParaRPr lang="en-US" sz="2400" b="1" dirty="0"/>
          </a:p>
        </p:txBody>
      </p:sp>
      <p:sp>
        <p:nvSpPr>
          <p:cNvPr id="13321" name="AutoShape 9"/>
          <p:cNvSpPr>
            <a:spLocks noChangeArrowheads="1"/>
          </p:cNvSpPr>
          <p:nvPr/>
        </p:nvSpPr>
        <p:spPr bwMode="gray">
          <a:xfrm>
            <a:off x="1219200" y="3962400"/>
            <a:ext cx="7543800" cy="792480"/>
          </a:xfrm>
          <a:prstGeom prst="roundRect">
            <a:avLst>
              <a:gd name="adj" fmla="val 49106"/>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en-US" sz="2800" b="1" dirty="0"/>
              <a:t>4. </a:t>
            </a:r>
            <a:r>
              <a:rPr lang="mn-MN" sz="2800" b="1" dirty="0" smtClean="0"/>
              <a:t>Хэсэгчлэн хувьсах төлөвийн зардал</a:t>
            </a:r>
          </a:p>
        </p:txBody>
      </p:sp>
      <p:pic>
        <p:nvPicPr>
          <p:cNvPr id="7" name="Picture 4" descr="j0286674"/>
          <p:cNvPicPr>
            <a:picLocks noChangeAspect="1" noChangeArrowheads="1" noCrop="1"/>
          </p:cNvPicPr>
          <p:nvPr/>
        </p:nvPicPr>
        <p:blipFill>
          <a:blip r:embed="rId2" cstate="print"/>
          <a:srcRect/>
          <a:stretch>
            <a:fillRect/>
          </a:stretch>
        </p:blipFill>
        <p:spPr bwMode="auto">
          <a:xfrm>
            <a:off x="990600" y="152400"/>
            <a:ext cx="838200" cy="1108075"/>
          </a:xfrm>
          <a:prstGeom prst="rect">
            <a:avLst/>
          </a:prstGeom>
          <a:noFill/>
          <a:ln w="9525">
            <a:noFill/>
            <a:miter lim="800000"/>
            <a:headEnd/>
            <a:tailEnd/>
          </a:ln>
        </p:spPr>
      </p:pic>
      <p:sp>
        <p:nvSpPr>
          <p:cNvPr id="8" name="AutoShape 9"/>
          <p:cNvSpPr>
            <a:spLocks noChangeArrowheads="1"/>
          </p:cNvSpPr>
          <p:nvPr/>
        </p:nvSpPr>
        <p:spPr bwMode="gray">
          <a:xfrm>
            <a:off x="1219200" y="4876800"/>
            <a:ext cx="7543800" cy="609600"/>
          </a:xfrm>
          <a:prstGeom prst="roundRect">
            <a:avLst>
              <a:gd name="adj" fmla="val 49106"/>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r>
              <a:rPr lang="mn-MN" sz="2800" b="1" dirty="0" smtClean="0"/>
              <a:t>5</a:t>
            </a:r>
            <a:r>
              <a:rPr lang="en-US" sz="2800" b="1" dirty="0" smtClean="0"/>
              <a:t>. </a:t>
            </a:r>
            <a:r>
              <a:rPr lang="mn-MN" sz="2800" b="1" dirty="0" smtClean="0"/>
              <a:t>Корреляцийн шинжилгээ</a:t>
            </a:r>
          </a:p>
        </p:txBody>
      </p:sp>
      <p:sp>
        <p:nvSpPr>
          <p:cNvPr id="9" name="AutoShape 9"/>
          <p:cNvSpPr>
            <a:spLocks noChangeArrowheads="1"/>
          </p:cNvSpPr>
          <p:nvPr/>
        </p:nvSpPr>
        <p:spPr bwMode="gray">
          <a:xfrm>
            <a:off x="1219200" y="5562600"/>
            <a:ext cx="7620000" cy="609600"/>
          </a:xfrm>
          <a:prstGeom prst="roundRect">
            <a:avLst>
              <a:gd name="adj" fmla="val 49106"/>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mn-MN" sz="2800" b="1" dirty="0" smtClean="0"/>
              <a:t>6</a:t>
            </a:r>
            <a:r>
              <a:rPr lang="en-US" sz="2800" b="1" dirty="0" smtClean="0"/>
              <a:t>. </a:t>
            </a:r>
            <a:r>
              <a:rPr lang="mn-MN" sz="2800" b="1" dirty="0" smtClean="0"/>
              <a:t>Жишээ</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nodeType="afterEffect">
                                  <p:stCondLst>
                                    <p:cond delay="0"/>
                                  </p:stCondLst>
                                  <p:childTnLst>
                                    <p:animMotion origin="layout" path="M 0.42916 0.36319 L 0.05416 -0.01412 " pathEditMode="relative" rAng="0" ptsTypes="AA">
                                      <p:cBhvr>
                                        <p:cTn id="6" dur="2000" fill="hold"/>
                                        <p:tgtEl>
                                          <p:spTgt spid="7"/>
                                        </p:tgtEl>
                                        <p:attrNameLst>
                                          <p:attrName>ppt_x</p:attrName>
                                          <p:attrName>ppt_y</p:attrName>
                                        </p:attrNameLst>
                                      </p:cBhvr>
                                      <p:rCtr x="-188" y="-189"/>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3318"/>
                                        </p:tgtEl>
                                        <p:attrNameLst>
                                          <p:attrName>style.visibility</p:attrName>
                                        </p:attrNameLst>
                                      </p:cBhvr>
                                      <p:to>
                                        <p:strVal val="visible"/>
                                      </p:to>
                                    </p:set>
                                    <p:anim calcmode="lin" valueType="num">
                                      <p:cBhvr additive="base">
                                        <p:cTn id="11" dur="500" fill="hold"/>
                                        <p:tgtEl>
                                          <p:spTgt spid="13318"/>
                                        </p:tgtEl>
                                        <p:attrNameLst>
                                          <p:attrName>ppt_x</p:attrName>
                                        </p:attrNameLst>
                                      </p:cBhvr>
                                      <p:tavLst>
                                        <p:tav tm="0">
                                          <p:val>
                                            <p:strVal val="#ppt_x"/>
                                          </p:val>
                                        </p:tav>
                                        <p:tav tm="100000">
                                          <p:val>
                                            <p:strVal val="#ppt_x"/>
                                          </p:val>
                                        </p:tav>
                                      </p:tavLst>
                                    </p:anim>
                                    <p:anim calcmode="lin" valueType="num">
                                      <p:cBhvr additive="base">
                                        <p:cTn id="12" dur="500" fill="hold"/>
                                        <p:tgtEl>
                                          <p:spTgt spid="133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3319"/>
                                        </p:tgtEl>
                                        <p:attrNameLst>
                                          <p:attrName>style.visibility</p:attrName>
                                        </p:attrNameLst>
                                      </p:cBhvr>
                                      <p:to>
                                        <p:strVal val="visible"/>
                                      </p:to>
                                    </p:set>
                                    <p:animEffect transition="in" filter="diamond(in)">
                                      <p:cBhvr>
                                        <p:cTn id="17" dur="2000"/>
                                        <p:tgtEl>
                                          <p:spTgt spid="13319"/>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3320"/>
                                        </p:tgtEl>
                                        <p:attrNameLst>
                                          <p:attrName>style.visibility</p:attrName>
                                        </p:attrNameLst>
                                      </p:cBhvr>
                                      <p:to>
                                        <p:strVal val="visible"/>
                                      </p:to>
                                    </p:set>
                                    <p:animEffect transition="in" filter="checkerboard(across)">
                                      <p:cBhvr>
                                        <p:cTn id="22" dur="500"/>
                                        <p:tgtEl>
                                          <p:spTgt spid="1332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3321"/>
                                        </p:tgtEl>
                                        <p:attrNameLst>
                                          <p:attrName>style.visibility</p:attrName>
                                        </p:attrNameLst>
                                      </p:cBhvr>
                                      <p:to>
                                        <p:strVal val="visible"/>
                                      </p:to>
                                    </p:set>
                                    <p:animEffect transition="in" filter="checkerboard(across)">
                                      <p:cBhvr>
                                        <p:cTn id="27" dur="500"/>
                                        <p:tgtEl>
                                          <p:spTgt spid="13321"/>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P spid="13319" grpId="0" animBg="1"/>
      <p:bldP spid="13320" grpId="0" animBg="1"/>
      <p:bldP spid="13321"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a:xfrm>
            <a:off x="457200" y="152400"/>
            <a:ext cx="8229600" cy="1143000"/>
          </a:xfrm>
        </p:spPr>
        <p:txBody>
          <a:bodyPr/>
          <a:lstStyle/>
          <a:p>
            <a:r>
              <a:rPr lang="en-US" sz="2400" b="1" dirty="0">
                <a:latin typeface="Arial" pitchFamily="34" charset="0"/>
                <a:cs typeface="Arial" pitchFamily="34" charset="0"/>
              </a:rPr>
              <a:t> </a:t>
            </a:r>
            <a:r>
              <a:rPr lang="mn-MN" sz="2400" b="1" dirty="0" smtClean="0">
                <a:latin typeface="Arial" pitchFamily="34" charset="0"/>
                <a:cs typeface="Arial" pitchFamily="34" charset="0"/>
              </a:rPr>
              <a:t>ЗАРДЛЫН СТАНДАРТ ХЭЛБЭЛЗЛИЙН ШИНЖИЛГЭЭ: ОЙЛГОЛТ</a:t>
            </a:r>
            <a:endParaRPr lang="en-US" sz="2400" b="1" dirty="0">
              <a:latin typeface="Arial" pitchFamily="34" charset="0"/>
              <a:cs typeface="Arial" pitchFamily="34" charset="0"/>
            </a:endParaRPr>
          </a:p>
        </p:txBody>
      </p:sp>
      <p:sp>
        <p:nvSpPr>
          <p:cNvPr id="15365" name="Freeform 5"/>
          <p:cNvSpPr>
            <a:spLocks noEditPoints="1"/>
          </p:cNvSpPr>
          <p:nvPr/>
        </p:nvSpPr>
        <p:spPr bwMode="gray">
          <a:xfrm rot="20241944">
            <a:off x="1077913" y="2691313"/>
            <a:ext cx="6853237" cy="2803525"/>
          </a:xfrm>
          <a:custGeom>
            <a:avLst/>
            <a:gdLst/>
            <a:ahLst/>
            <a:cxnLst>
              <a:cxn ang="0">
                <a:pos x="1692" y="12"/>
              </a:cxn>
              <a:cxn ang="0">
                <a:pos x="1234" y="74"/>
              </a:cxn>
              <a:cxn ang="0">
                <a:pos x="828" y="182"/>
              </a:cxn>
              <a:cxn ang="0">
                <a:pos x="486" y="330"/>
              </a:cxn>
              <a:cxn ang="0">
                <a:pos x="226" y="510"/>
              </a:cxn>
              <a:cxn ang="0">
                <a:pos x="58" y="718"/>
              </a:cxn>
              <a:cxn ang="0">
                <a:pos x="0" y="944"/>
              </a:cxn>
              <a:cxn ang="0">
                <a:pos x="58" y="1170"/>
              </a:cxn>
              <a:cxn ang="0">
                <a:pos x="226" y="1378"/>
              </a:cxn>
              <a:cxn ang="0">
                <a:pos x="486" y="1558"/>
              </a:cxn>
              <a:cxn ang="0">
                <a:pos x="828" y="1706"/>
              </a:cxn>
              <a:cxn ang="0">
                <a:pos x="1234" y="1814"/>
              </a:cxn>
              <a:cxn ang="0">
                <a:pos x="1692" y="1876"/>
              </a:cxn>
              <a:cxn ang="0">
                <a:pos x="2186" y="1884"/>
              </a:cxn>
              <a:cxn ang="0">
                <a:pos x="2658" y="1840"/>
              </a:cxn>
              <a:cxn ang="0">
                <a:pos x="3084" y="1746"/>
              </a:cxn>
              <a:cxn ang="0">
                <a:pos x="3448" y="1612"/>
              </a:cxn>
              <a:cxn ang="0">
                <a:pos x="3738" y="1442"/>
              </a:cxn>
              <a:cxn ang="0">
                <a:pos x="3938" y="1242"/>
              </a:cxn>
              <a:cxn ang="0">
                <a:pos x="4034" y="1022"/>
              </a:cxn>
              <a:cxn ang="0">
                <a:pos x="4014" y="790"/>
              </a:cxn>
              <a:cxn ang="0">
                <a:pos x="3882" y="576"/>
              </a:cxn>
              <a:cxn ang="0">
                <a:pos x="3650" y="386"/>
              </a:cxn>
              <a:cxn ang="0">
                <a:pos x="3334" y="228"/>
              </a:cxn>
              <a:cxn ang="0">
                <a:pos x="2948" y="106"/>
              </a:cxn>
              <a:cxn ang="0">
                <a:pos x="2506" y="28"/>
              </a:cxn>
              <a:cxn ang="0">
                <a:pos x="2020" y="0"/>
              </a:cxn>
              <a:cxn ang="0">
                <a:pos x="1606" y="1736"/>
              </a:cxn>
              <a:cxn ang="0">
                <a:pos x="1164" y="1678"/>
              </a:cxn>
              <a:cxn ang="0">
                <a:pos x="776" y="1576"/>
              </a:cxn>
              <a:cxn ang="0">
                <a:pos x="458" y="1436"/>
              </a:cxn>
              <a:cxn ang="0">
                <a:pos x="224" y="1266"/>
              </a:cxn>
              <a:cxn ang="0">
                <a:pos x="88" y="1074"/>
              </a:cxn>
              <a:cxn ang="0">
                <a:pos x="68" y="864"/>
              </a:cxn>
              <a:cxn ang="0">
                <a:pos x="166" y="664"/>
              </a:cxn>
              <a:cxn ang="0">
                <a:pos x="370" y="486"/>
              </a:cxn>
              <a:cxn ang="0">
                <a:pos x="662" y="336"/>
              </a:cxn>
              <a:cxn ang="0">
                <a:pos x="1028" y="222"/>
              </a:cxn>
              <a:cxn ang="0">
                <a:pos x="1454" y="148"/>
              </a:cxn>
              <a:cxn ang="0">
                <a:pos x="1922" y="120"/>
              </a:cxn>
              <a:cxn ang="0">
                <a:pos x="2392" y="148"/>
              </a:cxn>
              <a:cxn ang="0">
                <a:pos x="2818" y="222"/>
              </a:cxn>
              <a:cxn ang="0">
                <a:pos x="3184" y="336"/>
              </a:cxn>
              <a:cxn ang="0">
                <a:pos x="3476" y="486"/>
              </a:cxn>
              <a:cxn ang="0">
                <a:pos x="3680" y="664"/>
              </a:cxn>
              <a:cxn ang="0">
                <a:pos x="3778" y="864"/>
              </a:cxn>
              <a:cxn ang="0">
                <a:pos x="3758" y="1074"/>
              </a:cxn>
              <a:cxn ang="0">
                <a:pos x="3622" y="1266"/>
              </a:cxn>
              <a:cxn ang="0">
                <a:pos x="3388" y="1436"/>
              </a:cxn>
              <a:cxn ang="0">
                <a:pos x="3070" y="1576"/>
              </a:cxn>
              <a:cxn ang="0">
                <a:pos x="2682" y="1678"/>
              </a:cxn>
              <a:cxn ang="0">
                <a:pos x="2240" y="1736"/>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accent2">
                  <a:gamma/>
                  <a:tint val="9412"/>
                  <a:invGamma/>
                </a:schemeClr>
              </a:gs>
              <a:gs pos="100000">
                <a:schemeClr val="accent2"/>
              </a:gs>
            </a:gsLst>
            <a:lin ang="0" scaled="1"/>
          </a:gradFill>
          <a:ln w="0">
            <a:noFill/>
            <a:prstDash val="solid"/>
            <a:round/>
            <a:headEnd/>
            <a:tailEnd/>
          </a:ln>
        </p:spPr>
        <p:txBody>
          <a:bodyPr/>
          <a:lstStyle/>
          <a:p>
            <a:endParaRPr lang="en-US" dirty="0"/>
          </a:p>
        </p:txBody>
      </p:sp>
      <p:sp>
        <p:nvSpPr>
          <p:cNvPr id="15367" name="Oval 7"/>
          <p:cNvSpPr>
            <a:spLocks noChangeArrowheads="1"/>
          </p:cNvSpPr>
          <p:nvPr/>
        </p:nvSpPr>
        <p:spPr bwMode="gray">
          <a:xfrm>
            <a:off x="1447800" y="2286000"/>
            <a:ext cx="2286000" cy="2209800"/>
          </a:xfrm>
          <a:prstGeom prst="ellipse">
            <a:avLst/>
          </a:prstGeom>
          <a:gradFill rotWithShape="1">
            <a:gsLst>
              <a:gs pos="0">
                <a:schemeClr val="hlink"/>
              </a:gs>
              <a:gs pos="100000">
                <a:schemeClr val="hlink">
                  <a:gamma/>
                  <a:shade val="34510"/>
                  <a:invGamma/>
                </a:schemeClr>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a:endParaRPr lang="en-US" dirty="0"/>
          </a:p>
        </p:txBody>
      </p:sp>
      <p:sp>
        <p:nvSpPr>
          <p:cNvPr id="15373" name="Oval 13"/>
          <p:cNvSpPr>
            <a:spLocks noChangeArrowheads="1"/>
          </p:cNvSpPr>
          <p:nvPr/>
        </p:nvSpPr>
        <p:spPr bwMode="gray">
          <a:xfrm>
            <a:off x="3505200" y="4267200"/>
            <a:ext cx="2286000" cy="2130552"/>
          </a:xfrm>
          <a:prstGeom prst="ellipse">
            <a:avLst/>
          </a:prstGeom>
          <a:gradFill rotWithShape="1">
            <a:gsLst>
              <a:gs pos="0">
                <a:schemeClr val="accent2"/>
              </a:gs>
              <a:gs pos="100000">
                <a:schemeClr val="accent2">
                  <a:gamma/>
                  <a:shade val="35686"/>
                  <a:invGamma/>
                </a:schemeClr>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a:endParaRPr lang="en-US" dirty="0"/>
          </a:p>
        </p:txBody>
      </p:sp>
      <p:sp>
        <p:nvSpPr>
          <p:cNvPr id="15379" name="Oval 19"/>
          <p:cNvSpPr>
            <a:spLocks noChangeArrowheads="1"/>
          </p:cNvSpPr>
          <p:nvPr/>
        </p:nvSpPr>
        <p:spPr bwMode="gray">
          <a:xfrm>
            <a:off x="5943600" y="1600200"/>
            <a:ext cx="2209800" cy="2133600"/>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a:endParaRPr lang="en-US" dirty="0"/>
          </a:p>
        </p:txBody>
      </p:sp>
      <p:sp>
        <p:nvSpPr>
          <p:cNvPr id="15382" name="Text Box 22"/>
          <p:cNvSpPr txBox="1">
            <a:spLocks noChangeArrowheads="1"/>
          </p:cNvSpPr>
          <p:nvPr/>
        </p:nvSpPr>
        <p:spPr bwMode="gray">
          <a:xfrm>
            <a:off x="1600200" y="2590800"/>
            <a:ext cx="2057400" cy="1754326"/>
          </a:xfrm>
          <a:prstGeom prst="rect">
            <a:avLst/>
          </a:prstGeom>
          <a:noFill/>
          <a:ln w="9525">
            <a:noFill/>
            <a:miter lim="800000"/>
            <a:headEnd/>
            <a:tailEnd/>
          </a:ln>
          <a:effectLst/>
        </p:spPr>
        <p:txBody>
          <a:bodyPr wrap="square">
            <a:spAutoFit/>
          </a:bodyPr>
          <a:lstStyle/>
          <a:p>
            <a:pPr algn="ctr" eaLnBrk="0" hangingPunct="0"/>
            <a:r>
              <a:rPr lang="mn-MN" b="1" dirty="0" smtClean="0">
                <a:latin typeface="Verdana" pitchFamily="34" charset="0"/>
              </a:rPr>
              <a:t>Зардлын хяналтын зорилгоор түүний хэлбэлзлийг тооцож</a:t>
            </a:r>
          </a:p>
        </p:txBody>
      </p:sp>
      <p:sp>
        <p:nvSpPr>
          <p:cNvPr id="15383" name="Text Box 23"/>
          <p:cNvSpPr txBox="1">
            <a:spLocks noChangeArrowheads="1"/>
          </p:cNvSpPr>
          <p:nvPr/>
        </p:nvSpPr>
        <p:spPr bwMode="gray">
          <a:xfrm>
            <a:off x="6248400" y="2057400"/>
            <a:ext cx="1447800" cy="1200329"/>
          </a:xfrm>
          <a:prstGeom prst="rect">
            <a:avLst/>
          </a:prstGeom>
          <a:noFill/>
          <a:ln w="9525">
            <a:noFill/>
            <a:miter lim="800000"/>
            <a:headEnd/>
            <a:tailEnd/>
          </a:ln>
          <a:effectLst/>
        </p:spPr>
        <p:txBody>
          <a:bodyPr wrap="square">
            <a:spAutoFit/>
          </a:bodyPr>
          <a:lstStyle/>
          <a:p>
            <a:pPr algn="ctr" eaLnBrk="0" hangingPunct="0"/>
            <a:r>
              <a:rPr lang="mn-MN" b="1" dirty="0" smtClean="0">
                <a:latin typeface="Verdana" pitchFamily="34" charset="0"/>
              </a:rPr>
              <a:t>Түүний мөн чанарыг үнэлж</a:t>
            </a:r>
          </a:p>
        </p:txBody>
      </p:sp>
      <p:sp>
        <p:nvSpPr>
          <p:cNvPr id="15385" name="Text Box 25"/>
          <p:cNvSpPr txBox="1">
            <a:spLocks noChangeArrowheads="1"/>
          </p:cNvSpPr>
          <p:nvPr/>
        </p:nvSpPr>
        <p:spPr bwMode="gray">
          <a:xfrm>
            <a:off x="3429000" y="4724400"/>
            <a:ext cx="2590799" cy="1200329"/>
          </a:xfrm>
          <a:prstGeom prst="rect">
            <a:avLst/>
          </a:prstGeom>
          <a:noFill/>
          <a:ln w="9525">
            <a:noFill/>
            <a:miter lim="800000"/>
            <a:headEnd/>
            <a:tailEnd/>
          </a:ln>
          <a:effectLst/>
        </p:spPr>
        <p:txBody>
          <a:bodyPr wrap="square">
            <a:spAutoFit/>
          </a:bodyPr>
          <a:lstStyle/>
          <a:p>
            <a:pPr algn="ctr" eaLnBrk="0" hangingPunct="0"/>
            <a:r>
              <a:rPr lang="mn-MN" b="1" dirty="0" smtClean="0">
                <a:latin typeface="Verdana" pitchFamily="34" charset="0"/>
              </a:rPr>
              <a:t>Хэд хэдэн хэлбэлзлийг тооцож ашигладаг</a:t>
            </a:r>
          </a:p>
        </p:txBody>
      </p:sp>
      <p:graphicFrame>
        <p:nvGraphicFramePr>
          <p:cNvPr id="1239044" name="Object 4"/>
          <p:cNvGraphicFramePr>
            <a:graphicFrameLocks noChangeAspect="1"/>
          </p:cNvGraphicFramePr>
          <p:nvPr/>
        </p:nvGraphicFramePr>
        <p:xfrm>
          <a:off x="7620000" y="4343400"/>
          <a:ext cx="1163638" cy="1524000"/>
        </p:xfrm>
        <a:graphic>
          <a:graphicData uri="http://schemas.openxmlformats.org/presentationml/2006/ole">
            <p:oleObj spid="_x0000_s28673" name="Clip" r:id="rId3" imgW="2309760" imgH="3176280" progId="">
              <p:embed/>
            </p:oleObj>
          </a:graphicData>
        </a:graphic>
      </p:graphicFrame>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239044"/>
                                        </p:tgtEl>
                                        <p:attrNameLst>
                                          <p:attrName>style.visibility</p:attrName>
                                        </p:attrNameLst>
                                      </p:cBhvr>
                                      <p:to>
                                        <p:strVal val="visible"/>
                                      </p:to>
                                    </p:set>
                                    <p:anim calcmode="lin" valueType="num">
                                      <p:cBhvr additive="base">
                                        <p:cTn id="7" dur="500" fill="hold"/>
                                        <p:tgtEl>
                                          <p:spTgt spid="1239044"/>
                                        </p:tgtEl>
                                        <p:attrNameLst>
                                          <p:attrName>ppt_x</p:attrName>
                                        </p:attrNameLst>
                                      </p:cBhvr>
                                      <p:tavLst>
                                        <p:tav tm="0">
                                          <p:val>
                                            <p:strVal val="1+#ppt_w/2"/>
                                          </p:val>
                                        </p:tav>
                                        <p:tav tm="100000">
                                          <p:val>
                                            <p:strVal val="#ppt_x"/>
                                          </p:val>
                                        </p:tav>
                                      </p:tavLst>
                                    </p:anim>
                                    <p:anim calcmode="lin" valueType="num">
                                      <p:cBhvr additive="base">
                                        <p:cTn id="8" dur="500" fill="hold"/>
                                        <p:tgtEl>
                                          <p:spTgt spid="1239044"/>
                                        </p:tgtEl>
                                        <p:attrNameLst>
                                          <p:attrName>ppt_y</p:attrName>
                                        </p:attrNameLst>
                                      </p:cBhvr>
                                      <p:tavLst>
                                        <p:tav tm="0">
                                          <p:val>
                                            <p:strVal val="0-#ppt_h/2"/>
                                          </p:val>
                                        </p:tav>
                                        <p:tav tm="100000">
                                          <p:val>
                                            <p:strVal val="#ppt_y"/>
                                          </p:val>
                                        </p:tav>
                                      </p:tavLst>
                                    </p:anim>
                                  </p:childTnLst>
                                </p:cTn>
                              </p:par>
                              <p:par>
                                <p:cTn id="9" presetID="8" presetClass="emph" presetSubtype="0" fill="hold" nodeType="withEffect">
                                  <p:stCondLst>
                                    <p:cond delay="0"/>
                                  </p:stCondLst>
                                  <p:childTnLst>
                                    <p:animRot by="-21600000">
                                      <p:cBhvr>
                                        <p:cTn id="10" dur="2000" fill="hold"/>
                                        <p:tgtEl>
                                          <p:spTgt spid="123904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5382"/>
                                        </p:tgtEl>
                                        <p:attrNameLst>
                                          <p:attrName>style.visibility</p:attrName>
                                        </p:attrNameLst>
                                      </p:cBhvr>
                                      <p:to>
                                        <p:strVal val="visible"/>
                                      </p:to>
                                    </p:set>
                                    <p:anim calcmode="lin" valueType="num">
                                      <p:cBhvr additive="base">
                                        <p:cTn id="15" dur="500" fill="hold"/>
                                        <p:tgtEl>
                                          <p:spTgt spid="15382"/>
                                        </p:tgtEl>
                                        <p:attrNameLst>
                                          <p:attrName>ppt_x</p:attrName>
                                        </p:attrNameLst>
                                      </p:cBhvr>
                                      <p:tavLst>
                                        <p:tav tm="0">
                                          <p:val>
                                            <p:strVal val="#ppt_x"/>
                                          </p:val>
                                        </p:tav>
                                        <p:tav tm="100000">
                                          <p:val>
                                            <p:strVal val="#ppt_x"/>
                                          </p:val>
                                        </p:tav>
                                      </p:tavLst>
                                    </p:anim>
                                    <p:anim calcmode="lin" valueType="num">
                                      <p:cBhvr additive="base">
                                        <p:cTn id="16" dur="500" fill="hold"/>
                                        <p:tgtEl>
                                          <p:spTgt spid="1538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15383"/>
                                        </p:tgtEl>
                                        <p:attrNameLst>
                                          <p:attrName>style.visibility</p:attrName>
                                        </p:attrNameLst>
                                      </p:cBhvr>
                                      <p:to>
                                        <p:strVal val="visible"/>
                                      </p:to>
                                    </p:set>
                                    <p:animEffect transition="in" filter="box(in)">
                                      <p:cBhvr>
                                        <p:cTn id="21" dur="500"/>
                                        <p:tgtEl>
                                          <p:spTgt spid="15383"/>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373"/>
                                        </p:tgtEl>
                                        <p:attrNameLst>
                                          <p:attrName>style.visibility</p:attrName>
                                        </p:attrNameLst>
                                      </p:cBhvr>
                                      <p:to>
                                        <p:strVal val="visible"/>
                                      </p:to>
                                    </p:set>
                                    <p:anim calcmode="lin" valueType="num">
                                      <p:cBhvr additive="base">
                                        <p:cTn id="26" dur="500" fill="hold"/>
                                        <p:tgtEl>
                                          <p:spTgt spid="15373"/>
                                        </p:tgtEl>
                                        <p:attrNameLst>
                                          <p:attrName>ppt_x</p:attrName>
                                        </p:attrNameLst>
                                      </p:cBhvr>
                                      <p:tavLst>
                                        <p:tav tm="0">
                                          <p:val>
                                            <p:strVal val="#ppt_x"/>
                                          </p:val>
                                        </p:tav>
                                        <p:tav tm="100000">
                                          <p:val>
                                            <p:strVal val="#ppt_x"/>
                                          </p:val>
                                        </p:tav>
                                      </p:tavLst>
                                    </p:anim>
                                    <p:anim calcmode="lin" valueType="num">
                                      <p:cBhvr additive="base">
                                        <p:cTn id="27" dur="500" fill="hold"/>
                                        <p:tgtEl>
                                          <p:spTgt spid="153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3" grpId="0" animBg="1"/>
      <p:bldP spid="15382" grpId="0"/>
      <p:bldP spid="1538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Зардлын төлөв, хамаарал:</a:t>
            </a:r>
            <a:endParaRPr lang="en-US" dirty="0"/>
          </a:p>
        </p:txBody>
      </p:sp>
      <p:sp>
        <p:nvSpPr>
          <p:cNvPr id="4" name="Freeform 5"/>
          <p:cNvSpPr>
            <a:spLocks noEditPoints="1"/>
          </p:cNvSpPr>
          <p:nvPr/>
        </p:nvSpPr>
        <p:spPr bwMode="gray">
          <a:xfrm rot="20241944">
            <a:off x="1037547" y="2843714"/>
            <a:ext cx="6853237" cy="2803525"/>
          </a:xfrm>
          <a:custGeom>
            <a:avLst/>
            <a:gdLst/>
            <a:ahLst/>
            <a:cxnLst>
              <a:cxn ang="0">
                <a:pos x="1692" y="12"/>
              </a:cxn>
              <a:cxn ang="0">
                <a:pos x="1234" y="74"/>
              </a:cxn>
              <a:cxn ang="0">
                <a:pos x="828" y="182"/>
              </a:cxn>
              <a:cxn ang="0">
                <a:pos x="486" y="330"/>
              </a:cxn>
              <a:cxn ang="0">
                <a:pos x="226" y="510"/>
              </a:cxn>
              <a:cxn ang="0">
                <a:pos x="58" y="718"/>
              </a:cxn>
              <a:cxn ang="0">
                <a:pos x="0" y="944"/>
              </a:cxn>
              <a:cxn ang="0">
                <a:pos x="58" y="1170"/>
              </a:cxn>
              <a:cxn ang="0">
                <a:pos x="226" y="1378"/>
              </a:cxn>
              <a:cxn ang="0">
                <a:pos x="486" y="1558"/>
              </a:cxn>
              <a:cxn ang="0">
                <a:pos x="828" y="1706"/>
              </a:cxn>
              <a:cxn ang="0">
                <a:pos x="1234" y="1814"/>
              </a:cxn>
              <a:cxn ang="0">
                <a:pos x="1692" y="1876"/>
              </a:cxn>
              <a:cxn ang="0">
                <a:pos x="2186" y="1884"/>
              </a:cxn>
              <a:cxn ang="0">
                <a:pos x="2658" y="1840"/>
              </a:cxn>
              <a:cxn ang="0">
                <a:pos x="3084" y="1746"/>
              </a:cxn>
              <a:cxn ang="0">
                <a:pos x="3448" y="1612"/>
              </a:cxn>
              <a:cxn ang="0">
                <a:pos x="3738" y="1442"/>
              </a:cxn>
              <a:cxn ang="0">
                <a:pos x="3938" y="1242"/>
              </a:cxn>
              <a:cxn ang="0">
                <a:pos x="4034" y="1022"/>
              </a:cxn>
              <a:cxn ang="0">
                <a:pos x="4014" y="790"/>
              </a:cxn>
              <a:cxn ang="0">
                <a:pos x="3882" y="576"/>
              </a:cxn>
              <a:cxn ang="0">
                <a:pos x="3650" y="386"/>
              </a:cxn>
              <a:cxn ang="0">
                <a:pos x="3334" y="228"/>
              </a:cxn>
              <a:cxn ang="0">
                <a:pos x="2948" y="106"/>
              </a:cxn>
              <a:cxn ang="0">
                <a:pos x="2506" y="28"/>
              </a:cxn>
              <a:cxn ang="0">
                <a:pos x="2020" y="0"/>
              </a:cxn>
              <a:cxn ang="0">
                <a:pos x="1606" y="1736"/>
              </a:cxn>
              <a:cxn ang="0">
                <a:pos x="1164" y="1678"/>
              </a:cxn>
              <a:cxn ang="0">
                <a:pos x="776" y="1576"/>
              </a:cxn>
              <a:cxn ang="0">
                <a:pos x="458" y="1436"/>
              </a:cxn>
              <a:cxn ang="0">
                <a:pos x="224" y="1266"/>
              </a:cxn>
              <a:cxn ang="0">
                <a:pos x="88" y="1074"/>
              </a:cxn>
              <a:cxn ang="0">
                <a:pos x="68" y="864"/>
              </a:cxn>
              <a:cxn ang="0">
                <a:pos x="166" y="664"/>
              </a:cxn>
              <a:cxn ang="0">
                <a:pos x="370" y="486"/>
              </a:cxn>
              <a:cxn ang="0">
                <a:pos x="662" y="336"/>
              </a:cxn>
              <a:cxn ang="0">
                <a:pos x="1028" y="222"/>
              </a:cxn>
              <a:cxn ang="0">
                <a:pos x="1454" y="148"/>
              </a:cxn>
              <a:cxn ang="0">
                <a:pos x="1922" y="120"/>
              </a:cxn>
              <a:cxn ang="0">
                <a:pos x="2392" y="148"/>
              </a:cxn>
              <a:cxn ang="0">
                <a:pos x="2818" y="222"/>
              </a:cxn>
              <a:cxn ang="0">
                <a:pos x="3184" y="336"/>
              </a:cxn>
              <a:cxn ang="0">
                <a:pos x="3476" y="486"/>
              </a:cxn>
              <a:cxn ang="0">
                <a:pos x="3680" y="664"/>
              </a:cxn>
              <a:cxn ang="0">
                <a:pos x="3778" y="864"/>
              </a:cxn>
              <a:cxn ang="0">
                <a:pos x="3758" y="1074"/>
              </a:cxn>
              <a:cxn ang="0">
                <a:pos x="3622" y="1266"/>
              </a:cxn>
              <a:cxn ang="0">
                <a:pos x="3388" y="1436"/>
              </a:cxn>
              <a:cxn ang="0">
                <a:pos x="3070" y="1576"/>
              </a:cxn>
              <a:cxn ang="0">
                <a:pos x="2682" y="1678"/>
              </a:cxn>
              <a:cxn ang="0">
                <a:pos x="2240" y="1736"/>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accent2">
                  <a:gamma/>
                  <a:tint val="9412"/>
                  <a:invGamma/>
                </a:schemeClr>
              </a:gs>
              <a:gs pos="100000">
                <a:schemeClr val="accent2"/>
              </a:gs>
            </a:gsLst>
            <a:lin ang="0" scaled="1"/>
          </a:gradFill>
          <a:ln w="0">
            <a:noFill/>
            <a:prstDash val="solid"/>
            <a:round/>
            <a:headEnd/>
            <a:tailEnd/>
          </a:ln>
        </p:spPr>
        <p:txBody>
          <a:bodyPr/>
          <a:lstStyle/>
          <a:p>
            <a:endParaRPr lang="en-US" dirty="0"/>
          </a:p>
        </p:txBody>
      </p:sp>
      <p:sp>
        <p:nvSpPr>
          <p:cNvPr id="5" name="Smiley Face 4"/>
          <p:cNvSpPr/>
          <p:nvPr/>
        </p:nvSpPr>
        <p:spPr>
          <a:xfrm>
            <a:off x="1066800" y="3048000"/>
            <a:ext cx="2743200" cy="2286000"/>
          </a:xfrm>
          <a:prstGeom prst="smileyFac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solidFill>
                  <a:schemeClr val="tx1"/>
                </a:solidFill>
              </a:rPr>
              <a:t>Зардлын хувьсах </a:t>
            </a:r>
            <a:endParaRPr lang="en-US" sz="32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endParaRPr>
          </a:p>
        </p:txBody>
      </p:sp>
      <p:sp>
        <p:nvSpPr>
          <p:cNvPr id="6" name="Smiley Face 5"/>
          <p:cNvSpPr/>
          <p:nvPr/>
        </p:nvSpPr>
        <p:spPr>
          <a:xfrm rot="195532">
            <a:off x="6172200" y="1447800"/>
            <a:ext cx="2286000" cy="2133600"/>
          </a:xfrm>
          <a:prstGeom prst="smileyFace">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sz="2800" dirty="0" smtClean="0">
                <a:solidFill>
                  <a:schemeClr val="tx1"/>
                </a:solidFill>
              </a:rPr>
              <a:t>Тогтмол шинж чанарыг</a:t>
            </a:r>
            <a:endParaRPr lang="en-US" sz="2800" dirty="0">
              <a:solidFill>
                <a:schemeClr val="tx1"/>
              </a:solidFill>
            </a:endParaRPr>
          </a:p>
        </p:txBody>
      </p:sp>
      <p:pic>
        <p:nvPicPr>
          <p:cNvPr id="7" name="Picture 4" descr="C:\Documents and Settings\User\My Documents\My Pictures\Microsoft Clip Organizer\j0424466.wmf"/>
          <p:cNvPicPr>
            <a:picLocks noChangeAspect="1" noChangeArrowheads="1"/>
          </p:cNvPicPr>
          <p:nvPr/>
        </p:nvPicPr>
        <p:blipFill>
          <a:blip r:embed="rId2" cstate="print"/>
          <a:srcRect/>
          <a:stretch>
            <a:fillRect/>
          </a:stretch>
        </p:blipFill>
        <p:spPr bwMode="auto">
          <a:xfrm>
            <a:off x="6781800" y="4343400"/>
            <a:ext cx="1974850" cy="1698625"/>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2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1"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box(in)">
                                      <p:cBhvr>
                                        <p:cTn id="15" dur="500"/>
                                        <p:tgtEl>
                                          <p:spTgt spid="5">
                                            <p:bg/>
                                          </p:spTgt>
                                        </p:tgtEl>
                                      </p:cBhvr>
                                    </p:animEffect>
                                  </p:childTnLst>
                                </p:cTn>
                              </p:par>
                              <p:par>
                                <p:cTn id="16" presetID="4" presetClass="entr" presetSubtype="16" fill="hold" grpId="1" nodeType="with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box(in)">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animEffect transition="in" filter="wipe(down)">
                                      <p:cBhvr>
                                        <p:cTn id="23" dur="500"/>
                                        <p:tgtEl>
                                          <p:spTgt spid="6">
                                            <p:bg/>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down)">
                                      <p:cBhvr>
                                        <p:cTn id="26"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5" grpId="1" build="allAtOnce" animBg="1"/>
      <p:bldP spid="6" grpId="0"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Зардлын төлөв, хамаарал:</a:t>
            </a:r>
            <a:endParaRPr lang="en-US" dirty="0"/>
          </a:p>
        </p:txBody>
      </p:sp>
      <p:sp>
        <p:nvSpPr>
          <p:cNvPr id="3" name="Rectangle 2"/>
          <p:cNvSpPr/>
          <p:nvPr/>
        </p:nvSpPr>
        <p:spPr>
          <a:xfrm>
            <a:off x="1143000" y="1295400"/>
            <a:ext cx="7620000" cy="3970318"/>
          </a:xfrm>
          <a:prstGeom prst="rect">
            <a:avLst/>
          </a:prstGeom>
        </p:spPr>
        <p:txBody>
          <a:bodyPr wrap="square">
            <a:spAutoFit/>
          </a:bodyPr>
          <a:lstStyle/>
          <a:p>
            <a:pPr algn="just"/>
            <a:r>
              <a:rPr lang="mn-MN" sz="2800" dirty="0" smtClean="0"/>
              <a:t>Зардлын бүртгэл хөтлөх, удирдлагын шийдвэр гаргалт, төлөвлөлт, хяналтын үйл ажиллагаанд хэрэгцээ шаардлагатай мэдээллийг боловсруулан гаргахад зардлуудыг хувьсах, тогтмол, хэсэгчлэн хувьсах төлөвүүдээр нь ангилж, тэдгээрийн үйлдвэрлэл буюу үйл ажиллагааны түвшний өөрчлөлтөөс хамаарах хамаарлыг шинжлэн үзэх шаардлагатай болдог</a:t>
            </a:r>
            <a:endParaRPr lang="en-US" sz="2800" dirty="0"/>
          </a:p>
        </p:txBody>
      </p:sp>
      <p:graphicFrame>
        <p:nvGraphicFramePr>
          <p:cNvPr id="1239044" name="Object 4"/>
          <p:cNvGraphicFramePr>
            <a:graphicFrameLocks noChangeAspect="1"/>
          </p:cNvGraphicFramePr>
          <p:nvPr/>
        </p:nvGraphicFramePr>
        <p:xfrm>
          <a:off x="6858000" y="4724400"/>
          <a:ext cx="1163638" cy="1524000"/>
        </p:xfrm>
        <a:graphic>
          <a:graphicData uri="http://schemas.openxmlformats.org/presentationml/2006/ole">
            <p:oleObj spid="_x0000_s26625" name="Clip" r:id="rId3" imgW="2309760" imgH="3176280" progId="">
              <p:embed/>
            </p:oleObj>
          </a:graphicData>
        </a:graphic>
      </p:graphicFrame>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239044"/>
                                        </p:tgtEl>
                                        <p:attrNameLst>
                                          <p:attrName>style.visibility</p:attrName>
                                        </p:attrNameLst>
                                      </p:cBhvr>
                                      <p:to>
                                        <p:strVal val="visible"/>
                                      </p:to>
                                    </p:set>
                                    <p:anim calcmode="lin" valueType="num">
                                      <p:cBhvr additive="base">
                                        <p:cTn id="7" dur="500" fill="hold"/>
                                        <p:tgtEl>
                                          <p:spTgt spid="1239044"/>
                                        </p:tgtEl>
                                        <p:attrNameLst>
                                          <p:attrName>ppt_x</p:attrName>
                                        </p:attrNameLst>
                                      </p:cBhvr>
                                      <p:tavLst>
                                        <p:tav tm="0">
                                          <p:val>
                                            <p:strVal val="1+#ppt_w/2"/>
                                          </p:val>
                                        </p:tav>
                                        <p:tav tm="100000">
                                          <p:val>
                                            <p:strVal val="#ppt_x"/>
                                          </p:val>
                                        </p:tav>
                                      </p:tavLst>
                                    </p:anim>
                                    <p:anim calcmode="lin" valueType="num">
                                      <p:cBhvr additive="base">
                                        <p:cTn id="8" dur="500" fill="hold"/>
                                        <p:tgtEl>
                                          <p:spTgt spid="1239044"/>
                                        </p:tgtEl>
                                        <p:attrNameLst>
                                          <p:attrName>ppt_y</p:attrName>
                                        </p:attrNameLst>
                                      </p:cBhvr>
                                      <p:tavLst>
                                        <p:tav tm="0">
                                          <p:val>
                                            <p:strVal val="0-#ppt_h/2"/>
                                          </p:val>
                                        </p:tav>
                                        <p:tav tm="100000">
                                          <p:val>
                                            <p:strVal val="#ppt_y"/>
                                          </p:val>
                                        </p:tav>
                                      </p:tavLst>
                                    </p:anim>
                                  </p:childTnLst>
                                </p:cTn>
                              </p:par>
                              <p:par>
                                <p:cTn id="9" presetID="8" presetClass="emph" presetSubtype="0" fill="hold" nodeType="withEffect">
                                  <p:stCondLst>
                                    <p:cond delay="0"/>
                                  </p:stCondLst>
                                  <p:childTnLst>
                                    <p:animRot by="-21600000">
                                      <p:cBhvr>
                                        <p:cTn id="10" dur="2000" fill="hold"/>
                                        <p:tgtEl>
                                          <p:spTgt spid="12390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Зардлын төлөв, хамаарал:</a:t>
            </a:r>
            <a:endParaRPr lang="en-US" dirty="0"/>
          </a:p>
        </p:txBody>
      </p:sp>
      <p:sp>
        <p:nvSpPr>
          <p:cNvPr id="3" name="Rectangle 2"/>
          <p:cNvSpPr/>
          <p:nvPr/>
        </p:nvSpPr>
        <p:spPr>
          <a:xfrm>
            <a:off x="1143000" y="1600200"/>
            <a:ext cx="7620000" cy="3785652"/>
          </a:xfrm>
          <a:prstGeom prst="rect">
            <a:avLst/>
          </a:prstGeom>
        </p:spPr>
        <p:txBody>
          <a:bodyPr wrap="square">
            <a:spAutoFit/>
          </a:bodyPr>
          <a:lstStyle/>
          <a:p>
            <a:r>
              <a:rPr lang="mn-MN" sz="2400" dirty="0" smtClean="0"/>
              <a:t>Аж ахуйн үйл ажиллагааг зохион байгуулах явцдаа удирдлагын зүгээс үйлдвэрлэл, ажил үйлчилгээний цар хүрээтэй уялдан өсч, буурах юм уу харьцангуй тогтмол чанартай байгаа зардлуудаа заавал судлах ѐстой юм. Зарим зардлын дүн нь үйлдвэрлэлийн өөрчлөлтөөс шууд хамаарч байдаг бол нөгөө хэсэг нь тогтмол байдаг. Зарим зардал нь үйл ажиллагааны нэгж хэсэг хэмжээнд тогтмол байснаа цаашдын өсөлтийг дагалдан өөрчлөгдөх холимог чанарыг агуулж байдаг</a:t>
            </a:r>
            <a:endParaRPr lang="en-US" sz="2400" dirty="0"/>
          </a:p>
        </p:txBody>
      </p:sp>
      <p:graphicFrame>
        <p:nvGraphicFramePr>
          <p:cNvPr id="1239044" name="Object 4"/>
          <p:cNvGraphicFramePr>
            <a:graphicFrameLocks noChangeAspect="1"/>
          </p:cNvGraphicFramePr>
          <p:nvPr/>
        </p:nvGraphicFramePr>
        <p:xfrm>
          <a:off x="7010400" y="4876800"/>
          <a:ext cx="1163638" cy="1524000"/>
        </p:xfrm>
        <a:graphic>
          <a:graphicData uri="http://schemas.openxmlformats.org/presentationml/2006/ole">
            <p:oleObj spid="_x0000_s25601" name="Clip" r:id="rId3" imgW="2309760" imgH="3176280" progId="">
              <p:embed/>
            </p:oleObj>
          </a:graphicData>
        </a:graphic>
      </p:graphicFrame>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239044"/>
                                        </p:tgtEl>
                                        <p:attrNameLst>
                                          <p:attrName>style.visibility</p:attrName>
                                        </p:attrNameLst>
                                      </p:cBhvr>
                                      <p:to>
                                        <p:strVal val="visible"/>
                                      </p:to>
                                    </p:set>
                                    <p:anim calcmode="lin" valueType="num">
                                      <p:cBhvr additive="base">
                                        <p:cTn id="7" dur="500" fill="hold"/>
                                        <p:tgtEl>
                                          <p:spTgt spid="1239044"/>
                                        </p:tgtEl>
                                        <p:attrNameLst>
                                          <p:attrName>ppt_x</p:attrName>
                                        </p:attrNameLst>
                                      </p:cBhvr>
                                      <p:tavLst>
                                        <p:tav tm="0">
                                          <p:val>
                                            <p:strVal val="1+#ppt_w/2"/>
                                          </p:val>
                                        </p:tav>
                                        <p:tav tm="100000">
                                          <p:val>
                                            <p:strVal val="#ppt_x"/>
                                          </p:val>
                                        </p:tav>
                                      </p:tavLst>
                                    </p:anim>
                                    <p:anim calcmode="lin" valueType="num">
                                      <p:cBhvr additive="base">
                                        <p:cTn id="8" dur="500" fill="hold"/>
                                        <p:tgtEl>
                                          <p:spTgt spid="1239044"/>
                                        </p:tgtEl>
                                        <p:attrNameLst>
                                          <p:attrName>ppt_y</p:attrName>
                                        </p:attrNameLst>
                                      </p:cBhvr>
                                      <p:tavLst>
                                        <p:tav tm="0">
                                          <p:val>
                                            <p:strVal val="0-#ppt_h/2"/>
                                          </p:val>
                                        </p:tav>
                                        <p:tav tm="100000">
                                          <p:val>
                                            <p:strVal val="#ppt_y"/>
                                          </p:val>
                                        </p:tav>
                                      </p:tavLst>
                                    </p:anim>
                                  </p:childTnLst>
                                </p:cTn>
                              </p:par>
                              <p:par>
                                <p:cTn id="9" presetID="8" presetClass="emph" presetSubtype="0" fill="hold" nodeType="withEffect">
                                  <p:stCondLst>
                                    <p:cond delay="0"/>
                                  </p:stCondLst>
                                  <p:childTnLst>
                                    <p:animRot by="-21600000">
                                      <p:cBhvr>
                                        <p:cTn id="10" dur="2000" fill="hold"/>
                                        <p:tgtEl>
                                          <p:spTgt spid="12390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Хувьсах төлөвийн зардал</a:t>
            </a:r>
            <a:endParaRPr lang="en-US" dirty="0"/>
          </a:p>
        </p:txBody>
      </p:sp>
      <p:sp>
        <p:nvSpPr>
          <p:cNvPr id="3" name="Rectangle 2"/>
          <p:cNvSpPr/>
          <p:nvPr/>
        </p:nvSpPr>
        <p:spPr>
          <a:xfrm>
            <a:off x="1143000" y="914400"/>
            <a:ext cx="7620000" cy="2677656"/>
          </a:xfrm>
          <a:prstGeom prst="rect">
            <a:avLst/>
          </a:prstGeom>
        </p:spPr>
        <p:txBody>
          <a:bodyPr wrap="square">
            <a:spAutoFit/>
          </a:bodyPr>
          <a:lstStyle/>
          <a:p>
            <a:r>
              <a:rPr lang="mn-MN" sz="2800" b="1" dirty="0" smtClean="0"/>
              <a:t/>
            </a:r>
            <a:br>
              <a:rPr lang="mn-MN" sz="2800" b="1" dirty="0" smtClean="0"/>
            </a:br>
            <a:r>
              <a:rPr lang="mn-MN" sz="2800" b="1" dirty="0" smtClean="0">
                <a:solidFill>
                  <a:srgbClr val="FFFF00"/>
                </a:solidFill>
              </a:rPr>
              <a:t>Нийт хувьсах зардал нь </a:t>
            </a:r>
            <a:r>
              <a:rPr lang="mn-MN" sz="2800" dirty="0" smtClean="0"/>
              <a:t>үйлдвэрлэл, үйл ажиллагааны түвшний өөрчлөлтөөс шууд шугаман хамааралтай</a:t>
            </a:r>
            <a:r>
              <a:rPr lang="en-US" sz="2800" dirty="0" smtClean="0"/>
              <a:t/>
            </a:r>
            <a:br>
              <a:rPr lang="en-US" sz="2800" dirty="0" smtClean="0"/>
            </a:br>
            <a:endParaRPr lang="en-US" sz="2800" dirty="0" smtClean="0"/>
          </a:p>
          <a:p>
            <a:r>
              <a:rPr lang="mn-MN" sz="2800" dirty="0" smtClean="0"/>
              <a:t> </a:t>
            </a:r>
            <a:endParaRPr lang="en-US" sz="2800" dirty="0"/>
          </a:p>
        </p:txBody>
      </p:sp>
      <p:sp>
        <p:nvSpPr>
          <p:cNvPr id="4" name="Rectangle 3"/>
          <p:cNvSpPr/>
          <p:nvPr/>
        </p:nvSpPr>
        <p:spPr>
          <a:xfrm>
            <a:off x="1143000" y="2819400"/>
            <a:ext cx="7239000" cy="2677656"/>
          </a:xfrm>
          <a:prstGeom prst="rect">
            <a:avLst/>
          </a:prstGeom>
        </p:spPr>
        <p:txBody>
          <a:bodyPr wrap="square">
            <a:spAutoFit/>
          </a:bodyPr>
          <a:lstStyle/>
          <a:p>
            <a:r>
              <a:rPr lang="mn-MN" sz="2800" b="1" dirty="0" smtClean="0">
                <a:solidFill>
                  <a:srgbClr val="FFFF00"/>
                </a:solidFill>
              </a:rPr>
              <a:t>Нэгжийн хувьсах зардал нь </a:t>
            </a:r>
            <a:r>
              <a:rPr lang="mn-MN" sz="2800" dirty="0" smtClean="0"/>
              <a:t>бусад хүчин зүйлс (түүхий эдийн үнэ ханш, хөдөлмөрийн хөлс г.м) өөрчлөгдөөгүй үед үйлдвэрлэл, үйл ажиллагааны түвшний өөрчлөлтөөс хамааралгүй тогтмол шинжтэй</a:t>
            </a:r>
            <a:endParaRPr lang="en-US" sz="2800" dirty="0"/>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Тогтмол төлөвийн зардал</a:t>
            </a:r>
            <a:endParaRPr lang="en-US" dirty="0"/>
          </a:p>
        </p:txBody>
      </p:sp>
      <p:sp>
        <p:nvSpPr>
          <p:cNvPr id="3" name="Rectangle 2"/>
          <p:cNvSpPr/>
          <p:nvPr/>
        </p:nvSpPr>
        <p:spPr>
          <a:xfrm>
            <a:off x="1143000" y="1447800"/>
            <a:ext cx="7772400" cy="1815882"/>
          </a:xfrm>
          <a:prstGeom prst="rect">
            <a:avLst/>
          </a:prstGeom>
        </p:spPr>
        <p:txBody>
          <a:bodyPr wrap="square">
            <a:spAutoFit/>
          </a:bodyPr>
          <a:lstStyle/>
          <a:p>
            <a:r>
              <a:rPr lang="mn-MN" sz="2800" b="1" dirty="0" smtClean="0">
                <a:solidFill>
                  <a:srgbClr val="FFFF00"/>
                </a:solidFill>
              </a:rPr>
              <a:t>Нийт тогтмол зардал нь </a:t>
            </a:r>
            <a:r>
              <a:rPr lang="mn-MN" sz="2800" dirty="0" smtClean="0"/>
              <a:t>үйлдвэрлэл, үйл ажиллагааны түвшний өөрчлөлтөөс хамааралгүй, тогтмол шинжтэй</a:t>
            </a:r>
            <a:br>
              <a:rPr lang="mn-MN" sz="2800" dirty="0" smtClean="0"/>
            </a:br>
            <a:r>
              <a:rPr lang="mn-MN" sz="2800" dirty="0" smtClean="0"/>
              <a:t> </a:t>
            </a:r>
          </a:p>
        </p:txBody>
      </p:sp>
      <p:sp>
        <p:nvSpPr>
          <p:cNvPr id="4" name="Rectangle 3"/>
          <p:cNvSpPr/>
          <p:nvPr/>
        </p:nvSpPr>
        <p:spPr>
          <a:xfrm>
            <a:off x="1219200" y="3124200"/>
            <a:ext cx="7620000" cy="1384995"/>
          </a:xfrm>
          <a:prstGeom prst="rect">
            <a:avLst/>
          </a:prstGeom>
        </p:spPr>
        <p:txBody>
          <a:bodyPr wrap="square">
            <a:spAutoFit/>
          </a:bodyPr>
          <a:lstStyle/>
          <a:p>
            <a:r>
              <a:rPr lang="mn-MN" sz="2800" b="1" dirty="0" smtClean="0">
                <a:solidFill>
                  <a:srgbClr val="FFFF00"/>
                </a:solidFill>
              </a:rPr>
              <a:t>Нэгжийн тогтмол зардал нь</a:t>
            </a:r>
            <a:r>
              <a:rPr lang="en-US" sz="2800" b="1" dirty="0" smtClean="0">
                <a:solidFill>
                  <a:srgbClr val="FFFF00"/>
                </a:solidFill>
              </a:rPr>
              <a:t> </a:t>
            </a:r>
            <a:r>
              <a:rPr lang="mn-MN" sz="2800" dirty="0" smtClean="0"/>
              <a:t>үйлдвэрлэл, үйл ажиллагааны түвшний өөрчлөлтөөс урвуу хамааралтай</a:t>
            </a:r>
            <a:endParaRPr lang="en-US" sz="2800" dirty="0"/>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686800" cy="792162"/>
          </a:xfrm>
        </p:spPr>
        <p:txBody>
          <a:bodyPr/>
          <a:lstStyle/>
          <a:p>
            <a:r>
              <a:rPr lang="mn-MN" sz="3200" dirty="0" smtClean="0">
                <a:latin typeface="Arial Mon" pitchFamily="34" charset="0"/>
                <a:cs typeface="Arial Mon" pitchFamily="34" charset="0"/>
              </a:rPr>
              <a:t>Зардлын төлөв байдал, хамаарлын шинжилгээ</a:t>
            </a:r>
            <a:br>
              <a:rPr lang="mn-MN" sz="3200" dirty="0" smtClean="0">
                <a:latin typeface="Arial Mon" pitchFamily="34" charset="0"/>
                <a:cs typeface="Arial Mon" pitchFamily="34" charset="0"/>
              </a:rPr>
            </a:br>
            <a:endParaRPr lang="en-US" sz="3200" dirty="0"/>
          </a:p>
        </p:txBody>
      </p:sp>
      <p:graphicFrame>
        <p:nvGraphicFramePr>
          <p:cNvPr id="3" name="Diagram 2"/>
          <p:cNvGraphicFramePr/>
          <p:nvPr/>
        </p:nvGraphicFramePr>
        <p:xfrm>
          <a:off x="228600" y="1066800"/>
          <a:ext cx="8763000" cy="523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3600" dirty="0" smtClean="0"/>
              <a:t>Хэсэгчлэн хувьсах төлөвийн зардал</a:t>
            </a:r>
            <a:endParaRPr lang="en-US" sz="3600" dirty="0"/>
          </a:p>
        </p:txBody>
      </p:sp>
      <p:sp>
        <p:nvSpPr>
          <p:cNvPr id="3" name="Rectangle 2"/>
          <p:cNvSpPr/>
          <p:nvPr/>
        </p:nvSpPr>
        <p:spPr>
          <a:xfrm>
            <a:off x="1066800" y="1066800"/>
            <a:ext cx="8077200" cy="5262979"/>
          </a:xfrm>
          <a:prstGeom prst="rect">
            <a:avLst/>
          </a:prstGeom>
        </p:spPr>
        <p:txBody>
          <a:bodyPr wrap="square">
            <a:spAutoFit/>
          </a:bodyPr>
          <a:lstStyle/>
          <a:p>
            <a:pPr>
              <a:buBlip>
                <a:blip r:embed="rId2"/>
              </a:buBlip>
            </a:pPr>
            <a:r>
              <a:rPr lang="mn-MN" sz="2800" dirty="0" smtClean="0"/>
              <a:t>Үйлдвэрлэл, үйл ажиллагааны түвшин өөрчлөгдөхөд зарим хэсэг нь түүнтэй шууд хамааралтай өөрчлөгдөх ба зарим хэсэг нь түүнээс хамааралгүй тогтмол байдаг зардлуудыг </a:t>
            </a:r>
            <a:r>
              <a:rPr lang="mn-MN" sz="2800" b="1" dirty="0" smtClean="0">
                <a:solidFill>
                  <a:srgbClr val="FFFF00"/>
                </a:solidFill>
              </a:rPr>
              <a:t>хэсэгчлэн хувьсах төлөвийн зардал </a:t>
            </a:r>
            <a:r>
              <a:rPr lang="mn-MN" sz="2800" dirty="0" smtClean="0"/>
              <a:t>гэдэг. </a:t>
            </a:r>
          </a:p>
          <a:p>
            <a:pPr>
              <a:buBlip>
                <a:blip r:embed="rId2"/>
              </a:buBlip>
            </a:pPr>
            <a:r>
              <a:rPr lang="mn-MN" sz="2800" dirty="0" smtClean="0"/>
              <a:t>Хэсэгчлэн хувьсах зардлын бүрэлдэхүүнд цахилгаан эрчим хүч, уур ус, хий, шингэн түлш, нүүрс тос зарим шууд бус хөдөлмөрийн зардал, ажиллагсдын орлогын албан татвар, аялал, цайллага дайллага маркетинг менежментийн төрөл хэлбэртэй байна. </a:t>
            </a:r>
            <a:endParaRPr lang="en-US" sz="2800" dirty="0"/>
          </a:p>
        </p:txBody>
      </p:sp>
    </p:spTree>
  </p:cSld>
  <p:clrMapOvr>
    <a:masterClrMapping/>
  </p:clrMapOvr>
  <p:transition spd="med">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8438"/>
            <a:ext cx="8610600" cy="792162"/>
          </a:xfrm>
        </p:spPr>
        <p:txBody>
          <a:bodyPr/>
          <a:lstStyle/>
          <a:p>
            <a:r>
              <a:rPr lang="mn-MN" sz="3200" dirty="0" smtClean="0"/>
              <a:t>Хэсэгчилсэн хувьсах зардлыг шинжилж, ангилах аргууд</a:t>
            </a:r>
            <a:endParaRPr lang="en-US" sz="3200" dirty="0"/>
          </a:p>
        </p:txBody>
      </p:sp>
      <p:sp>
        <p:nvSpPr>
          <p:cNvPr id="3" name="Rectangle 2"/>
          <p:cNvSpPr/>
          <p:nvPr/>
        </p:nvSpPr>
        <p:spPr>
          <a:xfrm>
            <a:off x="1219200" y="1447800"/>
            <a:ext cx="7620000" cy="4524315"/>
          </a:xfrm>
          <a:prstGeom prst="rect">
            <a:avLst/>
          </a:prstGeom>
        </p:spPr>
        <p:txBody>
          <a:bodyPr wrap="square">
            <a:spAutoFit/>
          </a:bodyPr>
          <a:lstStyle/>
          <a:p>
            <a:r>
              <a:rPr lang="mn-MN" sz="2400" dirty="0" smtClean="0"/>
              <a:t>Хэсэгчлэн хувьсах зардлуудыг хувьсах, тогтмол хэсгээр нь ангилахад бэрхшээл тулгардаг бөгөөд тусгай аргуудын тусламжтайгаар хуваарилдаг.</a:t>
            </a:r>
            <a:br>
              <a:rPr lang="mn-MN" sz="2400" dirty="0" smtClean="0"/>
            </a:br>
            <a:r>
              <a:rPr lang="mn-MN" sz="2400" dirty="0" smtClean="0"/>
              <a:t> Үүнд: </a:t>
            </a:r>
          </a:p>
          <a:p>
            <a:pPr>
              <a:buFont typeface="Wingdings" pitchFamily="2" charset="2"/>
              <a:buChar char="v"/>
            </a:pPr>
            <a:r>
              <a:rPr lang="mn-MN" sz="2400" dirty="0" smtClean="0">
                <a:solidFill>
                  <a:srgbClr val="FFFF00"/>
                </a:solidFill>
              </a:rPr>
              <a:t>  Дээд ба доод цэгийн арга  </a:t>
            </a:r>
            <a:r>
              <a:rPr lang="en-US" sz="2400" dirty="0" smtClean="0">
                <a:solidFill>
                  <a:srgbClr val="FFFF00"/>
                </a:solidFill>
              </a:rPr>
              <a:t>(</a:t>
            </a:r>
            <a:r>
              <a:rPr lang="en-US" dirty="0" smtClean="0">
                <a:solidFill>
                  <a:srgbClr val="FFFF00"/>
                </a:solidFill>
              </a:rPr>
              <a:t>High and low points method</a:t>
            </a:r>
            <a:r>
              <a:rPr lang="en-US" sz="2400" dirty="0" smtClean="0">
                <a:solidFill>
                  <a:srgbClr val="FFFF00"/>
                </a:solidFill>
              </a:rPr>
              <a:t>)</a:t>
            </a:r>
            <a:endParaRPr lang="mn-MN" sz="2400" dirty="0" smtClean="0">
              <a:solidFill>
                <a:srgbClr val="FFFF00"/>
              </a:solidFill>
            </a:endParaRPr>
          </a:p>
          <a:p>
            <a:pPr>
              <a:buFont typeface="Wingdings" pitchFamily="2" charset="2"/>
              <a:buChar char="v"/>
            </a:pPr>
            <a:r>
              <a:rPr lang="mn-MN" sz="2400" dirty="0" smtClean="0">
                <a:solidFill>
                  <a:srgbClr val="FFFF00"/>
                </a:solidFill>
              </a:rPr>
              <a:t>  Статистик графикийн арга </a:t>
            </a:r>
            <a:r>
              <a:rPr lang="en-US" sz="2400" dirty="0" smtClean="0">
                <a:solidFill>
                  <a:srgbClr val="FFFF00"/>
                </a:solidFill>
              </a:rPr>
              <a:t>(</a:t>
            </a:r>
            <a:r>
              <a:rPr lang="en-US" sz="1600" dirty="0" smtClean="0">
                <a:solidFill>
                  <a:srgbClr val="FFFF00"/>
                </a:solidFill>
              </a:rPr>
              <a:t>Statistical scatter graph method</a:t>
            </a:r>
            <a:r>
              <a:rPr lang="en-US" sz="2400" dirty="0" smtClean="0">
                <a:solidFill>
                  <a:srgbClr val="FFFF00"/>
                </a:solidFill>
              </a:rPr>
              <a:t>)</a:t>
            </a:r>
            <a:endParaRPr lang="mn-MN" sz="2400" dirty="0" smtClean="0">
              <a:solidFill>
                <a:srgbClr val="FFFF00"/>
              </a:solidFill>
            </a:endParaRPr>
          </a:p>
          <a:p>
            <a:pPr>
              <a:buFont typeface="Wingdings" pitchFamily="2" charset="2"/>
              <a:buChar char="v"/>
            </a:pPr>
            <a:r>
              <a:rPr lang="mn-MN" sz="2400" dirty="0" smtClean="0">
                <a:solidFill>
                  <a:srgbClr val="FFFF00"/>
                </a:solidFill>
              </a:rPr>
              <a:t>  Хамгийн бага квадратын арга </a:t>
            </a:r>
            <a:r>
              <a:rPr lang="en-US" sz="2400" dirty="0" smtClean="0">
                <a:solidFill>
                  <a:srgbClr val="FFFF00"/>
                </a:solidFill>
              </a:rPr>
              <a:t>(</a:t>
            </a:r>
            <a:r>
              <a:rPr lang="en-US" dirty="0" smtClean="0">
                <a:solidFill>
                  <a:srgbClr val="FFFF00"/>
                </a:solidFill>
              </a:rPr>
              <a:t>Method of least squares</a:t>
            </a:r>
            <a:r>
              <a:rPr lang="en-US" sz="2400" dirty="0" smtClean="0">
                <a:solidFill>
                  <a:srgbClr val="FFFF00"/>
                </a:solidFill>
              </a:rPr>
              <a:t>)</a:t>
            </a:r>
            <a:endParaRPr lang="mn-MN" sz="2400" dirty="0" smtClean="0">
              <a:solidFill>
                <a:srgbClr val="FFFF00"/>
              </a:solidFill>
            </a:endParaRPr>
          </a:p>
          <a:p>
            <a:pPr>
              <a:buFont typeface="Arial" pitchFamily="34" charset="0"/>
              <a:buChar char="•"/>
            </a:pPr>
            <a:r>
              <a:rPr lang="mn-MN" sz="2400" dirty="0" smtClean="0"/>
              <a:t> Энэхүү аргуудыг зардалд хэрэглэхдээ нийт зардлыг тогтмол болон хувьсах элементээр нь зааглан ялгах зорилго баримтална. Энэ нь үндсэндээ хэсэгчлэн хувьсах зардлыг шинжлэх динамик арга юм.</a:t>
            </a:r>
            <a:endParaRPr lang="en-US" sz="2400" dirty="0"/>
          </a:p>
        </p:txBody>
      </p:sp>
    </p:spTree>
  </p:cSld>
  <p:clrMapOvr>
    <a:masterClrMapping/>
  </p:clrMapOvr>
  <p:transition spd="med">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Зардлын динамик шинжилгээ</a:t>
            </a:r>
            <a:endParaRPr lang="en-US" dirty="0"/>
          </a:p>
        </p:txBody>
      </p:sp>
      <p:sp>
        <p:nvSpPr>
          <p:cNvPr id="3" name="Rectangle 2"/>
          <p:cNvSpPr/>
          <p:nvPr/>
        </p:nvSpPr>
        <p:spPr>
          <a:xfrm>
            <a:off x="685800" y="1066800"/>
            <a:ext cx="8305800" cy="4832092"/>
          </a:xfrm>
          <a:prstGeom prst="rect">
            <a:avLst/>
          </a:prstGeom>
        </p:spPr>
        <p:txBody>
          <a:bodyPr wrap="square">
            <a:spAutoFit/>
          </a:bodyPr>
          <a:lstStyle/>
          <a:p>
            <a:pPr marL="457200" indent="-457200">
              <a:buFont typeface="+mj-lt"/>
              <a:buAutoNum type="arabicPeriod"/>
            </a:pPr>
            <a:r>
              <a:rPr lang="mn-MN" sz="2800" dirty="0" smtClean="0"/>
              <a:t>Бизнесийн үйл явц ба түүний хувьсах зардал хоёрын хоорондын харьцааг шугаман хамааралтай гэж үздэг </a:t>
            </a:r>
          </a:p>
          <a:p>
            <a:pPr marL="457200" indent="-457200">
              <a:buFont typeface="+mj-lt"/>
              <a:buAutoNum type="arabicPeriod"/>
            </a:pPr>
            <a:r>
              <a:rPr lang="mn-MN" sz="2800" dirty="0" smtClean="0"/>
              <a:t>Өнгөрсөн үеийн зардлын динамик мэдээллийг ашиглан шинжилж түүнийг хувьсах ба тогтмол хэсэгт ангилдаг </a:t>
            </a:r>
          </a:p>
          <a:p>
            <a:pPr marL="457200" indent="-457200">
              <a:buFont typeface="+mj-lt"/>
              <a:buAutoNum type="arabicPeriod"/>
            </a:pPr>
            <a:r>
              <a:rPr lang="mn-MN" sz="2800" dirty="0" smtClean="0"/>
              <a:t>Судалгаанд авсан динамик мэдээлэлд хэвийн бус мэдээлэл байвал түүнийг оруулахгүй байх</a:t>
            </a:r>
          </a:p>
          <a:p>
            <a:pPr marL="457200" indent="-457200">
              <a:buFont typeface="+mj-lt"/>
              <a:buAutoNum type="arabicPeriod"/>
            </a:pPr>
            <a:r>
              <a:rPr lang="mn-MN" sz="2800" dirty="0" smtClean="0"/>
              <a:t>Бүх зардлуудыг нэгжийн хувьсах ба тогтмол хэсэгт ангилснаар дараагийн үеийн зардлын урьдчилж тодорхойлох боломжтой байдаг</a:t>
            </a:r>
            <a:endParaRPr lang="en-US" sz="2800" dirty="0"/>
          </a:p>
        </p:txBody>
      </p:sp>
    </p:spTree>
  </p:cSld>
  <p:clrMapOvr>
    <a:masterClrMapping/>
  </p:clrMapOvr>
  <p:transition spd="med">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Дээд ба доод цэгийн арга</a:t>
            </a:r>
            <a:endParaRPr lang="en-US" dirty="0"/>
          </a:p>
        </p:txBody>
      </p:sp>
      <p:sp>
        <p:nvSpPr>
          <p:cNvPr id="3" name="Rectangle 2"/>
          <p:cNvSpPr/>
          <p:nvPr/>
        </p:nvSpPr>
        <p:spPr>
          <a:xfrm>
            <a:off x="1447800" y="1371600"/>
            <a:ext cx="7239000" cy="3970318"/>
          </a:xfrm>
          <a:prstGeom prst="rect">
            <a:avLst/>
          </a:prstGeom>
        </p:spPr>
        <p:txBody>
          <a:bodyPr wrap="square">
            <a:spAutoFit/>
          </a:bodyPr>
          <a:lstStyle/>
          <a:p>
            <a:r>
              <a:rPr lang="mn-MN" sz="2800" dirty="0" smtClean="0"/>
              <a:t>Энэ арга нь шинжилгээнд хамруулан авч үзэж буй үеүдээс үйлдвэрлэл, үйл ажиллагааны түвшин хамгийн их ба хамгийн бага байсан үеүдэд гарсан хэсэгчлэн хувьсах зардлын зөрүүг тухайн үеүдийн үйлдвэрлэл, үйл ажиллагааны түвшний өөрчлөлтөд хуваах замаар хэсэгчлэн хувьсах зардлын хувьсах хэсгийг нь ялгадаг</a:t>
            </a:r>
            <a:endParaRPr lang="en-US" sz="2800" dirty="0"/>
          </a:p>
        </p:txBody>
      </p:sp>
    </p:spTree>
  </p:cSld>
  <p:clrMapOvr>
    <a:masterClrMapping/>
  </p:clrMapOvr>
  <p:transition spd="med">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Дээд ба доод цэгийн арга</a:t>
            </a:r>
            <a:endParaRPr lang="en-US" dirty="0"/>
          </a:p>
        </p:txBody>
      </p:sp>
      <p:sp>
        <p:nvSpPr>
          <p:cNvPr id="3" name="Rectangle 2"/>
          <p:cNvSpPr/>
          <p:nvPr/>
        </p:nvSpPr>
        <p:spPr>
          <a:xfrm>
            <a:off x="457200" y="1166843"/>
            <a:ext cx="8305800" cy="4893647"/>
          </a:xfrm>
          <a:prstGeom prst="rect">
            <a:avLst/>
          </a:prstGeom>
        </p:spPr>
        <p:txBody>
          <a:bodyPr wrap="square">
            <a:spAutoFit/>
          </a:bodyPr>
          <a:lstStyle/>
          <a:p>
            <a:pPr>
              <a:buFont typeface="Wingdings" pitchFamily="2" charset="2"/>
              <a:buChar char="v"/>
            </a:pPr>
            <a:r>
              <a:rPr lang="mn-MN" sz="2400" dirty="0" smtClean="0"/>
              <a:t>2 үеийн хоорондох зөрүүгээр холимог зардлыг тогтмол ба хувьсах хэсэгт зааглан хуваах аргыг дээд ба доод цэгийн арга гэнэ. Энэ аргаар шинжилгээ хийхдээ дараах үе шаттай тооцооллыг хийнэ.</a:t>
            </a:r>
          </a:p>
          <a:p>
            <a:pPr>
              <a:buFont typeface="Wingdings" pitchFamily="2" charset="2"/>
              <a:buChar char="v"/>
            </a:pPr>
            <a:r>
              <a:rPr lang="mn-MN" sz="2400" dirty="0" smtClean="0"/>
              <a:t> Үйл явцын түвшний хамгийн их /дээд цэг/ болон хамгийн бага үзүүлэлтийг харгалзах холимог зардалтай нь хамт сонгон авч зөрүүг тооцно. </a:t>
            </a:r>
          </a:p>
          <a:p>
            <a:pPr>
              <a:buFont typeface="Wingdings" pitchFamily="2" charset="2"/>
              <a:buChar char="v"/>
            </a:pPr>
            <a:r>
              <a:rPr lang="mn-MN" sz="2400" dirty="0" smtClean="0"/>
              <a:t>Уг зөрүүг үйл явцын зөрүүд харьцуулж нэгжид ногдох хувьсах зардлаар үржүүлж тэдгээрт харгалзах нийт хувьсах зардлыг тооцно. </a:t>
            </a:r>
          </a:p>
          <a:p>
            <a:pPr>
              <a:buFont typeface="Wingdings" pitchFamily="2" charset="2"/>
              <a:buChar char="v"/>
            </a:pPr>
            <a:r>
              <a:rPr lang="mn-MN" sz="2400" dirty="0" smtClean="0"/>
              <a:t>Дээд ба доод цэгийн холимог зардлын дүнгээс тэдгээр түвшнүүдэд харгалзах хувьсах зардлыг хасч тогтмол зардлыг тооцно</a:t>
            </a:r>
            <a:endParaRPr lang="en-US" sz="2400" dirty="0"/>
          </a:p>
        </p:txBody>
      </p:sp>
    </p:spTree>
  </p:cSld>
  <p:clrMapOvr>
    <a:masterClrMapping/>
  </p:clrMapOvr>
  <p:transition spd="med">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ChangeArrowheads="1"/>
          </p:cNvSpPr>
          <p:nvPr/>
        </p:nvSpPr>
        <p:spPr bwMode="auto">
          <a:xfrm>
            <a:off x="0" y="923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4" name="Rectangle 6"/>
          <p:cNvSpPr>
            <a:spLocks noChangeArrowheads="1"/>
          </p:cNvSpPr>
          <p:nvPr/>
        </p:nvSpPr>
        <p:spPr bwMode="auto">
          <a:xfrm>
            <a:off x="0" y="923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56" name="Picture 8"/>
          <p:cNvPicPr>
            <a:picLocks noChangeAspect="1" noChangeArrowheads="1"/>
          </p:cNvPicPr>
          <p:nvPr/>
        </p:nvPicPr>
        <p:blipFill>
          <a:blip r:embed="rId3" cstate="print"/>
          <a:srcRect/>
          <a:stretch>
            <a:fillRect/>
          </a:stretch>
        </p:blipFill>
        <p:spPr bwMode="auto">
          <a:xfrm>
            <a:off x="685800" y="2590800"/>
            <a:ext cx="7818521" cy="1066800"/>
          </a:xfrm>
          <a:prstGeom prst="rect">
            <a:avLst/>
          </a:prstGeom>
          <a:noFill/>
          <a:ln w="9525">
            <a:noFill/>
            <a:miter lim="800000"/>
            <a:headEnd/>
            <a:tailEnd/>
          </a:ln>
          <a:effectLst/>
        </p:spPr>
      </p:pic>
      <p:graphicFrame>
        <p:nvGraphicFramePr>
          <p:cNvPr id="1239044" name="Object 4"/>
          <p:cNvGraphicFramePr>
            <a:graphicFrameLocks noChangeAspect="1"/>
          </p:cNvGraphicFramePr>
          <p:nvPr/>
        </p:nvGraphicFramePr>
        <p:xfrm>
          <a:off x="6705600" y="4343400"/>
          <a:ext cx="1163638" cy="1524000"/>
        </p:xfrm>
        <a:graphic>
          <a:graphicData uri="http://schemas.openxmlformats.org/presentationml/2006/ole">
            <p:oleObj spid="_x0000_s16385" name="Clip" r:id="rId4" imgW="2309760" imgH="3176280" progId="">
              <p:embed/>
            </p:oleObj>
          </a:graphicData>
        </a:graphic>
      </p:graphicFrame>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239044"/>
                                        </p:tgtEl>
                                        <p:attrNameLst>
                                          <p:attrName>style.visibility</p:attrName>
                                        </p:attrNameLst>
                                      </p:cBhvr>
                                      <p:to>
                                        <p:strVal val="visible"/>
                                      </p:to>
                                    </p:set>
                                    <p:anim calcmode="lin" valueType="num">
                                      <p:cBhvr additive="base">
                                        <p:cTn id="7" dur="500" fill="hold"/>
                                        <p:tgtEl>
                                          <p:spTgt spid="1239044"/>
                                        </p:tgtEl>
                                        <p:attrNameLst>
                                          <p:attrName>ppt_x</p:attrName>
                                        </p:attrNameLst>
                                      </p:cBhvr>
                                      <p:tavLst>
                                        <p:tav tm="0">
                                          <p:val>
                                            <p:strVal val="1+#ppt_w/2"/>
                                          </p:val>
                                        </p:tav>
                                        <p:tav tm="100000">
                                          <p:val>
                                            <p:strVal val="#ppt_x"/>
                                          </p:val>
                                        </p:tav>
                                      </p:tavLst>
                                    </p:anim>
                                    <p:anim calcmode="lin" valueType="num">
                                      <p:cBhvr additive="base">
                                        <p:cTn id="8" dur="500" fill="hold"/>
                                        <p:tgtEl>
                                          <p:spTgt spid="1239044"/>
                                        </p:tgtEl>
                                        <p:attrNameLst>
                                          <p:attrName>ppt_y</p:attrName>
                                        </p:attrNameLst>
                                      </p:cBhvr>
                                      <p:tavLst>
                                        <p:tav tm="0">
                                          <p:val>
                                            <p:strVal val="0-#ppt_h/2"/>
                                          </p:val>
                                        </p:tav>
                                        <p:tav tm="100000">
                                          <p:val>
                                            <p:strVal val="#ppt_y"/>
                                          </p:val>
                                        </p:tav>
                                      </p:tavLst>
                                    </p:anim>
                                  </p:childTnLst>
                                </p:cTn>
                              </p:par>
                              <p:par>
                                <p:cTn id="9" presetID="8" presetClass="emph" presetSubtype="0" fill="hold" nodeType="withEffect">
                                  <p:stCondLst>
                                    <p:cond delay="0"/>
                                  </p:stCondLst>
                                  <p:childTnLst>
                                    <p:animRot by="-21600000">
                                      <p:cBhvr>
                                        <p:cTn id="10" dur="2000" fill="hold"/>
                                        <p:tgtEl>
                                          <p:spTgt spid="12390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Жишээ нь:</a:t>
            </a:r>
            <a:endParaRPr lang="en-US" dirty="0"/>
          </a:p>
        </p:txBody>
      </p:sp>
      <p:sp>
        <p:nvSpPr>
          <p:cNvPr id="3" name="Rectangle 2"/>
          <p:cNvSpPr/>
          <p:nvPr/>
        </p:nvSpPr>
        <p:spPr>
          <a:xfrm>
            <a:off x="533400" y="990600"/>
            <a:ext cx="8153400" cy="923330"/>
          </a:xfrm>
          <a:prstGeom prst="rect">
            <a:avLst/>
          </a:prstGeom>
        </p:spPr>
        <p:txBody>
          <a:bodyPr wrap="square">
            <a:spAutoFit/>
          </a:bodyPr>
          <a:lstStyle/>
          <a:p>
            <a:r>
              <a:rPr lang="mn-MN" dirty="0" smtClean="0"/>
              <a:t>А компанийн өнгөрсөн оны сүүлийн 6 сарын (</a:t>
            </a:r>
            <a:r>
              <a:rPr lang="en-US" dirty="0" smtClean="0"/>
              <a:t>1</a:t>
            </a:r>
            <a:r>
              <a:rPr lang="mn-MN" dirty="0" smtClean="0"/>
              <a:t> сар-</a:t>
            </a:r>
            <a:r>
              <a:rPr lang="en-US" dirty="0" smtClean="0"/>
              <a:t>7</a:t>
            </a:r>
            <a:r>
              <a:rPr lang="mn-MN" dirty="0" smtClean="0"/>
              <a:t> сар) цахилгааны зардлыг зардлын бүтцийг шинжлэх аргуудыг ашиглан хувьсах ба тогтмол зардалд ангилъя:</a:t>
            </a:r>
            <a:endParaRPr lang="en-US" dirty="0"/>
          </a:p>
        </p:txBody>
      </p:sp>
      <p:graphicFrame>
        <p:nvGraphicFramePr>
          <p:cNvPr id="4" name="Table 3"/>
          <p:cNvGraphicFramePr>
            <a:graphicFrameLocks noGrp="1"/>
          </p:cNvGraphicFramePr>
          <p:nvPr/>
        </p:nvGraphicFramePr>
        <p:xfrm>
          <a:off x="1066800" y="2286000"/>
          <a:ext cx="7467600" cy="3291840"/>
        </p:xfrm>
        <a:graphic>
          <a:graphicData uri="http://schemas.openxmlformats.org/drawingml/2006/table">
            <a:tbl>
              <a:tblPr>
                <a:tableStyleId>{284E427A-3D55-4303-BF80-6455036E1DE7}</a:tableStyleId>
              </a:tblPr>
              <a:tblGrid>
                <a:gridCol w="2489200"/>
                <a:gridCol w="2489200"/>
                <a:gridCol w="2489200"/>
              </a:tblGrid>
              <a:tr h="279400">
                <a:tc>
                  <a:txBody>
                    <a:bodyPr/>
                    <a:lstStyle/>
                    <a:p>
                      <a:pPr algn="ctr" rtl="0" fontAlgn="t">
                        <a:spcBef>
                          <a:spcPts val="0"/>
                        </a:spcBef>
                        <a:spcAft>
                          <a:spcPts val="0"/>
                        </a:spcAft>
                      </a:pPr>
                      <a:r>
                        <a:rPr lang="mn-MN" u="none" strike="noStrike" dirty="0"/>
                        <a:t>Сар</a:t>
                      </a:r>
                      <a:endParaRPr lang="mn-MN" dirty="0"/>
                    </a:p>
                  </a:txBody>
                  <a:tcPr marL="66675" marR="66675"/>
                </a:tc>
                <a:tc>
                  <a:txBody>
                    <a:bodyPr/>
                    <a:lstStyle/>
                    <a:p>
                      <a:pPr algn="ctr" rtl="0" fontAlgn="t">
                        <a:spcBef>
                          <a:spcPts val="0"/>
                        </a:spcBef>
                        <a:spcAft>
                          <a:spcPts val="0"/>
                        </a:spcAft>
                      </a:pPr>
                      <a:r>
                        <a:rPr lang="mn-MN" u="none" strike="noStrike"/>
                        <a:t>Машин цаг</a:t>
                      </a:r>
                      <a:endParaRPr lang="mn-MN"/>
                    </a:p>
                  </a:txBody>
                  <a:tcPr marL="66675" marR="66675"/>
                </a:tc>
                <a:tc>
                  <a:txBody>
                    <a:bodyPr/>
                    <a:lstStyle/>
                    <a:p>
                      <a:pPr algn="ctr" rtl="0" fontAlgn="t">
                        <a:spcBef>
                          <a:spcPts val="0"/>
                        </a:spcBef>
                        <a:spcAft>
                          <a:spcPts val="0"/>
                        </a:spcAft>
                      </a:pPr>
                      <a:r>
                        <a:rPr lang="mn-MN" u="none" strike="noStrike" dirty="0"/>
                        <a:t>Цахилгааны зардал₮</a:t>
                      </a:r>
                      <a:endParaRPr lang="mn-MN" dirty="0"/>
                    </a:p>
                  </a:txBody>
                  <a:tcPr marL="66675" marR="66675"/>
                </a:tc>
              </a:tr>
              <a:tr h="279400">
                <a:tc>
                  <a:txBody>
                    <a:bodyPr/>
                    <a:lstStyle/>
                    <a:p>
                      <a:pPr algn="ctr" rtl="0" fontAlgn="t">
                        <a:spcBef>
                          <a:spcPts val="0"/>
                        </a:spcBef>
                        <a:spcAft>
                          <a:spcPts val="0"/>
                        </a:spcAft>
                      </a:pPr>
                      <a:r>
                        <a:rPr lang="en-US" u="none" strike="noStrike" dirty="0"/>
                        <a:t>1</a:t>
                      </a:r>
                      <a:endParaRPr lang="en-US" dirty="0"/>
                    </a:p>
                  </a:txBody>
                  <a:tcPr marL="66675" marR="66675"/>
                </a:tc>
                <a:tc>
                  <a:txBody>
                    <a:bodyPr/>
                    <a:lstStyle/>
                    <a:p>
                      <a:pPr algn="ctr" rtl="0" fontAlgn="t">
                        <a:spcBef>
                          <a:spcPts val="0"/>
                        </a:spcBef>
                        <a:spcAft>
                          <a:spcPts val="0"/>
                        </a:spcAft>
                      </a:pPr>
                      <a:r>
                        <a:rPr lang="en-US" u="none" strike="noStrike" dirty="0"/>
                        <a:t>390</a:t>
                      </a:r>
                      <a:endParaRPr lang="en-US" dirty="0"/>
                    </a:p>
                  </a:txBody>
                  <a:tcPr marL="66675" marR="66675"/>
                </a:tc>
                <a:tc>
                  <a:txBody>
                    <a:bodyPr/>
                    <a:lstStyle/>
                    <a:p>
                      <a:pPr algn="ctr" rtl="0" fontAlgn="t">
                        <a:spcBef>
                          <a:spcPts val="0"/>
                        </a:spcBef>
                        <a:spcAft>
                          <a:spcPts val="0"/>
                        </a:spcAft>
                      </a:pPr>
                      <a:r>
                        <a:rPr lang="en-US" u="none" strike="noStrike" dirty="0"/>
                        <a:t>100,000</a:t>
                      </a:r>
                      <a:endParaRPr lang="en-US" dirty="0"/>
                    </a:p>
                  </a:txBody>
                  <a:tcPr marL="66675" marR="66675"/>
                </a:tc>
              </a:tr>
              <a:tr h="279400">
                <a:tc>
                  <a:txBody>
                    <a:bodyPr/>
                    <a:lstStyle/>
                    <a:p>
                      <a:pPr algn="ctr" rtl="0" fontAlgn="t">
                        <a:spcBef>
                          <a:spcPts val="0"/>
                        </a:spcBef>
                        <a:spcAft>
                          <a:spcPts val="0"/>
                        </a:spcAft>
                      </a:pPr>
                      <a:r>
                        <a:rPr lang="en-US" u="none" strike="noStrike" dirty="0"/>
                        <a:t>2</a:t>
                      </a:r>
                      <a:endParaRPr lang="en-US" dirty="0"/>
                    </a:p>
                  </a:txBody>
                  <a:tcPr marL="66675" marR="66675"/>
                </a:tc>
                <a:tc>
                  <a:txBody>
                    <a:bodyPr/>
                    <a:lstStyle/>
                    <a:p>
                      <a:pPr algn="ctr" rtl="0" fontAlgn="t">
                        <a:spcBef>
                          <a:spcPts val="0"/>
                        </a:spcBef>
                        <a:spcAft>
                          <a:spcPts val="0"/>
                        </a:spcAft>
                      </a:pPr>
                      <a:r>
                        <a:rPr lang="en-US" u="none" strike="noStrike"/>
                        <a:t>390</a:t>
                      </a:r>
                      <a:endParaRPr lang="en-US"/>
                    </a:p>
                  </a:txBody>
                  <a:tcPr marL="66675" marR="66675"/>
                </a:tc>
                <a:tc>
                  <a:txBody>
                    <a:bodyPr/>
                    <a:lstStyle/>
                    <a:p>
                      <a:pPr algn="ctr" rtl="0" fontAlgn="t">
                        <a:spcBef>
                          <a:spcPts val="0"/>
                        </a:spcBef>
                        <a:spcAft>
                          <a:spcPts val="0"/>
                        </a:spcAft>
                      </a:pPr>
                      <a:r>
                        <a:rPr lang="en-US" u="none" strike="noStrike" dirty="0"/>
                        <a:t>100,000</a:t>
                      </a:r>
                      <a:endParaRPr lang="en-US" dirty="0"/>
                    </a:p>
                  </a:txBody>
                  <a:tcPr marL="66675" marR="66675"/>
                </a:tc>
              </a:tr>
              <a:tr h="279400">
                <a:tc>
                  <a:txBody>
                    <a:bodyPr/>
                    <a:lstStyle/>
                    <a:p>
                      <a:pPr algn="ctr" rtl="0" fontAlgn="t">
                        <a:spcBef>
                          <a:spcPts val="0"/>
                        </a:spcBef>
                        <a:spcAft>
                          <a:spcPts val="0"/>
                        </a:spcAft>
                      </a:pPr>
                      <a:r>
                        <a:rPr lang="en-US" u="none" strike="noStrike" dirty="0"/>
                        <a:t>3</a:t>
                      </a:r>
                      <a:endParaRPr lang="en-US" dirty="0"/>
                    </a:p>
                  </a:txBody>
                  <a:tcPr marL="66675" marR="66675"/>
                </a:tc>
                <a:tc>
                  <a:txBody>
                    <a:bodyPr/>
                    <a:lstStyle/>
                    <a:p>
                      <a:pPr algn="ctr" rtl="0" fontAlgn="t">
                        <a:spcBef>
                          <a:spcPts val="0"/>
                        </a:spcBef>
                        <a:spcAft>
                          <a:spcPts val="0"/>
                        </a:spcAft>
                      </a:pPr>
                      <a:r>
                        <a:rPr lang="en-US" u="none" strike="noStrike"/>
                        <a:t>410</a:t>
                      </a:r>
                      <a:endParaRPr lang="en-US"/>
                    </a:p>
                  </a:txBody>
                  <a:tcPr marL="66675" marR="66675"/>
                </a:tc>
                <a:tc>
                  <a:txBody>
                    <a:bodyPr/>
                    <a:lstStyle/>
                    <a:p>
                      <a:pPr algn="ctr" rtl="0" fontAlgn="t">
                        <a:spcBef>
                          <a:spcPts val="0"/>
                        </a:spcBef>
                        <a:spcAft>
                          <a:spcPts val="0"/>
                        </a:spcAft>
                      </a:pPr>
                      <a:r>
                        <a:rPr lang="en-US" u="none" strike="noStrike" dirty="0"/>
                        <a:t>100,000</a:t>
                      </a:r>
                      <a:endParaRPr lang="en-US" dirty="0"/>
                    </a:p>
                  </a:txBody>
                  <a:tcPr marL="66675" marR="66675"/>
                </a:tc>
              </a:tr>
              <a:tr h="279400">
                <a:tc>
                  <a:txBody>
                    <a:bodyPr/>
                    <a:lstStyle/>
                    <a:p>
                      <a:pPr algn="ctr" rtl="0" fontAlgn="t">
                        <a:spcBef>
                          <a:spcPts val="0"/>
                        </a:spcBef>
                        <a:spcAft>
                          <a:spcPts val="0"/>
                        </a:spcAft>
                      </a:pPr>
                      <a:r>
                        <a:rPr lang="en-US" u="none" strike="noStrike" dirty="0" smtClean="0"/>
                        <a:t>4</a:t>
                      </a:r>
                      <a:endParaRPr lang="en-US" dirty="0"/>
                    </a:p>
                  </a:txBody>
                  <a:tcPr marL="66675" marR="66675"/>
                </a:tc>
                <a:tc>
                  <a:txBody>
                    <a:bodyPr/>
                    <a:lstStyle/>
                    <a:p>
                      <a:pPr algn="ctr" rtl="0" fontAlgn="t">
                        <a:spcBef>
                          <a:spcPts val="0"/>
                        </a:spcBef>
                        <a:spcAft>
                          <a:spcPts val="0"/>
                        </a:spcAft>
                      </a:pPr>
                      <a:r>
                        <a:rPr lang="en-US" u="none" strike="noStrike" dirty="0"/>
                        <a:t>525</a:t>
                      </a:r>
                      <a:endParaRPr lang="en-US" dirty="0"/>
                    </a:p>
                  </a:txBody>
                  <a:tcPr marL="66675" marR="66675"/>
                </a:tc>
                <a:tc>
                  <a:txBody>
                    <a:bodyPr/>
                    <a:lstStyle/>
                    <a:p>
                      <a:pPr algn="ctr" rtl="0" fontAlgn="t">
                        <a:spcBef>
                          <a:spcPts val="0"/>
                        </a:spcBef>
                        <a:spcAft>
                          <a:spcPts val="0"/>
                        </a:spcAft>
                      </a:pPr>
                      <a:r>
                        <a:rPr lang="en-US" u="none" strike="noStrike" dirty="0"/>
                        <a:t>110,000</a:t>
                      </a:r>
                      <a:endParaRPr lang="en-US" dirty="0"/>
                    </a:p>
                  </a:txBody>
                  <a:tcPr marL="66675" marR="66675"/>
                </a:tc>
              </a:tr>
              <a:tr h="279400">
                <a:tc>
                  <a:txBody>
                    <a:bodyPr/>
                    <a:lstStyle/>
                    <a:p>
                      <a:pPr algn="ctr" rtl="0" fontAlgn="t">
                        <a:spcBef>
                          <a:spcPts val="0"/>
                        </a:spcBef>
                        <a:spcAft>
                          <a:spcPts val="0"/>
                        </a:spcAft>
                      </a:pPr>
                      <a:r>
                        <a:rPr lang="en-US" u="none" strike="noStrike" dirty="0" smtClean="0"/>
                        <a:t>5</a:t>
                      </a:r>
                      <a:endParaRPr lang="en-US" dirty="0"/>
                    </a:p>
                  </a:txBody>
                  <a:tcPr marL="66675" marR="66675"/>
                </a:tc>
                <a:tc>
                  <a:txBody>
                    <a:bodyPr/>
                    <a:lstStyle/>
                    <a:p>
                      <a:pPr algn="ctr" rtl="0" fontAlgn="t">
                        <a:spcBef>
                          <a:spcPts val="0"/>
                        </a:spcBef>
                        <a:spcAft>
                          <a:spcPts val="0"/>
                        </a:spcAft>
                      </a:pPr>
                      <a:r>
                        <a:rPr lang="en-US" u="none" strike="noStrike" dirty="0"/>
                        <a:t>645</a:t>
                      </a:r>
                      <a:endParaRPr lang="en-US" dirty="0"/>
                    </a:p>
                  </a:txBody>
                  <a:tcPr marL="66675" marR="66675"/>
                </a:tc>
                <a:tc>
                  <a:txBody>
                    <a:bodyPr/>
                    <a:lstStyle/>
                    <a:p>
                      <a:pPr algn="ctr" rtl="0" fontAlgn="t">
                        <a:spcBef>
                          <a:spcPts val="0"/>
                        </a:spcBef>
                        <a:spcAft>
                          <a:spcPts val="0"/>
                        </a:spcAft>
                      </a:pPr>
                      <a:r>
                        <a:rPr lang="en-US" u="none" strike="noStrike" dirty="0"/>
                        <a:t>116,000</a:t>
                      </a:r>
                      <a:endParaRPr lang="en-US" dirty="0"/>
                    </a:p>
                  </a:txBody>
                  <a:tcPr marL="66675" marR="66675"/>
                </a:tc>
              </a:tr>
              <a:tr h="279400">
                <a:tc>
                  <a:txBody>
                    <a:bodyPr/>
                    <a:lstStyle/>
                    <a:p>
                      <a:pPr algn="ctr" rtl="0" fontAlgn="t">
                        <a:spcBef>
                          <a:spcPts val="0"/>
                        </a:spcBef>
                        <a:spcAft>
                          <a:spcPts val="0"/>
                        </a:spcAft>
                      </a:pPr>
                      <a:r>
                        <a:rPr lang="en-US" u="none" strike="noStrike" dirty="0" smtClean="0"/>
                        <a:t>6</a:t>
                      </a:r>
                      <a:endParaRPr lang="en-US" dirty="0"/>
                    </a:p>
                  </a:txBody>
                  <a:tcPr marL="66675" marR="66675"/>
                </a:tc>
                <a:tc>
                  <a:txBody>
                    <a:bodyPr/>
                    <a:lstStyle/>
                    <a:p>
                      <a:pPr algn="ctr" rtl="0" fontAlgn="t">
                        <a:spcBef>
                          <a:spcPts val="0"/>
                        </a:spcBef>
                        <a:spcAft>
                          <a:spcPts val="0"/>
                        </a:spcAft>
                      </a:pPr>
                      <a:r>
                        <a:rPr lang="en-US" u="none" strike="noStrike"/>
                        <a:t>720</a:t>
                      </a:r>
                      <a:endParaRPr lang="en-US"/>
                    </a:p>
                  </a:txBody>
                  <a:tcPr marL="66675" marR="66675"/>
                </a:tc>
                <a:tc>
                  <a:txBody>
                    <a:bodyPr/>
                    <a:lstStyle/>
                    <a:p>
                      <a:pPr algn="ctr" rtl="0" fontAlgn="t">
                        <a:spcBef>
                          <a:spcPts val="0"/>
                        </a:spcBef>
                        <a:spcAft>
                          <a:spcPts val="0"/>
                        </a:spcAft>
                      </a:pPr>
                      <a:r>
                        <a:rPr lang="en-US" u="none" strike="noStrike" dirty="0"/>
                        <a:t>136,000</a:t>
                      </a:r>
                      <a:endParaRPr lang="en-US" dirty="0"/>
                    </a:p>
                  </a:txBody>
                  <a:tcPr marL="66675" marR="66675"/>
                </a:tc>
              </a:tr>
              <a:tr h="279400">
                <a:tc>
                  <a:txBody>
                    <a:bodyPr/>
                    <a:lstStyle/>
                    <a:p>
                      <a:pPr algn="ctr" rtl="0" fontAlgn="t">
                        <a:spcBef>
                          <a:spcPts val="0"/>
                        </a:spcBef>
                        <a:spcAft>
                          <a:spcPts val="0"/>
                        </a:spcAft>
                      </a:pPr>
                      <a:r>
                        <a:rPr lang="mn-MN" u="none" strike="noStrike" dirty="0"/>
                        <a:t>Нийт дүн</a:t>
                      </a:r>
                      <a:endParaRPr lang="mn-MN" b="1" dirty="0"/>
                    </a:p>
                  </a:txBody>
                  <a:tcPr marL="66675" marR="66675"/>
                </a:tc>
                <a:tc>
                  <a:txBody>
                    <a:bodyPr/>
                    <a:lstStyle/>
                    <a:p>
                      <a:pPr algn="ctr" rtl="0" fontAlgn="t">
                        <a:spcBef>
                          <a:spcPts val="0"/>
                        </a:spcBef>
                        <a:spcAft>
                          <a:spcPts val="0"/>
                        </a:spcAft>
                      </a:pPr>
                      <a:r>
                        <a:rPr lang="en-US" u="none" strike="noStrike" dirty="0"/>
                        <a:t>3080</a:t>
                      </a:r>
                      <a:endParaRPr lang="en-US" b="1" dirty="0"/>
                    </a:p>
                  </a:txBody>
                  <a:tcPr marL="66675" marR="66675"/>
                </a:tc>
                <a:tc>
                  <a:txBody>
                    <a:bodyPr/>
                    <a:lstStyle/>
                    <a:p>
                      <a:pPr algn="ctr" rtl="0" fontAlgn="t">
                        <a:spcBef>
                          <a:spcPts val="0"/>
                        </a:spcBef>
                        <a:spcAft>
                          <a:spcPts val="0"/>
                        </a:spcAft>
                      </a:pPr>
                      <a:r>
                        <a:rPr lang="en-US" u="none" strike="noStrike" dirty="0"/>
                        <a:t>662,000</a:t>
                      </a:r>
                      <a:endParaRPr lang="en-US" b="1" dirty="0"/>
                    </a:p>
                  </a:txBody>
                  <a:tcPr marL="66675" marR="66675"/>
                </a:tc>
              </a:tr>
              <a:tr h="279400">
                <a:tc>
                  <a:txBody>
                    <a:bodyPr/>
                    <a:lstStyle/>
                    <a:p>
                      <a:pPr algn="ctr" rtl="0" fontAlgn="t">
                        <a:spcBef>
                          <a:spcPts val="0"/>
                        </a:spcBef>
                        <a:spcAft>
                          <a:spcPts val="0"/>
                        </a:spcAft>
                      </a:pPr>
                      <a:r>
                        <a:rPr lang="mn-MN" u="none" strike="noStrike" dirty="0" smtClean="0"/>
                        <a:t>Дундаж  </a:t>
                      </a:r>
                      <a:endParaRPr lang="mn-MN" b="1" dirty="0"/>
                    </a:p>
                  </a:txBody>
                  <a:tcPr marL="66675" marR="66675"/>
                </a:tc>
                <a:tc>
                  <a:txBody>
                    <a:bodyPr/>
                    <a:lstStyle/>
                    <a:p>
                      <a:pPr algn="ctr" rtl="0" fontAlgn="t">
                        <a:spcBef>
                          <a:spcPts val="0"/>
                        </a:spcBef>
                        <a:spcAft>
                          <a:spcPts val="0"/>
                        </a:spcAft>
                      </a:pPr>
                      <a:r>
                        <a:rPr lang="en-US" u="none" strike="noStrike" dirty="0"/>
                        <a:t>513</a:t>
                      </a:r>
                      <a:endParaRPr lang="en-US" b="1" dirty="0"/>
                    </a:p>
                  </a:txBody>
                  <a:tcPr marL="66675" marR="66675"/>
                </a:tc>
                <a:tc>
                  <a:txBody>
                    <a:bodyPr/>
                    <a:lstStyle/>
                    <a:p>
                      <a:pPr algn="ctr" rtl="0" fontAlgn="t">
                        <a:spcBef>
                          <a:spcPts val="0"/>
                        </a:spcBef>
                        <a:spcAft>
                          <a:spcPts val="0"/>
                        </a:spcAft>
                      </a:pPr>
                      <a:r>
                        <a:rPr lang="en-US" u="none" strike="noStrike" dirty="0"/>
                        <a:t>110,333</a:t>
                      </a:r>
                      <a:endParaRPr lang="en-US" b="1" dirty="0"/>
                    </a:p>
                  </a:txBody>
                  <a:tcPr marL="66675" marR="66675"/>
                </a:tc>
              </a:tr>
            </a:tbl>
          </a:graphicData>
        </a:graphic>
      </p:graphicFrame>
      <p:sp>
        <p:nvSpPr>
          <p:cNvPr id="3891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med">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8229600" cy="563562"/>
          </a:xfrm>
        </p:spPr>
        <p:txBody>
          <a:bodyPr/>
          <a:lstStyle/>
          <a:p>
            <a:r>
              <a:rPr lang="mn-MN" b="1" u="sng" dirty="0" smtClean="0"/>
              <a:t>Дээд ба доод цэгийн арга</a:t>
            </a:r>
            <a:endParaRPr lang="en-US" dirty="0"/>
          </a:p>
        </p:txBody>
      </p:sp>
      <p:graphicFrame>
        <p:nvGraphicFramePr>
          <p:cNvPr id="3" name="Table 2"/>
          <p:cNvGraphicFramePr>
            <a:graphicFrameLocks noGrp="1"/>
          </p:cNvGraphicFramePr>
          <p:nvPr/>
        </p:nvGraphicFramePr>
        <p:xfrm>
          <a:off x="685800" y="1219200"/>
          <a:ext cx="8001000" cy="4981154"/>
        </p:xfrm>
        <a:graphic>
          <a:graphicData uri="http://schemas.openxmlformats.org/drawingml/2006/table">
            <a:tbl>
              <a:tblPr>
                <a:tableStyleId>{284E427A-3D55-4303-BF80-6455036E1DE7}</a:tableStyleId>
              </a:tblPr>
              <a:tblGrid>
                <a:gridCol w="1506071"/>
                <a:gridCol w="1694329"/>
                <a:gridCol w="2635624"/>
                <a:gridCol w="2164976"/>
              </a:tblGrid>
              <a:tr h="609127">
                <a:tc>
                  <a:txBody>
                    <a:bodyPr/>
                    <a:lstStyle/>
                    <a:p>
                      <a:pPr algn="ctr" rtl="0" fontAlgn="t">
                        <a:spcBef>
                          <a:spcPts val="0"/>
                        </a:spcBef>
                        <a:spcAft>
                          <a:spcPts val="0"/>
                        </a:spcAft>
                      </a:pPr>
                      <a:r>
                        <a:rPr lang="mn-MN" sz="1800" u="none" strike="noStrike" dirty="0"/>
                        <a:t>Сар</a:t>
                      </a:r>
                      <a:endParaRPr lang="mn-MN" sz="1800" dirty="0"/>
                    </a:p>
                  </a:txBody>
                  <a:tcPr marL="47037" marR="47037" marT="32254" marB="32254"/>
                </a:tc>
                <a:tc>
                  <a:txBody>
                    <a:bodyPr/>
                    <a:lstStyle/>
                    <a:p>
                      <a:pPr algn="ctr" rtl="0" fontAlgn="t">
                        <a:spcBef>
                          <a:spcPts val="0"/>
                        </a:spcBef>
                        <a:spcAft>
                          <a:spcPts val="0"/>
                        </a:spcAft>
                      </a:pPr>
                      <a:r>
                        <a:rPr lang="mn-MN" sz="1800" u="none" strike="noStrike"/>
                        <a:t>Машин цаг</a:t>
                      </a:r>
                      <a:endParaRPr lang="mn-MN" sz="1800"/>
                    </a:p>
                  </a:txBody>
                  <a:tcPr marL="47037" marR="47037" marT="32254" marB="32254"/>
                </a:tc>
                <a:tc>
                  <a:txBody>
                    <a:bodyPr/>
                    <a:lstStyle/>
                    <a:p>
                      <a:pPr algn="ctr" rtl="0" fontAlgn="t">
                        <a:spcBef>
                          <a:spcPts val="0"/>
                        </a:spcBef>
                        <a:spcAft>
                          <a:spcPts val="0"/>
                        </a:spcAft>
                      </a:pPr>
                      <a:r>
                        <a:rPr lang="mn-MN" sz="1800" u="none" strike="noStrike" dirty="0"/>
                        <a:t>Цахилгааны зардал₮</a:t>
                      </a:r>
                      <a:endParaRPr lang="mn-MN" sz="1800" dirty="0"/>
                    </a:p>
                  </a:txBody>
                  <a:tcPr marL="47037" marR="47037" marT="32254" marB="32254"/>
                </a:tc>
                <a:tc>
                  <a:txBody>
                    <a:bodyPr/>
                    <a:lstStyle/>
                    <a:p>
                      <a:pPr fontAlgn="t"/>
                      <a:r>
                        <a:rPr lang="en-US" sz="1800"/>
                        <a:t/>
                      </a:r>
                      <a:br>
                        <a:rPr lang="en-US" sz="1800"/>
                      </a:br>
                      <a:endParaRPr lang="en-US" sz="1800"/>
                    </a:p>
                  </a:txBody>
                  <a:tcPr marL="47037" marR="47037" marT="32254" marB="32254"/>
                </a:tc>
              </a:tr>
              <a:tr h="344559">
                <a:tc>
                  <a:txBody>
                    <a:bodyPr/>
                    <a:lstStyle/>
                    <a:p>
                      <a:pPr algn="ctr" rtl="0" fontAlgn="t">
                        <a:spcBef>
                          <a:spcPts val="0"/>
                        </a:spcBef>
                        <a:spcAft>
                          <a:spcPts val="0"/>
                        </a:spcAft>
                      </a:pPr>
                      <a:r>
                        <a:rPr lang="en-US" sz="1800" u="none" strike="noStrike" dirty="0"/>
                        <a:t>1</a:t>
                      </a:r>
                      <a:endParaRPr lang="en-US" sz="1800" dirty="0"/>
                    </a:p>
                  </a:txBody>
                  <a:tcPr marL="47037" marR="47037" marT="32254" marB="32254">
                    <a:solidFill>
                      <a:schemeClr val="tx2">
                        <a:lumMod val="75000"/>
                      </a:schemeClr>
                    </a:solidFill>
                  </a:tcPr>
                </a:tc>
                <a:tc>
                  <a:txBody>
                    <a:bodyPr/>
                    <a:lstStyle/>
                    <a:p>
                      <a:pPr algn="ctr" rtl="0" fontAlgn="t">
                        <a:spcBef>
                          <a:spcPts val="0"/>
                        </a:spcBef>
                        <a:spcAft>
                          <a:spcPts val="0"/>
                        </a:spcAft>
                      </a:pPr>
                      <a:r>
                        <a:rPr lang="en-US" sz="1800" u="none" strike="noStrike"/>
                        <a:t>390</a:t>
                      </a:r>
                      <a:endParaRPr lang="en-US" sz="1800"/>
                    </a:p>
                  </a:txBody>
                  <a:tcPr marL="47037" marR="47037" marT="32254" marB="32254">
                    <a:solidFill>
                      <a:schemeClr val="tx2">
                        <a:lumMod val="75000"/>
                      </a:schemeClr>
                    </a:solidFill>
                  </a:tcPr>
                </a:tc>
                <a:tc>
                  <a:txBody>
                    <a:bodyPr/>
                    <a:lstStyle/>
                    <a:p>
                      <a:pPr algn="ctr" rtl="0" fontAlgn="t">
                        <a:spcBef>
                          <a:spcPts val="0"/>
                        </a:spcBef>
                        <a:spcAft>
                          <a:spcPts val="0"/>
                        </a:spcAft>
                      </a:pPr>
                      <a:r>
                        <a:rPr lang="en-US" sz="1800" u="none" strike="noStrike"/>
                        <a:t>100,000</a:t>
                      </a:r>
                      <a:endParaRPr lang="en-US" sz="1800"/>
                    </a:p>
                  </a:txBody>
                  <a:tcPr marL="47037" marR="47037" marT="32254" marB="32254">
                    <a:solidFill>
                      <a:schemeClr val="tx2">
                        <a:lumMod val="75000"/>
                      </a:schemeClr>
                    </a:solidFill>
                  </a:tcPr>
                </a:tc>
                <a:tc>
                  <a:txBody>
                    <a:bodyPr/>
                    <a:lstStyle/>
                    <a:p>
                      <a:pPr rtl="0" fontAlgn="t">
                        <a:spcBef>
                          <a:spcPts val="0"/>
                        </a:spcBef>
                        <a:spcAft>
                          <a:spcPts val="0"/>
                        </a:spcAft>
                      </a:pPr>
                      <a:r>
                        <a:rPr lang="mn-MN" sz="1800" b="1" u="none" strike="noStrike" dirty="0"/>
                        <a:t>Хамгийн бага утга</a:t>
                      </a:r>
                      <a:endParaRPr lang="mn-MN" sz="1800" b="1" dirty="0"/>
                    </a:p>
                  </a:txBody>
                  <a:tcPr marL="47037" marR="47037" marT="32254" marB="32254">
                    <a:solidFill>
                      <a:schemeClr val="tx2">
                        <a:lumMod val="75000"/>
                      </a:schemeClr>
                    </a:solidFill>
                  </a:tcPr>
                </a:tc>
              </a:tr>
              <a:tr h="609127">
                <a:tc>
                  <a:txBody>
                    <a:bodyPr/>
                    <a:lstStyle/>
                    <a:p>
                      <a:pPr algn="ctr" rtl="0" fontAlgn="t">
                        <a:spcBef>
                          <a:spcPts val="0"/>
                        </a:spcBef>
                        <a:spcAft>
                          <a:spcPts val="0"/>
                        </a:spcAft>
                      </a:pPr>
                      <a:r>
                        <a:rPr lang="en-US" sz="1800" u="none" strike="noStrike" dirty="0" smtClean="0"/>
                        <a:t>2</a:t>
                      </a:r>
                      <a:endParaRPr lang="en-US" sz="1800" dirty="0"/>
                    </a:p>
                  </a:txBody>
                  <a:tcPr marL="47037" marR="47037" marT="32254" marB="32254"/>
                </a:tc>
                <a:tc>
                  <a:txBody>
                    <a:bodyPr/>
                    <a:lstStyle/>
                    <a:p>
                      <a:pPr algn="ctr" rtl="0" fontAlgn="t">
                        <a:spcBef>
                          <a:spcPts val="0"/>
                        </a:spcBef>
                        <a:spcAft>
                          <a:spcPts val="0"/>
                        </a:spcAft>
                      </a:pPr>
                      <a:r>
                        <a:rPr lang="en-US" sz="1800" u="none" strike="noStrike" dirty="0"/>
                        <a:t>390</a:t>
                      </a:r>
                      <a:endParaRPr lang="en-US" sz="1800" dirty="0"/>
                    </a:p>
                  </a:txBody>
                  <a:tcPr marL="47037" marR="47037" marT="32254" marB="32254"/>
                </a:tc>
                <a:tc>
                  <a:txBody>
                    <a:bodyPr/>
                    <a:lstStyle/>
                    <a:p>
                      <a:pPr algn="ctr" rtl="0" fontAlgn="t">
                        <a:spcBef>
                          <a:spcPts val="0"/>
                        </a:spcBef>
                        <a:spcAft>
                          <a:spcPts val="0"/>
                        </a:spcAft>
                      </a:pPr>
                      <a:r>
                        <a:rPr lang="en-US" sz="1800" u="none" strike="noStrike"/>
                        <a:t>100,000</a:t>
                      </a:r>
                      <a:endParaRPr lang="en-US" sz="1800"/>
                    </a:p>
                  </a:txBody>
                  <a:tcPr marL="47037" marR="47037" marT="32254" marB="32254"/>
                </a:tc>
                <a:tc>
                  <a:txBody>
                    <a:bodyPr/>
                    <a:lstStyle/>
                    <a:p>
                      <a:pPr fontAlgn="t"/>
                      <a:r>
                        <a:rPr lang="en-US" sz="1800"/>
                        <a:t/>
                      </a:r>
                      <a:br>
                        <a:rPr lang="en-US" sz="1800"/>
                      </a:br>
                      <a:endParaRPr lang="en-US" sz="1800"/>
                    </a:p>
                  </a:txBody>
                  <a:tcPr marL="47037" marR="47037" marT="32254" marB="32254"/>
                </a:tc>
              </a:tr>
              <a:tr h="609127">
                <a:tc>
                  <a:txBody>
                    <a:bodyPr/>
                    <a:lstStyle/>
                    <a:p>
                      <a:pPr algn="ctr" rtl="0" fontAlgn="t">
                        <a:spcBef>
                          <a:spcPts val="0"/>
                        </a:spcBef>
                        <a:spcAft>
                          <a:spcPts val="0"/>
                        </a:spcAft>
                      </a:pPr>
                      <a:r>
                        <a:rPr lang="en-US" sz="1800" u="none" strike="noStrike" dirty="0"/>
                        <a:t>3</a:t>
                      </a:r>
                      <a:endParaRPr lang="en-US" sz="1800" dirty="0"/>
                    </a:p>
                  </a:txBody>
                  <a:tcPr marL="47037" marR="47037" marT="32254" marB="32254"/>
                </a:tc>
                <a:tc>
                  <a:txBody>
                    <a:bodyPr/>
                    <a:lstStyle/>
                    <a:p>
                      <a:pPr algn="ctr" rtl="0" fontAlgn="t">
                        <a:spcBef>
                          <a:spcPts val="0"/>
                        </a:spcBef>
                        <a:spcAft>
                          <a:spcPts val="0"/>
                        </a:spcAft>
                      </a:pPr>
                      <a:r>
                        <a:rPr lang="en-US" sz="1800" u="none" strike="noStrike" dirty="0"/>
                        <a:t>410</a:t>
                      </a:r>
                      <a:endParaRPr lang="en-US" sz="1800" dirty="0"/>
                    </a:p>
                  </a:txBody>
                  <a:tcPr marL="47037" marR="47037" marT="32254" marB="32254"/>
                </a:tc>
                <a:tc>
                  <a:txBody>
                    <a:bodyPr/>
                    <a:lstStyle/>
                    <a:p>
                      <a:pPr algn="ctr" rtl="0" fontAlgn="t">
                        <a:spcBef>
                          <a:spcPts val="0"/>
                        </a:spcBef>
                        <a:spcAft>
                          <a:spcPts val="0"/>
                        </a:spcAft>
                      </a:pPr>
                      <a:r>
                        <a:rPr lang="en-US" sz="1800" u="none" strike="noStrike"/>
                        <a:t>100,000</a:t>
                      </a:r>
                      <a:endParaRPr lang="en-US" sz="1800"/>
                    </a:p>
                  </a:txBody>
                  <a:tcPr marL="47037" marR="47037" marT="32254" marB="32254"/>
                </a:tc>
                <a:tc>
                  <a:txBody>
                    <a:bodyPr/>
                    <a:lstStyle/>
                    <a:p>
                      <a:pPr fontAlgn="t"/>
                      <a:r>
                        <a:rPr lang="en-US" sz="1800" dirty="0"/>
                        <a:t/>
                      </a:r>
                      <a:br>
                        <a:rPr lang="en-US" sz="1800" dirty="0"/>
                      </a:br>
                      <a:endParaRPr lang="en-US" sz="1800" dirty="0"/>
                    </a:p>
                  </a:txBody>
                  <a:tcPr marL="47037" marR="47037" marT="32254" marB="32254"/>
                </a:tc>
              </a:tr>
              <a:tr h="609127">
                <a:tc>
                  <a:txBody>
                    <a:bodyPr/>
                    <a:lstStyle/>
                    <a:p>
                      <a:pPr algn="ctr" rtl="0" fontAlgn="t">
                        <a:spcBef>
                          <a:spcPts val="0"/>
                        </a:spcBef>
                        <a:spcAft>
                          <a:spcPts val="0"/>
                        </a:spcAft>
                      </a:pPr>
                      <a:r>
                        <a:rPr lang="en-US" sz="1800" u="none" strike="noStrike" dirty="0" smtClean="0"/>
                        <a:t>4</a:t>
                      </a:r>
                      <a:endParaRPr lang="en-US" sz="1800" dirty="0"/>
                    </a:p>
                  </a:txBody>
                  <a:tcPr marL="47037" marR="47037" marT="32254" marB="32254"/>
                </a:tc>
                <a:tc>
                  <a:txBody>
                    <a:bodyPr/>
                    <a:lstStyle/>
                    <a:p>
                      <a:pPr algn="ctr" rtl="0" fontAlgn="t">
                        <a:spcBef>
                          <a:spcPts val="0"/>
                        </a:spcBef>
                        <a:spcAft>
                          <a:spcPts val="0"/>
                        </a:spcAft>
                      </a:pPr>
                      <a:r>
                        <a:rPr lang="en-US" sz="1800" u="none" strike="noStrike"/>
                        <a:t>525</a:t>
                      </a:r>
                      <a:endParaRPr lang="en-US" sz="1800"/>
                    </a:p>
                  </a:txBody>
                  <a:tcPr marL="47037" marR="47037" marT="32254" marB="32254"/>
                </a:tc>
                <a:tc>
                  <a:txBody>
                    <a:bodyPr/>
                    <a:lstStyle/>
                    <a:p>
                      <a:pPr algn="ctr" rtl="0" fontAlgn="t">
                        <a:spcBef>
                          <a:spcPts val="0"/>
                        </a:spcBef>
                        <a:spcAft>
                          <a:spcPts val="0"/>
                        </a:spcAft>
                      </a:pPr>
                      <a:r>
                        <a:rPr lang="en-US" sz="1800" u="none" strike="noStrike"/>
                        <a:t>110,000</a:t>
                      </a:r>
                      <a:endParaRPr lang="en-US" sz="1800"/>
                    </a:p>
                  </a:txBody>
                  <a:tcPr marL="47037" marR="47037" marT="32254" marB="32254"/>
                </a:tc>
                <a:tc>
                  <a:txBody>
                    <a:bodyPr/>
                    <a:lstStyle/>
                    <a:p>
                      <a:pPr fontAlgn="t"/>
                      <a:r>
                        <a:rPr lang="en-US" sz="1800"/>
                        <a:t/>
                      </a:r>
                      <a:br>
                        <a:rPr lang="en-US" sz="1800"/>
                      </a:br>
                      <a:endParaRPr lang="en-US" sz="1800"/>
                    </a:p>
                  </a:txBody>
                  <a:tcPr marL="47037" marR="47037" marT="32254" marB="32254"/>
                </a:tc>
              </a:tr>
              <a:tr h="609127">
                <a:tc>
                  <a:txBody>
                    <a:bodyPr/>
                    <a:lstStyle/>
                    <a:p>
                      <a:pPr algn="ctr" rtl="0" fontAlgn="t">
                        <a:spcBef>
                          <a:spcPts val="0"/>
                        </a:spcBef>
                        <a:spcAft>
                          <a:spcPts val="0"/>
                        </a:spcAft>
                      </a:pPr>
                      <a:r>
                        <a:rPr lang="en-US" sz="1800" u="none" strike="noStrike" dirty="0" smtClean="0"/>
                        <a:t>5</a:t>
                      </a:r>
                      <a:endParaRPr lang="en-US" sz="1800" dirty="0"/>
                    </a:p>
                  </a:txBody>
                  <a:tcPr marL="47037" marR="47037" marT="32254" marB="32254"/>
                </a:tc>
                <a:tc>
                  <a:txBody>
                    <a:bodyPr/>
                    <a:lstStyle/>
                    <a:p>
                      <a:pPr algn="ctr" rtl="0" fontAlgn="t">
                        <a:spcBef>
                          <a:spcPts val="0"/>
                        </a:spcBef>
                        <a:spcAft>
                          <a:spcPts val="0"/>
                        </a:spcAft>
                      </a:pPr>
                      <a:r>
                        <a:rPr lang="en-US" sz="1800" u="none" strike="noStrike"/>
                        <a:t>645</a:t>
                      </a:r>
                      <a:endParaRPr lang="en-US" sz="1800"/>
                    </a:p>
                  </a:txBody>
                  <a:tcPr marL="47037" marR="47037" marT="32254" marB="32254"/>
                </a:tc>
                <a:tc>
                  <a:txBody>
                    <a:bodyPr/>
                    <a:lstStyle/>
                    <a:p>
                      <a:pPr algn="ctr" rtl="0" fontAlgn="t">
                        <a:spcBef>
                          <a:spcPts val="0"/>
                        </a:spcBef>
                        <a:spcAft>
                          <a:spcPts val="0"/>
                        </a:spcAft>
                      </a:pPr>
                      <a:r>
                        <a:rPr lang="en-US" sz="1800" u="none" strike="noStrike"/>
                        <a:t>116,000</a:t>
                      </a:r>
                      <a:endParaRPr lang="en-US" sz="1800"/>
                    </a:p>
                  </a:txBody>
                  <a:tcPr marL="47037" marR="47037" marT="32254" marB="32254"/>
                </a:tc>
                <a:tc>
                  <a:txBody>
                    <a:bodyPr/>
                    <a:lstStyle/>
                    <a:p>
                      <a:pPr fontAlgn="t"/>
                      <a:r>
                        <a:rPr lang="en-US" sz="1800"/>
                        <a:t/>
                      </a:r>
                      <a:br>
                        <a:rPr lang="en-US" sz="1800"/>
                      </a:br>
                      <a:endParaRPr lang="en-US" sz="1800"/>
                    </a:p>
                  </a:txBody>
                  <a:tcPr marL="47037" marR="47037" marT="32254" marB="32254"/>
                </a:tc>
              </a:tr>
              <a:tr h="344559">
                <a:tc>
                  <a:txBody>
                    <a:bodyPr/>
                    <a:lstStyle/>
                    <a:p>
                      <a:pPr algn="ctr" rtl="0" fontAlgn="t">
                        <a:spcBef>
                          <a:spcPts val="0"/>
                        </a:spcBef>
                        <a:spcAft>
                          <a:spcPts val="0"/>
                        </a:spcAft>
                      </a:pPr>
                      <a:r>
                        <a:rPr lang="en-US" sz="1800" u="none" strike="noStrike" dirty="0" smtClean="0"/>
                        <a:t>6</a:t>
                      </a:r>
                      <a:endParaRPr lang="en-US" sz="1800" dirty="0"/>
                    </a:p>
                  </a:txBody>
                  <a:tcPr marL="47037" marR="47037" marT="32254" marB="32254">
                    <a:solidFill>
                      <a:srgbClr val="FFFF00"/>
                    </a:solidFill>
                  </a:tcPr>
                </a:tc>
                <a:tc>
                  <a:txBody>
                    <a:bodyPr/>
                    <a:lstStyle/>
                    <a:p>
                      <a:pPr algn="ctr" rtl="0" fontAlgn="t">
                        <a:spcBef>
                          <a:spcPts val="0"/>
                        </a:spcBef>
                        <a:spcAft>
                          <a:spcPts val="0"/>
                        </a:spcAft>
                      </a:pPr>
                      <a:r>
                        <a:rPr lang="en-US" sz="1800" u="none" strike="noStrike" dirty="0"/>
                        <a:t>720</a:t>
                      </a:r>
                      <a:endParaRPr lang="en-US" sz="1800" dirty="0"/>
                    </a:p>
                  </a:txBody>
                  <a:tcPr marL="47037" marR="47037" marT="32254" marB="32254">
                    <a:solidFill>
                      <a:srgbClr val="FFFF00"/>
                    </a:solidFill>
                  </a:tcPr>
                </a:tc>
                <a:tc>
                  <a:txBody>
                    <a:bodyPr/>
                    <a:lstStyle/>
                    <a:p>
                      <a:pPr algn="ctr" rtl="0" fontAlgn="t">
                        <a:spcBef>
                          <a:spcPts val="0"/>
                        </a:spcBef>
                        <a:spcAft>
                          <a:spcPts val="0"/>
                        </a:spcAft>
                      </a:pPr>
                      <a:r>
                        <a:rPr lang="en-US" sz="1800" u="none" strike="noStrike" dirty="0"/>
                        <a:t>136,000</a:t>
                      </a:r>
                      <a:endParaRPr lang="en-US" sz="1800" dirty="0"/>
                    </a:p>
                  </a:txBody>
                  <a:tcPr marL="47037" marR="47037" marT="32254" marB="32254">
                    <a:solidFill>
                      <a:srgbClr val="FFFF00"/>
                    </a:solidFill>
                  </a:tcPr>
                </a:tc>
                <a:tc>
                  <a:txBody>
                    <a:bodyPr/>
                    <a:lstStyle/>
                    <a:p>
                      <a:pPr rtl="0" fontAlgn="t">
                        <a:spcBef>
                          <a:spcPts val="0"/>
                        </a:spcBef>
                        <a:spcAft>
                          <a:spcPts val="0"/>
                        </a:spcAft>
                      </a:pPr>
                      <a:r>
                        <a:rPr lang="mn-MN" sz="1800" b="1" u="none" strike="noStrike" dirty="0"/>
                        <a:t>Хамгийн их утга</a:t>
                      </a:r>
                      <a:endParaRPr lang="mn-MN" sz="1800" b="1" dirty="0"/>
                    </a:p>
                  </a:txBody>
                  <a:tcPr marL="47037" marR="47037" marT="32254" marB="32254">
                    <a:solidFill>
                      <a:srgbClr val="FFFF00"/>
                    </a:solidFill>
                  </a:tcPr>
                </a:tc>
              </a:tr>
              <a:tr h="609127">
                <a:tc>
                  <a:txBody>
                    <a:bodyPr/>
                    <a:lstStyle/>
                    <a:p>
                      <a:pPr algn="ctr" rtl="0" fontAlgn="t">
                        <a:spcBef>
                          <a:spcPts val="0"/>
                        </a:spcBef>
                        <a:spcAft>
                          <a:spcPts val="0"/>
                        </a:spcAft>
                      </a:pPr>
                      <a:r>
                        <a:rPr lang="mn-MN" sz="1800" u="none" strike="noStrike"/>
                        <a:t>Нийт дүн</a:t>
                      </a:r>
                      <a:endParaRPr lang="mn-MN" sz="1800"/>
                    </a:p>
                  </a:txBody>
                  <a:tcPr marL="47037" marR="47037" marT="32254" marB="32254"/>
                </a:tc>
                <a:tc>
                  <a:txBody>
                    <a:bodyPr/>
                    <a:lstStyle/>
                    <a:p>
                      <a:pPr algn="ctr" rtl="0" fontAlgn="t">
                        <a:spcBef>
                          <a:spcPts val="0"/>
                        </a:spcBef>
                        <a:spcAft>
                          <a:spcPts val="0"/>
                        </a:spcAft>
                      </a:pPr>
                      <a:r>
                        <a:rPr lang="en-US" sz="1800" u="none" strike="noStrike"/>
                        <a:t>3080</a:t>
                      </a:r>
                      <a:endParaRPr lang="en-US" sz="1800"/>
                    </a:p>
                  </a:txBody>
                  <a:tcPr marL="47037" marR="47037" marT="32254" marB="32254"/>
                </a:tc>
                <a:tc>
                  <a:txBody>
                    <a:bodyPr/>
                    <a:lstStyle/>
                    <a:p>
                      <a:pPr algn="ctr" rtl="0" fontAlgn="t">
                        <a:spcBef>
                          <a:spcPts val="0"/>
                        </a:spcBef>
                        <a:spcAft>
                          <a:spcPts val="0"/>
                        </a:spcAft>
                      </a:pPr>
                      <a:r>
                        <a:rPr lang="en-US" sz="1800" u="none" strike="noStrike"/>
                        <a:t>662,000</a:t>
                      </a:r>
                      <a:endParaRPr lang="en-US" sz="1800"/>
                    </a:p>
                  </a:txBody>
                  <a:tcPr marL="47037" marR="47037" marT="32254" marB="32254"/>
                </a:tc>
                <a:tc>
                  <a:txBody>
                    <a:bodyPr/>
                    <a:lstStyle/>
                    <a:p>
                      <a:pPr fontAlgn="t"/>
                      <a:r>
                        <a:rPr lang="en-US" sz="1800"/>
                        <a:t/>
                      </a:r>
                      <a:br>
                        <a:rPr lang="en-US" sz="1800"/>
                      </a:br>
                      <a:endParaRPr lang="en-US" sz="1800"/>
                    </a:p>
                  </a:txBody>
                  <a:tcPr marL="47037" marR="47037" marT="32254" marB="32254"/>
                </a:tc>
              </a:tr>
              <a:tr h="609127">
                <a:tc>
                  <a:txBody>
                    <a:bodyPr/>
                    <a:lstStyle/>
                    <a:p>
                      <a:pPr algn="ctr" rtl="0" fontAlgn="t">
                        <a:spcBef>
                          <a:spcPts val="0"/>
                        </a:spcBef>
                        <a:spcAft>
                          <a:spcPts val="0"/>
                        </a:spcAft>
                      </a:pPr>
                      <a:r>
                        <a:rPr lang="mn-MN" sz="1800" u="none" strike="noStrike" dirty="0"/>
                        <a:t>Дундаж</a:t>
                      </a:r>
                      <a:endParaRPr lang="mn-MN" sz="1800" dirty="0"/>
                    </a:p>
                  </a:txBody>
                  <a:tcPr marL="47037" marR="47037" marT="32254" marB="32254"/>
                </a:tc>
                <a:tc>
                  <a:txBody>
                    <a:bodyPr/>
                    <a:lstStyle/>
                    <a:p>
                      <a:pPr algn="ctr" rtl="0" fontAlgn="t">
                        <a:spcBef>
                          <a:spcPts val="0"/>
                        </a:spcBef>
                        <a:spcAft>
                          <a:spcPts val="0"/>
                        </a:spcAft>
                      </a:pPr>
                      <a:r>
                        <a:rPr lang="en-US" sz="1800" u="none" strike="noStrike" dirty="0"/>
                        <a:t>513</a:t>
                      </a:r>
                      <a:endParaRPr lang="en-US" sz="1800" dirty="0"/>
                    </a:p>
                  </a:txBody>
                  <a:tcPr marL="47037" marR="47037" marT="32254" marB="32254"/>
                </a:tc>
                <a:tc>
                  <a:txBody>
                    <a:bodyPr/>
                    <a:lstStyle/>
                    <a:p>
                      <a:pPr algn="ctr" rtl="0" fontAlgn="t">
                        <a:spcBef>
                          <a:spcPts val="0"/>
                        </a:spcBef>
                        <a:spcAft>
                          <a:spcPts val="0"/>
                        </a:spcAft>
                      </a:pPr>
                      <a:r>
                        <a:rPr lang="en-US" sz="1800" u="none" strike="noStrike" dirty="0"/>
                        <a:t>110,333</a:t>
                      </a:r>
                      <a:endParaRPr lang="en-US" sz="1800" dirty="0"/>
                    </a:p>
                  </a:txBody>
                  <a:tcPr marL="47037" marR="47037" marT="32254" marB="32254"/>
                </a:tc>
                <a:tc>
                  <a:txBody>
                    <a:bodyPr/>
                    <a:lstStyle/>
                    <a:p>
                      <a:pPr fontAlgn="t"/>
                      <a:r>
                        <a:rPr lang="en-US" sz="1800" dirty="0"/>
                        <a:t/>
                      </a:r>
                      <a:br>
                        <a:rPr lang="en-US" sz="1800" dirty="0"/>
                      </a:br>
                      <a:endParaRPr lang="en-US" sz="1800" dirty="0"/>
                    </a:p>
                  </a:txBody>
                  <a:tcPr marL="47037" marR="47037" marT="32254" marB="32254"/>
                </a:tc>
              </a:tr>
            </a:tbl>
          </a:graphicData>
        </a:graphic>
      </p:graphicFrame>
      <p:sp>
        <p:nvSpPr>
          <p:cNvPr id="3788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78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med">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u="sng" dirty="0" smtClean="0"/>
              <a:t>Дээд ба доод цэгийн арга</a:t>
            </a:r>
            <a:endParaRPr lang="en-US" dirty="0"/>
          </a:p>
        </p:txBody>
      </p:sp>
      <p:graphicFrame>
        <p:nvGraphicFramePr>
          <p:cNvPr id="3" name="Table 2"/>
          <p:cNvGraphicFramePr>
            <a:graphicFrameLocks noGrp="1"/>
          </p:cNvGraphicFramePr>
          <p:nvPr/>
        </p:nvGraphicFramePr>
        <p:xfrm>
          <a:off x="1371600" y="1143000"/>
          <a:ext cx="5715001" cy="1737360"/>
        </p:xfrm>
        <a:graphic>
          <a:graphicData uri="http://schemas.openxmlformats.org/drawingml/2006/table">
            <a:tbl>
              <a:tblPr/>
              <a:tblGrid>
                <a:gridCol w="1206985"/>
                <a:gridCol w="2137672"/>
                <a:gridCol w="2370344"/>
              </a:tblGrid>
              <a:tr h="533400">
                <a:tc>
                  <a:txBody>
                    <a:bodyPr/>
                    <a:lstStyle/>
                    <a:p>
                      <a:pPr fontAlgn="t"/>
                      <a:r>
                        <a:rPr lang="en-US" dirty="0"/>
                        <a:t/>
                      </a:r>
                      <a:br>
                        <a:rPr lang="en-US" dirty="0"/>
                      </a:br>
                      <a:endParaRPr lang="en-US" dirty="0"/>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mn-MN" b="0" i="0" u="none" strike="noStrike" dirty="0" smtClean="0">
                          <a:solidFill>
                            <a:srgbClr val="000000"/>
                          </a:solidFill>
                          <a:latin typeface="Calibri"/>
                        </a:rPr>
                        <a:t>Машин</a:t>
                      </a:r>
                      <a:r>
                        <a:rPr lang="mn-MN" b="0" i="0" u="none" strike="noStrike" baseline="0" dirty="0" smtClean="0">
                          <a:solidFill>
                            <a:srgbClr val="000000"/>
                          </a:solidFill>
                          <a:latin typeface="Calibri"/>
                        </a:rPr>
                        <a:t> цаг</a:t>
                      </a:r>
                      <a:endParaRPr lang="mn-MN" dirty="0"/>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mn-MN" b="0" i="0" u="none" strike="noStrike">
                          <a:solidFill>
                            <a:srgbClr val="000000"/>
                          </a:solidFill>
                          <a:latin typeface="Calibri"/>
                        </a:rPr>
                        <a:t>Цахилгааны зардал₮</a:t>
                      </a:r>
                      <a:endParaRPr lang="mn-MN"/>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304800">
                <a:tc>
                  <a:txBody>
                    <a:bodyPr/>
                    <a:lstStyle/>
                    <a:p>
                      <a:pPr algn="ctr" rtl="0" fontAlgn="t">
                        <a:spcBef>
                          <a:spcPts val="0"/>
                        </a:spcBef>
                        <a:spcAft>
                          <a:spcPts val="0"/>
                        </a:spcAft>
                      </a:pPr>
                      <a:r>
                        <a:rPr lang="mn-MN" b="0" i="0" u="none" strike="noStrike">
                          <a:solidFill>
                            <a:srgbClr val="000000"/>
                          </a:solidFill>
                          <a:latin typeface="Calibri"/>
                        </a:rPr>
                        <a:t>Дээд цэг</a:t>
                      </a:r>
                      <a:endParaRPr lang="mn-MN"/>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b="0" i="0" u="none" strike="noStrike">
                          <a:solidFill>
                            <a:srgbClr val="000000"/>
                          </a:solidFill>
                          <a:latin typeface="Calibri"/>
                        </a:rPr>
                        <a:t>720</a:t>
                      </a:r>
                      <a:endParaRPr lang="en-US"/>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b="0" i="0" u="none" strike="noStrike">
                          <a:solidFill>
                            <a:srgbClr val="000000"/>
                          </a:solidFill>
                          <a:latin typeface="Calibri"/>
                        </a:rPr>
                        <a:t>136,000</a:t>
                      </a:r>
                      <a:endParaRPr lang="en-US"/>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304800">
                <a:tc>
                  <a:txBody>
                    <a:bodyPr/>
                    <a:lstStyle/>
                    <a:p>
                      <a:pPr algn="ctr" rtl="0" fontAlgn="t">
                        <a:spcBef>
                          <a:spcPts val="0"/>
                        </a:spcBef>
                        <a:spcAft>
                          <a:spcPts val="0"/>
                        </a:spcAft>
                      </a:pPr>
                      <a:r>
                        <a:rPr lang="mn-MN" b="0" i="0" u="none" strike="noStrike">
                          <a:solidFill>
                            <a:srgbClr val="000000"/>
                          </a:solidFill>
                          <a:latin typeface="Calibri"/>
                        </a:rPr>
                        <a:t>Доод цэг</a:t>
                      </a:r>
                      <a:endParaRPr lang="mn-MN"/>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b="0" i="0" u="none" strike="noStrike">
                          <a:solidFill>
                            <a:srgbClr val="000000"/>
                          </a:solidFill>
                          <a:latin typeface="Calibri"/>
                        </a:rPr>
                        <a:t>390</a:t>
                      </a:r>
                      <a:endParaRPr lang="en-US"/>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b="0" i="0" u="none" strike="noStrike">
                          <a:solidFill>
                            <a:srgbClr val="000000"/>
                          </a:solidFill>
                          <a:latin typeface="Calibri"/>
                        </a:rPr>
                        <a:t>100,000</a:t>
                      </a:r>
                      <a:endParaRPr lang="en-US"/>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304800">
                <a:tc>
                  <a:txBody>
                    <a:bodyPr/>
                    <a:lstStyle/>
                    <a:p>
                      <a:pPr algn="ctr" rtl="0" fontAlgn="t">
                        <a:spcBef>
                          <a:spcPts val="0"/>
                        </a:spcBef>
                        <a:spcAft>
                          <a:spcPts val="0"/>
                        </a:spcAft>
                      </a:pPr>
                      <a:r>
                        <a:rPr lang="mn-MN" b="0" i="0" u="none" strike="noStrike">
                          <a:solidFill>
                            <a:srgbClr val="000000"/>
                          </a:solidFill>
                          <a:latin typeface="Calibri"/>
                        </a:rPr>
                        <a:t>Ялгавар</a:t>
                      </a:r>
                      <a:endParaRPr lang="mn-MN"/>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tc>
                  <a:txBody>
                    <a:bodyPr/>
                    <a:lstStyle/>
                    <a:p>
                      <a:pPr algn="ctr" rtl="0" fontAlgn="t">
                        <a:spcBef>
                          <a:spcPts val="0"/>
                        </a:spcBef>
                        <a:spcAft>
                          <a:spcPts val="0"/>
                        </a:spcAft>
                      </a:pPr>
                      <a:r>
                        <a:rPr lang="en-US" b="0" i="0" u="none" strike="noStrike">
                          <a:solidFill>
                            <a:srgbClr val="000000"/>
                          </a:solidFill>
                          <a:latin typeface="Calibri"/>
                        </a:rPr>
                        <a:t>330</a:t>
                      </a:r>
                      <a:endParaRPr lang="en-US"/>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tc>
                  <a:txBody>
                    <a:bodyPr/>
                    <a:lstStyle/>
                    <a:p>
                      <a:pPr algn="ctr" rtl="0" fontAlgn="t">
                        <a:spcBef>
                          <a:spcPts val="0"/>
                        </a:spcBef>
                        <a:spcAft>
                          <a:spcPts val="0"/>
                        </a:spcAft>
                      </a:pPr>
                      <a:r>
                        <a:rPr lang="en-US" b="0" i="0" u="none" strike="noStrike" dirty="0">
                          <a:solidFill>
                            <a:srgbClr val="000000"/>
                          </a:solidFill>
                          <a:latin typeface="Calibri"/>
                        </a:rPr>
                        <a:t>36,000</a:t>
                      </a:r>
                      <a:endParaRPr lang="en-US" dirty="0"/>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tr>
            </a:tbl>
          </a:graphicData>
        </a:graphic>
      </p:graphicFrame>
      <p:sp>
        <p:nvSpPr>
          <p:cNvPr id="3993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39939" name="Picture 3" descr="https://lh5.googleusercontent.com/dAWZo-oOBiMWknrgfLLD4EUx6zoDXef82F0ePw-p7U7JWLXVmx6XzB1zERq_wdzxW3etdlWe0uhabanKzEF2gShdbrnP4Q3DY0wH4oS9DmSCFagJ5KCt"/>
          <p:cNvPicPr>
            <a:picLocks noChangeAspect="1" noChangeArrowheads="1"/>
          </p:cNvPicPr>
          <p:nvPr/>
        </p:nvPicPr>
        <p:blipFill>
          <a:blip r:embed="rId2" cstate="print"/>
          <a:srcRect/>
          <a:stretch>
            <a:fillRect/>
          </a:stretch>
        </p:blipFill>
        <p:spPr bwMode="auto">
          <a:xfrm>
            <a:off x="1295400" y="5334000"/>
            <a:ext cx="5562600" cy="838200"/>
          </a:xfrm>
          <a:prstGeom prst="rect">
            <a:avLst/>
          </a:prstGeom>
          <a:noFill/>
        </p:spPr>
      </p:pic>
      <p:sp>
        <p:nvSpPr>
          <p:cNvPr id="6" name="Rectangle 5"/>
          <p:cNvSpPr/>
          <p:nvPr/>
        </p:nvSpPr>
        <p:spPr>
          <a:xfrm>
            <a:off x="381000" y="2971800"/>
            <a:ext cx="8763000" cy="2308324"/>
          </a:xfrm>
          <a:prstGeom prst="rect">
            <a:avLst/>
          </a:prstGeom>
        </p:spPr>
        <p:txBody>
          <a:bodyPr wrap="square">
            <a:spAutoFit/>
          </a:bodyPr>
          <a:lstStyle/>
          <a:p>
            <a:r>
              <a:rPr lang="mn-MN" sz="2400" dirty="0" smtClean="0"/>
              <a:t>Үйл явцын түвшин 330 цагаар нэмэгдэхэд нэмэгдэж гарсан 36,000₮-ийн зардал нь</a:t>
            </a:r>
            <a:r>
              <a:rPr lang="mn-MN" sz="2400" b="1" dirty="0" smtClean="0"/>
              <a:t> </a:t>
            </a:r>
            <a:r>
              <a:rPr lang="mn-MN" sz="2400" b="1" dirty="0" smtClean="0">
                <a:solidFill>
                  <a:srgbClr val="FFFF00"/>
                </a:solidFill>
              </a:rPr>
              <a:t>цэвэр хувьсах зардал </a:t>
            </a:r>
            <a:r>
              <a:rPr lang="mn-MN" sz="2400" dirty="0" smtClean="0"/>
              <a:t>байна. Үүний дараа үйл явдлын хэлбэлзлийн нэгжид ногдох хувьсах зардал буюу хувьсалтын итгэлцүүрийг тооцно. Энэ нь 1 машин цаг ажиллахад нэмэгдэж гарах цахилгааны зардлын хэмжээ болно.</a:t>
            </a:r>
            <a:endParaRPr lang="en-US" sz="2400" dirty="0"/>
          </a:p>
        </p:txBody>
      </p:sp>
    </p:spTree>
  </p:cSld>
  <p:clrMapOvr>
    <a:masterClrMapping/>
  </p:clrMapOvr>
  <p:transition spd="med">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u="sng" dirty="0" smtClean="0"/>
              <a:t>Дээд ба доод цэгийн арга</a:t>
            </a:r>
            <a:endParaRPr lang="en-US" dirty="0"/>
          </a:p>
        </p:txBody>
      </p:sp>
      <p:sp>
        <p:nvSpPr>
          <p:cNvPr id="3" name="Rectangle 2"/>
          <p:cNvSpPr/>
          <p:nvPr/>
        </p:nvSpPr>
        <p:spPr>
          <a:xfrm>
            <a:off x="533400" y="1143000"/>
            <a:ext cx="7924800" cy="2246769"/>
          </a:xfrm>
          <a:prstGeom prst="rect">
            <a:avLst/>
          </a:prstGeom>
        </p:spPr>
        <p:txBody>
          <a:bodyPr wrap="square">
            <a:spAutoFit/>
          </a:bodyPr>
          <a:lstStyle/>
          <a:p>
            <a:r>
              <a:rPr lang="mn-MN" sz="2000" b="1" dirty="0" smtClean="0">
                <a:solidFill>
                  <a:srgbClr val="FFFF00"/>
                </a:solidFill>
              </a:rPr>
              <a:t>Дээд, доод цэгт хамаарах хувьсах зардлыг тооцвол: </a:t>
            </a:r>
          </a:p>
          <a:p>
            <a:r>
              <a:rPr lang="mn-MN" sz="2000" b="1" dirty="0" smtClean="0"/>
              <a:t>Дээд цэгийн хувьсах зардал = 720*109.09=78,545₮</a:t>
            </a:r>
          </a:p>
          <a:p>
            <a:r>
              <a:rPr lang="mn-MN" sz="2000" b="1" dirty="0" smtClean="0"/>
              <a:t>Доод цэгийн хувьсах зардал = 390*109.09=42,545₮</a:t>
            </a:r>
          </a:p>
          <a:p>
            <a:r>
              <a:rPr lang="mn-MN" sz="2000" b="1" dirty="0" smtClean="0"/>
              <a:t/>
            </a:r>
            <a:br>
              <a:rPr lang="mn-MN" sz="2000" b="1" dirty="0" smtClean="0"/>
            </a:br>
            <a:r>
              <a:rPr lang="mn-MN" sz="2000" b="1" dirty="0" smtClean="0">
                <a:solidFill>
                  <a:srgbClr val="FFFF00"/>
                </a:solidFill>
              </a:rPr>
              <a:t>Дээд, доод цэгт хамаарах тогтмол зардлыг тооцвол: </a:t>
            </a:r>
          </a:p>
          <a:p>
            <a:r>
              <a:rPr lang="mn-MN" sz="2000" b="1" dirty="0" smtClean="0"/>
              <a:t>Дээд цэгийн тогтмол зардал = 136,000-78,545=57,455₮</a:t>
            </a:r>
          </a:p>
          <a:p>
            <a:r>
              <a:rPr lang="mn-MN" sz="2000" b="1" dirty="0" smtClean="0"/>
              <a:t>Доод цэгийн тогтмол зардал = 100,000-42,545=57,455₮</a:t>
            </a:r>
            <a:endParaRPr lang="mn-MN" sz="2000" b="1" dirty="0"/>
          </a:p>
        </p:txBody>
      </p:sp>
      <p:sp>
        <p:nvSpPr>
          <p:cNvPr id="4" name="Rectangle 3"/>
          <p:cNvSpPr/>
          <p:nvPr/>
        </p:nvSpPr>
        <p:spPr>
          <a:xfrm>
            <a:off x="533400" y="3581400"/>
            <a:ext cx="7772400" cy="2554545"/>
          </a:xfrm>
          <a:prstGeom prst="rect">
            <a:avLst/>
          </a:prstGeom>
        </p:spPr>
        <p:txBody>
          <a:bodyPr wrap="square">
            <a:spAutoFit/>
          </a:bodyPr>
          <a:lstStyle/>
          <a:p>
            <a:r>
              <a:rPr lang="mn-MN" sz="2000" dirty="0" smtClean="0"/>
              <a:t>Дээд ба доод цэгийн арга нь энгийн, зардлын динамикийн шинжилгээнд зөвхөн 2 цэгийн мэдээлэл ашигладаг, бусад бүх үзүүлэлтүүд дээд ба доод цэгийн хооронд дахь шулуун шугамд оршдог гэж үздэг. Өөрөөр хэлбэл сонгож авсан 2 цэгийн үзүүлэлтүүд бусад цэгийг бүрэн төлөөлнө гэж үздэг. Хэрэв үйл явцын түвшин, түүнтэй шууд холбогдон гарч байгаа хувьсах зардлын харьцаа алдагдвал дээд, доод цэг нь бусад цэгээ төлөөлж чадахгүй болно. </a:t>
            </a:r>
            <a:endParaRPr lang="en-US" sz="2000" dirty="0"/>
          </a:p>
        </p:txBody>
      </p:sp>
    </p:spTree>
  </p:cSld>
  <p:clrMapOvr>
    <a:masterClrMapping/>
  </p:clrMapOvr>
  <p:transition spd="med">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92162"/>
          </a:xfrm>
        </p:spPr>
        <p:txBody>
          <a:bodyPr/>
          <a:lstStyle/>
          <a:p>
            <a:pPr lvl="0"/>
            <a:r>
              <a:rPr lang="mn-MN" dirty="0" smtClean="0"/>
              <a:t>Статистик графикийн арга</a:t>
            </a:r>
            <a:r>
              <a:rPr lang="en-US" dirty="0" smtClean="0"/>
              <a:t/>
            </a:r>
            <a:br>
              <a:rPr lang="en-US" dirty="0" smtClean="0"/>
            </a:br>
            <a:endParaRPr lang="en-US" dirty="0"/>
          </a:p>
        </p:txBody>
      </p:sp>
      <p:sp>
        <p:nvSpPr>
          <p:cNvPr id="3" name="Rectangle 2"/>
          <p:cNvSpPr/>
          <p:nvPr/>
        </p:nvSpPr>
        <p:spPr>
          <a:xfrm>
            <a:off x="609600" y="990600"/>
            <a:ext cx="8077200" cy="5262979"/>
          </a:xfrm>
          <a:prstGeom prst="rect">
            <a:avLst/>
          </a:prstGeom>
        </p:spPr>
        <p:txBody>
          <a:bodyPr wrap="square">
            <a:spAutoFit/>
          </a:bodyPr>
          <a:lstStyle/>
          <a:p>
            <a:pPr lvl="0">
              <a:buNone/>
            </a:pPr>
            <a:r>
              <a:rPr lang="mn-MN" sz="2800" dirty="0" smtClean="0"/>
              <a:t>Энэ арга нь хэсэгчлэн хувьсах зардлыг хувьсах, тогтмол хэсгээр нь ангилахдаа шинжилгээнд хамрагдаж буй бүх үеүдийн тоон мэдээллийг харгалзан үздэг. </a:t>
            </a:r>
          </a:p>
          <a:p>
            <a:pPr lvl="0">
              <a:buNone/>
            </a:pPr>
            <a:r>
              <a:rPr lang="mn-MN" sz="2800" dirty="0" smtClean="0"/>
              <a:t>Энэ аргын үед үйлдвэрлэл, үйл ажиллагааны түвшинг хэвтээ тэнхлэгт, хэсэгчлэн хувьсах зардлыг босоо тэнхлэгт дүрсэлсэн график байгуулдаг. Графикт шинжилгээнд хамрагдаж буй бүх саруудын хэсэгчлэн хувьсах зардлыг цэгээр тэмдэглэнэ. Үүний дараа тэмдэглэгдсэн цэгүүдийн дунджийг дайрсан шулууныг нүдэн баримжаагаар татна</a:t>
            </a:r>
            <a:endParaRPr lang="en-US" sz="2800" dirty="0"/>
          </a:p>
        </p:txBody>
      </p:sp>
    </p:spTree>
  </p:cSld>
  <p:clrMapOvr>
    <a:masterClrMapping/>
  </p:clrMapOvr>
  <p:transition spd="med">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2800" b="1" u="sng" dirty="0" smtClean="0"/>
              <a:t>Статистикийн хэлбэлзлийн графикийн арга</a:t>
            </a:r>
            <a:endParaRPr lang="en-US" sz="2800" dirty="0"/>
          </a:p>
        </p:txBody>
      </p:sp>
      <p:sp>
        <p:nvSpPr>
          <p:cNvPr id="3" name="Rectangle 2"/>
          <p:cNvSpPr/>
          <p:nvPr/>
        </p:nvSpPr>
        <p:spPr>
          <a:xfrm>
            <a:off x="685800" y="1066800"/>
            <a:ext cx="7848600" cy="2677656"/>
          </a:xfrm>
          <a:prstGeom prst="rect">
            <a:avLst/>
          </a:prstGeom>
        </p:spPr>
        <p:txBody>
          <a:bodyPr wrap="square">
            <a:spAutoFit/>
          </a:bodyPr>
          <a:lstStyle/>
          <a:p>
            <a:r>
              <a:rPr lang="mn-MN" sz="2400" dirty="0" smtClean="0"/>
              <a:t>Босоо тэнхлэгт хэсэгчлэн хувьсах зардлыг, хэвтээ тэнхлэгт үйл явцын түшвинг харуулна. Үйл явцын түвшин нь шууд хөдөлмөр цаг, машин цаг, үйлдвэрлэсэн бүтээгдэхүүний тоо хэмжээ зэрэг үзүүлэлтүүд байж болдогА компанийн өнгөрсөн 6 сарын ажилласан машин цэг, цахилгааны зардлын хамаарлыг графикаар харуулбал:</a:t>
            </a:r>
            <a:endParaRPr lang="en-US" sz="2400" dirty="0"/>
          </a:p>
        </p:txBody>
      </p:sp>
      <p:pic>
        <p:nvPicPr>
          <p:cNvPr id="40962" name="Picture 2" descr="https://lh4.googleusercontent.com/UxvGLzsC9mvSHVX5juVgDdlvwyzMzA6n9nhWgw3COO829JkXPZjoksyuneLc0DUHEj0irkbBMxJkcyidRzmZstU439pBu55hSiK9hhLamj5hEwqlI5-I"/>
          <p:cNvPicPr>
            <a:picLocks noChangeAspect="1" noChangeArrowheads="1"/>
          </p:cNvPicPr>
          <p:nvPr/>
        </p:nvPicPr>
        <p:blipFill>
          <a:blip r:embed="rId2" cstate="print"/>
          <a:srcRect/>
          <a:stretch>
            <a:fillRect/>
          </a:stretch>
        </p:blipFill>
        <p:spPr bwMode="auto">
          <a:xfrm>
            <a:off x="1143000" y="3657600"/>
            <a:ext cx="6019800" cy="2819400"/>
          </a:xfrm>
          <a:prstGeom prst="rect">
            <a:avLst/>
          </a:prstGeom>
          <a:noFill/>
        </p:spPr>
      </p:pic>
    </p:spTree>
  </p:cSld>
  <p:clrMapOvr>
    <a:masterClrMapping/>
  </p:clrMapOvr>
  <p:transition spd="med">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2800" b="1" u="sng" dirty="0" smtClean="0"/>
              <a:t>Статистикийн хэлбэлзлийн графикийн арга</a:t>
            </a:r>
            <a:endParaRPr lang="en-US" sz="2800" dirty="0"/>
          </a:p>
        </p:txBody>
      </p:sp>
      <p:sp>
        <p:nvSpPr>
          <p:cNvPr id="3" name="Rectangle 2"/>
          <p:cNvSpPr/>
          <p:nvPr/>
        </p:nvSpPr>
        <p:spPr>
          <a:xfrm>
            <a:off x="381000" y="1143000"/>
            <a:ext cx="8534400" cy="954107"/>
          </a:xfrm>
          <a:prstGeom prst="rect">
            <a:avLst/>
          </a:prstGeom>
        </p:spPr>
        <p:txBody>
          <a:bodyPr wrap="square">
            <a:spAutoFit/>
          </a:bodyPr>
          <a:lstStyle/>
          <a:p>
            <a:pPr algn="ctr"/>
            <a:r>
              <a:rPr lang="ru-RU" sz="2800" dirty="0" smtClean="0">
                <a:solidFill>
                  <a:srgbClr val="FFFF00"/>
                </a:solidFill>
              </a:rPr>
              <a:t>Сарын дундаж нийт зардал – тогтмол зардал = сарын дундаж хувьсах зардал</a:t>
            </a:r>
            <a:endParaRPr lang="en-US" sz="2800" dirty="0">
              <a:solidFill>
                <a:srgbClr val="FFFF00"/>
              </a:solidFill>
            </a:endParaRPr>
          </a:p>
        </p:txBody>
      </p:sp>
      <p:sp>
        <p:nvSpPr>
          <p:cNvPr id="4" name="Rectangle 3"/>
          <p:cNvSpPr/>
          <p:nvPr/>
        </p:nvSpPr>
        <p:spPr>
          <a:xfrm>
            <a:off x="1143000" y="2209800"/>
            <a:ext cx="4572000" cy="830997"/>
          </a:xfrm>
          <a:prstGeom prst="rect">
            <a:avLst/>
          </a:prstGeom>
        </p:spPr>
        <p:txBody>
          <a:bodyPr>
            <a:spAutoFit/>
          </a:bodyPr>
          <a:lstStyle/>
          <a:p>
            <a:r>
              <a:rPr lang="en-US" sz="2400" dirty="0" smtClean="0"/>
              <a:t>110,333-</a:t>
            </a:r>
            <a:r>
              <a:rPr lang="mn-MN" sz="2400" dirty="0" smtClean="0"/>
              <a:t>57,455</a:t>
            </a:r>
            <a:r>
              <a:rPr lang="en-US" sz="2400" dirty="0" smtClean="0"/>
              <a:t>=</a:t>
            </a:r>
            <a:r>
              <a:rPr lang="en-US" sz="2400" dirty="0" smtClean="0">
                <a:solidFill>
                  <a:srgbClr val="FFFF00"/>
                </a:solidFill>
              </a:rPr>
              <a:t>52878</a:t>
            </a:r>
          </a:p>
          <a:p>
            <a:r>
              <a:rPr lang="en-US" sz="2400" dirty="0" smtClean="0"/>
              <a:t>k=52878/513=</a:t>
            </a:r>
            <a:r>
              <a:rPr lang="en-US" sz="2400" dirty="0" smtClean="0">
                <a:solidFill>
                  <a:srgbClr val="FFFF00"/>
                </a:solidFill>
              </a:rPr>
              <a:t>103.08</a:t>
            </a:r>
            <a:endParaRPr lang="en-US" sz="2400" dirty="0">
              <a:solidFill>
                <a:srgbClr val="FFFF00"/>
              </a:solidFill>
            </a:endParaRPr>
          </a:p>
        </p:txBody>
      </p:sp>
      <p:sp>
        <p:nvSpPr>
          <p:cNvPr id="5" name="Rectangle 4"/>
          <p:cNvSpPr/>
          <p:nvPr/>
        </p:nvSpPr>
        <p:spPr>
          <a:xfrm>
            <a:off x="1219200" y="3276600"/>
            <a:ext cx="7620000" cy="2308324"/>
          </a:xfrm>
          <a:prstGeom prst="rect">
            <a:avLst/>
          </a:prstGeom>
        </p:spPr>
        <p:txBody>
          <a:bodyPr wrap="square">
            <a:spAutoFit/>
          </a:bodyPr>
          <a:lstStyle/>
          <a:p>
            <a:r>
              <a:rPr lang="mn-MN" sz="2400" dirty="0" smtClean="0"/>
              <a:t>Цахилгааны зардал нь сар тутмын </a:t>
            </a:r>
            <a:r>
              <a:rPr lang="en-US" sz="2400" dirty="0" smtClean="0"/>
              <a:t>52878</a:t>
            </a:r>
            <a:r>
              <a:rPr lang="mn-MN" sz="2400" dirty="0" smtClean="0"/>
              <a:t>₮-ийн тогтмол зардал, ажилласан машин цаг тутамд ногдох 1</a:t>
            </a:r>
            <a:r>
              <a:rPr lang="en-US" sz="2400" dirty="0" smtClean="0"/>
              <a:t>03.08</a:t>
            </a:r>
            <a:r>
              <a:rPr lang="mn-MN" sz="2400" dirty="0" smtClean="0"/>
              <a:t>₮-ийн хувьсах зардлаас бүрдэж байна. Цаашдаа цахилгааны зардлыг урьдчилан тооцохдоо: </a:t>
            </a:r>
          </a:p>
          <a:p>
            <a:r>
              <a:rPr lang="en-US" sz="2400" dirty="0" smtClean="0">
                <a:solidFill>
                  <a:srgbClr val="FFFF00"/>
                </a:solidFill>
              </a:rPr>
              <a:t>y=52878+103.08*x</a:t>
            </a:r>
            <a:r>
              <a:rPr lang="en-US" sz="2400" dirty="0" smtClean="0"/>
              <a:t> </a:t>
            </a:r>
            <a:r>
              <a:rPr lang="mn-MN" sz="2400" dirty="0" smtClean="0"/>
              <a:t>тэгшитгэлийг ашиглана.</a:t>
            </a:r>
            <a:endParaRPr lang="en-US" sz="2400" dirty="0"/>
          </a:p>
        </p:txBody>
      </p:sp>
    </p:spTree>
  </p:cSld>
  <p:clrMapOvr>
    <a:masterClrMapping/>
  </p:clrMapOvr>
  <p:transition spd="med">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Энгийн регрессийн загвар</a:t>
            </a:r>
            <a:endParaRPr lang="en-US" dirty="0"/>
          </a:p>
        </p:txBody>
      </p:sp>
      <p:sp>
        <p:nvSpPr>
          <p:cNvPr id="3" name="Rectangle 2"/>
          <p:cNvSpPr/>
          <p:nvPr/>
        </p:nvSpPr>
        <p:spPr>
          <a:xfrm>
            <a:off x="533400" y="838200"/>
            <a:ext cx="8077200" cy="5632311"/>
          </a:xfrm>
          <a:prstGeom prst="rect">
            <a:avLst/>
          </a:prstGeom>
        </p:spPr>
        <p:txBody>
          <a:bodyPr wrap="square">
            <a:spAutoFit/>
          </a:bodyPr>
          <a:lstStyle/>
          <a:p>
            <a:r>
              <a:rPr lang="mn-MN" sz="2400" b="1" dirty="0" smtClean="0">
                <a:solidFill>
                  <a:srgbClr val="FFFF00"/>
                </a:solidFill>
              </a:rPr>
              <a:t>Регрессийн арга нь </a:t>
            </a:r>
            <a:r>
              <a:rPr lang="mn-MN" sz="2400" dirty="0" smtClean="0"/>
              <a:t>хувьсагчдын хоорондын хамаарлыг  тодорхойлох статистик тооцооллын арга юм. Үүний хамгийн</a:t>
            </a:r>
            <a:r>
              <a:rPr lang="en-US" sz="2400" dirty="0" smtClean="0"/>
              <a:t> </a:t>
            </a:r>
            <a:r>
              <a:rPr lang="mn-MN" sz="2400" dirty="0" smtClean="0"/>
              <a:t>энгийн хэлбэр болох энгийн регрессийн арга</a:t>
            </a:r>
            <a:r>
              <a:rPr lang="en-US" sz="2400" dirty="0" smtClean="0"/>
              <a:t> </a:t>
            </a:r>
            <a:r>
              <a:rPr lang="mn-MN" sz="2400" dirty="0" smtClean="0"/>
              <a:t>нь хамааран хувьсах нэг хувьсагчийг үл хамааран хувьсах нэг хувьсагчтай холбодог.</a:t>
            </a:r>
          </a:p>
          <a:p>
            <a:r>
              <a:rPr lang="en-US" sz="2400" dirty="0" smtClean="0">
                <a:solidFill>
                  <a:srgbClr val="FFFF00"/>
                </a:solidFill>
              </a:rPr>
              <a:t>y=</a:t>
            </a:r>
            <a:r>
              <a:rPr lang="en-US" sz="2400" dirty="0" err="1" smtClean="0">
                <a:solidFill>
                  <a:srgbClr val="FFFF00"/>
                </a:solidFill>
              </a:rPr>
              <a:t>a+bx</a:t>
            </a:r>
            <a:r>
              <a:rPr lang="en-US" sz="2400" dirty="0" smtClean="0">
                <a:solidFill>
                  <a:srgbClr val="FFFF00"/>
                </a:solidFill>
              </a:rPr>
              <a:t>+µ  </a:t>
            </a:r>
          </a:p>
          <a:p>
            <a:r>
              <a:rPr lang="en-US" sz="2400" dirty="0" smtClean="0"/>
              <a:t> </a:t>
            </a:r>
            <a:r>
              <a:rPr lang="en-US" sz="2400" dirty="0" smtClean="0">
                <a:solidFill>
                  <a:srgbClr val="FFFF00"/>
                </a:solidFill>
              </a:rPr>
              <a:t>y-</a:t>
            </a:r>
            <a:r>
              <a:rPr lang="mn-MN" sz="2400" dirty="0" smtClean="0"/>
              <a:t> хамааран хувьсдаг хувьсагч буюу тохиолдолд зардал</a:t>
            </a:r>
          </a:p>
          <a:p>
            <a:r>
              <a:rPr lang="mn-MN" sz="2400" dirty="0" smtClean="0">
                <a:solidFill>
                  <a:srgbClr val="FFFF00"/>
                </a:solidFill>
              </a:rPr>
              <a:t>Х-</a:t>
            </a:r>
            <a:r>
              <a:rPr lang="mn-MN" sz="2400" dirty="0" smtClean="0"/>
              <a:t> зүй тогтолт өөрчлөлтүүд үл мэдэгдэх хүчин зүйлсийн үзүүлэх нөлөөллөөр  </a:t>
            </a:r>
            <a:r>
              <a:rPr lang="en-US" sz="2400" dirty="0" smtClean="0"/>
              <a:t>(µ)</a:t>
            </a:r>
            <a:r>
              <a:rPr lang="mn-MN" sz="2400" dirty="0" smtClean="0"/>
              <a:t>илэрхийлэгдэж байна. </a:t>
            </a:r>
          </a:p>
          <a:p>
            <a:r>
              <a:rPr lang="mn-MN" sz="2400" dirty="0" smtClean="0"/>
              <a:t>Энгийн болон нийлмэл регрессийн шинжилгээ нь үл мэдэгдэх параметр </a:t>
            </a:r>
            <a:r>
              <a:rPr lang="en-US" sz="2400" dirty="0" err="1" smtClean="0">
                <a:solidFill>
                  <a:srgbClr val="FFFF00"/>
                </a:solidFill>
              </a:rPr>
              <a:t>a,b</a:t>
            </a:r>
            <a:r>
              <a:rPr lang="en-US" sz="2400" dirty="0" smtClean="0"/>
              <a:t> </a:t>
            </a:r>
            <a:r>
              <a:rPr lang="mn-MN" sz="2400" dirty="0" smtClean="0"/>
              <a:t>–г тодорхойлох замаар үл хамаарах хувьсагчийг хамааран хувьсагчидтай холбох тэгштгэлийн загварыг тодорхойлдог. </a:t>
            </a:r>
            <a:endParaRPr lang="en-US" sz="2400" dirty="0"/>
          </a:p>
        </p:txBody>
      </p:sp>
    </p:spTree>
  </p:cSld>
  <p:clrMapOvr>
    <a:masterClrMapping/>
  </p:clrMapOvr>
  <p:transition spd="med">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92162"/>
          </a:xfrm>
        </p:spPr>
        <p:txBody>
          <a:bodyPr/>
          <a:lstStyle/>
          <a:p>
            <a:pPr algn="l"/>
            <a:r>
              <a:rPr lang="mn-MN" sz="2800" dirty="0" smtClean="0"/>
              <a:t>Шулуун шугамын тэгшитгэл </a:t>
            </a:r>
            <a:r>
              <a:rPr lang="en-US" sz="2800" dirty="0" smtClean="0"/>
              <a:t>y=</a:t>
            </a:r>
            <a:r>
              <a:rPr lang="en-US" sz="2800" dirty="0" err="1" smtClean="0"/>
              <a:t>a+bx</a:t>
            </a:r>
            <a:r>
              <a:rPr lang="en-US" sz="2800" dirty="0" smtClean="0"/>
              <a:t>(</a:t>
            </a:r>
            <a:r>
              <a:rPr lang="mn-MN" sz="2800" dirty="0" smtClean="0"/>
              <a:t>регрессийн тэгшитгэл) бичнэ. Хувьсалтын коэффициент </a:t>
            </a:r>
            <a:r>
              <a:rPr lang="en-US" sz="2800" dirty="0" smtClean="0"/>
              <a:t>b-</a:t>
            </a:r>
            <a:r>
              <a:rPr lang="mn-MN" sz="2800" dirty="0" smtClean="0"/>
              <a:t>г тооцно: </a:t>
            </a:r>
            <a:endParaRPr lang="en-US" sz="2800" dirty="0"/>
          </a:p>
        </p:txBody>
      </p:sp>
      <p:sp>
        <p:nvSpPr>
          <p:cNvPr id="46081" name="Rectangle 1"/>
          <p:cNvSpPr>
            <a:spLocks noChangeArrowheads="1"/>
          </p:cNvSpPr>
          <p:nvPr/>
        </p:nvSpPr>
        <p:spPr bwMode="auto">
          <a:xfrm>
            <a:off x="228600" y="2590800"/>
            <a:ext cx="7778733" cy="304698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Calibri" pitchFamily="34" charset="0"/>
                <a:cs typeface="Calibri" pitchFamily="34" charset="0"/>
              </a:rPr>
              <a:t>  </a:t>
            </a:r>
            <a:endParaRPr kumimoji="0" lang="en-US" sz="2800" b="0" i="0" u="none" strike="noStrike" cap="none" normalizeH="0" baseline="0" dirty="0" smtClean="0">
              <a:ln>
                <a:noFill/>
              </a:ln>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FFFF00"/>
                </a:solidFill>
                <a:effectLst/>
                <a:latin typeface="+mn-lt"/>
                <a:cs typeface="Calibri" pitchFamily="34" charset="0"/>
              </a:rPr>
              <a:t>110,333=a+95.41*513</a:t>
            </a:r>
            <a:endParaRPr kumimoji="0" lang="en-US" sz="2800" b="0" i="0" u="none" strike="noStrike" cap="none" normalizeH="0" baseline="0" dirty="0" smtClean="0">
              <a:ln>
                <a:noFill/>
              </a:ln>
              <a:solidFill>
                <a:srgbClr val="FFFF00"/>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FFFF00"/>
                </a:solidFill>
                <a:effectLst/>
                <a:latin typeface="+mn-lt"/>
                <a:cs typeface="Calibri" pitchFamily="34" charset="0"/>
              </a:rPr>
              <a:t>a=61,387.67</a:t>
            </a:r>
            <a:endParaRPr kumimoji="0" lang="en-US" sz="2800" b="0" i="0" u="none" strike="noStrike" cap="none" normalizeH="0" baseline="0" dirty="0" smtClean="0">
              <a:ln>
                <a:noFill/>
              </a:ln>
              <a:solidFill>
                <a:srgbClr val="FFFF00"/>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effectLst/>
                <a:latin typeface="+mn-lt"/>
                <a:cs typeface="Calibri" pitchFamily="34" charset="0"/>
              </a:rPr>
              <a:t>Дараа</a:t>
            </a:r>
            <a:r>
              <a:rPr kumimoji="0" lang="en-US" sz="2800" b="0" i="0" u="none" strike="noStrike" cap="none" normalizeH="0" baseline="0" dirty="0" smtClean="0">
                <a:ln>
                  <a:noFill/>
                </a:ln>
                <a:effectLst/>
                <a:latin typeface="+mn-lt"/>
                <a:cs typeface="Calibri" pitchFamily="34" charset="0"/>
              </a:rPr>
              <a:t> </a:t>
            </a:r>
            <a:r>
              <a:rPr kumimoji="0" lang="en-US" sz="2800" b="0" i="0" u="none" strike="noStrike" cap="none" normalizeH="0" baseline="0" dirty="0" err="1" smtClean="0">
                <a:ln>
                  <a:noFill/>
                </a:ln>
                <a:effectLst/>
                <a:latin typeface="+mn-lt"/>
                <a:cs typeface="Calibri" pitchFamily="34" charset="0"/>
              </a:rPr>
              <a:t>сарын</a:t>
            </a:r>
            <a:r>
              <a:rPr kumimoji="0" lang="en-US" sz="2800" b="0" i="0" u="none" strike="noStrike" cap="none" normalizeH="0" baseline="0" dirty="0" smtClean="0">
                <a:ln>
                  <a:noFill/>
                </a:ln>
                <a:effectLst/>
                <a:latin typeface="+mn-lt"/>
                <a:cs typeface="Calibri" pitchFamily="34" charset="0"/>
              </a:rPr>
              <a:t> </a:t>
            </a:r>
            <a:r>
              <a:rPr kumimoji="0" lang="en-US" sz="2800" b="0" i="0" u="none" strike="noStrike" cap="none" normalizeH="0" baseline="0" dirty="0" err="1" smtClean="0">
                <a:ln>
                  <a:noFill/>
                </a:ln>
                <a:effectLst/>
                <a:latin typeface="+mn-lt"/>
                <a:cs typeface="Calibri" pitchFamily="34" charset="0"/>
              </a:rPr>
              <a:t>цахилгааны</a:t>
            </a:r>
            <a:r>
              <a:rPr kumimoji="0" lang="en-US" sz="2800" b="0" i="0" u="none" strike="noStrike" cap="none" normalizeH="0" baseline="0" dirty="0" smtClean="0">
                <a:ln>
                  <a:noFill/>
                </a:ln>
                <a:effectLst/>
                <a:latin typeface="+mn-lt"/>
                <a:cs typeface="Calibri" pitchFamily="34" charset="0"/>
              </a:rPr>
              <a:t> </a:t>
            </a:r>
            <a:r>
              <a:rPr kumimoji="0" lang="en-US" sz="2800" b="0" i="0" u="none" strike="noStrike" cap="none" normalizeH="0" baseline="0" dirty="0" err="1" smtClean="0">
                <a:ln>
                  <a:noFill/>
                </a:ln>
                <a:effectLst/>
                <a:latin typeface="+mn-lt"/>
                <a:cs typeface="Calibri" pitchFamily="34" charset="0"/>
              </a:rPr>
              <a:t>зардлыг</a:t>
            </a:r>
            <a:r>
              <a:rPr kumimoji="0" lang="en-US" sz="2800" b="0" i="0" u="none" strike="noStrike" cap="none" normalizeH="0" baseline="0" dirty="0" smtClean="0">
                <a:ln>
                  <a:noFill/>
                </a:ln>
                <a:effectLst/>
                <a:latin typeface="+mn-lt"/>
                <a:cs typeface="Calibri" pitchFamily="34" charset="0"/>
              </a:rPr>
              <a:t> </a:t>
            </a:r>
            <a:r>
              <a:rPr kumimoji="0" lang="en-US" sz="2800" b="0" i="0" u="none" strike="noStrike" cap="none" normalizeH="0" baseline="0" dirty="0" err="1" smtClean="0">
                <a:ln>
                  <a:noFill/>
                </a:ln>
                <a:effectLst/>
                <a:latin typeface="+mn-lt"/>
                <a:cs typeface="Calibri" pitchFamily="34" charset="0"/>
              </a:rPr>
              <a:t>урьдчилан</a:t>
            </a:r>
            <a:r>
              <a:rPr kumimoji="0" lang="mn-MN" sz="2800" b="0" i="0" u="none" strike="noStrike" cap="none" normalizeH="0" baseline="0" dirty="0" smtClean="0">
                <a:ln>
                  <a:noFill/>
                </a:ln>
                <a:effectLst/>
                <a:latin typeface="+mn-lt"/>
                <a:cs typeface="Calibri" pitchFamily="34" charset="0"/>
              </a:rPr>
              <a:t/>
            </a:r>
            <a:br>
              <a:rPr kumimoji="0" lang="mn-MN" sz="2800" b="0" i="0" u="none" strike="noStrike" cap="none" normalizeH="0" baseline="0" dirty="0" smtClean="0">
                <a:ln>
                  <a:noFill/>
                </a:ln>
                <a:effectLst/>
                <a:latin typeface="+mn-lt"/>
                <a:cs typeface="Calibri" pitchFamily="34" charset="0"/>
              </a:rPr>
            </a:br>
            <a:r>
              <a:rPr kumimoji="0" lang="en-US" sz="2800" b="0" i="0" u="none" strike="noStrike" cap="none" normalizeH="0" baseline="0" dirty="0" smtClean="0">
                <a:ln>
                  <a:noFill/>
                </a:ln>
                <a:effectLst/>
                <a:latin typeface="+mn-lt"/>
                <a:cs typeface="Calibri" pitchFamily="34" charset="0"/>
              </a:rPr>
              <a:t> </a:t>
            </a:r>
            <a:r>
              <a:rPr kumimoji="0" lang="en-US" sz="2800" b="0" i="0" u="none" strike="noStrike" cap="none" normalizeH="0" baseline="0" dirty="0" err="1" smtClean="0">
                <a:ln>
                  <a:noFill/>
                </a:ln>
                <a:effectLst/>
                <a:latin typeface="+mn-lt"/>
                <a:cs typeface="Calibri" pitchFamily="34" charset="0"/>
              </a:rPr>
              <a:t>төсөвлөхдөө</a:t>
            </a:r>
            <a:r>
              <a:rPr lang="mn-MN" sz="2800" dirty="0" smtClean="0">
                <a:latin typeface="+mn-lt"/>
                <a:cs typeface="Calibri" pitchFamily="34" charset="0"/>
              </a:rPr>
              <a:t> </a:t>
            </a:r>
            <a:r>
              <a:rPr kumimoji="0" lang="en-US" sz="2800" b="0" i="0" u="none" strike="noStrike" cap="none" normalizeH="0" baseline="0" dirty="0" err="1" smtClean="0">
                <a:ln>
                  <a:noFill/>
                </a:ln>
                <a:effectLst/>
                <a:latin typeface="+mn-lt"/>
                <a:cs typeface="Calibri" pitchFamily="34" charset="0"/>
              </a:rPr>
              <a:t>дараах</a:t>
            </a:r>
            <a:r>
              <a:rPr kumimoji="0" lang="en-US" sz="2800" b="0" i="0" u="none" strike="noStrike" cap="none" normalizeH="0" baseline="0" dirty="0" smtClean="0">
                <a:ln>
                  <a:noFill/>
                </a:ln>
                <a:effectLst/>
                <a:latin typeface="+mn-lt"/>
                <a:cs typeface="Calibri" pitchFamily="34" charset="0"/>
              </a:rPr>
              <a:t> </a:t>
            </a:r>
            <a:r>
              <a:rPr kumimoji="0" lang="en-US" sz="2800" b="0" i="0" u="none" strike="noStrike" cap="none" normalizeH="0" baseline="0" dirty="0" err="1" smtClean="0">
                <a:ln>
                  <a:noFill/>
                </a:ln>
                <a:effectLst/>
                <a:latin typeface="+mn-lt"/>
                <a:cs typeface="Calibri" pitchFamily="34" charset="0"/>
              </a:rPr>
              <a:t>шугаман</a:t>
            </a:r>
            <a:r>
              <a:rPr kumimoji="0" lang="en-US" sz="2800" b="0" i="0" u="none" strike="noStrike" cap="none" normalizeH="0" baseline="0" dirty="0" smtClean="0">
                <a:ln>
                  <a:noFill/>
                </a:ln>
                <a:effectLst/>
                <a:latin typeface="+mn-lt"/>
                <a:cs typeface="Calibri" pitchFamily="34" charset="0"/>
              </a:rPr>
              <a:t> </a:t>
            </a:r>
            <a:r>
              <a:rPr kumimoji="0" lang="en-US" sz="2800" b="0" i="0" u="none" strike="noStrike" cap="none" normalizeH="0" baseline="0" dirty="0" err="1" smtClean="0">
                <a:ln>
                  <a:noFill/>
                </a:ln>
                <a:effectLst/>
                <a:latin typeface="+mn-lt"/>
                <a:cs typeface="Calibri" pitchFamily="34" charset="0"/>
              </a:rPr>
              <a:t>тэгшитгэлийг</a:t>
            </a:r>
            <a:r>
              <a:rPr kumimoji="0" lang="en-US" sz="2800" b="0" i="0" u="none" strike="noStrike" cap="none" normalizeH="0" baseline="0" dirty="0" smtClean="0">
                <a:ln>
                  <a:noFill/>
                </a:ln>
                <a:effectLst/>
                <a:latin typeface="+mn-lt"/>
                <a:cs typeface="Calibri" pitchFamily="34" charset="0"/>
              </a:rPr>
              <a:t> </a:t>
            </a:r>
            <a:r>
              <a:rPr kumimoji="0" lang="mn-MN" sz="2800" b="0" i="0" u="none" strike="noStrike" cap="none" normalizeH="0" baseline="0" dirty="0" smtClean="0">
                <a:ln>
                  <a:noFill/>
                </a:ln>
                <a:effectLst/>
                <a:latin typeface="+mn-lt"/>
                <a:cs typeface="Calibri" pitchFamily="34" charset="0"/>
              </a:rPr>
              <a:t/>
            </a:r>
            <a:br>
              <a:rPr kumimoji="0" lang="mn-MN" sz="2800" b="0" i="0" u="none" strike="noStrike" cap="none" normalizeH="0" baseline="0" dirty="0" smtClean="0">
                <a:ln>
                  <a:noFill/>
                </a:ln>
                <a:effectLst/>
                <a:latin typeface="+mn-lt"/>
                <a:cs typeface="Calibri" pitchFamily="34" charset="0"/>
              </a:rPr>
            </a:br>
            <a:r>
              <a:rPr kumimoji="0" lang="en-US" sz="2800" b="0" i="0" u="none" strike="noStrike" cap="none" normalizeH="0" baseline="0" dirty="0" err="1" smtClean="0">
                <a:ln>
                  <a:noFill/>
                </a:ln>
                <a:effectLst/>
                <a:latin typeface="+mn-lt"/>
                <a:cs typeface="Calibri" pitchFamily="34" charset="0"/>
              </a:rPr>
              <a:t>ашиглана</a:t>
            </a:r>
            <a:r>
              <a:rPr kumimoji="0" lang="en-US" sz="2800" b="0" i="0" u="none" strike="noStrike" cap="none" normalizeH="0" baseline="0" dirty="0" smtClean="0">
                <a:ln>
                  <a:noFill/>
                </a:ln>
                <a:effectLst/>
                <a:latin typeface="+mn-lt"/>
                <a:cs typeface="Calibri"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FFFF00"/>
                </a:solidFill>
                <a:effectLst/>
                <a:latin typeface="+mn-lt"/>
                <a:cs typeface="Calibri" pitchFamily="34" charset="0"/>
              </a:rPr>
              <a:t>y=61,387.67+95.41*x</a:t>
            </a:r>
            <a:r>
              <a:rPr kumimoji="0" lang="en-US" sz="2800" b="0" i="0" u="none" strike="noStrike" cap="none" normalizeH="0" baseline="0" dirty="0" smtClean="0">
                <a:ln>
                  <a:noFill/>
                </a:ln>
                <a:solidFill>
                  <a:srgbClr val="FFFF00"/>
                </a:solidFill>
                <a:effectLst/>
                <a:latin typeface="+mn-lt"/>
                <a:cs typeface="Arial" pitchFamily="34" charset="0"/>
              </a:rPr>
              <a:t> </a:t>
            </a:r>
            <a:endParaRPr kumimoji="0" lang="en-US" sz="2800" b="0" i="0" u="none" strike="noStrike" cap="none" normalizeH="0" baseline="0" dirty="0" smtClean="0">
              <a:ln>
                <a:noFill/>
              </a:ln>
              <a:solidFill>
                <a:srgbClr val="FFFF00"/>
              </a:solidFill>
              <a:effectLst/>
              <a:latin typeface="+mn-lt"/>
              <a:cs typeface="Calibri" pitchFamily="34" charset="0"/>
            </a:endParaRPr>
          </a:p>
        </p:txBody>
      </p:sp>
      <p:pic>
        <p:nvPicPr>
          <p:cNvPr id="46082" name="Picture 2" descr="https://lh3.googleusercontent.com/f14HGqAK-gLhl8n0cv1rfYlQ377UHYMh8u3tnsLoO6F5BETeUEEckI2cgJwk1ifaVWRKVIXVSmyGh6dyJh-32fmDMSrn_4nd5Geo4ph0uVmQPqiJkudt"/>
          <p:cNvPicPr>
            <a:picLocks noChangeAspect="1" noChangeArrowheads="1"/>
          </p:cNvPicPr>
          <p:nvPr/>
        </p:nvPicPr>
        <p:blipFill>
          <a:blip r:embed="rId2" cstate="print"/>
          <a:srcRect/>
          <a:stretch>
            <a:fillRect/>
          </a:stretch>
        </p:blipFill>
        <p:spPr bwMode="auto">
          <a:xfrm>
            <a:off x="685800" y="1828800"/>
            <a:ext cx="4191000" cy="838200"/>
          </a:xfrm>
          <a:prstGeom prst="rect">
            <a:avLst/>
          </a:prstGeom>
          <a:noFill/>
        </p:spPr>
      </p:pic>
    </p:spTree>
  </p:cSld>
  <p:clrMapOvr>
    <a:masterClrMapping/>
  </p:clrMapOvr>
  <p:transition spd="med">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Хамгийн бага квадратын арга</a:t>
            </a:r>
            <a:endParaRPr lang="en-US" dirty="0"/>
          </a:p>
        </p:txBody>
      </p:sp>
      <p:sp>
        <p:nvSpPr>
          <p:cNvPr id="3" name="Rectangle 2"/>
          <p:cNvSpPr/>
          <p:nvPr/>
        </p:nvSpPr>
        <p:spPr>
          <a:xfrm>
            <a:off x="685800" y="990600"/>
            <a:ext cx="8001000" cy="5262979"/>
          </a:xfrm>
          <a:prstGeom prst="rect">
            <a:avLst/>
          </a:prstGeom>
        </p:spPr>
        <p:txBody>
          <a:bodyPr wrap="square">
            <a:spAutoFit/>
          </a:bodyPr>
          <a:lstStyle/>
          <a:p>
            <a:r>
              <a:rPr lang="mn-MN" sz="2400" dirty="0" smtClean="0"/>
              <a:t>Энэ арга нь хэсэгчлэн хувьсах зардалд илүү бодитой, үндэслэлтэйгээр дүн шинжилгээ хийж, хувьсах тогтмол хэсгээр нь ангилдаг арга. Хэсэгчлэн хувьсах зардлын шинжилгээнд ихэвчлэн нэг хүчин зүйлийн шугаман регрессийн тэгшитгэлийг ашигладаг. </a:t>
            </a:r>
          </a:p>
          <a:p>
            <a:r>
              <a:rPr lang="mn-MN" sz="2400" dirty="0" smtClean="0"/>
              <a:t> </a:t>
            </a:r>
            <a:r>
              <a:rPr lang="en-US" sz="2400" dirty="0" smtClean="0">
                <a:solidFill>
                  <a:srgbClr val="FFFF00"/>
                </a:solidFill>
              </a:rPr>
              <a:t>Yi=</a:t>
            </a:r>
            <a:r>
              <a:rPr lang="mn-MN" sz="2400" dirty="0" smtClean="0">
                <a:solidFill>
                  <a:srgbClr val="FFFF00"/>
                </a:solidFill>
              </a:rPr>
              <a:t>а+в</a:t>
            </a:r>
            <a:r>
              <a:rPr lang="en-US" sz="2400" dirty="0" smtClean="0">
                <a:solidFill>
                  <a:srgbClr val="FFFF00"/>
                </a:solidFill>
              </a:rPr>
              <a:t>Xi+µ</a:t>
            </a:r>
            <a:r>
              <a:rPr lang="en-US" sz="1600" dirty="0" err="1" smtClean="0">
                <a:solidFill>
                  <a:srgbClr val="FFFF00"/>
                </a:solidFill>
              </a:rPr>
              <a:t>i</a:t>
            </a:r>
            <a:r>
              <a:rPr lang="en-US" sz="1600" dirty="0" smtClean="0">
                <a:solidFill>
                  <a:srgbClr val="FFFF00"/>
                </a:solidFill>
              </a:rPr>
              <a:t>   </a:t>
            </a:r>
            <a:r>
              <a:rPr lang="mn-MN" sz="1600" b="1" dirty="0" smtClean="0">
                <a:solidFill>
                  <a:srgbClr val="FFFF00"/>
                </a:solidFill>
              </a:rPr>
              <a:t>ХАМГИЙН БАГА КВАДРАТЫН ШУГАМАН ЗАГВАР</a:t>
            </a:r>
          </a:p>
          <a:p>
            <a:r>
              <a:rPr lang="en-US" sz="2400" dirty="0" smtClean="0">
                <a:solidFill>
                  <a:srgbClr val="FFFF00"/>
                </a:solidFill>
              </a:rPr>
              <a:t>Yi – </a:t>
            </a:r>
            <a:r>
              <a:rPr lang="mn-MN" sz="2400" dirty="0" smtClean="0"/>
              <a:t>хамаарах хувьсагч буюу нийт хэсэгчлэн хувьсах зардал </a:t>
            </a:r>
          </a:p>
          <a:p>
            <a:r>
              <a:rPr lang="en-US" sz="2400" dirty="0" smtClean="0">
                <a:solidFill>
                  <a:srgbClr val="FFFF00"/>
                </a:solidFill>
              </a:rPr>
              <a:t>a – </a:t>
            </a:r>
            <a:r>
              <a:rPr lang="mn-MN" sz="2400" dirty="0" smtClean="0"/>
              <a:t>хэсэгчлэн хувьсах зардлын тогтмол хэсэг </a:t>
            </a:r>
          </a:p>
          <a:p>
            <a:r>
              <a:rPr lang="en-US" sz="2400" dirty="0" smtClean="0">
                <a:solidFill>
                  <a:srgbClr val="FFFF00"/>
                </a:solidFill>
              </a:rPr>
              <a:t>b – </a:t>
            </a:r>
            <a:r>
              <a:rPr lang="mn-MN" sz="2400" dirty="0" smtClean="0"/>
              <a:t>хэсэгчлэн хувьсах зардлын нэгжид ногдох хувьсах хэсэг </a:t>
            </a:r>
          </a:p>
          <a:p>
            <a:r>
              <a:rPr lang="en-US" sz="2400" dirty="0" smtClean="0">
                <a:solidFill>
                  <a:srgbClr val="FFFF00"/>
                </a:solidFill>
              </a:rPr>
              <a:t>X – </a:t>
            </a:r>
            <a:r>
              <a:rPr lang="mn-MN" sz="2400" dirty="0" smtClean="0"/>
              <a:t>үл хамаарах хувьсагч буюу үйлдвэрлэл, үйл ажиллагааны түвшинг илэрхийлэх үзүүлэлт</a:t>
            </a:r>
            <a:endParaRPr lang="en-US" sz="2400" dirty="0"/>
          </a:p>
        </p:txBody>
      </p:sp>
    </p:spTree>
  </p:cSld>
  <p:clrMapOvr>
    <a:masterClrMapping/>
  </p:clrMapOvr>
  <p:transition spd="med">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Хамгийн бага квадратын арга</a:t>
            </a:r>
            <a:endParaRPr lang="en-US" dirty="0"/>
          </a:p>
        </p:txBody>
      </p:sp>
      <p:sp>
        <p:nvSpPr>
          <p:cNvPr id="3" name="Rectangle 2"/>
          <p:cNvSpPr/>
          <p:nvPr/>
        </p:nvSpPr>
        <p:spPr>
          <a:xfrm>
            <a:off x="1066800" y="1219201"/>
            <a:ext cx="7772400" cy="4832092"/>
          </a:xfrm>
          <a:prstGeom prst="rect">
            <a:avLst/>
          </a:prstGeom>
        </p:spPr>
        <p:txBody>
          <a:bodyPr wrap="square">
            <a:spAutoFit/>
          </a:bodyPr>
          <a:lstStyle/>
          <a:p>
            <a:r>
              <a:rPr lang="mn-MN" sz="2800" dirty="0" smtClean="0"/>
              <a:t>Регрессийн шугамын болон у</a:t>
            </a:r>
            <a:r>
              <a:rPr lang="en-US" sz="2800" dirty="0" err="1" smtClean="0"/>
              <a:t>i</a:t>
            </a:r>
            <a:r>
              <a:rPr lang="mn-MN" sz="2800" dirty="0" smtClean="0"/>
              <a:t>-ийн утгын  хоорондох зайнууд буюу </a:t>
            </a:r>
            <a:r>
              <a:rPr lang="mn-MN" sz="2800" dirty="0" smtClean="0">
                <a:solidFill>
                  <a:srgbClr val="FFFF00"/>
                </a:solidFill>
              </a:rPr>
              <a:t>µ</a:t>
            </a:r>
            <a:r>
              <a:rPr lang="en-US" sz="2800" dirty="0" err="1" smtClean="0">
                <a:solidFill>
                  <a:srgbClr val="FFFF00"/>
                </a:solidFill>
              </a:rPr>
              <a:t>i</a:t>
            </a:r>
            <a:r>
              <a:rPr lang="mn-MN" sz="2800" dirty="0" smtClean="0">
                <a:solidFill>
                  <a:srgbClr val="FFFF00"/>
                </a:solidFill>
              </a:rPr>
              <a:t> хазайлт </a:t>
            </a:r>
            <a:r>
              <a:rPr lang="mn-MN" sz="2800" dirty="0" smtClean="0"/>
              <a:t>нь:</a:t>
            </a:r>
          </a:p>
          <a:p>
            <a:r>
              <a:rPr lang="en-US" sz="2800" dirty="0" smtClean="0">
                <a:solidFill>
                  <a:srgbClr val="FFFF00"/>
                </a:solidFill>
              </a:rPr>
              <a:t>µ</a:t>
            </a:r>
            <a:r>
              <a:rPr lang="en-US" sz="2800" dirty="0" err="1" smtClean="0">
                <a:solidFill>
                  <a:srgbClr val="FFFF00"/>
                </a:solidFill>
              </a:rPr>
              <a:t>i</a:t>
            </a:r>
            <a:r>
              <a:rPr lang="en-US" sz="2800" dirty="0" smtClean="0">
                <a:solidFill>
                  <a:srgbClr val="FFFF00"/>
                </a:solidFill>
              </a:rPr>
              <a:t>=</a:t>
            </a:r>
            <a:r>
              <a:rPr lang="en-US" sz="2800" dirty="0" err="1" smtClean="0">
                <a:solidFill>
                  <a:srgbClr val="FFFF00"/>
                </a:solidFill>
              </a:rPr>
              <a:t>yi</a:t>
            </a:r>
            <a:r>
              <a:rPr lang="en-US" sz="2800" dirty="0" smtClean="0">
                <a:solidFill>
                  <a:srgbClr val="FFFF00"/>
                </a:solidFill>
              </a:rPr>
              <a:t>-(</a:t>
            </a:r>
            <a:r>
              <a:rPr lang="en-US" sz="2800" dirty="0" err="1" smtClean="0">
                <a:solidFill>
                  <a:srgbClr val="FFFF00"/>
                </a:solidFill>
              </a:rPr>
              <a:t>a+bxi</a:t>
            </a:r>
            <a:r>
              <a:rPr lang="en-US" sz="2800" dirty="0" smtClean="0">
                <a:solidFill>
                  <a:srgbClr val="FFFF00"/>
                </a:solidFill>
              </a:rPr>
              <a:t>)=</a:t>
            </a:r>
            <a:r>
              <a:rPr lang="en-US" sz="2800" dirty="0" err="1" smtClean="0">
                <a:solidFill>
                  <a:srgbClr val="FFFF00"/>
                </a:solidFill>
              </a:rPr>
              <a:t>yi</a:t>
            </a:r>
            <a:r>
              <a:rPr lang="en-US" sz="2800" dirty="0" smtClean="0">
                <a:solidFill>
                  <a:srgbClr val="FFFF00"/>
                </a:solidFill>
              </a:rPr>
              <a:t>-a-</a:t>
            </a:r>
            <a:r>
              <a:rPr lang="en-US" sz="2800" dirty="0" err="1" smtClean="0">
                <a:solidFill>
                  <a:srgbClr val="FFFF00"/>
                </a:solidFill>
              </a:rPr>
              <a:t>bxi</a:t>
            </a:r>
            <a:r>
              <a:rPr lang="mn-MN" sz="2800" dirty="0" smtClean="0">
                <a:solidFill>
                  <a:srgbClr val="FFFF00"/>
                </a:solidFill>
              </a:rPr>
              <a:t> </a:t>
            </a:r>
            <a:endParaRPr lang="en-US" sz="2800" dirty="0" smtClean="0">
              <a:solidFill>
                <a:srgbClr val="FFFF00"/>
              </a:solidFill>
            </a:endParaRPr>
          </a:p>
          <a:p>
            <a:r>
              <a:rPr lang="mn-MN" sz="2800" dirty="0" smtClean="0"/>
              <a:t>Энэ аргын үед түүвэрлэлтэд хамрагдсан бодит утга тус бүрийн регрессийн шулуунаас хэлбэлзэх хэлбэлзлийн квадрат нь нийлбэр дүнгээрээ хамгийн бага байх шулууныг тодорхойлдог.</a:t>
            </a:r>
            <a:endParaRPr lang="en-US" sz="2800" dirty="0" smtClean="0"/>
          </a:p>
          <a:p>
            <a:r>
              <a:rPr lang="mn-MN" sz="2800" dirty="0" smtClean="0"/>
              <a:t> Энэ үүднээс регрессийн шинжилгээний арга зүйг </a:t>
            </a:r>
            <a:r>
              <a:rPr lang="mn-MN" sz="2800" dirty="0" smtClean="0">
                <a:solidFill>
                  <a:srgbClr val="FFFF00"/>
                </a:solidFill>
              </a:rPr>
              <a:t>хамгийн бага квадратын арга </a:t>
            </a:r>
            <a:r>
              <a:rPr lang="mn-MN" sz="2800" dirty="0" smtClean="0"/>
              <a:t>гэж нэрлэдэг</a:t>
            </a:r>
            <a:endParaRPr lang="en-US" sz="2800" dirty="0"/>
          </a:p>
        </p:txBody>
      </p:sp>
    </p:spTree>
  </p:cSld>
  <p:clrMapOvr>
    <a:masterClrMapping/>
  </p:clrMapOvr>
  <p:transition spd="med">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Хамгийн бага квадратын тооцоолол</a:t>
            </a:r>
            <a:endParaRPr lang="en-US" dirty="0"/>
          </a:p>
        </p:txBody>
      </p:sp>
      <p:graphicFrame>
        <p:nvGraphicFramePr>
          <p:cNvPr id="3" name="Table 2"/>
          <p:cNvGraphicFramePr>
            <a:graphicFrameLocks noGrp="1"/>
          </p:cNvGraphicFramePr>
          <p:nvPr/>
        </p:nvGraphicFramePr>
        <p:xfrm>
          <a:off x="381000" y="1295400"/>
          <a:ext cx="8305800" cy="3840480"/>
        </p:xfrm>
        <a:graphic>
          <a:graphicData uri="http://schemas.openxmlformats.org/drawingml/2006/table">
            <a:tbl>
              <a:tblPr>
                <a:tableStyleId>{284E427A-3D55-4303-BF80-6455036E1DE7}</a:tableStyleId>
              </a:tblPr>
              <a:tblGrid>
                <a:gridCol w="990600"/>
                <a:gridCol w="1085850"/>
                <a:gridCol w="1827276"/>
                <a:gridCol w="2159508"/>
                <a:gridCol w="2242566"/>
              </a:tblGrid>
              <a:tr h="279400">
                <a:tc>
                  <a:txBody>
                    <a:bodyPr/>
                    <a:lstStyle/>
                    <a:p>
                      <a:pPr algn="ctr" rtl="0" fontAlgn="t">
                        <a:spcBef>
                          <a:spcPts val="0"/>
                        </a:spcBef>
                        <a:spcAft>
                          <a:spcPts val="0"/>
                        </a:spcAft>
                      </a:pPr>
                      <a:r>
                        <a:rPr lang="mn-MN" u="none" strike="noStrike" dirty="0"/>
                        <a:t>Сар</a:t>
                      </a:r>
                      <a:endParaRPr lang="mn-MN" dirty="0"/>
                    </a:p>
                  </a:txBody>
                  <a:tcPr marL="66675" marR="66675"/>
                </a:tc>
                <a:tc>
                  <a:txBody>
                    <a:bodyPr/>
                    <a:lstStyle/>
                    <a:p>
                      <a:pPr algn="ctr" rtl="0" fontAlgn="t">
                        <a:spcBef>
                          <a:spcPts val="0"/>
                        </a:spcBef>
                        <a:spcAft>
                          <a:spcPts val="0"/>
                        </a:spcAft>
                      </a:pPr>
                      <a:r>
                        <a:rPr lang="mn-MN" u="none" strike="noStrike" dirty="0"/>
                        <a:t>Машин </a:t>
                      </a:r>
                      <a:r>
                        <a:rPr lang="mn-MN" u="none" strike="noStrike" dirty="0" smtClean="0"/>
                        <a:t>цаг</a:t>
                      </a:r>
                      <a:r>
                        <a:rPr lang="en-US" u="none" strike="noStrike" dirty="0" smtClean="0"/>
                        <a:t> (x)</a:t>
                      </a:r>
                      <a:endParaRPr lang="mn-MN" dirty="0"/>
                    </a:p>
                  </a:txBody>
                  <a:tcPr marL="66675" marR="66675"/>
                </a:tc>
                <a:tc>
                  <a:txBody>
                    <a:bodyPr/>
                    <a:lstStyle/>
                    <a:p>
                      <a:pPr algn="ctr" rtl="0" fontAlgn="t">
                        <a:spcBef>
                          <a:spcPts val="0"/>
                        </a:spcBef>
                        <a:spcAft>
                          <a:spcPts val="0"/>
                        </a:spcAft>
                      </a:pPr>
                      <a:r>
                        <a:rPr lang="mn-MN" u="none" strike="noStrike" dirty="0"/>
                        <a:t>Цахилгааны </a:t>
                      </a:r>
                      <a:r>
                        <a:rPr lang="en-US" u="none" strike="noStrike" dirty="0" smtClean="0"/>
                        <a:t/>
                      </a:r>
                      <a:br>
                        <a:rPr lang="en-US" u="none" strike="noStrike" dirty="0" smtClean="0"/>
                      </a:br>
                      <a:r>
                        <a:rPr lang="mn-MN" u="none" strike="noStrike" dirty="0" smtClean="0"/>
                        <a:t>зардал₮</a:t>
                      </a:r>
                      <a:r>
                        <a:rPr lang="en-US" u="none" strike="noStrike" dirty="0" smtClean="0"/>
                        <a:t> (y)</a:t>
                      </a:r>
                      <a:endParaRPr lang="mn-MN" dirty="0"/>
                    </a:p>
                  </a:txBody>
                  <a:tcPr marL="66675" marR="66675"/>
                </a:tc>
                <a:tc>
                  <a:txBody>
                    <a:bodyPr/>
                    <a:lstStyle/>
                    <a:p>
                      <a:pPr algn="ctr" rtl="0" fontAlgn="t">
                        <a:spcBef>
                          <a:spcPts val="0"/>
                        </a:spcBef>
                        <a:spcAft>
                          <a:spcPts val="0"/>
                        </a:spcAft>
                      </a:pPr>
                      <a:r>
                        <a:rPr lang="en-US" sz="2400" dirty="0" smtClean="0"/>
                        <a:t>(</a:t>
                      </a:r>
                      <a:r>
                        <a:rPr lang="en-US" sz="2400" dirty="0" err="1" smtClean="0"/>
                        <a:t>xy</a:t>
                      </a:r>
                      <a:r>
                        <a:rPr lang="en-US" sz="2400" dirty="0" smtClean="0"/>
                        <a:t>)</a:t>
                      </a:r>
                      <a:endParaRPr lang="mn-MN" sz="2400" dirty="0"/>
                    </a:p>
                  </a:txBody>
                  <a:tcPr marL="66675" marR="66675"/>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dirty="0" smtClean="0"/>
                        <a:t>X</a:t>
                      </a:r>
                      <a:r>
                        <a:rPr lang="en-US" sz="1800" kern="1200" baseline="30000" dirty="0" smtClean="0">
                          <a:solidFill>
                            <a:schemeClr val="dk1"/>
                          </a:solidFill>
                          <a:latin typeface="+mn-lt"/>
                          <a:ea typeface="+mn-ea"/>
                          <a:cs typeface="+mn-cs"/>
                        </a:rPr>
                        <a:t>2</a:t>
                      </a:r>
                      <a:endParaRPr lang="en-US" sz="1800" kern="1200" dirty="0" smtClean="0">
                        <a:solidFill>
                          <a:schemeClr val="dk1"/>
                        </a:solidFill>
                        <a:latin typeface="+mn-lt"/>
                        <a:ea typeface="+mn-ea"/>
                        <a:cs typeface="+mn-cs"/>
                      </a:endParaRPr>
                    </a:p>
                    <a:p>
                      <a:pPr algn="ctr" rtl="0" fontAlgn="t">
                        <a:spcBef>
                          <a:spcPts val="0"/>
                        </a:spcBef>
                        <a:spcAft>
                          <a:spcPts val="0"/>
                        </a:spcAft>
                      </a:pPr>
                      <a:endParaRPr lang="mn-MN" dirty="0"/>
                    </a:p>
                  </a:txBody>
                  <a:tcPr marL="66675" marR="66675"/>
                </a:tc>
              </a:tr>
              <a:tr h="279400">
                <a:tc>
                  <a:txBody>
                    <a:bodyPr/>
                    <a:lstStyle/>
                    <a:p>
                      <a:pPr algn="ctr" rtl="0" fontAlgn="t">
                        <a:spcBef>
                          <a:spcPts val="0"/>
                        </a:spcBef>
                        <a:spcAft>
                          <a:spcPts val="0"/>
                        </a:spcAft>
                      </a:pPr>
                      <a:r>
                        <a:rPr lang="en-US" u="none" strike="noStrike" dirty="0"/>
                        <a:t>1</a:t>
                      </a:r>
                      <a:endParaRPr lang="en-US" dirty="0"/>
                    </a:p>
                  </a:txBody>
                  <a:tcPr marL="66675" marR="66675"/>
                </a:tc>
                <a:tc>
                  <a:txBody>
                    <a:bodyPr/>
                    <a:lstStyle/>
                    <a:p>
                      <a:pPr algn="ctr" rtl="0" fontAlgn="t">
                        <a:spcBef>
                          <a:spcPts val="0"/>
                        </a:spcBef>
                        <a:spcAft>
                          <a:spcPts val="0"/>
                        </a:spcAft>
                      </a:pPr>
                      <a:r>
                        <a:rPr lang="en-US" u="none" strike="noStrike"/>
                        <a:t>390</a:t>
                      </a:r>
                      <a:endParaRPr lang="en-US"/>
                    </a:p>
                  </a:txBody>
                  <a:tcPr marL="66675" marR="66675"/>
                </a:tc>
                <a:tc>
                  <a:txBody>
                    <a:bodyPr/>
                    <a:lstStyle/>
                    <a:p>
                      <a:pPr algn="ctr" rtl="0" fontAlgn="t">
                        <a:spcBef>
                          <a:spcPts val="0"/>
                        </a:spcBef>
                        <a:spcAft>
                          <a:spcPts val="0"/>
                        </a:spcAft>
                      </a:pPr>
                      <a:r>
                        <a:rPr lang="en-US" u="none" strike="noStrike" dirty="0"/>
                        <a:t>100,000</a:t>
                      </a:r>
                      <a:endParaRPr lang="en-US" dirty="0"/>
                    </a:p>
                  </a:txBody>
                  <a:tcPr marL="66675" marR="66675"/>
                </a:tc>
                <a:tc>
                  <a:txBody>
                    <a:bodyPr/>
                    <a:lstStyle/>
                    <a:p>
                      <a:pPr algn="r" fontAlgn="b"/>
                      <a:r>
                        <a:rPr lang="en-US" sz="2000" b="0" i="0" u="none" strike="noStrike" dirty="0">
                          <a:solidFill>
                            <a:srgbClr val="000000"/>
                          </a:solidFill>
                          <a:latin typeface="+mn-lt"/>
                        </a:rPr>
                        <a:t>39000</a:t>
                      </a:r>
                    </a:p>
                  </a:txBody>
                  <a:tcPr marL="9525" marR="9525" marT="9525" marB="0" anchor="b"/>
                </a:tc>
                <a:tc>
                  <a:txBody>
                    <a:bodyPr/>
                    <a:lstStyle/>
                    <a:p>
                      <a:pPr algn="r" fontAlgn="b"/>
                      <a:r>
                        <a:rPr lang="en-US" sz="2000" b="0" i="0" u="none" strike="noStrike">
                          <a:solidFill>
                            <a:srgbClr val="000000"/>
                          </a:solidFill>
                          <a:latin typeface="+mn-lt"/>
                        </a:rPr>
                        <a:t>152100</a:t>
                      </a:r>
                    </a:p>
                  </a:txBody>
                  <a:tcPr marL="9525" marR="9525" marT="9525" marB="0" anchor="b"/>
                </a:tc>
              </a:tr>
              <a:tr h="279400">
                <a:tc>
                  <a:txBody>
                    <a:bodyPr/>
                    <a:lstStyle/>
                    <a:p>
                      <a:pPr algn="ctr" rtl="0" fontAlgn="t">
                        <a:spcBef>
                          <a:spcPts val="0"/>
                        </a:spcBef>
                        <a:spcAft>
                          <a:spcPts val="0"/>
                        </a:spcAft>
                      </a:pPr>
                      <a:r>
                        <a:rPr lang="en-US" u="none" strike="noStrike" dirty="0"/>
                        <a:t>2</a:t>
                      </a:r>
                      <a:endParaRPr lang="en-US" dirty="0"/>
                    </a:p>
                  </a:txBody>
                  <a:tcPr marL="66675" marR="66675"/>
                </a:tc>
                <a:tc>
                  <a:txBody>
                    <a:bodyPr/>
                    <a:lstStyle/>
                    <a:p>
                      <a:pPr algn="ctr" rtl="0" fontAlgn="t">
                        <a:spcBef>
                          <a:spcPts val="0"/>
                        </a:spcBef>
                        <a:spcAft>
                          <a:spcPts val="0"/>
                        </a:spcAft>
                      </a:pPr>
                      <a:r>
                        <a:rPr lang="en-US" u="none" strike="noStrike"/>
                        <a:t>390</a:t>
                      </a:r>
                      <a:endParaRPr lang="en-US"/>
                    </a:p>
                  </a:txBody>
                  <a:tcPr marL="66675" marR="66675"/>
                </a:tc>
                <a:tc>
                  <a:txBody>
                    <a:bodyPr/>
                    <a:lstStyle/>
                    <a:p>
                      <a:pPr algn="ctr" rtl="0" fontAlgn="t">
                        <a:spcBef>
                          <a:spcPts val="0"/>
                        </a:spcBef>
                        <a:spcAft>
                          <a:spcPts val="0"/>
                        </a:spcAft>
                      </a:pPr>
                      <a:r>
                        <a:rPr lang="en-US" u="none" strike="noStrike" dirty="0"/>
                        <a:t>100,000</a:t>
                      </a:r>
                      <a:endParaRPr lang="en-US" dirty="0"/>
                    </a:p>
                  </a:txBody>
                  <a:tcPr marL="66675" marR="66675"/>
                </a:tc>
                <a:tc>
                  <a:txBody>
                    <a:bodyPr/>
                    <a:lstStyle/>
                    <a:p>
                      <a:pPr algn="r" fontAlgn="b"/>
                      <a:r>
                        <a:rPr lang="en-US" sz="2000" b="0" i="0" u="none" strike="noStrike">
                          <a:solidFill>
                            <a:srgbClr val="000000"/>
                          </a:solidFill>
                          <a:latin typeface="+mn-lt"/>
                        </a:rPr>
                        <a:t>39000</a:t>
                      </a:r>
                    </a:p>
                  </a:txBody>
                  <a:tcPr marL="9525" marR="9525" marT="9525" marB="0" anchor="b"/>
                </a:tc>
                <a:tc>
                  <a:txBody>
                    <a:bodyPr/>
                    <a:lstStyle/>
                    <a:p>
                      <a:pPr algn="r" fontAlgn="b"/>
                      <a:r>
                        <a:rPr lang="en-US" sz="2000" b="0" i="0" u="none" strike="noStrike">
                          <a:solidFill>
                            <a:srgbClr val="000000"/>
                          </a:solidFill>
                          <a:latin typeface="+mn-lt"/>
                        </a:rPr>
                        <a:t>152100</a:t>
                      </a:r>
                    </a:p>
                  </a:txBody>
                  <a:tcPr marL="9525" marR="9525" marT="9525" marB="0" anchor="b"/>
                </a:tc>
              </a:tr>
              <a:tr h="279400">
                <a:tc>
                  <a:txBody>
                    <a:bodyPr/>
                    <a:lstStyle/>
                    <a:p>
                      <a:pPr algn="ctr" rtl="0" fontAlgn="t">
                        <a:spcBef>
                          <a:spcPts val="0"/>
                        </a:spcBef>
                        <a:spcAft>
                          <a:spcPts val="0"/>
                        </a:spcAft>
                      </a:pPr>
                      <a:r>
                        <a:rPr lang="en-US" u="none" strike="noStrike" dirty="0"/>
                        <a:t>3</a:t>
                      </a:r>
                      <a:endParaRPr lang="en-US" dirty="0"/>
                    </a:p>
                  </a:txBody>
                  <a:tcPr marL="66675" marR="66675"/>
                </a:tc>
                <a:tc>
                  <a:txBody>
                    <a:bodyPr/>
                    <a:lstStyle/>
                    <a:p>
                      <a:pPr algn="ctr" rtl="0" fontAlgn="t">
                        <a:spcBef>
                          <a:spcPts val="0"/>
                        </a:spcBef>
                        <a:spcAft>
                          <a:spcPts val="0"/>
                        </a:spcAft>
                      </a:pPr>
                      <a:r>
                        <a:rPr lang="en-US" u="none" strike="noStrike"/>
                        <a:t>410</a:t>
                      </a:r>
                      <a:endParaRPr lang="en-US"/>
                    </a:p>
                  </a:txBody>
                  <a:tcPr marL="66675" marR="66675"/>
                </a:tc>
                <a:tc>
                  <a:txBody>
                    <a:bodyPr/>
                    <a:lstStyle/>
                    <a:p>
                      <a:pPr algn="ctr" rtl="0" fontAlgn="t">
                        <a:spcBef>
                          <a:spcPts val="0"/>
                        </a:spcBef>
                        <a:spcAft>
                          <a:spcPts val="0"/>
                        </a:spcAft>
                      </a:pPr>
                      <a:r>
                        <a:rPr lang="en-US" u="none" strike="noStrike" dirty="0"/>
                        <a:t>100,000</a:t>
                      </a:r>
                      <a:endParaRPr lang="en-US" dirty="0"/>
                    </a:p>
                  </a:txBody>
                  <a:tcPr marL="66675" marR="66675"/>
                </a:tc>
                <a:tc>
                  <a:txBody>
                    <a:bodyPr/>
                    <a:lstStyle/>
                    <a:p>
                      <a:pPr algn="r" fontAlgn="b"/>
                      <a:r>
                        <a:rPr lang="en-US" sz="2000" b="0" i="0" u="none" strike="noStrike">
                          <a:solidFill>
                            <a:srgbClr val="000000"/>
                          </a:solidFill>
                          <a:latin typeface="+mn-lt"/>
                        </a:rPr>
                        <a:t>41000</a:t>
                      </a:r>
                    </a:p>
                  </a:txBody>
                  <a:tcPr marL="9525" marR="9525" marT="9525" marB="0" anchor="b"/>
                </a:tc>
                <a:tc>
                  <a:txBody>
                    <a:bodyPr/>
                    <a:lstStyle/>
                    <a:p>
                      <a:pPr algn="r" fontAlgn="b"/>
                      <a:r>
                        <a:rPr lang="en-US" sz="2000" b="0" i="0" u="none" strike="noStrike">
                          <a:solidFill>
                            <a:srgbClr val="000000"/>
                          </a:solidFill>
                          <a:latin typeface="+mn-lt"/>
                        </a:rPr>
                        <a:t>168100</a:t>
                      </a:r>
                    </a:p>
                  </a:txBody>
                  <a:tcPr marL="9525" marR="9525" marT="9525" marB="0" anchor="b"/>
                </a:tc>
              </a:tr>
              <a:tr h="279400">
                <a:tc>
                  <a:txBody>
                    <a:bodyPr/>
                    <a:lstStyle/>
                    <a:p>
                      <a:pPr algn="ctr" rtl="0" fontAlgn="t">
                        <a:spcBef>
                          <a:spcPts val="0"/>
                        </a:spcBef>
                        <a:spcAft>
                          <a:spcPts val="0"/>
                        </a:spcAft>
                      </a:pPr>
                      <a:r>
                        <a:rPr lang="en-US" u="none" strike="noStrike" dirty="0" smtClean="0"/>
                        <a:t>4</a:t>
                      </a:r>
                      <a:endParaRPr lang="en-US" dirty="0"/>
                    </a:p>
                  </a:txBody>
                  <a:tcPr marL="66675" marR="66675"/>
                </a:tc>
                <a:tc>
                  <a:txBody>
                    <a:bodyPr/>
                    <a:lstStyle/>
                    <a:p>
                      <a:pPr algn="ctr" rtl="0" fontAlgn="t">
                        <a:spcBef>
                          <a:spcPts val="0"/>
                        </a:spcBef>
                        <a:spcAft>
                          <a:spcPts val="0"/>
                        </a:spcAft>
                      </a:pPr>
                      <a:r>
                        <a:rPr lang="en-US" u="none" strike="noStrike" dirty="0"/>
                        <a:t>525</a:t>
                      </a:r>
                      <a:endParaRPr lang="en-US" dirty="0"/>
                    </a:p>
                  </a:txBody>
                  <a:tcPr marL="66675" marR="66675"/>
                </a:tc>
                <a:tc>
                  <a:txBody>
                    <a:bodyPr/>
                    <a:lstStyle/>
                    <a:p>
                      <a:pPr algn="ctr" rtl="0" fontAlgn="t">
                        <a:spcBef>
                          <a:spcPts val="0"/>
                        </a:spcBef>
                        <a:spcAft>
                          <a:spcPts val="0"/>
                        </a:spcAft>
                      </a:pPr>
                      <a:r>
                        <a:rPr lang="en-US" u="none" strike="noStrike" dirty="0"/>
                        <a:t>110,000</a:t>
                      </a:r>
                      <a:endParaRPr lang="en-US" dirty="0"/>
                    </a:p>
                  </a:txBody>
                  <a:tcPr marL="66675" marR="66675"/>
                </a:tc>
                <a:tc>
                  <a:txBody>
                    <a:bodyPr/>
                    <a:lstStyle/>
                    <a:p>
                      <a:pPr algn="r" fontAlgn="b"/>
                      <a:r>
                        <a:rPr lang="en-US" sz="2000" b="0" i="0" u="none" strike="noStrike">
                          <a:solidFill>
                            <a:srgbClr val="000000"/>
                          </a:solidFill>
                          <a:latin typeface="+mn-lt"/>
                        </a:rPr>
                        <a:t>57750</a:t>
                      </a:r>
                    </a:p>
                  </a:txBody>
                  <a:tcPr marL="9525" marR="9525" marT="9525" marB="0" anchor="b"/>
                </a:tc>
                <a:tc>
                  <a:txBody>
                    <a:bodyPr/>
                    <a:lstStyle/>
                    <a:p>
                      <a:pPr algn="r" fontAlgn="b"/>
                      <a:r>
                        <a:rPr lang="en-US" sz="2000" b="0" i="0" u="none" strike="noStrike">
                          <a:solidFill>
                            <a:srgbClr val="000000"/>
                          </a:solidFill>
                          <a:latin typeface="+mn-lt"/>
                        </a:rPr>
                        <a:t>275625</a:t>
                      </a:r>
                    </a:p>
                  </a:txBody>
                  <a:tcPr marL="9525" marR="9525" marT="9525" marB="0" anchor="b"/>
                </a:tc>
              </a:tr>
              <a:tr h="279400">
                <a:tc>
                  <a:txBody>
                    <a:bodyPr/>
                    <a:lstStyle/>
                    <a:p>
                      <a:pPr algn="ctr" rtl="0" fontAlgn="t">
                        <a:spcBef>
                          <a:spcPts val="0"/>
                        </a:spcBef>
                        <a:spcAft>
                          <a:spcPts val="0"/>
                        </a:spcAft>
                      </a:pPr>
                      <a:r>
                        <a:rPr lang="en-US" u="none" strike="noStrike" dirty="0" smtClean="0"/>
                        <a:t>4</a:t>
                      </a:r>
                      <a:endParaRPr lang="en-US" dirty="0"/>
                    </a:p>
                  </a:txBody>
                  <a:tcPr marL="66675" marR="66675"/>
                </a:tc>
                <a:tc>
                  <a:txBody>
                    <a:bodyPr/>
                    <a:lstStyle/>
                    <a:p>
                      <a:pPr algn="ctr" rtl="0" fontAlgn="t">
                        <a:spcBef>
                          <a:spcPts val="0"/>
                        </a:spcBef>
                        <a:spcAft>
                          <a:spcPts val="0"/>
                        </a:spcAft>
                      </a:pPr>
                      <a:r>
                        <a:rPr lang="en-US" u="none" strike="noStrike" dirty="0"/>
                        <a:t>645</a:t>
                      </a:r>
                      <a:endParaRPr lang="en-US" dirty="0"/>
                    </a:p>
                  </a:txBody>
                  <a:tcPr marL="66675" marR="66675"/>
                </a:tc>
                <a:tc>
                  <a:txBody>
                    <a:bodyPr/>
                    <a:lstStyle/>
                    <a:p>
                      <a:pPr algn="ctr" rtl="0" fontAlgn="t">
                        <a:spcBef>
                          <a:spcPts val="0"/>
                        </a:spcBef>
                        <a:spcAft>
                          <a:spcPts val="0"/>
                        </a:spcAft>
                      </a:pPr>
                      <a:r>
                        <a:rPr lang="en-US" u="none" strike="noStrike" dirty="0"/>
                        <a:t>116,000</a:t>
                      </a:r>
                      <a:endParaRPr lang="en-US" dirty="0"/>
                    </a:p>
                  </a:txBody>
                  <a:tcPr marL="66675" marR="66675"/>
                </a:tc>
                <a:tc>
                  <a:txBody>
                    <a:bodyPr/>
                    <a:lstStyle/>
                    <a:p>
                      <a:pPr algn="r" fontAlgn="b"/>
                      <a:r>
                        <a:rPr lang="en-US" sz="2000" b="0" i="0" u="none" strike="noStrike">
                          <a:solidFill>
                            <a:srgbClr val="000000"/>
                          </a:solidFill>
                          <a:latin typeface="+mn-lt"/>
                        </a:rPr>
                        <a:t>74820</a:t>
                      </a:r>
                    </a:p>
                  </a:txBody>
                  <a:tcPr marL="9525" marR="9525" marT="9525" marB="0" anchor="b"/>
                </a:tc>
                <a:tc>
                  <a:txBody>
                    <a:bodyPr/>
                    <a:lstStyle/>
                    <a:p>
                      <a:pPr algn="r" fontAlgn="b"/>
                      <a:r>
                        <a:rPr lang="en-US" sz="2000" b="0" i="0" u="none" strike="noStrike">
                          <a:solidFill>
                            <a:srgbClr val="000000"/>
                          </a:solidFill>
                          <a:latin typeface="+mn-lt"/>
                        </a:rPr>
                        <a:t>416025</a:t>
                      </a:r>
                    </a:p>
                  </a:txBody>
                  <a:tcPr marL="9525" marR="9525" marT="9525" marB="0" anchor="b"/>
                </a:tc>
              </a:tr>
              <a:tr h="279400">
                <a:tc>
                  <a:txBody>
                    <a:bodyPr/>
                    <a:lstStyle/>
                    <a:p>
                      <a:pPr algn="ctr" rtl="0" fontAlgn="t">
                        <a:spcBef>
                          <a:spcPts val="0"/>
                        </a:spcBef>
                        <a:spcAft>
                          <a:spcPts val="0"/>
                        </a:spcAft>
                      </a:pPr>
                      <a:r>
                        <a:rPr lang="en-US" u="none" strike="noStrike" dirty="0" smtClean="0"/>
                        <a:t>6</a:t>
                      </a:r>
                      <a:endParaRPr lang="en-US" dirty="0"/>
                    </a:p>
                  </a:txBody>
                  <a:tcPr marL="66675" marR="66675"/>
                </a:tc>
                <a:tc>
                  <a:txBody>
                    <a:bodyPr/>
                    <a:lstStyle/>
                    <a:p>
                      <a:pPr algn="ctr" rtl="0" fontAlgn="t">
                        <a:spcBef>
                          <a:spcPts val="0"/>
                        </a:spcBef>
                        <a:spcAft>
                          <a:spcPts val="0"/>
                        </a:spcAft>
                      </a:pPr>
                      <a:r>
                        <a:rPr lang="en-US" u="none" strike="noStrike"/>
                        <a:t>720</a:t>
                      </a:r>
                      <a:endParaRPr lang="en-US"/>
                    </a:p>
                  </a:txBody>
                  <a:tcPr marL="66675" marR="66675"/>
                </a:tc>
                <a:tc>
                  <a:txBody>
                    <a:bodyPr/>
                    <a:lstStyle/>
                    <a:p>
                      <a:pPr algn="ctr" rtl="0" fontAlgn="t">
                        <a:spcBef>
                          <a:spcPts val="0"/>
                        </a:spcBef>
                        <a:spcAft>
                          <a:spcPts val="0"/>
                        </a:spcAft>
                      </a:pPr>
                      <a:r>
                        <a:rPr lang="en-US" u="none" strike="noStrike" dirty="0"/>
                        <a:t>136,000</a:t>
                      </a:r>
                      <a:endParaRPr lang="en-US" dirty="0"/>
                    </a:p>
                  </a:txBody>
                  <a:tcPr marL="66675" marR="66675"/>
                </a:tc>
                <a:tc>
                  <a:txBody>
                    <a:bodyPr/>
                    <a:lstStyle/>
                    <a:p>
                      <a:pPr algn="r" fontAlgn="b"/>
                      <a:r>
                        <a:rPr lang="en-US" sz="2000" b="0" i="0" u="none" strike="noStrike">
                          <a:solidFill>
                            <a:srgbClr val="000000"/>
                          </a:solidFill>
                          <a:latin typeface="+mn-lt"/>
                        </a:rPr>
                        <a:t>97920</a:t>
                      </a:r>
                    </a:p>
                  </a:txBody>
                  <a:tcPr marL="9525" marR="9525" marT="9525" marB="0" anchor="b"/>
                </a:tc>
                <a:tc>
                  <a:txBody>
                    <a:bodyPr/>
                    <a:lstStyle/>
                    <a:p>
                      <a:pPr algn="r" fontAlgn="b"/>
                      <a:r>
                        <a:rPr lang="en-US" sz="2000" b="0" i="0" u="none" strike="noStrike">
                          <a:solidFill>
                            <a:srgbClr val="000000"/>
                          </a:solidFill>
                          <a:latin typeface="+mn-lt"/>
                        </a:rPr>
                        <a:t>518400</a:t>
                      </a:r>
                    </a:p>
                  </a:txBody>
                  <a:tcPr marL="9525" marR="9525" marT="9525" marB="0" anchor="b"/>
                </a:tc>
              </a:tr>
              <a:tr h="279400">
                <a:tc>
                  <a:txBody>
                    <a:bodyPr/>
                    <a:lstStyle/>
                    <a:p>
                      <a:pPr algn="ctr" rtl="0" fontAlgn="t">
                        <a:spcBef>
                          <a:spcPts val="0"/>
                        </a:spcBef>
                        <a:spcAft>
                          <a:spcPts val="0"/>
                        </a:spcAft>
                      </a:pPr>
                      <a:r>
                        <a:rPr lang="mn-MN" u="none" strike="noStrike" dirty="0"/>
                        <a:t>Нийт дүн</a:t>
                      </a:r>
                      <a:endParaRPr lang="mn-MN" b="1" dirty="0"/>
                    </a:p>
                  </a:txBody>
                  <a:tcPr marL="66675" marR="66675">
                    <a:solidFill>
                      <a:srgbClr val="FFC000"/>
                    </a:solidFill>
                  </a:tcPr>
                </a:tc>
                <a:tc>
                  <a:txBody>
                    <a:bodyPr/>
                    <a:lstStyle/>
                    <a:p>
                      <a:pPr algn="ctr" rtl="0" fontAlgn="t">
                        <a:spcBef>
                          <a:spcPts val="0"/>
                        </a:spcBef>
                        <a:spcAft>
                          <a:spcPts val="0"/>
                        </a:spcAft>
                      </a:pPr>
                      <a:r>
                        <a:rPr lang="en-US" u="none" strike="noStrike" dirty="0"/>
                        <a:t>3080</a:t>
                      </a:r>
                      <a:endParaRPr lang="en-US" b="1" dirty="0"/>
                    </a:p>
                  </a:txBody>
                  <a:tcPr marL="66675" marR="66675">
                    <a:solidFill>
                      <a:srgbClr val="FFC000"/>
                    </a:solidFill>
                  </a:tcPr>
                </a:tc>
                <a:tc>
                  <a:txBody>
                    <a:bodyPr/>
                    <a:lstStyle/>
                    <a:p>
                      <a:pPr algn="ctr" rtl="0" fontAlgn="t">
                        <a:spcBef>
                          <a:spcPts val="0"/>
                        </a:spcBef>
                        <a:spcAft>
                          <a:spcPts val="0"/>
                        </a:spcAft>
                      </a:pPr>
                      <a:r>
                        <a:rPr lang="en-US" u="none" strike="noStrike" dirty="0"/>
                        <a:t>662,000</a:t>
                      </a:r>
                      <a:endParaRPr lang="en-US" b="1" dirty="0"/>
                    </a:p>
                  </a:txBody>
                  <a:tcPr marL="66675" marR="66675">
                    <a:solidFill>
                      <a:srgbClr val="FFC000"/>
                    </a:solidFill>
                  </a:tcPr>
                </a:tc>
                <a:tc>
                  <a:txBody>
                    <a:bodyPr/>
                    <a:lstStyle/>
                    <a:p>
                      <a:pPr algn="r" fontAlgn="b"/>
                      <a:r>
                        <a:rPr lang="en-US" sz="2400" b="0" i="0" u="none" strike="noStrike" dirty="0">
                          <a:solidFill>
                            <a:srgbClr val="000000"/>
                          </a:solidFill>
                          <a:latin typeface="+mj-lt"/>
                        </a:rPr>
                        <a:t>349490</a:t>
                      </a:r>
                    </a:p>
                  </a:txBody>
                  <a:tcPr marL="9525" marR="9525" marT="9525" marB="0" anchor="b">
                    <a:solidFill>
                      <a:srgbClr val="FFC000"/>
                    </a:solidFill>
                  </a:tcPr>
                </a:tc>
                <a:tc>
                  <a:txBody>
                    <a:bodyPr/>
                    <a:lstStyle/>
                    <a:p>
                      <a:pPr algn="r" fontAlgn="b"/>
                      <a:r>
                        <a:rPr lang="en-US" sz="2400" b="0" i="0" u="none" strike="noStrike" dirty="0">
                          <a:solidFill>
                            <a:srgbClr val="000000"/>
                          </a:solidFill>
                          <a:latin typeface="+mj-lt"/>
                        </a:rPr>
                        <a:t>1682350</a:t>
                      </a:r>
                    </a:p>
                  </a:txBody>
                  <a:tcPr marL="9525" marR="9525" marT="9525" marB="0" anchor="b">
                    <a:solidFill>
                      <a:srgbClr val="FFC000"/>
                    </a:solidFill>
                  </a:tcPr>
                </a:tc>
              </a:tr>
              <a:tr h="279400">
                <a:tc>
                  <a:txBody>
                    <a:bodyPr/>
                    <a:lstStyle/>
                    <a:p>
                      <a:pPr algn="ctr" rtl="0" fontAlgn="t">
                        <a:spcBef>
                          <a:spcPts val="0"/>
                        </a:spcBef>
                        <a:spcAft>
                          <a:spcPts val="0"/>
                        </a:spcAft>
                      </a:pPr>
                      <a:r>
                        <a:rPr lang="mn-MN" u="none" strike="noStrike" dirty="0" smtClean="0"/>
                        <a:t>Дундаж  </a:t>
                      </a:r>
                      <a:endParaRPr lang="mn-MN" b="1" dirty="0"/>
                    </a:p>
                  </a:txBody>
                  <a:tcPr marL="66675" marR="66675"/>
                </a:tc>
                <a:tc>
                  <a:txBody>
                    <a:bodyPr/>
                    <a:lstStyle/>
                    <a:p>
                      <a:pPr algn="ctr" rtl="0" fontAlgn="t">
                        <a:spcBef>
                          <a:spcPts val="0"/>
                        </a:spcBef>
                        <a:spcAft>
                          <a:spcPts val="0"/>
                        </a:spcAft>
                      </a:pPr>
                      <a:r>
                        <a:rPr lang="en-US" u="none" strike="noStrike" dirty="0"/>
                        <a:t>513</a:t>
                      </a:r>
                      <a:endParaRPr lang="en-US" b="1" dirty="0"/>
                    </a:p>
                  </a:txBody>
                  <a:tcPr marL="66675" marR="66675"/>
                </a:tc>
                <a:tc>
                  <a:txBody>
                    <a:bodyPr/>
                    <a:lstStyle/>
                    <a:p>
                      <a:pPr algn="ctr" rtl="0" fontAlgn="t">
                        <a:spcBef>
                          <a:spcPts val="0"/>
                        </a:spcBef>
                        <a:spcAft>
                          <a:spcPts val="0"/>
                        </a:spcAft>
                      </a:pPr>
                      <a:r>
                        <a:rPr lang="en-US" u="none" strike="noStrike" dirty="0"/>
                        <a:t>110,333</a:t>
                      </a:r>
                      <a:endParaRPr lang="en-US" b="1" dirty="0"/>
                    </a:p>
                  </a:txBody>
                  <a:tcPr marL="66675" marR="66675"/>
                </a:tc>
                <a:tc>
                  <a:txBody>
                    <a:bodyPr/>
                    <a:lstStyle/>
                    <a:p>
                      <a:endParaRPr lang="en-US" dirty="0"/>
                    </a:p>
                  </a:txBody>
                  <a:tcPr marL="9525" marR="9525" marT="9525" marB="0" anchor="b"/>
                </a:tc>
                <a:tc>
                  <a:txBody>
                    <a:bodyPr/>
                    <a:lstStyle/>
                    <a:p>
                      <a:endParaRPr lang="en-US" dirty="0"/>
                    </a:p>
                  </a:txBody>
                  <a:tcPr marL="9525" marR="9525" marT="9525" marB="0" anchor="b"/>
                </a:tc>
              </a:tr>
            </a:tbl>
          </a:graphicData>
        </a:graphic>
      </p:graphicFrame>
    </p:spTree>
  </p:cSld>
  <p:clrMapOvr>
    <a:masterClrMapping/>
  </p:clrMapOvr>
  <p:transition spd="med">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Детерминацын коэффициент </a:t>
            </a:r>
            <a:r>
              <a:rPr lang="en-US" dirty="0" smtClean="0"/>
              <a:t>(R</a:t>
            </a:r>
            <a:r>
              <a:rPr lang="en-US" baseline="30000" dirty="0" smtClean="0"/>
              <a:t>2</a:t>
            </a:r>
            <a:r>
              <a:rPr lang="en-US" dirty="0" smtClean="0"/>
              <a:t>)</a:t>
            </a:r>
            <a:endParaRPr lang="en-US" dirty="0"/>
          </a:p>
        </p:txBody>
      </p:sp>
      <p:sp>
        <p:nvSpPr>
          <p:cNvPr id="3" name="Rectangle 2"/>
          <p:cNvSpPr/>
          <p:nvPr/>
        </p:nvSpPr>
        <p:spPr>
          <a:xfrm>
            <a:off x="762000" y="1066800"/>
            <a:ext cx="7848600" cy="3416320"/>
          </a:xfrm>
          <a:prstGeom prst="rect">
            <a:avLst/>
          </a:prstGeom>
        </p:spPr>
        <p:txBody>
          <a:bodyPr wrap="square">
            <a:spAutoFit/>
          </a:bodyPr>
          <a:lstStyle/>
          <a:p>
            <a:r>
              <a:rPr lang="mn-MN" sz="2400" dirty="0" smtClean="0"/>
              <a:t>Детерминацын коэффициент </a:t>
            </a:r>
            <a:r>
              <a:rPr lang="en-US" sz="2400" dirty="0" smtClean="0">
                <a:solidFill>
                  <a:srgbClr val="FFFF00"/>
                </a:solidFill>
              </a:rPr>
              <a:t>R</a:t>
            </a:r>
            <a:r>
              <a:rPr lang="en-US" sz="2400" baseline="30000" dirty="0" smtClean="0">
                <a:solidFill>
                  <a:srgbClr val="FFFF00"/>
                </a:solidFill>
              </a:rPr>
              <a:t>2</a:t>
            </a:r>
            <a:r>
              <a:rPr lang="mn-MN" sz="2400" baseline="30000" dirty="0" smtClean="0"/>
              <a:t> </a:t>
            </a:r>
            <a:r>
              <a:rPr lang="mn-MN" sz="2400" dirty="0" smtClean="0"/>
              <a:t> нь хувьсагч хоорондын хамаарлын зэргийг хэмжинэ. Өөрөөр хэлбэл хамааран хувьсагчийн нийт өөрчилөлтийн регрессийн шугамаар тайлбарлагдах хэсгийг харуулна. Тайлбарлагдах өөрчилөлт нь дундаж утга</a:t>
            </a:r>
            <a:r>
              <a:rPr lang="en-US" sz="2400" dirty="0" smtClean="0"/>
              <a:t> </a:t>
            </a:r>
            <a:r>
              <a:rPr lang="en-US" sz="2400" dirty="0" smtClean="0">
                <a:solidFill>
                  <a:srgbClr val="FFFF00"/>
                </a:solidFill>
              </a:rPr>
              <a:t>(ȳ) </a:t>
            </a:r>
            <a:r>
              <a:rPr lang="mn-MN" sz="2400" dirty="0" smtClean="0"/>
              <a:t>болон </a:t>
            </a:r>
            <a:r>
              <a:rPr lang="en-US" sz="2400" dirty="0" smtClean="0">
                <a:solidFill>
                  <a:srgbClr val="FFFF00"/>
                </a:solidFill>
              </a:rPr>
              <a:t>(y’) </a:t>
            </a:r>
            <a:r>
              <a:rPr lang="mn-MN" sz="2400" dirty="0" smtClean="0"/>
              <a:t>шулууны утгын ялгавартай тэнцүү. </a:t>
            </a:r>
          </a:p>
          <a:p>
            <a:r>
              <a:rPr lang="mn-MN" sz="2400" dirty="0" smtClean="0"/>
              <a:t>Үл тайлбарлагдах өөрчилөлт нь бодит утга</a:t>
            </a:r>
            <a:r>
              <a:rPr lang="en-US" sz="2400" dirty="0" smtClean="0"/>
              <a:t> </a:t>
            </a:r>
            <a:r>
              <a:rPr lang="en-US" sz="2400" dirty="0" smtClean="0">
                <a:solidFill>
                  <a:srgbClr val="FFFF00"/>
                </a:solidFill>
              </a:rPr>
              <a:t>(y)</a:t>
            </a:r>
            <a:r>
              <a:rPr lang="mn-MN" sz="2400" dirty="0" smtClean="0">
                <a:solidFill>
                  <a:srgbClr val="FFFF00"/>
                </a:solidFill>
              </a:rPr>
              <a:t> </a:t>
            </a:r>
            <a:r>
              <a:rPr lang="mn-MN" sz="2400" dirty="0" smtClean="0"/>
              <a:t>болон шулууны утга </a:t>
            </a:r>
            <a:r>
              <a:rPr lang="en-US" sz="2400" dirty="0" smtClean="0">
                <a:solidFill>
                  <a:srgbClr val="FFFF00"/>
                </a:solidFill>
              </a:rPr>
              <a:t>(y’) </a:t>
            </a:r>
            <a:r>
              <a:rPr lang="mn-MN" sz="2400" dirty="0" smtClean="0"/>
              <a:t>–ын ялгавар юм. </a:t>
            </a:r>
            <a:br>
              <a:rPr lang="mn-MN" sz="2400" dirty="0" smtClean="0"/>
            </a:br>
            <a:r>
              <a:rPr lang="mn-MN" sz="2400" dirty="0" smtClean="0"/>
              <a:t>Өөрөөр хэлбэл </a:t>
            </a:r>
            <a:r>
              <a:rPr lang="en-US" sz="2400" dirty="0" smtClean="0">
                <a:solidFill>
                  <a:srgbClr val="FFFF00"/>
                </a:solidFill>
              </a:rPr>
              <a:t>(y’</a:t>
            </a:r>
            <a:r>
              <a:rPr lang="mn-MN" sz="2400" dirty="0" smtClean="0">
                <a:solidFill>
                  <a:srgbClr val="FFFF00"/>
                </a:solidFill>
              </a:rPr>
              <a:t>-</a:t>
            </a:r>
            <a:r>
              <a:rPr lang="en-US" sz="2400" dirty="0" smtClean="0">
                <a:solidFill>
                  <a:srgbClr val="FFFF00"/>
                </a:solidFill>
              </a:rPr>
              <a:t> ȳ)</a:t>
            </a:r>
            <a:r>
              <a:rPr lang="mn-MN" sz="2400" dirty="0" smtClean="0">
                <a:solidFill>
                  <a:srgbClr val="FFFF00"/>
                </a:solidFill>
              </a:rPr>
              <a:t>  </a:t>
            </a:r>
            <a:r>
              <a:rPr lang="mn-MN" sz="2400" dirty="0" smtClean="0"/>
              <a:t>нөгөө талаас нь </a:t>
            </a:r>
            <a:r>
              <a:rPr lang="en-US" sz="2400" dirty="0" smtClean="0">
                <a:solidFill>
                  <a:srgbClr val="FFFF00"/>
                </a:solidFill>
              </a:rPr>
              <a:t>(y</a:t>
            </a:r>
            <a:r>
              <a:rPr lang="mn-MN" sz="2400" dirty="0" smtClean="0">
                <a:solidFill>
                  <a:srgbClr val="FFFF00"/>
                </a:solidFill>
              </a:rPr>
              <a:t>-</a:t>
            </a:r>
            <a:r>
              <a:rPr lang="en-US" sz="2400" dirty="0" smtClean="0">
                <a:solidFill>
                  <a:srgbClr val="FFFF00"/>
                </a:solidFill>
              </a:rPr>
              <a:t> y’) </a:t>
            </a:r>
            <a:r>
              <a:rPr lang="mn-MN" sz="2400" dirty="0" smtClean="0">
                <a:solidFill>
                  <a:srgbClr val="FFFF00"/>
                </a:solidFill>
              </a:rPr>
              <a:t> </a:t>
            </a:r>
            <a:r>
              <a:rPr lang="mn-MN" sz="2400" dirty="0" smtClean="0"/>
              <a:t>болно. </a:t>
            </a:r>
            <a:endParaRPr lang="en-US" sz="2400" dirty="0"/>
          </a:p>
        </p:txBody>
      </p:sp>
      <p:pic>
        <p:nvPicPr>
          <p:cNvPr id="1027" name="Picture 3"/>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838200" y="4572000"/>
            <a:ext cx="3352800" cy="1647825"/>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4343400" y="4572000"/>
            <a:ext cx="3886200" cy="1600200"/>
          </a:xfrm>
          <a:prstGeom prst="rect">
            <a:avLst/>
          </a:prstGeom>
          <a:noFill/>
          <a:ln w="9525">
            <a:noFill/>
            <a:miter lim="800000"/>
            <a:headEnd/>
            <a:tailEnd/>
          </a:ln>
          <a:effectLst/>
        </p:spPr>
      </p:pic>
    </p:spTree>
  </p:cSld>
  <p:clrMapOvr>
    <a:masterClrMapping/>
  </p:clrMapOvr>
  <p:transition spd="med">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Корреляцийн шинжилгээ</a:t>
            </a:r>
            <a:endParaRPr lang="en-US" dirty="0"/>
          </a:p>
        </p:txBody>
      </p:sp>
      <p:sp>
        <p:nvSpPr>
          <p:cNvPr id="4" name="Rectangle 3"/>
          <p:cNvSpPr/>
          <p:nvPr/>
        </p:nvSpPr>
        <p:spPr>
          <a:xfrm>
            <a:off x="990600" y="990600"/>
            <a:ext cx="8001000" cy="4401205"/>
          </a:xfrm>
          <a:prstGeom prst="rect">
            <a:avLst/>
          </a:prstGeom>
        </p:spPr>
        <p:txBody>
          <a:bodyPr wrap="square">
            <a:spAutoFit/>
          </a:bodyPr>
          <a:lstStyle/>
          <a:p>
            <a:r>
              <a:rPr lang="mn-MN" sz="2800" dirty="0" smtClean="0"/>
              <a:t>Корреляцийн шинжилгээний үндсэн зорилго нь Х бх У санамсаргүй хэмжигдэхүүнүүдийн хоорондын хамаарлын хүчийг тогтооход оршино. Туршилтыг өгөгдлүүд дээр боловсруулалт хийхэд эх олонлогийн корреляцийн коэффциент </a:t>
            </a:r>
            <a:r>
              <a:rPr lang="en-US" sz="2800" dirty="0" smtClean="0"/>
              <a:t>ƿ</a:t>
            </a:r>
            <a:r>
              <a:rPr lang="mn-MN" sz="2800" dirty="0" smtClean="0"/>
              <a:t> мэдэгдэхгүй. Иймд эх олонлогийн корреляцийн коэффциент </a:t>
            </a:r>
            <a:r>
              <a:rPr lang="en-US" sz="2800" b="1" dirty="0" smtClean="0">
                <a:solidFill>
                  <a:srgbClr val="FFFF00"/>
                </a:solidFill>
              </a:rPr>
              <a:t>ƿ</a:t>
            </a:r>
            <a:r>
              <a:rPr lang="mn-MN" sz="2800" dirty="0" smtClean="0"/>
              <a:t>-ийн үнэлэлт нь түүврийн корреляцийн коэффциент </a:t>
            </a:r>
            <a:r>
              <a:rPr lang="en-US" sz="2800" b="1" dirty="0" smtClean="0">
                <a:solidFill>
                  <a:srgbClr val="FFFF00"/>
                </a:solidFill>
              </a:rPr>
              <a:t>(r) </a:t>
            </a:r>
            <a:r>
              <a:rPr lang="en-US" sz="2800" dirty="0" smtClean="0"/>
              <a:t>–</a:t>
            </a:r>
            <a:r>
              <a:rPr lang="mn-MN" sz="2800" dirty="0" smtClean="0"/>
              <a:t>ээр тодорхойлогдох бөгөөд хос түүврийн  корреляцийн коэффициентийг </a:t>
            </a:r>
            <a:endParaRPr lang="en-US" sz="2800" dirty="0"/>
          </a:p>
        </p:txBody>
      </p:sp>
      <p:pic>
        <p:nvPicPr>
          <p:cNvPr id="53250" name="Picture 2"/>
          <p:cNvPicPr>
            <a:picLocks noChangeAspect="1" noChangeArrowheads="1"/>
          </p:cNvPicPr>
          <p:nvPr/>
        </p:nvPicPr>
        <p:blipFill>
          <a:blip r:embed="rId2" cstate="print">
            <a:biLevel thresh="50000"/>
          </a:blip>
          <a:srcRect/>
          <a:stretch>
            <a:fillRect/>
          </a:stretch>
        </p:blipFill>
        <p:spPr bwMode="auto">
          <a:xfrm>
            <a:off x="2057400" y="5334000"/>
            <a:ext cx="4572000" cy="942975"/>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biLevel thresh="50000"/>
          </a:blip>
          <a:srcRect/>
          <a:stretch>
            <a:fillRect/>
          </a:stretch>
        </p:blipFill>
        <p:spPr bwMode="auto">
          <a:xfrm>
            <a:off x="838200" y="4876800"/>
            <a:ext cx="3429000" cy="1295400"/>
          </a:xfrm>
          <a:prstGeom prst="rect">
            <a:avLst/>
          </a:prstGeom>
          <a:noFill/>
          <a:ln w="9525">
            <a:noFill/>
            <a:miter lim="800000"/>
            <a:headEnd/>
            <a:tailEnd/>
          </a:ln>
          <a:effectLst/>
        </p:spPr>
      </p:pic>
      <p:pic>
        <p:nvPicPr>
          <p:cNvPr id="4" name="Picture 2"/>
          <p:cNvPicPr>
            <a:picLocks noChangeAspect="1" noChangeArrowheads="1"/>
          </p:cNvPicPr>
          <p:nvPr/>
        </p:nvPicPr>
        <p:blipFill>
          <a:blip r:embed="rId3" cstate="print"/>
          <a:srcRect/>
          <a:stretch>
            <a:fillRect/>
          </a:stretch>
        </p:blipFill>
        <p:spPr bwMode="auto">
          <a:xfrm>
            <a:off x="609600" y="3124200"/>
            <a:ext cx="8001000" cy="1600200"/>
          </a:xfrm>
          <a:prstGeom prst="rect">
            <a:avLst/>
          </a:prstGeom>
          <a:noFill/>
          <a:ln w="9525">
            <a:noFill/>
            <a:miter lim="800000"/>
            <a:headEnd/>
            <a:tailEnd/>
          </a:ln>
          <a:effectLst/>
        </p:spPr>
      </p:pic>
      <p:sp>
        <p:nvSpPr>
          <p:cNvPr id="5" name="Rectangle 4"/>
          <p:cNvSpPr/>
          <p:nvPr/>
        </p:nvSpPr>
        <p:spPr>
          <a:xfrm>
            <a:off x="685800" y="381000"/>
            <a:ext cx="1619482" cy="461665"/>
          </a:xfrm>
          <a:prstGeom prst="rect">
            <a:avLst/>
          </a:prstGeom>
        </p:spPr>
        <p:txBody>
          <a:bodyPr wrap="square">
            <a:spAutoFit/>
          </a:bodyPr>
          <a:lstStyle/>
          <a:p>
            <a:r>
              <a:rPr lang="en-US" sz="2400" dirty="0" smtClean="0">
                <a:solidFill>
                  <a:srgbClr val="FFFF00"/>
                </a:solidFill>
              </a:rPr>
              <a:t>r=√R</a:t>
            </a:r>
            <a:r>
              <a:rPr lang="en-US" sz="2400" baseline="30000" dirty="0" smtClean="0">
                <a:solidFill>
                  <a:srgbClr val="FFFF00"/>
                </a:solidFill>
              </a:rPr>
              <a:t>2              </a:t>
            </a:r>
            <a:endParaRPr lang="en-US" sz="2400" dirty="0">
              <a:solidFill>
                <a:srgbClr val="FFFF00"/>
              </a:solidFill>
            </a:endParaRPr>
          </a:p>
        </p:txBody>
      </p:sp>
      <p:sp>
        <p:nvSpPr>
          <p:cNvPr id="20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5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0"/>
            <a:ext cx="180975" cy="209550"/>
          </a:xfrm>
          <a:prstGeom prst="rect">
            <a:avLst/>
          </a:prstGeom>
          <a:noFill/>
        </p:spPr>
      </p:pic>
      <p:sp>
        <p:nvSpPr>
          <p:cNvPr id="20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53"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0"/>
            <a:ext cx="180975" cy="209550"/>
          </a:xfrm>
          <a:prstGeom prst="rect">
            <a:avLst/>
          </a:prstGeom>
          <a:noFill/>
        </p:spPr>
      </p:pic>
      <p:sp>
        <p:nvSpPr>
          <p:cNvPr id="20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55"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0"/>
            <a:ext cx="180975" cy="209550"/>
          </a:xfrm>
          <a:prstGeom prst="rect">
            <a:avLst/>
          </a:prstGeom>
          <a:noFill/>
        </p:spPr>
      </p:pic>
      <p:sp>
        <p:nvSpPr>
          <p:cNvPr id="12" name="Rectangle 11"/>
          <p:cNvSpPr/>
          <p:nvPr/>
        </p:nvSpPr>
        <p:spPr>
          <a:xfrm>
            <a:off x="1752600" y="228600"/>
            <a:ext cx="7086600" cy="830997"/>
          </a:xfrm>
          <a:prstGeom prst="rect">
            <a:avLst/>
          </a:prstGeom>
        </p:spPr>
        <p:txBody>
          <a:bodyPr wrap="square">
            <a:spAutoFit/>
          </a:bodyPr>
          <a:lstStyle/>
          <a:p>
            <a:r>
              <a:rPr lang="mn-MN" sz="2400" dirty="0" smtClean="0"/>
              <a:t>Ихэвчлэн түүврийн корреляцийн коэффициент болдог. </a:t>
            </a:r>
            <a:endParaRPr lang="en-US" sz="2400" dirty="0"/>
          </a:p>
        </p:txBody>
      </p:sp>
      <p:sp>
        <p:nvSpPr>
          <p:cNvPr id="13" name="Rectangle 12"/>
          <p:cNvSpPr/>
          <p:nvPr/>
        </p:nvSpPr>
        <p:spPr>
          <a:xfrm>
            <a:off x="533400" y="1066800"/>
            <a:ext cx="8153400" cy="1938992"/>
          </a:xfrm>
          <a:prstGeom prst="rect">
            <a:avLst/>
          </a:prstGeom>
        </p:spPr>
        <p:txBody>
          <a:bodyPr wrap="square">
            <a:spAutoFit/>
          </a:bodyPr>
          <a:lstStyle/>
          <a:p>
            <a:r>
              <a:rPr lang="mn-MN" sz="2400" dirty="0" smtClean="0">
                <a:solidFill>
                  <a:srgbClr val="FFFF00"/>
                </a:solidFill>
              </a:rPr>
              <a:t>Үнэлгээний стандарт алдаа нь </a:t>
            </a:r>
            <a:r>
              <a:rPr lang="en-US" sz="2400" dirty="0" smtClean="0">
                <a:solidFill>
                  <a:srgbClr val="FFFF00"/>
                </a:solidFill>
              </a:rPr>
              <a:t>(S) </a:t>
            </a:r>
            <a:r>
              <a:rPr lang="mn-MN" sz="2400" dirty="0" smtClean="0"/>
              <a:t>регрессийн шулууны нарийвчлалыг хэмжинэ .энэ нь өгөгдсөн регрессийн тэгшитгэлийг ашигласнаас гарах алдааны хэмжээг харуулах ба бодит ажиглалтуудын  утгууд </a:t>
            </a:r>
            <a:r>
              <a:rPr lang="en-US" sz="2400" dirty="0" smtClean="0"/>
              <a:t>(y) </a:t>
            </a:r>
            <a:r>
              <a:rPr lang="mn-MN" sz="2400" dirty="0" smtClean="0"/>
              <a:t>шулууны утга </a:t>
            </a:r>
            <a:r>
              <a:rPr lang="en-US" sz="2400" dirty="0" smtClean="0"/>
              <a:t>(y’)</a:t>
            </a:r>
            <a:r>
              <a:rPr lang="mn-MN" sz="2400" dirty="0" smtClean="0"/>
              <a:t>хэлбэлзэх хэлбэлзэлийг хэмжинэ. </a:t>
            </a:r>
            <a:endParaRPr lang="en-US" sz="2400" dirty="0"/>
          </a:p>
        </p:txBody>
      </p:sp>
    </p:spTree>
  </p:cSld>
  <p:clrMapOvr>
    <a:masterClrMapping/>
  </p:clrMapOvr>
  <p:transition spd="med">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Корреляцийн шинжилгээ</a:t>
            </a:r>
            <a:endParaRPr lang="en-US" dirty="0"/>
          </a:p>
        </p:txBody>
      </p:sp>
      <p:pic>
        <p:nvPicPr>
          <p:cNvPr id="45058" name="Picture 2"/>
          <p:cNvPicPr>
            <a:picLocks noChangeAspect="1" noChangeArrowheads="1"/>
          </p:cNvPicPr>
          <p:nvPr/>
        </p:nvPicPr>
        <p:blipFill>
          <a:blip r:embed="rId2" cstate="print"/>
          <a:srcRect/>
          <a:stretch>
            <a:fillRect/>
          </a:stretch>
        </p:blipFill>
        <p:spPr bwMode="auto">
          <a:xfrm>
            <a:off x="152400" y="1295400"/>
            <a:ext cx="8839200" cy="609600"/>
          </a:xfrm>
          <a:prstGeom prst="rect">
            <a:avLst/>
          </a:prstGeom>
          <a:noFill/>
          <a:ln w="9525">
            <a:noFill/>
            <a:miter lim="800000"/>
            <a:headEnd/>
            <a:tailEnd/>
          </a:ln>
          <a:effectLst/>
        </p:spPr>
      </p:pic>
      <p:graphicFrame>
        <p:nvGraphicFramePr>
          <p:cNvPr id="4" name="Table 3"/>
          <p:cNvGraphicFramePr>
            <a:graphicFrameLocks noGrp="1"/>
          </p:cNvGraphicFramePr>
          <p:nvPr/>
        </p:nvGraphicFramePr>
        <p:xfrm>
          <a:off x="228599" y="1981200"/>
          <a:ext cx="8686802" cy="3207174"/>
        </p:xfrm>
        <a:graphic>
          <a:graphicData uri="http://schemas.openxmlformats.org/drawingml/2006/table">
            <a:tbl>
              <a:tblPr firstRow="1" bandRow="1">
                <a:tableStyleId>{5940675A-B579-460E-94D1-54222C63F5DA}</a:tableStyleId>
              </a:tblPr>
              <a:tblGrid>
                <a:gridCol w="538120"/>
                <a:gridCol w="691869"/>
                <a:gridCol w="768744"/>
                <a:gridCol w="999367"/>
                <a:gridCol w="922492"/>
                <a:gridCol w="1306864"/>
                <a:gridCol w="1383738"/>
                <a:gridCol w="2075608"/>
              </a:tblGrid>
              <a:tr h="370840">
                <a:tc>
                  <a:txBody>
                    <a:bodyPr/>
                    <a:lstStyle/>
                    <a:p>
                      <a:pPr algn="just" rtl="0" fontAlgn="t">
                        <a:spcBef>
                          <a:spcPts val="0"/>
                        </a:spcBef>
                        <a:spcAft>
                          <a:spcPts val="0"/>
                        </a:spcAft>
                      </a:pPr>
                      <a:r>
                        <a:rPr lang="en-US" sz="1800" u="none" strike="noStrike" dirty="0"/>
                        <a:t>7</a:t>
                      </a:r>
                      <a:endParaRPr lang="en-US" sz="1800" dirty="0"/>
                    </a:p>
                  </a:txBody>
                  <a:tcPr marL="49389" marR="49389" marT="33867" marB="33867"/>
                </a:tc>
                <a:tc>
                  <a:txBody>
                    <a:bodyPr/>
                    <a:lstStyle/>
                    <a:p>
                      <a:pPr algn="just" rtl="0" fontAlgn="t">
                        <a:spcBef>
                          <a:spcPts val="0"/>
                        </a:spcBef>
                        <a:spcAft>
                          <a:spcPts val="0"/>
                        </a:spcAft>
                      </a:pPr>
                      <a:r>
                        <a:rPr lang="en-US" sz="1800" u="none" strike="noStrike" dirty="0"/>
                        <a:t>390</a:t>
                      </a:r>
                      <a:endParaRPr lang="en-US" sz="1800" dirty="0"/>
                    </a:p>
                  </a:txBody>
                  <a:tcPr marL="49389" marR="49389" marT="33867" marB="33867"/>
                </a:tc>
                <a:tc>
                  <a:txBody>
                    <a:bodyPr/>
                    <a:lstStyle/>
                    <a:p>
                      <a:pPr algn="r" rtl="0" fontAlgn="t">
                        <a:spcBef>
                          <a:spcPts val="0"/>
                        </a:spcBef>
                        <a:spcAft>
                          <a:spcPts val="0"/>
                        </a:spcAft>
                      </a:pPr>
                      <a:r>
                        <a:rPr lang="en-US" sz="1800" u="none" strike="noStrike" dirty="0"/>
                        <a:t>-123</a:t>
                      </a:r>
                      <a:endParaRPr lang="en-US" sz="1800" dirty="0"/>
                    </a:p>
                  </a:txBody>
                  <a:tcPr marL="49389" marR="49389" marT="33867" marB="33867"/>
                </a:tc>
                <a:tc>
                  <a:txBody>
                    <a:bodyPr/>
                    <a:lstStyle/>
                    <a:p>
                      <a:pPr algn="just" rtl="0" fontAlgn="t">
                        <a:spcBef>
                          <a:spcPts val="0"/>
                        </a:spcBef>
                        <a:spcAft>
                          <a:spcPts val="0"/>
                        </a:spcAft>
                      </a:pPr>
                      <a:r>
                        <a:rPr lang="en-US" sz="1800" u="none" strike="noStrike" dirty="0"/>
                        <a:t>100,000</a:t>
                      </a:r>
                      <a:endParaRPr lang="en-US" sz="1800" dirty="0"/>
                    </a:p>
                  </a:txBody>
                  <a:tcPr marL="49389" marR="49389" marT="33867" marB="33867"/>
                </a:tc>
                <a:tc>
                  <a:txBody>
                    <a:bodyPr/>
                    <a:lstStyle/>
                    <a:p>
                      <a:pPr algn="r" rtl="0" fontAlgn="t">
                        <a:spcBef>
                          <a:spcPts val="0"/>
                        </a:spcBef>
                        <a:spcAft>
                          <a:spcPts val="0"/>
                        </a:spcAft>
                      </a:pPr>
                      <a:r>
                        <a:rPr lang="en-US" sz="1800" u="none" strike="noStrike" dirty="0"/>
                        <a:t>-10,333</a:t>
                      </a:r>
                      <a:endParaRPr lang="en-US" sz="1800" dirty="0"/>
                    </a:p>
                  </a:txBody>
                  <a:tcPr marL="49389" marR="49389" marT="33867" marB="33867"/>
                </a:tc>
                <a:tc>
                  <a:txBody>
                    <a:bodyPr/>
                    <a:lstStyle/>
                    <a:p>
                      <a:pPr algn="r" rtl="0" fontAlgn="t">
                        <a:spcBef>
                          <a:spcPts val="0"/>
                        </a:spcBef>
                        <a:spcAft>
                          <a:spcPts val="0"/>
                        </a:spcAft>
                      </a:pPr>
                      <a:r>
                        <a:rPr lang="en-US" sz="1800" u="none" strike="noStrike" dirty="0" smtClean="0"/>
                        <a:t>15,129</a:t>
                      </a:r>
                      <a:endParaRPr lang="en-US" sz="1800" dirty="0"/>
                    </a:p>
                  </a:txBody>
                  <a:tcPr marL="49389" marR="49389" marT="33867" marB="33867"/>
                </a:tc>
                <a:tc>
                  <a:txBody>
                    <a:bodyPr/>
                    <a:lstStyle/>
                    <a:p>
                      <a:r>
                        <a:rPr lang="en-US" sz="1800" dirty="0" smtClean="0"/>
                        <a:t>106770889</a:t>
                      </a:r>
                      <a:endParaRPr lang="en-US" sz="1800" dirty="0"/>
                    </a:p>
                  </a:txBody>
                  <a:tcPr/>
                </a:tc>
                <a:tc>
                  <a:txBody>
                    <a:bodyPr/>
                    <a:lstStyle/>
                    <a:p>
                      <a:pPr algn="r" rtl="0" fontAlgn="t">
                        <a:spcBef>
                          <a:spcPts val="0"/>
                        </a:spcBef>
                        <a:spcAft>
                          <a:spcPts val="0"/>
                        </a:spcAft>
                      </a:pPr>
                      <a:r>
                        <a:rPr lang="en-US" sz="1800" u="none" strike="noStrike" dirty="0"/>
                        <a:t>1,270,959</a:t>
                      </a:r>
                      <a:endParaRPr lang="en-US" sz="1800" dirty="0"/>
                    </a:p>
                  </a:txBody>
                  <a:tcPr marL="49389" marR="49389" marT="33867" marB="33867"/>
                </a:tc>
              </a:tr>
              <a:tr h="314960">
                <a:tc>
                  <a:txBody>
                    <a:bodyPr/>
                    <a:lstStyle/>
                    <a:p>
                      <a:pPr algn="just" rtl="0" fontAlgn="t">
                        <a:spcBef>
                          <a:spcPts val="0"/>
                        </a:spcBef>
                        <a:spcAft>
                          <a:spcPts val="0"/>
                        </a:spcAft>
                      </a:pPr>
                      <a:r>
                        <a:rPr lang="en-US" sz="1800" u="none" strike="noStrike" dirty="0"/>
                        <a:t>8</a:t>
                      </a:r>
                      <a:endParaRPr lang="en-US" sz="1800" dirty="0"/>
                    </a:p>
                  </a:txBody>
                  <a:tcPr marL="49389" marR="49389" marT="33867" marB="33867"/>
                </a:tc>
                <a:tc>
                  <a:txBody>
                    <a:bodyPr/>
                    <a:lstStyle/>
                    <a:p>
                      <a:pPr algn="just" rtl="0" fontAlgn="t">
                        <a:spcBef>
                          <a:spcPts val="0"/>
                        </a:spcBef>
                        <a:spcAft>
                          <a:spcPts val="0"/>
                        </a:spcAft>
                      </a:pPr>
                      <a:r>
                        <a:rPr lang="en-US" sz="1800" u="none" strike="noStrike" dirty="0"/>
                        <a:t>390</a:t>
                      </a:r>
                      <a:endParaRPr lang="en-US" sz="1800" dirty="0"/>
                    </a:p>
                  </a:txBody>
                  <a:tcPr marL="49389" marR="49389" marT="33867" marB="33867"/>
                </a:tc>
                <a:tc>
                  <a:txBody>
                    <a:bodyPr/>
                    <a:lstStyle/>
                    <a:p>
                      <a:pPr algn="r" rtl="0" fontAlgn="t">
                        <a:spcBef>
                          <a:spcPts val="0"/>
                        </a:spcBef>
                        <a:spcAft>
                          <a:spcPts val="0"/>
                        </a:spcAft>
                      </a:pPr>
                      <a:r>
                        <a:rPr lang="en-US" sz="1800" u="none" strike="noStrike"/>
                        <a:t>-123</a:t>
                      </a:r>
                      <a:endParaRPr lang="en-US" sz="1800"/>
                    </a:p>
                  </a:txBody>
                  <a:tcPr marL="49389" marR="49389" marT="33867" marB="33867"/>
                </a:tc>
                <a:tc>
                  <a:txBody>
                    <a:bodyPr/>
                    <a:lstStyle/>
                    <a:p>
                      <a:pPr algn="just" rtl="0" fontAlgn="t">
                        <a:spcBef>
                          <a:spcPts val="0"/>
                        </a:spcBef>
                        <a:spcAft>
                          <a:spcPts val="0"/>
                        </a:spcAft>
                      </a:pPr>
                      <a:r>
                        <a:rPr lang="en-US" sz="1800" u="none" strike="noStrike" dirty="0"/>
                        <a:t>100,000</a:t>
                      </a:r>
                      <a:endParaRPr lang="en-US" sz="1800" dirty="0"/>
                    </a:p>
                  </a:txBody>
                  <a:tcPr marL="49389" marR="49389" marT="33867" marB="33867"/>
                </a:tc>
                <a:tc>
                  <a:txBody>
                    <a:bodyPr/>
                    <a:lstStyle/>
                    <a:p>
                      <a:pPr algn="r" rtl="0" fontAlgn="t">
                        <a:spcBef>
                          <a:spcPts val="0"/>
                        </a:spcBef>
                        <a:spcAft>
                          <a:spcPts val="0"/>
                        </a:spcAft>
                      </a:pPr>
                      <a:r>
                        <a:rPr lang="en-US" sz="1800" u="none" strike="noStrike" dirty="0"/>
                        <a:t>-10,333</a:t>
                      </a:r>
                      <a:endParaRPr lang="en-US" sz="1800" dirty="0"/>
                    </a:p>
                  </a:txBody>
                  <a:tcPr marL="49389" marR="49389" marT="33867" marB="33867"/>
                </a:tc>
                <a:tc>
                  <a:txBody>
                    <a:bodyPr/>
                    <a:lstStyle/>
                    <a:p>
                      <a:pPr algn="r" rtl="0" fontAlgn="t">
                        <a:spcBef>
                          <a:spcPts val="0"/>
                        </a:spcBef>
                        <a:spcAft>
                          <a:spcPts val="0"/>
                        </a:spcAft>
                      </a:pPr>
                      <a:r>
                        <a:rPr lang="en-US" sz="1800" u="none" strike="noStrike" dirty="0"/>
                        <a:t>15,129</a:t>
                      </a:r>
                      <a:endParaRPr lang="en-US" sz="1800" dirty="0"/>
                    </a:p>
                  </a:txBody>
                  <a:tcPr marL="49389" marR="49389" marT="33867" marB="3386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106770889</a:t>
                      </a:r>
                    </a:p>
                  </a:txBody>
                  <a:tcPr/>
                </a:tc>
                <a:tc>
                  <a:txBody>
                    <a:bodyPr/>
                    <a:lstStyle/>
                    <a:p>
                      <a:pPr algn="r" rtl="0" fontAlgn="t">
                        <a:spcBef>
                          <a:spcPts val="0"/>
                        </a:spcBef>
                        <a:spcAft>
                          <a:spcPts val="0"/>
                        </a:spcAft>
                      </a:pPr>
                      <a:r>
                        <a:rPr lang="en-US" sz="1800" u="none" strike="noStrike"/>
                        <a:t>1,270,959</a:t>
                      </a:r>
                      <a:endParaRPr lang="en-US" sz="1800"/>
                    </a:p>
                  </a:txBody>
                  <a:tcPr marL="49389" marR="49389" marT="33867" marB="33867"/>
                </a:tc>
              </a:tr>
              <a:tr h="370840">
                <a:tc>
                  <a:txBody>
                    <a:bodyPr/>
                    <a:lstStyle/>
                    <a:p>
                      <a:pPr algn="just" rtl="0" fontAlgn="t">
                        <a:spcBef>
                          <a:spcPts val="0"/>
                        </a:spcBef>
                        <a:spcAft>
                          <a:spcPts val="0"/>
                        </a:spcAft>
                      </a:pPr>
                      <a:r>
                        <a:rPr lang="en-US" sz="1800" u="none" strike="noStrike"/>
                        <a:t>9</a:t>
                      </a:r>
                      <a:endParaRPr lang="en-US" sz="1800"/>
                    </a:p>
                  </a:txBody>
                  <a:tcPr marL="49389" marR="49389" marT="33867" marB="33867"/>
                </a:tc>
                <a:tc>
                  <a:txBody>
                    <a:bodyPr/>
                    <a:lstStyle/>
                    <a:p>
                      <a:pPr algn="just" rtl="0" fontAlgn="t">
                        <a:spcBef>
                          <a:spcPts val="0"/>
                        </a:spcBef>
                        <a:spcAft>
                          <a:spcPts val="0"/>
                        </a:spcAft>
                      </a:pPr>
                      <a:r>
                        <a:rPr lang="en-US" sz="1800" u="none" strike="noStrike" dirty="0"/>
                        <a:t>410</a:t>
                      </a:r>
                      <a:endParaRPr lang="en-US" sz="1800" dirty="0"/>
                    </a:p>
                  </a:txBody>
                  <a:tcPr marL="49389" marR="49389" marT="33867" marB="33867"/>
                </a:tc>
                <a:tc>
                  <a:txBody>
                    <a:bodyPr/>
                    <a:lstStyle/>
                    <a:p>
                      <a:pPr algn="r" rtl="0" fontAlgn="t">
                        <a:spcBef>
                          <a:spcPts val="0"/>
                        </a:spcBef>
                        <a:spcAft>
                          <a:spcPts val="0"/>
                        </a:spcAft>
                      </a:pPr>
                      <a:r>
                        <a:rPr lang="en-US" sz="1800" u="none" strike="noStrike"/>
                        <a:t>-103</a:t>
                      </a:r>
                      <a:endParaRPr lang="en-US" sz="1800"/>
                    </a:p>
                  </a:txBody>
                  <a:tcPr marL="49389" marR="49389" marT="33867" marB="33867"/>
                </a:tc>
                <a:tc>
                  <a:txBody>
                    <a:bodyPr/>
                    <a:lstStyle/>
                    <a:p>
                      <a:pPr algn="just" rtl="0" fontAlgn="t">
                        <a:spcBef>
                          <a:spcPts val="0"/>
                        </a:spcBef>
                        <a:spcAft>
                          <a:spcPts val="0"/>
                        </a:spcAft>
                      </a:pPr>
                      <a:r>
                        <a:rPr lang="en-US" sz="1800" u="none" strike="noStrike" dirty="0"/>
                        <a:t>100,000</a:t>
                      </a:r>
                      <a:endParaRPr lang="en-US" sz="1800" dirty="0"/>
                    </a:p>
                  </a:txBody>
                  <a:tcPr marL="49389" marR="49389" marT="33867" marB="33867"/>
                </a:tc>
                <a:tc>
                  <a:txBody>
                    <a:bodyPr/>
                    <a:lstStyle/>
                    <a:p>
                      <a:pPr algn="r" rtl="0" fontAlgn="t">
                        <a:spcBef>
                          <a:spcPts val="0"/>
                        </a:spcBef>
                        <a:spcAft>
                          <a:spcPts val="0"/>
                        </a:spcAft>
                      </a:pPr>
                      <a:r>
                        <a:rPr lang="en-US" sz="1800" u="none" strike="noStrike" dirty="0"/>
                        <a:t>-10,333</a:t>
                      </a:r>
                      <a:endParaRPr lang="en-US" sz="1800" dirty="0"/>
                    </a:p>
                  </a:txBody>
                  <a:tcPr marL="49389" marR="49389" marT="33867" marB="33867"/>
                </a:tc>
                <a:tc>
                  <a:txBody>
                    <a:bodyPr/>
                    <a:lstStyle/>
                    <a:p>
                      <a:pPr algn="r" rtl="0" fontAlgn="t">
                        <a:spcBef>
                          <a:spcPts val="0"/>
                        </a:spcBef>
                        <a:spcAft>
                          <a:spcPts val="0"/>
                        </a:spcAft>
                      </a:pPr>
                      <a:r>
                        <a:rPr lang="en-US" sz="1800" u="none" strike="noStrike" dirty="0"/>
                        <a:t>10,609</a:t>
                      </a:r>
                      <a:endParaRPr lang="en-US" sz="1800" dirty="0"/>
                    </a:p>
                  </a:txBody>
                  <a:tcPr marL="49389" marR="49389" marT="33867" marB="3386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106770889</a:t>
                      </a:r>
                    </a:p>
                  </a:txBody>
                  <a:tcPr/>
                </a:tc>
                <a:tc>
                  <a:txBody>
                    <a:bodyPr/>
                    <a:lstStyle/>
                    <a:p>
                      <a:pPr algn="r" rtl="0" fontAlgn="t">
                        <a:spcBef>
                          <a:spcPts val="0"/>
                        </a:spcBef>
                        <a:spcAft>
                          <a:spcPts val="0"/>
                        </a:spcAft>
                      </a:pPr>
                      <a:r>
                        <a:rPr lang="en-US" sz="1800" u="none" strike="noStrike"/>
                        <a:t>1,064,299</a:t>
                      </a:r>
                      <a:endParaRPr lang="en-US" sz="1800"/>
                    </a:p>
                  </a:txBody>
                  <a:tcPr marL="49389" marR="49389" marT="33867" marB="33867"/>
                </a:tc>
              </a:tr>
              <a:tr h="370840">
                <a:tc>
                  <a:txBody>
                    <a:bodyPr/>
                    <a:lstStyle/>
                    <a:p>
                      <a:pPr algn="just" rtl="0" fontAlgn="t">
                        <a:spcBef>
                          <a:spcPts val="0"/>
                        </a:spcBef>
                        <a:spcAft>
                          <a:spcPts val="0"/>
                        </a:spcAft>
                      </a:pPr>
                      <a:r>
                        <a:rPr lang="en-US" sz="1800" u="none" strike="noStrike"/>
                        <a:t>10</a:t>
                      </a:r>
                      <a:endParaRPr lang="en-US" sz="1800"/>
                    </a:p>
                  </a:txBody>
                  <a:tcPr marL="49389" marR="49389" marT="33867" marB="33867"/>
                </a:tc>
                <a:tc>
                  <a:txBody>
                    <a:bodyPr/>
                    <a:lstStyle/>
                    <a:p>
                      <a:pPr algn="just" rtl="0" fontAlgn="t">
                        <a:spcBef>
                          <a:spcPts val="0"/>
                        </a:spcBef>
                        <a:spcAft>
                          <a:spcPts val="0"/>
                        </a:spcAft>
                      </a:pPr>
                      <a:r>
                        <a:rPr lang="en-US" sz="1800" u="none" strike="noStrike" dirty="0"/>
                        <a:t>525</a:t>
                      </a:r>
                      <a:endParaRPr lang="en-US" sz="1800" dirty="0"/>
                    </a:p>
                  </a:txBody>
                  <a:tcPr marL="49389" marR="49389" marT="33867" marB="33867"/>
                </a:tc>
                <a:tc>
                  <a:txBody>
                    <a:bodyPr/>
                    <a:lstStyle/>
                    <a:p>
                      <a:pPr algn="r" rtl="0" fontAlgn="t">
                        <a:spcBef>
                          <a:spcPts val="0"/>
                        </a:spcBef>
                        <a:spcAft>
                          <a:spcPts val="0"/>
                        </a:spcAft>
                      </a:pPr>
                      <a:r>
                        <a:rPr lang="en-US" sz="1800" u="none" strike="noStrike" dirty="0"/>
                        <a:t>12</a:t>
                      </a:r>
                      <a:endParaRPr lang="en-US" sz="1800" dirty="0"/>
                    </a:p>
                  </a:txBody>
                  <a:tcPr marL="49389" marR="49389" marT="33867" marB="33867"/>
                </a:tc>
                <a:tc>
                  <a:txBody>
                    <a:bodyPr/>
                    <a:lstStyle/>
                    <a:p>
                      <a:pPr algn="just" rtl="0" fontAlgn="t">
                        <a:spcBef>
                          <a:spcPts val="0"/>
                        </a:spcBef>
                        <a:spcAft>
                          <a:spcPts val="0"/>
                        </a:spcAft>
                      </a:pPr>
                      <a:r>
                        <a:rPr lang="en-US" sz="1800" u="none" strike="noStrike" dirty="0"/>
                        <a:t>110,000</a:t>
                      </a:r>
                      <a:endParaRPr lang="en-US" sz="1800" dirty="0"/>
                    </a:p>
                  </a:txBody>
                  <a:tcPr marL="49389" marR="49389" marT="33867" marB="33867"/>
                </a:tc>
                <a:tc>
                  <a:txBody>
                    <a:bodyPr/>
                    <a:lstStyle/>
                    <a:p>
                      <a:pPr algn="r" rtl="0" fontAlgn="t">
                        <a:spcBef>
                          <a:spcPts val="0"/>
                        </a:spcBef>
                        <a:spcAft>
                          <a:spcPts val="0"/>
                        </a:spcAft>
                      </a:pPr>
                      <a:r>
                        <a:rPr lang="en-US" sz="1800" u="none" strike="noStrike" dirty="0"/>
                        <a:t>-333</a:t>
                      </a:r>
                      <a:endParaRPr lang="en-US" sz="1800" dirty="0"/>
                    </a:p>
                  </a:txBody>
                  <a:tcPr marL="49389" marR="49389" marT="33867" marB="33867"/>
                </a:tc>
                <a:tc>
                  <a:txBody>
                    <a:bodyPr/>
                    <a:lstStyle/>
                    <a:p>
                      <a:pPr algn="r" rtl="0" fontAlgn="t">
                        <a:spcBef>
                          <a:spcPts val="0"/>
                        </a:spcBef>
                        <a:spcAft>
                          <a:spcPts val="0"/>
                        </a:spcAft>
                      </a:pPr>
                      <a:r>
                        <a:rPr lang="en-US" sz="1800" u="none" strike="noStrike" dirty="0"/>
                        <a:t>144</a:t>
                      </a:r>
                      <a:endParaRPr lang="en-US" sz="1800" dirty="0"/>
                    </a:p>
                  </a:txBody>
                  <a:tcPr marL="49389" marR="49389" marT="33867" marB="33867"/>
                </a:tc>
                <a:tc>
                  <a:txBody>
                    <a:bodyPr/>
                    <a:lstStyle/>
                    <a:p>
                      <a:r>
                        <a:rPr lang="en-US" sz="1800" dirty="0" smtClean="0"/>
                        <a:t>110889</a:t>
                      </a:r>
                      <a:endParaRPr lang="en-US" sz="1800" dirty="0"/>
                    </a:p>
                  </a:txBody>
                  <a:tcPr/>
                </a:tc>
                <a:tc>
                  <a:txBody>
                    <a:bodyPr/>
                    <a:lstStyle/>
                    <a:p>
                      <a:pPr algn="r" rtl="0" fontAlgn="t">
                        <a:spcBef>
                          <a:spcPts val="0"/>
                        </a:spcBef>
                        <a:spcAft>
                          <a:spcPts val="0"/>
                        </a:spcAft>
                      </a:pPr>
                      <a:r>
                        <a:rPr lang="en-US" sz="1800" u="none" strike="noStrike"/>
                        <a:t>-3,996</a:t>
                      </a:r>
                      <a:endParaRPr lang="en-US" sz="1800"/>
                    </a:p>
                  </a:txBody>
                  <a:tcPr marL="49389" marR="49389" marT="33867" marB="33867"/>
                </a:tc>
              </a:tr>
              <a:tr h="370840">
                <a:tc>
                  <a:txBody>
                    <a:bodyPr/>
                    <a:lstStyle/>
                    <a:p>
                      <a:pPr algn="just" rtl="0" fontAlgn="t">
                        <a:spcBef>
                          <a:spcPts val="0"/>
                        </a:spcBef>
                        <a:spcAft>
                          <a:spcPts val="0"/>
                        </a:spcAft>
                      </a:pPr>
                      <a:r>
                        <a:rPr lang="en-US" sz="1800" u="none" strike="noStrike"/>
                        <a:t>11</a:t>
                      </a:r>
                      <a:endParaRPr lang="en-US" sz="1800"/>
                    </a:p>
                  </a:txBody>
                  <a:tcPr marL="49389" marR="49389" marT="33867" marB="33867"/>
                </a:tc>
                <a:tc>
                  <a:txBody>
                    <a:bodyPr/>
                    <a:lstStyle/>
                    <a:p>
                      <a:pPr algn="just" rtl="0" fontAlgn="t">
                        <a:spcBef>
                          <a:spcPts val="0"/>
                        </a:spcBef>
                        <a:spcAft>
                          <a:spcPts val="0"/>
                        </a:spcAft>
                      </a:pPr>
                      <a:r>
                        <a:rPr lang="en-US" sz="1800" u="none" strike="noStrike" dirty="0"/>
                        <a:t>645</a:t>
                      </a:r>
                      <a:endParaRPr lang="en-US" sz="1800" dirty="0"/>
                    </a:p>
                  </a:txBody>
                  <a:tcPr marL="49389" marR="49389" marT="33867" marB="33867"/>
                </a:tc>
                <a:tc>
                  <a:txBody>
                    <a:bodyPr/>
                    <a:lstStyle/>
                    <a:p>
                      <a:pPr algn="r" rtl="0" fontAlgn="t">
                        <a:spcBef>
                          <a:spcPts val="0"/>
                        </a:spcBef>
                        <a:spcAft>
                          <a:spcPts val="0"/>
                        </a:spcAft>
                      </a:pPr>
                      <a:r>
                        <a:rPr lang="en-US" sz="1800" u="none" strike="noStrike"/>
                        <a:t>132</a:t>
                      </a:r>
                      <a:endParaRPr lang="en-US" sz="1800"/>
                    </a:p>
                  </a:txBody>
                  <a:tcPr marL="49389" marR="49389" marT="33867" marB="33867"/>
                </a:tc>
                <a:tc>
                  <a:txBody>
                    <a:bodyPr/>
                    <a:lstStyle/>
                    <a:p>
                      <a:pPr algn="just" rtl="0" fontAlgn="t">
                        <a:spcBef>
                          <a:spcPts val="0"/>
                        </a:spcBef>
                        <a:spcAft>
                          <a:spcPts val="0"/>
                        </a:spcAft>
                      </a:pPr>
                      <a:r>
                        <a:rPr lang="en-US" sz="1800" u="none" strike="noStrike" dirty="0"/>
                        <a:t>116,000</a:t>
                      </a:r>
                      <a:endParaRPr lang="en-US" sz="1800" dirty="0"/>
                    </a:p>
                  </a:txBody>
                  <a:tcPr marL="49389" marR="49389" marT="33867" marB="33867"/>
                </a:tc>
                <a:tc>
                  <a:txBody>
                    <a:bodyPr/>
                    <a:lstStyle/>
                    <a:p>
                      <a:pPr algn="r" rtl="0" fontAlgn="t">
                        <a:spcBef>
                          <a:spcPts val="0"/>
                        </a:spcBef>
                        <a:spcAft>
                          <a:spcPts val="0"/>
                        </a:spcAft>
                      </a:pPr>
                      <a:r>
                        <a:rPr lang="en-US" sz="1800" u="none" strike="noStrike" dirty="0"/>
                        <a:t>5,667</a:t>
                      </a:r>
                      <a:endParaRPr lang="en-US" sz="1800" dirty="0"/>
                    </a:p>
                  </a:txBody>
                  <a:tcPr marL="49389" marR="49389" marT="33867" marB="33867"/>
                </a:tc>
                <a:tc>
                  <a:txBody>
                    <a:bodyPr/>
                    <a:lstStyle/>
                    <a:p>
                      <a:pPr algn="r" rtl="0" fontAlgn="t">
                        <a:spcBef>
                          <a:spcPts val="0"/>
                        </a:spcBef>
                        <a:spcAft>
                          <a:spcPts val="0"/>
                        </a:spcAft>
                      </a:pPr>
                      <a:r>
                        <a:rPr lang="en-US" sz="1800" u="none" strike="noStrike" dirty="0"/>
                        <a:t>17,424</a:t>
                      </a:r>
                      <a:endParaRPr lang="en-US" sz="1800" dirty="0"/>
                    </a:p>
                  </a:txBody>
                  <a:tcPr marL="49389" marR="49389" marT="33867" marB="33867"/>
                </a:tc>
                <a:tc>
                  <a:txBody>
                    <a:bodyPr/>
                    <a:lstStyle/>
                    <a:p>
                      <a:r>
                        <a:rPr lang="en-US" sz="1800" dirty="0" smtClean="0"/>
                        <a:t>32114889</a:t>
                      </a:r>
                      <a:endParaRPr lang="en-US" sz="1800" dirty="0"/>
                    </a:p>
                  </a:txBody>
                  <a:tcPr/>
                </a:tc>
                <a:tc>
                  <a:txBody>
                    <a:bodyPr/>
                    <a:lstStyle/>
                    <a:p>
                      <a:pPr algn="r" rtl="0" fontAlgn="t">
                        <a:spcBef>
                          <a:spcPts val="0"/>
                        </a:spcBef>
                        <a:spcAft>
                          <a:spcPts val="0"/>
                        </a:spcAft>
                      </a:pPr>
                      <a:r>
                        <a:rPr lang="en-US" sz="1800" u="none" strike="noStrike"/>
                        <a:t>748,044</a:t>
                      </a:r>
                      <a:endParaRPr lang="en-US" sz="1800"/>
                    </a:p>
                  </a:txBody>
                  <a:tcPr marL="49389" marR="49389" marT="33867" marB="33867"/>
                </a:tc>
              </a:tr>
              <a:tr h="370840">
                <a:tc>
                  <a:txBody>
                    <a:bodyPr/>
                    <a:lstStyle/>
                    <a:p>
                      <a:pPr algn="just" rtl="0" fontAlgn="t">
                        <a:spcBef>
                          <a:spcPts val="0"/>
                        </a:spcBef>
                        <a:spcAft>
                          <a:spcPts val="0"/>
                        </a:spcAft>
                      </a:pPr>
                      <a:r>
                        <a:rPr lang="en-US" sz="1800" u="none" strike="noStrike" dirty="0"/>
                        <a:t>12</a:t>
                      </a:r>
                      <a:endParaRPr lang="en-US" sz="1800" dirty="0"/>
                    </a:p>
                  </a:txBody>
                  <a:tcPr marL="49389" marR="49389" marT="33867" marB="33867"/>
                </a:tc>
                <a:tc>
                  <a:txBody>
                    <a:bodyPr/>
                    <a:lstStyle/>
                    <a:p>
                      <a:pPr algn="just" rtl="0" fontAlgn="t">
                        <a:spcBef>
                          <a:spcPts val="0"/>
                        </a:spcBef>
                        <a:spcAft>
                          <a:spcPts val="0"/>
                        </a:spcAft>
                      </a:pPr>
                      <a:r>
                        <a:rPr lang="en-US" sz="1800" u="none" strike="noStrike" dirty="0"/>
                        <a:t>720</a:t>
                      </a:r>
                      <a:endParaRPr lang="en-US" sz="1800" dirty="0"/>
                    </a:p>
                  </a:txBody>
                  <a:tcPr marL="49389" marR="49389" marT="33867" marB="33867"/>
                </a:tc>
                <a:tc>
                  <a:txBody>
                    <a:bodyPr/>
                    <a:lstStyle/>
                    <a:p>
                      <a:pPr algn="r" rtl="0" fontAlgn="t">
                        <a:spcBef>
                          <a:spcPts val="0"/>
                        </a:spcBef>
                        <a:spcAft>
                          <a:spcPts val="0"/>
                        </a:spcAft>
                      </a:pPr>
                      <a:r>
                        <a:rPr lang="en-US" sz="1800" u="none" strike="noStrike"/>
                        <a:t>207</a:t>
                      </a:r>
                      <a:endParaRPr lang="en-US" sz="1800"/>
                    </a:p>
                  </a:txBody>
                  <a:tcPr marL="49389" marR="49389" marT="33867" marB="33867"/>
                </a:tc>
                <a:tc>
                  <a:txBody>
                    <a:bodyPr/>
                    <a:lstStyle/>
                    <a:p>
                      <a:pPr algn="just" rtl="0" fontAlgn="t">
                        <a:spcBef>
                          <a:spcPts val="0"/>
                        </a:spcBef>
                        <a:spcAft>
                          <a:spcPts val="0"/>
                        </a:spcAft>
                      </a:pPr>
                      <a:r>
                        <a:rPr lang="en-US" sz="1800" u="none" strike="noStrike" dirty="0"/>
                        <a:t>136,000</a:t>
                      </a:r>
                      <a:endParaRPr lang="en-US" sz="1800" dirty="0"/>
                    </a:p>
                  </a:txBody>
                  <a:tcPr marL="49389" marR="49389" marT="33867" marB="33867"/>
                </a:tc>
                <a:tc>
                  <a:txBody>
                    <a:bodyPr/>
                    <a:lstStyle/>
                    <a:p>
                      <a:pPr algn="r" rtl="0" fontAlgn="t">
                        <a:spcBef>
                          <a:spcPts val="0"/>
                        </a:spcBef>
                        <a:spcAft>
                          <a:spcPts val="0"/>
                        </a:spcAft>
                      </a:pPr>
                      <a:r>
                        <a:rPr lang="en-US" sz="1800" u="none" strike="noStrike"/>
                        <a:t>25,667</a:t>
                      </a:r>
                      <a:endParaRPr lang="en-US" sz="1800"/>
                    </a:p>
                  </a:txBody>
                  <a:tcPr marL="49389" marR="49389" marT="33867" marB="33867"/>
                </a:tc>
                <a:tc>
                  <a:txBody>
                    <a:bodyPr/>
                    <a:lstStyle/>
                    <a:p>
                      <a:pPr algn="r" rtl="0" fontAlgn="t">
                        <a:spcBef>
                          <a:spcPts val="0"/>
                        </a:spcBef>
                        <a:spcAft>
                          <a:spcPts val="0"/>
                        </a:spcAft>
                      </a:pPr>
                      <a:r>
                        <a:rPr lang="en-US" sz="1800" u="none" strike="noStrike" dirty="0"/>
                        <a:t>42,849</a:t>
                      </a:r>
                      <a:endParaRPr lang="en-US" sz="1800" dirty="0"/>
                    </a:p>
                  </a:txBody>
                  <a:tcPr marL="49389" marR="49389" marT="33867" marB="33867"/>
                </a:tc>
                <a:tc>
                  <a:txBody>
                    <a:bodyPr/>
                    <a:lstStyle/>
                    <a:p>
                      <a:r>
                        <a:rPr lang="en-US" sz="1800" dirty="0" smtClean="0"/>
                        <a:t>658794889</a:t>
                      </a:r>
                      <a:endParaRPr lang="en-US" sz="1800" dirty="0"/>
                    </a:p>
                  </a:txBody>
                  <a:tcPr/>
                </a:tc>
                <a:tc>
                  <a:txBody>
                    <a:bodyPr/>
                    <a:lstStyle/>
                    <a:p>
                      <a:pPr algn="r" rtl="0" fontAlgn="t">
                        <a:spcBef>
                          <a:spcPts val="0"/>
                        </a:spcBef>
                        <a:spcAft>
                          <a:spcPts val="0"/>
                        </a:spcAft>
                      </a:pPr>
                      <a:r>
                        <a:rPr lang="en-US" sz="1800" u="none" strike="noStrike"/>
                        <a:t>5,313,069</a:t>
                      </a:r>
                      <a:endParaRPr lang="en-US" sz="1800"/>
                    </a:p>
                  </a:txBody>
                  <a:tcPr marL="49389" marR="49389" marT="33867" marB="33867"/>
                </a:tc>
              </a:tr>
              <a:tr h="370840">
                <a:tc>
                  <a:txBody>
                    <a:bodyPr/>
                    <a:lstStyle/>
                    <a:p>
                      <a:r>
                        <a:rPr lang="en-US" sz="1800" b="1" dirty="0" smtClean="0">
                          <a:solidFill>
                            <a:schemeClr val="accent4">
                              <a:lumMod val="10000"/>
                            </a:schemeClr>
                          </a:solidFill>
                        </a:rPr>
                        <a:t>∑</a:t>
                      </a:r>
                      <a:endParaRPr lang="en-US" sz="1800" b="1" dirty="0">
                        <a:solidFill>
                          <a:schemeClr val="accent4">
                            <a:lumMod val="10000"/>
                          </a:schemeClr>
                        </a:solidFill>
                      </a:endParaRPr>
                    </a:p>
                  </a:txBody>
                  <a:tcPr>
                    <a:solidFill>
                      <a:srgbClr val="FFFF00"/>
                    </a:solidFill>
                  </a:tcPr>
                </a:tc>
                <a:tc>
                  <a:txBody>
                    <a:bodyPr/>
                    <a:lstStyle/>
                    <a:p>
                      <a:pPr algn="just" rtl="0" fontAlgn="t">
                        <a:spcBef>
                          <a:spcPts val="0"/>
                        </a:spcBef>
                        <a:spcAft>
                          <a:spcPts val="0"/>
                        </a:spcAft>
                      </a:pPr>
                      <a:r>
                        <a:rPr lang="en-US" sz="1800" b="1" u="none" strike="noStrike" dirty="0">
                          <a:solidFill>
                            <a:schemeClr val="accent4">
                              <a:lumMod val="10000"/>
                            </a:schemeClr>
                          </a:solidFill>
                        </a:rPr>
                        <a:t>3,080</a:t>
                      </a:r>
                      <a:endParaRPr lang="en-US" sz="1800" b="1" dirty="0">
                        <a:solidFill>
                          <a:schemeClr val="accent4">
                            <a:lumMod val="10000"/>
                          </a:schemeClr>
                        </a:solidFill>
                      </a:endParaRPr>
                    </a:p>
                  </a:txBody>
                  <a:tcPr marL="49389" marR="49389" marT="33867" marB="33867">
                    <a:solidFill>
                      <a:srgbClr val="FFFF00"/>
                    </a:solidFill>
                  </a:tcPr>
                </a:tc>
                <a:tc>
                  <a:txBody>
                    <a:bodyPr/>
                    <a:lstStyle/>
                    <a:p>
                      <a:pPr algn="r" rtl="0" fontAlgn="t">
                        <a:spcBef>
                          <a:spcPts val="0"/>
                        </a:spcBef>
                        <a:spcAft>
                          <a:spcPts val="0"/>
                        </a:spcAft>
                      </a:pPr>
                      <a:r>
                        <a:rPr lang="en-US" sz="1800" b="1" u="none" strike="noStrike" dirty="0">
                          <a:solidFill>
                            <a:schemeClr val="accent4">
                              <a:lumMod val="10000"/>
                            </a:schemeClr>
                          </a:solidFill>
                        </a:rPr>
                        <a:t>0</a:t>
                      </a:r>
                      <a:endParaRPr lang="en-US" sz="1800" b="1" dirty="0">
                        <a:solidFill>
                          <a:schemeClr val="accent4">
                            <a:lumMod val="10000"/>
                          </a:schemeClr>
                        </a:solidFill>
                      </a:endParaRPr>
                    </a:p>
                  </a:txBody>
                  <a:tcPr marL="49389" marR="49389" marT="33867" marB="33867">
                    <a:solidFill>
                      <a:srgbClr val="FFFF00"/>
                    </a:solidFill>
                  </a:tcPr>
                </a:tc>
                <a:tc>
                  <a:txBody>
                    <a:bodyPr/>
                    <a:lstStyle/>
                    <a:p>
                      <a:pPr algn="just" rtl="0" fontAlgn="t">
                        <a:spcBef>
                          <a:spcPts val="0"/>
                        </a:spcBef>
                        <a:spcAft>
                          <a:spcPts val="0"/>
                        </a:spcAft>
                      </a:pPr>
                      <a:r>
                        <a:rPr lang="en-US" sz="1800" b="1" u="none" strike="noStrike" dirty="0">
                          <a:solidFill>
                            <a:schemeClr val="accent4">
                              <a:lumMod val="10000"/>
                            </a:schemeClr>
                          </a:solidFill>
                        </a:rPr>
                        <a:t>662,000</a:t>
                      </a:r>
                      <a:endParaRPr lang="en-US" sz="1800" b="1" dirty="0">
                        <a:solidFill>
                          <a:schemeClr val="accent4">
                            <a:lumMod val="10000"/>
                          </a:schemeClr>
                        </a:solidFill>
                      </a:endParaRPr>
                    </a:p>
                  </a:txBody>
                  <a:tcPr marL="49389" marR="49389" marT="33867" marB="33867">
                    <a:solidFill>
                      <a:srgbClr val="FFFF00"/>
                    </a:solidFill>
                  </a:tcPr>
                </a:tc>
                <a:tc>
                  <a:txBody>
                    <a:bodyPr/>
                    <a:lstStyle/>
                    <a:p>
                      <a:pPr algn="r" rtl="0" fontAlgn="t">
                        <a:spcBef>
                          <a:spcPts val="0"/>
                        </a:spcBef>
                        <a:spcAft>
                          <a:spcPts val="0"/>
                        </a:spcAft>
                      </a:pPr>
                      <a:r>
                        <a:rPr lang="en-US" sz="1800" b="1" u="none" strike="noStrike" dirty="0">
                          <a:solidFill>
                            <a:schemeClr val="accent4">
                              <a:lumMod val="10000"/>
                            </a:schemeClr>
                          </a:solidFill>
                        </a:rPr>
                        <a:t>0</a:t>
                      </a:r>
                      <a:endParaRPr lang="en-US" sz="1800" b="1" dirty="0">
                        <a:solidFill>
                          <a:schemeClr val="accent4">
                            <a:lumMod val="10000"/>
                          </a:schemeClr>
                        </a:solidFill>
                      </a:endParaRPr>
                    </a:p>
                  </a:txBody>
                  <a:tcPr marL="49389" marR="49389" marT="33867" marB="33867">
                    <a:solidFill>
                      <a:srgbClr val="FFFF00"/>
                    </a:solidFill>
                  </a:tcPr>
                </a:tc>
                <a:tc>
                  <a:txBody>
                    <a:bodyPr/>
                    <a:lstStyle/>
                    <a:p>
                      <a:pPr algn="r" rtl="0" fontAlgn="t">
                        <a:spcBef>
                          <a:spcPts val="0"/>
                        </a:spcBef>
                        <a:spcAft>
                          <a:spcPts val="0"/>
                        </a:spcAft>
                      </a:pPr>
                      <a:r>
                        <a:rPr lang="en-US" sz="1800" b="1" u="none" strike="noStrike" dirty="0">
                          <a:solidFill>
                            <a:schemeClr val="accent4">
                              <a:lumMod val="10000"/>
                            </a:schemeClr>
                          </a:solidFill>
                        </a:rPr>
                        <a:t>101,284</a:t>
                      </a:r>
                      <a:endParaRPr lang="en-US" sz="1800" b="1" dirty="0">
                        <a:solidFill>
                          <a:schemeClr val="accent4">
                            <a:lumMod val="10000"/>
                          </a:schemeClr>
                        </a:solidFill>
                      </a:endParaRPr>
                    </a:p>
                  </a:txBody>
                  <a:tcPr marL="49389" marR="49389" marT="33867" marB="33867">
                    <a:solidFill>
                      <a:srgbClr val="FFFF00"/>
                    </a:solidFill>
                  </a:tcPr>
                </a:tc>
                <a:tc>
                  <a:txBody>
                    <a:bodyPr/>
                    <a:lstStyle/>
                    <a:p>
                      <a:pPr algn="ctr" fontAlgn="b"/>
                      <a:r>
                        <a:rPr lang="en-US" sz="2000" b="1" i="0" u="none" strike="noStrike" dirty="0">
                          <a:solidFill>
                            <a:srgbClr val="000000"/>
                          </a:solidFill>
                          <a:latin typeface="Calibri"/>
                        </a:rPr>
                        <a:t>1011333334</a:t>
                      </a:r>
                    </a:p>
                  </a:txBody>
                  <a:tcPr marL="9525" marR="9525" marT="9525" marB="0" anchor="b">
                    <a:solidFill>
                      <a:srgbClr val="FFFF00"/>
                    </a:solidFill>
                  </a:tcPr>
                </a:tc>
                <a:tc>
                  <a:txBody>
                    <a:bodyPr/>
                    <a:lstStyle/>
                    <a:p>
                      <a:pPr algn="r" rtl="0" fontAlgn="t">
                        <a:spcBef>
                          <a:spcPts val="0"/>
                        </a:spcBef>
                        <a:spcAft>
                          <a:spcPts val="0"/>
                        </a:spcAft>
                      </a:pPr>
                      <a:r>
                        <a:rPr lang="en-US" sz="1800" b="1" u="none" strike="noStrike" dirty="0">
                          <a:solidFill>
                            <a:schemeClr val="accent4">
                              <a:lumMod val="10000"/>
                            </a:schemeClr>
                          </a:solidFill>
                        </a:rPr>
                        <a:t>9,663,334</a:t>
                      </a:r>
                      <a:endParaRPr lang="en-US" sz="1800" b="1" dirty="0">
                        <a:solidFill>
                          <a:schemeClr val="accent4">
                            <a:lumMod val="10000"/>
                          </a:schemeClr>
                        </a:solidFill>
                      </a:endParaRPr>
                    </a:p>
                  </a:txBody>
                  <a:tcPr marL="49389" marR="49389" marT="33867" marB="33867">
                    <a:solidFill>
                      <a:srgbClr val="FFFF00"/>
                    </a:solidFill>
                  </a:tcPr>
                </a:tc>
              </a:tr>
              <a:tr h="370840">
                <a:tc>
                  <a:txBody>
                    <a:bodyPr/>
                    <a:lstStyle/>
                    <a:p>
                      <a:r>
                        <a:rPr lang="mn-MN" sz="1800" b="1" dirty="0" smtClean="0"/>
                        <a:t> </a:t>
                      </a:r>
                      <a:endParaRPr lang="en-US" sz="1800" b="1" dirty="0"/>
                    </a:p>
                  </a:txBody>
                  <a:tcPr/>
                </a:tc>
                <a:tc>
                  <a:txBody>
                    <a:bodyPr/>
                    <a:lstStyle/>
                    <a:p>
                      <a:pPr algn="just" rtl="0" fontAlgn="t">
                        <a:spcBef>
                          <a:spcPts val="0"/>
                        </a:spcBef>
                        <a:spcAft>
                          <a:spcPts val="0"/>
                        </a:spcAft>
                      </a:pPr>
                      <a:r>
                        <a:rPr lang="en-US" sz="1800" b="1" u="none" strike="noStrike" dirty="0"/>
                        <a:t>513</a:t>
                      </a:r>
                      <a:endParaRPr lang="en-US" sz="1800" b="1" dirty="0"/>
                    </a:p>
                  </a:txBody>
                  <a:tcPr marL="49389" marR="49389" marT="33867" marB="33867"/>
                </a:tc>
                <a:tc>
                  <a:txBody>
                    <a:bodyPr/>
                    <a:lstStyle/>
                    <a:p>
                      <a:endParaRPr lang="en-US" sz="1800"/>
                    </a:p>
                  </a:txBody>
                  <a:tcPr/>
                </a:tc>
                <a:tc>
                  <a:txBody>
                    <a:bodyPr/>
                    <a:lstStyle/>
                    <a:p>
                      <a:pPr algn="just" rtl="0" fontAlgn="t">
                        <a:spcBef>
                          <a:spcPts val="0"/>
                        </a:spcBef>
                        <a:spcAft>
                          <a:spcPts val="0"/>
                        </a:spcAft>
                      </a:pPr>
                      <a:r>
                        <a:rPr lang="en-US" sz="1800" b="1" u="none" strike="noStrike" dirty="0"/>
                        <a:t>110,333</a:t>
                      </a:r>
                      <a:endParaRPr lang="en-US" sz="1800" b="1" dirty="0"/>
                    </a:p>
                  </a:txBody>
                  <a:tcPr marL="49389" marR="49389" marT="33867" marB="33867"/>
                </a:tc>
                <a:tc>
                  <a:txBody>
                    <a:bodyPr/>
                    <a:lstStyle/>
                    <a:p>
                      <a:endParaRPr lang="en-US" sz="1800"/>
                    </a:p>
                  </a:txBody>
                  <a:tcPr/>
                </a:tc>
                <a:tc>
                  <a:txBody>
                    <a:bodyPr/>
                    <a:lstStyle/>
                    <a:p>
                      <a:pPr fontAlgn="t"/>
                      <a:r>
                        <a:rPr lang="en-US" sz="1800" dirty="0"/>
                        <a:t/>
                      </a:r>
                      <a:br>
                        <a:rPr lang="en-US" sz="1800" dirty="0"/>
                      </a:br>
                      <a:endParaRPr lang="en-US" sz="1800" dirty="0"/>
                    </a:p>
                  </a:txBody>
                  <a:tcPr marL="49389" marR="49389" marT="33867" marB="33867"/>
                </a:tc>
                <a:tc>
                  <a:txBody>
                    <a:bodyPr/>
                    <a:lstStyle/>
                    <a:p>
                      <a:endParaRPr lang="en-US" sz="1800"/>
                    </a:p>
                  </a:txBody>
                  <a:tcPr/>
                </a:tc>
                <a:tc>
                  <a:txBody>
                    <a:bodyPr/>
                    <a:lstStyle/>
                    <a:p>
                      <a:endParaRPr lang="en-US" sz="1800" dirty="0"/>
                    </a:p>
                  </a:txBody>
                  <a:tcPr/>
                </a:tc>
              </a:tr>
            </a:tbl>
          </a:graphicData>
        </a:graphic>
      </p:graphicFrame>
      <p:pic>
        <p:nvPicPr>
          <p:cNvPr id="45059" name="Picture 3"/>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28600" y="4572000"/>
            <a:ext cx="573505" cy="609600"/>
          </a:xfrm>
          <a:prstGeom prst="rect">
            <a:avLst/>
          </a:prstGeom>
          <a:noFill/>
          <a:ln w="9525">
            <a:noFill/>
            <a:miter lim="800000"/>
            <a:headEnd/>
            <a:tailEnd/>
          </a:ln>
          <a:effectLst/>
        </p:spPr>
      </p:pic>
    </p:spTree>
  </p:cSld>
  <p:clrMapOvr>
    <a:masterClrMapping/>
  </p:clrMapOvr>
  <p:transition spd="med">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92162"/>
          </a:xfrm>
        </p:spPr>
        <p:txBody>
          <a:bodyPr/>
          <a:lstStyle/>
          <a:p>
            <a:r>
              <a:rPr lang="mn-MN" dirty="0" smtClean="0"/>
              <a:t>Олон хүчин зүйлийг регрессийн загвар</a:t>
            </a:r>
            <a:endParaRPr lang="en-US" dirty="0"/>
          </a:p>
        </p:txBody>
      </p:sp>
      <p:sp>
        <p:nvSpPr>
          <p:cNvPr id="3" name="Rectangle 2"/>
          <p:cNvSpPr/>
          <p:nvPr/>
        </p:nvSpPr>
        <p:spPr>
          <a:xfrm>
            <a:off x="1143000" y="1524000"/>
            <a:ext cx="7620000" cy="3970318"/>
          </a:xfrm>
          <a:prstGeom prst="rect">
            <a:avLst/>
          </a:prstGeom>
        </p:spPr>
        <p:txBody>
          <a:bodyPr wrap="square">
            <a:spAutoFit/>
          </a:bodyPr>
          <a:lstStyle/>
          <a:p>
            <a:r>
              <a:rPr lang="mn-MN" sz="2800" dirty="0" smtClean="0"/>
              <a:t>Олон хүчин зүйлийн регресс нягтлан бодогчдод төрөл бүрийн зардал үүсэх  хүчин зүйлүүдийн зардалд нөлөөлөх нөлөөллийн хэмжээг тооцох боломж олгоно. Маш энгийнээр тайлбарлавал энэ нь зардалд  нөлөөлөх бусад хувьсагч тогтмол байхад тухайлбал , улирал , багцын хэмжээ гэх мэт нэг  хувьсагч өөрчлөгдсөнөөс гарах нийт зардлын өөрчлөлтийг хэмжинэ.</a:t>
            </a:r>
            <a:endParaRPr lang="en-US" sz="2800" dirty="0"/>
          </a:p>
        </p:txBody>
      </p:sp>
    </p:spTree>
  </p:cSld>
  <p:clrMapOvr>
    <a:masterClrMapping/>
  </p:clrMapOvr>
  <p:transition spd="med">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Ашигласан материал</a:t>
            </a:r>
            <a:endParaRPr lang="en-US" dirty="0"/>
          </a:p>
        </p:txBody>
      </p:sp>
      <p:sp>
        <p:nvSpPr>
          <p:cNvPr id="3" name="Rectangle 2"/>
          <p:cNvSpPr/>
          <p:nvPr/>
        </p:nvSpPr>
        <p:spPr>
          <a:xfrm>
            <a:off x="1219200" y="1219200"/>
            <a:ext cx="7315200" cy="3970318"/>
          </a:xfrm>
          <a:prstGeom prst="rect">
            <a:avLst/>
          </a:prstGeom>
        </p:spPr>
        <p:txBody>
          <a:bodyPr wrap="square">
            <a:spAutoFit/>
          </a:bodyPr>
          <a:lstStyle/>
          <a:p>
            <a:pPr>
              <a:buFont typeface="Wingdings" pitchFamily="2" charset="2"/>
              <a:buChar char="v"/>
            </a:pPr>
            <a:r>
              <a:rPr lang="mn-MN" sz="2800" dirty="0" smtClean="0"/>
              <a:t>Н.Тунгалаг, Л. Оюунцэцэг “Зардал – Удирдлагын бүртгэл” УБ хот 2012 он</a:t>
            </a:r>
          </a:p>
          <a:p>
            <a:pPr>
              <a:buFont typeface="Wingdings" pitchFamily="2" charset="2"/>
              <a:buChar char="v"/>
            </a:pPr>
            <a:r>
              <a:rPr lang="mn-MN" sz="2800" dirty="0" smtClean="0"/>
              <a:t>А. Еркеш, О.Нүржигмаа “Нягтлан бодох бүртгэл” УБ хот 2008 он</a:t>
            </a:r>
            <a:endParaRPr lang="en-US" sz="2800" dirty="0" smtClean="0"/>
          </a:p>
          <a:p>
            <a:pPr>
              <a:buFont typeface="Wingdings" pitchFamily="2" charset="2"/>
              <a:buChar char="v"/>
            </a:pPr>
            <a:r>
              <a:rPr lang="mn-MN" sz="2800" dirty="0" smtClean="0"/>
              <a:t>Ц. Баянмөнх “Зардал, удирдлагын нягтлан бодох бүртгэл” (нэгдүгээр дэвтэр) УБ хот 2005 он </a:t>
            </a:r>
            <a:endParaRPr lang="en-US" sz="2800" dirty="0" smtClean="0"/>
          </a:p>
          <a:p>
            <a:pPr>
              <a:buFont typeface="Wingdings" pitchFamily="2" charset="2"/>
              <a:buChar char="v"/>
            </a:pPr>
            <a:r>
              <a:rPr lang="ru-RU" sz="2800" dirty="0" smtClean="0"/>
              <a:t> </a:t>
            </a:r>
            <a:r>
              <a:rPr lang="mn-MN" sz="2800" dirty="0" smtClean="0"/>
              <a:t>Б.Алтансувд </a:t>
            </a:r>
            <a:r>
              <a:rPr lang="en-US" sz="2800" dirty="0" smtClean="0"/>
              <a:t>“e-views” </a:t>
            </a:r>
            <a:r>
              <a:rPr lang="mn-MN" sz="2800" dirty="0" smtClean="0"/>
              <a:t>программын үндэс УБ хот 2013 он</a:t>
            </a:r>
            <a:endParaRPr lang="en-US" sz="2800" dirty="0"/>
          </a:p>
        </p:txBody>
      </p:sp>
    </p:spTree>
  </p:cSld>
  <p:clrMapOvr>
    <a:masterClrMapping/>
  </p:clrMapOvr>
  <p:transition spd="med">
    <p:newsfla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792162"/>
          </a:xfrm>
        </p:spPr>
        <p:txBody>
          <a:bodyPr/>
          <a:lstStyle/>
          <a:p>
            <a:r>
              <a:rPr lang="mn-MN" dirty="0" smtClean="0"/>
              <a:t>Анхаарал тавьсанд баярлалаа</a:t>
            </a:r>
            <a:endParaRPr lang="en-US" dirty="0"/>
          </a:p>
        </p:txBody>
      </p:sp>
      <p:pic>
        <p:nvPicPr>
          <p:cNvPr id="3" name="Picture 5" descr="C:\Documents and Settings\User\My Documents\My Pictures\Microsoft Clip Organizer\j0424470.wmf"/>
          <p:cNvPicPr>
            <a:picLocks noChangeAspect="1" noChangeArrowheads="1"/>
          </p:cNvPicPr>
          <p:nvPr/>
        </p:nvPicPr>
        <p:blipFill>
          <a:blip r:embed="rId2" cstate="print"/>
          <a:srcRect/>
          <a:stretch>
            <a:fillRect/>
          </a:stretch>
        </p:blipFill>
        <p:spPr bwMode="auto">
          <a:xfrm>
            <a:off x="5410200" y="3505200"/>
            <a:ext cx="1952625" cy="1828800"/>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81000" y="1219200"/>
          <a:ext cx="8305801" cy="5029200"/>
        </p:xfrm>
        <a:graphic>
          <a:graphicData uri="http://schemas.openxmlformats.org/drawingml/2006/table">
            <a:tbl>
              <a:tblPr firstRow="1" bandRow="1">
                <a:tableStyleId>{5C22544A-7EE6-4342-B048-85BDC9FD1C3A}</a:tableStyleId>
              </a:tblPr>
              <a:tblGrid>
                <a:gridCol w="934403"/>
                <a:gridCol w="3426143"/>
                <a:gridCol w="3945255"/>
              </a:tblGrid>
              <a:tr h="589649">
                <a:tc>
                  <a:txBody>
                    <a:bodyPr/>
                    <a:lstStyle/>
                    <a:p>
                      <a:r>
                        <a:rPr lang="mn-MN" dirty="0" smtClean="0"/>
                        <a:t>Сар </a:t>
                      </a:r>
                      <a:endParaRPr lang="en-US" dirty="0"/>
                    </a:p>
                  </a:txBody>
                  <a:tcPr/>
                </a:tc>
                <a:tc>
                  <a:txBody>
                    <a:bodyPr/>
                    <a:lstStyle/>
                    <a:p>
                      <a:r>
                        <a:rPr lang="mn-MN" dirty="0" smtClean="0"/>
                        <a:t>Шууд хөдөлмөр цаг, мян.цаг </a:t>
                      </a:r>
                      <a:r>
                        <a:rPr lang="en-US" dirty="0" smtClean="0"/>
                        <a:t>(x)</a:t>
                      </a:r>
                      <a:endParaRPr lang="en-US" dirty="0"/>
                    </a:p>
                  </a:txBody>
                  <a:tcPr/>
                </a:tc>
                <a:tc>
                  <a:txBody>
                    <a:bodyPr/>
                    <a:lstStyle/>
                    <a:p>
                      <a:r>
                        <a:rPr lang="mn-MN" dirty="0" smtClean="0"/>
                        <a:t>Үйлдвэрлэлийн</a:t>
                      </a:r>
                      <a:r>
                        <a:rPr lang="mn-MN" baseline="0" dirty="0" smtClean="0"/>
                        <a:t> зардал, сая.төг</a:t>
                      </a:r>
                      <a:r>
                        <a:rPr lang="en-US" baseline="0" dirty="0" smtClean="0"/>
                        <a:t>(y)</a:t>
                      </a:r>
                      <a:endParaRPr lang="en-US" dirty="0"/>
                    </a:p>
                  </a:txBody>
                  <a:tcPr/>
                </a:tc>
              </a:tr>
              <a:tr h="336943">
                <a:tc>
                  <a:txBody>
                    <a:bodyPr/>
                    <a:lstStyle/>
                    <a:p>
                      <a:r>
                        <a:rPr lang="en-US" dirty="0" smtClean="0"/>
                        <a:t>1</a:t>
                      </a:r>
                      <a:endParaRPr lang="en-US" dirty="0"/>
                    </a:p>
                  </a:txBody>
                  <a:tcPr/>
                </a:tc>
                <a:tc>
                  <a:txBody>
                    <a:bodyPr/>
                    <a:lstStyle/>
                    <a:p>
                      <a:r>
                        <a:rPr lang="en-US" dirty="0" smtClean="0"/>
                        <a:t>2,0</a:t>
                      </a:r>
                      <a:endParaRPr lang="en-US" dirty="0"/>
                    </a:p>
                  </a:txBody>
                  <a:tcPr/>
                </a:tc>
                <a:tc>
                  <a:txBody>
                    <a:bodyPr/>
                    <a:lstStyle/>
                    <a:p>
                      <a:r>
                        <a:rPr lang="en-US" dirty="0" smtClean="0"/>
                        <a:t>7,0</a:t>
                      </a:r>
                      <a:endParaRPr lang="en-US" dirty="0"/>
                    </a:p>
                  </a:txBody>
                  <a:tcPr/>
                </a:tc>
              </a:tr>
              <a:tr h="336943">
                <a:tc>
                  <a:txBody>
                    <a:bodyPr/>
                    <a:lstStyle/>
                    <a:p>
                      <a:r>
                        <a:rPr lang="en-US" dirty="0" smtClean="0"/>
                        <a:t>2</a:t>
                      </a:r>
                      <a:endParaRPr lang="en-US" dirty="0"/>
                    </a:p>
                  </a:txBody>
                  <a:tcPr/>
                </a:tc>
                <a:tc>
                  <a:txBody>
                    <a:bodyPr/>
                    <a:lstStyle/>
                    <a:p>
                      <a:r>
                        <a:rPr lang="en-US" dirty="0" smtClean="0"/>
                        <a:t>1,0</a:t>
                      </a:r>
                      <a:endParaRPr lang="en-US" dirty="0"/>
                    </a:p>
                  </a:txBody>
                  <a:tcPr/>
                </a:tc>
                <a:tc>
                  <a:txBody>
                    <a:bodyPr/>
                    <a:lstStyle/>
                    <a:p>
                      <a:r>
                        <a:rPr lang="en-US" dirty="0" smtClean="0"/>
                        <a:t>5,0</a:t>
                      </a:r>
                      <a:endParaRPr lang="en-US" dirty="0"/>
                    </a:p>
                  </a:txBody>
                  <a:tcPr/>
                </a:tc>
              </a:tr>
              <a:tr h="336943">
                <a:tc>
                  <a:txBody>
                    <a:bodyPr/>
                    <a:lstStyle/>
                    <a:p>
                      <a:r>
                        <a:rPr lang="en-US" dirty="0" smtClean="0"/>
                        <a:t>3</a:t>
                      </a:r>
                      <a:endParaRPr lang="en-US" dirty="0"/>
                    </a:p>
                  </a:txBody>
                  <a:tcPr/>
                </a:tc>
                <a:tc>
                  <a:txBody>
                    <a:bodyPr/>
                    <a:lstStyle/>
                    <a:p>
                      <a:r>
                        <a:rPr lang="en-US" dirty="0" smtClean="0"/>
                        <a:t>3,0</a:t>
                      </a:r>
                      <a:endParaRPr lang="en-US" dirty="0"/>
                    </a:p>
                  </a:txBody>
                  <a:tcPr/>
                </a:tc>
                <a:tc>
                  <a:txBody>
                    <a:bodyPr/>
                    <a:lstStyle/>
                    <a:p>
                      <a:r>
                        <a:rPr lang="en-US" dirty="0" smtClean="0"/>
                        <a:t>10,0</a:t>
                      </a:r>
                      <a:endParaRPr lang="en-US" dirty="0"/>
                    </a:p>
                  </a:txBody>
                  <a:tcPr/>
                </a:tc>
              </a:tr>
              <a:tr h="336943">
                <a:tc>
                  <a:txBody>
                    <a:bodyPr/>
                    <a:lstStyle/>
                    <a:p>
                      <a:r>
                        <a:rPr lang="en-US" dirty="0" smtClean="0"/>
                        <a:t>4</a:t>
                      </a:r>
                      <a:endParaRPr lang="en-US" dirty="0"/>
                    </a:p>
                  </a:txBody>
                  <a:tcPr/>
                </a:tc>
                <a:tc>
                  <a:txBody>
                    <a:bodyPr/>
                    <a:lstStyle/>
                    <a:p>
                      <a:r>
                        <a:rPr lang="en-US" dirty="0" smtClean="0"/>
                        <a:t>4,0</a:t>
                      </a:r>
                      <a:endParaRPr lang="en-US" dirty="0"/>
                    </a:p>
                  </a:txBody>
                  <a:tcPr/>
                </a:tc>
                <a:tc>
                  <a:txBody>
                    <a:bodyPr/>
                    <a:lstStyle/>
                    <a:p>
                      <a:r>
                        <a:rPr lang="en-US" dirty="0" smtClean="0"/>
                        <a:t>12,0</a:t>
                      </a:r>
                      <a:endParaRPr lang="en-US" dirty="0"/>
                    </a:p>
                  </a:txBody>
                  <a:tcPr/>
                </a:tc>
              </a:tr>
              <a:tr h="336943">
                <a:tc>
                  <a:txBody>
                    <a:bodyPr/>
                    <a:lstStyle/>
                    <a:p>
                      <a:r>
                        <a:rPr lang="en-US" dirty="0" smtClean="0"/>
                        <a:t>5</a:t>
                      </a:r>
                      <a:endParaRPr lang="en-US" dirty="0"/>
                    </a:p>
                  </a:txBody>
                  <a:tcPr/>
                </a:tc>
                <a:tc>
                  <a:txBody>
                    <a:bodyPr/>
                    <a:lstStyle/>
                    <a:p>
                      <a:r>
                        <a:rPr lang="en-US" dirty="0" smtClean="0"/>
                        <a:t>2,0</a:t>
                      </a:r>
                      <a:endParaRPr lang="en-US" dirty="0"/>
                    </a:p>
                  </a:txBody>
                  <a:tcPr/>
                </a:tc>
                <a:tc>
                  <a:txBody>
                    <a:bodyPr/>
                    <a:lstStyle/>
                    <a:p>
                      <a:r>
                        <a:rPr lang="en-US" dirty="0" smtClean="0"/>
                        <a:t>8,0</a:t>
                      </a:r>
                      <a:endParaRPr lang="en-US" dirty="0"/>
                    </a:p>
                  </a:txBody>
                  <a:tcPr/>
                </a:tc>
              </a:tr>
              <a:tr h="336943">
                <a:tc>
                  <a:txBody>
                    <a:bodyPr/>
                    <a:lstStyle/>
                    <a:p>
                      <a:r>
                        <a:rPr lang="en-US" dirty="0" smtClean="0"/>
                        <a:t>6</a:t>
                      </a:r>
                      <a:endParaRPr lang="en-US" dirty="0"/>
                    </a:p>
                  </a:txBody>
                  <a:tcPr/>
                </a:tc>
                <a:tc>
                  <a:txBody>
                    <a:bodyPr/>
                    <a:lstStyle/>
                    <a:p>
                      <a:r>
                        <a:rPr lang="en-US" dirty="0" smtClean="0"/>
                        <a:t>3,0</a:t>
                      </a:r>
                      <a:endParaRPr lang="en-US" dirty="0"/>
                    </a:p>
                  </a:txBody>
                  <a:tcPr/>
                </a:tc>
                <a:tc>
                  <a:txBody>
                    <a:bodyPr/>
                    <a:lstStyle/>
                    <a:p>
                      <a:r>
                        <a:rPr lang="en-US" dirty="0" smtClean="0"/>
                        <a:t>11,0</a:t>
                      </a:r>
                      <a:endParaRPr lang="en-US" dirty="0"/>
                    </a:p>
                  </a:txBody>
                  <a:tcPr/>
                </a:tc>
              </a:tr>
              <a:tr h="336943">
                <a:tc>
                  <a:txBody>
                    <a:bodyPr/>
                    <a:lstStyle/>
                    <a:p>
                      <a:r>
                        <a:rPr lang="en-US" dirty="0" smtClean="0"/>
                        <a:t>7</a:t>
                      </a:r>
                      <a:endParaRPr lang="en-US" dirty="0"/>
                    </a:p>
                  </a:txBody>
                  <a:tcPr/>
                </a:tc>
                <a:tc>
                  <a:txBody>
                    <a:bodyPr/>
                    <a:lstStyle/>
                    <a:p>
                      <a:r>
                        <a:rPr lang="en-US" dirty="0" smtClean="0"/>
                        <a:t>5,0</a:t>
                      </a:r>
                      <a:endParaRPr lang="en-US" dirty="0"/>
                    </a:p>
                  </a:txBody>
                  <a:tcPr/>
                </a:tc>
                <a:tc>
                  <a:txBody>
                    <a:bodyPr/>
                    <a:lstStyle/>
                    <a:p>
                      <a:r>
                        <a:rPr lang="en-US" dirty="0" smtClean="0"/>
                        <a:t>13,0</a:t>
                      </a:r>
                      <a:endParaRPr lang="en-US" dirty="0"/>
                    </a:p>
                  </a:txBody>
                  <a:tcPr/>
                </a:tc>
              </a:tr>
              <a:tr h="336943">
                <a:tc>
                  <a:txBody>
                    <a:bodyPr/>
                    <a:lstStyle/>
                    <a:p>
                      <a:r>
                        <a:rPr lang="en-US" dirty="0" smtClean="0"/>
                        <a:t>8</a:t>
                      </a:r>
                      <a:endParaRPr lang="en-US" dirty="0"/>
                    </a:p>
                  </a:txBody>
                  <a:tcPr/>
                </a:tc>
                <a:tc>
                  <a:txBody>
                    <a:bodyPr/>
                    <a:lstStyle/>
                    <a:p>
                      <a:r>
                        <a:rPr lang="en-US" dirty="0" smtClean="0"/>
                        <a:t>6,0</a:t>
                      </a:r>
                      <a:endParaRPr lang="en-US" dirty="0"/>
                    </a:p>
                  </a:txBody>
                  <a:tcPr/>
                </a:tc>
                <a:tc>
                  <a:txBody>
                    <a:bodyPr/>
                    <a:lstStyle/>
                    <a:p>
                      <a:r>
                        <a:rPr lang="en-US" dirty="0" smtClean="0"/>
                        <a:t>15,0</a:t>
                      </a:r>
                      <a:endParaRPr lang="en-US" dirty="0"/>
                    </a:p>
                  </a:txBody>
                  <a:tcPr/>
                </a:tc>
              </a:tr>
              <a:tr h="336943">
                <a:tc>
                  <a:txBody>
                    <a:bodyPr/>
                    <a:lstStyle/>
                    <a:p>
                      <a:r>
                        <a:rPr lang="en-US" dirty="0" smtClean="0"/>
                        <a:t>9</a:t>
                      </a:r>
                      <a:endParaRPr lang="en-US" dirty="0"/>
                    </a:p>
                  </a:txBody>
                  <a:tcPr/>
                </a:tc>
                <a:tc>
                  <a:txBody>
                    <a:bodyPr/>
                    <a:lstStyle/>
                    <a:p>
                      <a:r>
                        <a:rPr lang="en-US" dirty="0" smtClean="0"/>
                        <a:t>2,0</a:t>
                      </a:r>
                      <a:endParaRPr lang="en-US" dirty="0"/>
                    </a:p>
                  </a:txBody>
                  <a:tcPr/>
                </a:tc>
                <a:tc>
                  <a:txBody>
                    <a:bodyPr/>
                    <a:lstStyle/>
                    <a:p>
                      <a:r>
                        <a:rPr lang="en-US" dirty="0" smtClean="0"/>
                        <a:t>9,0</a:t>
                      </a:r>
                      <a:endParaRPr lang="en-US" dirty="0"/>
                    </a:p>
                  </a:txBody>
                  <a:tcPr/>
                </a:tc>
              </a:tr>
              <a:tr h="336943">
                <a:tc>
                  <a:txBody>
                    <a:bodyPr/>
                    <a:lstStyle/>
                    <a:p>
                      <a:r>
                        <a:rPr lang="en-US" dirty="0" smtClean="0"/>
                        <a:t>10</a:t>
                      </a:r>
                      <a:endParaRPr lang="en-US" dirty="0"/>
                    </a:p>
                  </a:txBody>
                  <a:tcPr/>
                </a:tc>
                <a:tc>
                  <a:txBody>
                    <a:bodyPr/>
                    <a:lstStyle/>
                    <a:p>
                      <a:r>
                        <a:rPr lang="en-US" dirty="0" smtClean="0"/>
                        <a:t>4,0</a:t>
                      </a:r>
                      <a:endParaRPr lang="en-US" dirty="0"/>
                    </a:p>
                  </a:txBody>
                  <a:tcPr/>
                </a:tc>
                <a:tc>
                  <a:txBody>
                    <a:bodyPr/>
                    <a:lstStyle/>
                    <a:p>
                      <a:r>
                        <a:rPr lang="en-US" dirty="0" smtClean="0"/>
                        <a:t>10,0</a:t>
                      </a:r>
                      <a:endParaRPr lang="en-US" dirty="0"/>
                    </a:p>
                  </a:txBody>
                  <a:tcPr/>
                </a:tc>
              </a:tr>
              <a:tr h="336943">
                <a:tc>
                  <a:txBody>
                    <a:bodyPr/>
                    <a:lstStyle/>
                    <a:p>
                      <a:r>
                        <a:rPr lang="en-US" dirty="0" smtClean="0"/>
                        <a:t>11</a:t>
                      </a:r>
                      <a:endParaRPr lang="en-US" dirty="0"/>
                    </a:p>
                  </a:txBody>
                  <a:tcPr/>
                </a:tc>
                <a:tc>
                  <a:txBody>
                    <a:bodyPr/>
                    <a:lstStyle/>
                    <a:p>
                      <a:r>
                        <a:rPr lang="en-US" dirty="0" smtClean="0"/>
                        <a:t>5,0</a:t>
                      </a:r>
                      <a:endParaRPr lang="en-US" dirty="0"/>
                    </a:p>
                  </a:txBody>
                  <a:tcPr/>
                </a:tc>
                <a:tc>
                  <a:txBody>
                    <a:bodyPr/>
                    <a:lstStyle/>
                    <a:p>
                      <a:r>
                        <a:rPr lang="en-US" dirty="0" smtClean="0"/>
                        <a:t>11,0</a:t>
                      </a:r>
                      <a:endParaRPr lang="en-US" dirty="0"/>
                    </a:p>
                  </a:txBody>
                  <a:tcPr/>
                </a:tc>
              </a:tr>
              <a:tr h="336943">
                <a:tc>
                  <a:txBody>
                    <a:bodyPr/>
                    <a:lstStyle/>
                    <a:p>
                      <a:r>
                        <a:rPr lang="en-US" dirty="0" smtClean="0"/>
                        <a:t>12</a:t>
                      </a:r>
                      <a:endParaRPr lang="en-US" dirty="0"/>
                    </a:p>
                  </a:txBody>
                  <a:tcPr/>
                </a:tc>
                <a:tc>
                  <a:txBody>
                    <a:bodyPr/>
                    <a:lstStyle/>
                    <a:p>
                      <a:r>
                        <a:rPr lang="en-US" dirty="0" smtClean="0"/>
                        <a:t>3,0</a:t>
                      </a:r>
                      <a:endParaRPr lang="en-US" dirty="0"/>
                    </a:p>
                  </a:txBody>
                  <a:tcPr/>
                </a:tc>
                <a:tc>
                  <a:txBody>
                    <a:bodyPr/>
                    <a:lstStyle/>
                    <a:p>
                      <a:r>
                        <a:rPr lang="en-US" dirty="0" smtClean="0"/>
                        <a:t>9,0</a:t>
                      </a:r>
                      <a:endParaRPr lang="en-US" dirty="0"/>
                    </a:p>
                  </a:txBody>
                  <a:tcPr/>
                </a:tc>
              </a:tr>
            </a:tbl>
          </a:graphicData>
        </a:graphic>
      </p:graphicFrame>
      <p:sp>
        <p:nvSpPr>
          <p:cNvPr id="6" name="Rectangle 5"/>
          <p:cNvSpPr/>
          <p:nvPr/>
        </p:nvSpPr>
        <p:spPr>
          <a:xfrm>
            <a:off x="533400" y="152400"/>
            <a:ext cx="8229600" cy="830997"/>
          </a:xfrm>
          <a:prstGeom prst="rect">
            <a:avLst/>
          </a:prstGeom>
        </p:spPr>
        <p:txBody>
          <a:bodyPr wrap="square">
            <a:spAutoFit/>
          </a:bodyPr>
          <a:lstStyle/>
          <a:p>
            <a:r>
              <a:rPr lang="mn-MN" sz="2400" dirty="0" smtClean="0"/>
              <a:t>Т компанийн нэг жилийн (</a:t>
            </a:r>
            <a:r>
              <a:rPr lang="en-US" sz="2400" dirty="0" smtClean="0"/>
              <a:t>1</a:t>
            </a:r>
            <a:r>
              <a:rPr lang="mn-MN" sz="2400" dirty="0" smtClean="0"/>
              <a:t> сар-</a:t>
            </a:r>
            <a:r>
              <a:rPr lang="en-US" sz="2400" dirty="0" smtClean="0"/>
              <a:t>12</a:t>
            </a:r>
            <a:r>
              <a:rPr lang="mn-MN" sz="2400" dirty="0" smtClean="0"/>
              <a:t> сар) үйлдвэрлэлийн  зардлын бүтцийн тоо доор өгөгджээ</a:t>
            </a:r>
            <a:endParaRPr lang="en-US" sz="2400" dirty="0"/>
          </a:p>
        </p:txBody>
      </p:sp>
    </p:spTree>
  </p:cSld>
  <p:clrMapOvr>
    <a:masterClrMapping/>
  </p:clrMapOvr>
  <p:transition spd="med">
    <p:newsflash/>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Хийх зүйл:</a:t>
            </a:r>
            <a:endParaRPr lang="en-US" dirty="0"/>
          </a:p>
        </p:txBody>
      </p:sp>
      <p:sp>
        <p:nvSpPr>
          <p:cNvPr id="3" name="Rectangle 2"/>
          <p:cNvSpPr/>
          <p:nvPr/>
        </p:nvSpPr>
        <p:spPr>
          <a:xfrm>
            <a:off x="1066800" y="1219200"/>
            <a:ext cx="6781800" cy="3539430"/>
          </a:xfrm>
          <a:prstGeom prst="rect">
            <a:avLst/>
          </a:prstGeom>
        </p:spPr>
        <p:txBody>
          <a:bodyPr wrap="square">
            <a:spAutoFit/>
          </a:bodyPr>
          <a:lstStyle/>
          <a:p>
            <a:r>
              <a:rPr lang="mn-MN" sz="2800" dirty="0" smtClean="0"/>
              <a:t>1.Үйлдвэрлэлийн зардлыг дээд ба доод цэгийн арга хэрэглэн хувьсах ба тогтмол зардлыг тооц </a:t>
            </a:r>
          </a:p>
          <a:p>
            <a:endParaRPr lang="mn-MN" sz="2800" dirty="0" smtClean="0"/>
          </a:p>
          <a:p>
            <a:r>
              <a:rPr lang="mn-MN" sz="2800" dirty="0" smtClean="0"/>
              <a:t> 2.Үйлдвэрлэлийн зардлыг хувьсах тогтмолоор нь хамгийн бага квадратын аргаар тооцож регрессийн тэгшитгэл бич</a:t>
            </a:r>
            <a:endParaRPr lang="en-US" sz="2800" dirty="0"/>
          </a:p>
        </p:txBody>
      </p:sp>
    </p:spTree>
  </p:cSld>
  <p:clrMapOvr>
    <a:masterClrMapping/>
  </p:clrMapOvr>
  <p:transition spd="med">
    <p:newsflash/>
  </p:transition>
</p:sld>
</file>

<file path=ppt/theme/theme1.xml><?xml version="1.0" encoding="utf-8"?>
<a:theme xmlns:a="http://schemas.openxmlformats.org/drawingml/2006/main" name="ms01_1">
  <a:themeElements>
    <a:clrScheme name="ms01_1 2">
      <a:dk1>
        <a:srgbClr val="0F3D6B"/>
      </a:dk1>
      <a:lt1>
        <a:srgbClr val="FFFFFF"/>
      </a:lt1>
      <a:dk2>
        <a:srgbClr val="026E94"/>
      </a:dk2>
      <a:lt2>
        <a:srgbClr val="CCFFFF"/>
      </a:lt2>
      <a:accent1>
        <a:srgbClr val="0066CC"/>
      </a:accent1>
      <a:accent2>
        <a:srgbClr val="71B517"/>
      </a:accent2>
      <a:accent3>
        <a:srgbClr val="AABAC8"/>
      </a:accent3>
      <a:accent4>
        <a:srgbClr val="DADADA"/>
      </a:accent4>
      <a:accent5>
        <a:srgbClr val="AAB8E2"/>
      </a:accent5>
      <a:accent6>
        <a:srgbClr val="66A414"/>
      </a:accent6>
      <a:hlink>
        <a:srgbClr val="4C9CE4"/>
      </a:hlink>
      <a:folHlink>
        <a:srgbClr val="5976D3"/>
      </a:folHlink>
    </a:clrScheme>
    <a:fontScheme name="ms01_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s01_1 1">
        <a:dk1>
          <a:srgbClr val="0D6475"/>
        </a:dk1>
        <a:lt1>
          <a:srgbClr val="FFFFFF"/>
        </a:lt1>
        <a:dk2>
          <a:srgbClr val="007976"/>
        </a:dk2>
        <a:lt2>
          <a:srgbClr val="ECEEA2"/>
        </a:lt2>
        <a:accent1>
          <a:srgbClr val="BE9932"/>
        </a:accent1>
        <a:accent2>
          <a:srgbClr val="249258"/>
        </a:accent2>
        <a:accent3>
          <a:srgbClr val="AABEBD"/>
        </a:accent3>
        <a:accent4>
          <a:srgbClr val="DADADA"/>
        </a:accent4>
        <a:accent5>
          <a:srgbClr val="DBCAAD"/>
        </a:accent5>
        <a:accent6>
          <a:srgbClr val="20844F"/>
        </a:accent6>
        <a:hlink>
          <a:srgbClr val="2C5FC4"/>
        </a:hlink>
        <a:folHlink>
          <a:srgbClr val="905FDF"/>
        </a:folHlink>
      </a:clrScheme>
      <a:clrMap bg1="dk2" tx1="lt1" bg2="dk1" tx2="lt2" accent1="accent1" accent2="accent2" accent3="accent3" accent4="accent4" accent5="accent5" accent6="accent6" hlink="hlink" folHlink="folHlink"/>
    </a:extraClrScheme>
    <a:extraClrScheme>
      <a:clrScheme name="ms01_1 2">
        <a:dk1>
          <a:srgbClr val="0F3D6B"/>
        </a:dk1>
        <a:lt1>
          <a:srgbClr val="FFFFFF"/>
        </a:lt1>
        <a:dk2>
          <a:srgbClr val="026E94"/>
        </a:dk2>
        <a:lt2>
          <a:srgbClr val="CCFFFF"/>
        </a:lt2>
        <a:accent1>
          <a:srgbClr val="0066CC"/>
        </a:accent1>
        <a:accent2>
          <a:srgbClr val="71B517"/>
        </a:accent2>
        <a:accent3>
          <a:srgbClr val="AABAC8"/>
        </a:accent3>
        <a:accent4>
          <a:srgbClr val="DADADA"/>
        </a:accent4>
        <a:accent5>
          <a:srgbClr val="AAB8E2"/>
        </a:accent5>
        <a:accent6>
          <a:srgbClr val="66A414"/>
        </a:accent6>
        <a:hlink>
          <a:srgbClr val="4C9CE4"/>
        </a:hlink>
        <a:folHlink>
          <a:srgbClr val="5976D3"/>
        </a:folHlink>
      </a:clrScheme>
      <a:clrMap bg1="dk2" tx1="lt1" bg2="dk1" tx2="lt2" accent1="accent1" accent2="accent2" accent3="accent3" accent4="accent4" accent5="accent5" accent6="accent6" hlink="hlink" folHlink="folHlink"/>
    </a:extraClrScheme>
    <a:extraClrScheme>
      <a:clrScheme name="ms01_1 3">
        <a:dk1>
          <a:srgbClr val="204376"/>
        </a:dk1>
        <a:lt1>
          <a:srgbClr val="FFFFFF"/>
        </a:lt1>
        <a:dk2>
          <a:srgbClr val="2365BD"/>
        </a:dk2>
        <a:lt2>
          <a:srgbClr val="DDDDDD"/>
        </a:lt2>
        <a:accent1>
          <a:srgbClr val="4981E7"/>
        </a:accent1>
        <a:accent2>
          <a:srgbClr val="8DD9FF"/>
        </a:accent2>
        <a:accent3>
          <a:srgbClr val="ACB8DB"/>
        </a:accent3>
        <a:accent4>
          <a:srgbClr val="DADADA"/>
        </a:accent4>
        <a:accent5>
          <a:srgbClr val="B1C1F1"/>
        </a:accent5>
        <a:accent6>
          <a:srgbClr val="7FC4E7"/>
        </a:accent6>
        <a:hlink>
          <a:srgbClr val="9999FF"/>
        </a:hlink>
        <a:folHlink>
          <a:srgbClr val="3366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 presentation slides with animation</Template>
  <TotalTime>3435</TotalTime>
  <Words>1797</Words>
  <Application>Microsoft Office PowerPoint</Application>
  <PresentationFormat>On-screen Show (4:3)</PresentationFormat>
  <Paragraphs>346</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ms01_1</vt:lpstr>
      <vt:lpstr>Clip</vt:lpstr>
      <vt:lpstr>Зардлын төлөв байдал, хамаарлын шинжилгээ,   Олон хүчин зүйлийн регрессийн загвар </vt:lpstr>
      <vt:lpstr>АГУУЛГА</vt:lpstr>
      <vt:lpstr> ЗАРДЛЫН СТАНДАРТ ХЭЛБЭЛЗЛИЙН ШИНЖИЛГЭЭ: ОЙЛГОЛТ</vt:lpstr>
      <vt:lpstr>Зардлын төлөв, хамаарал:</vt:lpstr>
      <vt:lpstr>Зардлын төлөв, хамаарал:</vt:lpstr>
      <vt:lpstr>Зардлын төлөв, хамаарал:</vt:lpstr>
      <vt:lpstr>Хувьсах төлөвийн зардал</vt:lpstr>
      <vt:lpstr>Тогтмол төлөвийн зардал</vt:lpstr>
      <vt:lpstr>Зардлын төлөв байдал, хамаарлын шинжилгээ </vt:lpstr>
      <vt:lpstr>Хэсэгчлэн хувьсах төлөвийн зардал</vt:lpstr>
      <vt:lpstr>Хэсэгчилсэн хувьсах зардлыг шинжилж, ангилах аргууд</vt:lpstr>
      <vt:lpstr>Зардлын динамик шинжилгээ</vt:lpstr>
      <vt:lpstr>Дээд ба доод цэгийн арга</vt:lpstr>
      <vt:lpstr>Дээд ба доод цэгийн арга</vt:lpstr>
      <vt:lpstr>Slide 15</vt:lpstr>
      <vt:lpstr>Жишээ нь:</vt:lpstr>
      <vt:lpstr>Дээд ба доод цэгийн арга</vt:lpstr>
      <vt:lpstr>Дээд ба доод цэгийн арга</vt:lpstr>
      <vt:lpstr>Дээд ба доод цэгийн арга</vt:lpstr>
      <vt:lpstr>Статистик графикийн арга </vt:lpstr>
      <vt:lpstr>Статистикийн хэлбэлзлийн графикийн арга</vt:lpstr>
      <vt:lpstr>Статистикийн хэлбэлзлийн графикийн арга</vt:lpstr>
      <vt:lpstr>Энгийн регрессийн загвар</vt:lpstr>
      <vt:lpstr>Шулуун шугамын тэгшитгэл y=a+bx(регрессийн тэгшитгэл) бичнэ. Хувьсалтын коэффициент b-г тооцно: </vt:lpstr>
      <vt:lpstr>Хамгийн бага квадратын арга</vt:lpstr>
      <vt:lpstr>Хамгийн бага квадратын арга</vt:lpstr>
      <vt:lpstr>Хамгийн бага квадратын тооцоолол</vt:lpstr>
      <vt:lpstr>Детерминацын коэффициент (R2)</vt:lpstr>
      <vt:lpstr>Корреляцийн шинжилгээ</vt:lpstr>
      <vt:lpstr>Slide 30</vt:lpstr>
      <vt:lpstr>Корреляцийн шинжилгээ</vt:lpstr>
      <vt:lpstr>Олон хүчин зүйлийг регрессийн загвар</vt:lpstr>
      <vt:lpstr>Ашигласан материал</vt:lpstr>
      <vt:lpstr>Анхаарал тавьсанд баярлалаа</vt:lpstr>
      <vt:lpstr>Slide 35</vt:lpstr>
      <vt:lpstr>Хийх зүйл:</vt:lpstr>
    </vt:vector>
  </TitlesOfParts>
  <Company>SES.NUM.MONGOLIA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BOLORMAA</dc:creator>
  <cp:lastModifiedBy>user</cp:lastModifiedBy>
  <cp:revision>220</cp:revision>
  <dcterms:created xsi:type="dcterms:W3CDTF">2009-12-14T15:58:47Z</dcterms:created>
  <dcterms:modified xsi:type="dcterms:W3CDTF">2015-03-11T03:03:48Z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TC011368011033</vt:lpwstr>
  </property>
</Properties>
</file>