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88" r:id="rId5"/>
    <p:sldId id="260" r:id="rId6"/>
    <p:sldId id="261" r:id="rId7"/>
    <p:sldId id="262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80" r:id="rId19"/>
    <p:sldId id="281" r:id="rId20"/>
    <p:sldId id="282" r:id="rId21"/>
    <p:sldId id="283" r:id="rId22"/>
    <p:sldId id="284" r:id="rId23"/>
    <p:sldId id="285" r:id="rId24"/>
    <p:sldId id="28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0FFD2-3CF6-4CAB-B63A-02C39D0A3016}" type="datetimeFigureOut">
              <a:rPr lang="en-US" smtClean="0"/>
              <a:t>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79C26-23FB-4268-A303-412E129453F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0"/>
          <p:cNvSpPr txBox="1">
            <a:spLocks noChangeArrowheads="1"/>
          </p:cNvSpPr>
          <p:nvPr/>
        </p:nvSpPr>
        <p:spPr bwMode="auto">
          <a:xfrm>
            <a:off x="76200" y="1628775"/>
            <a:ext cx="9067800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mn-MN" sz="6500" b="1" dirty="0" smtClean="0">
                <a:solidFill>
                  <a:srgbClr val="FF0066"/>
                </a:solidFill>
                <a:latin typeface="Arial" charset="0"/>
              </a:rPr>
              <a:t>Үрэвслийн эсрэг дааврын бус бэлдмэл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0" y="533400"/>
            <a:ext cx="9144000" cy="214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mn-MN" sz="3600" b="1" dirty="0" smtClean="0">
                <a:solidFill>
                  <a:srgbClr val="FF0066"/>
                </a:solidFill>
                <a:latin typeface="Arial" charset="0"/>
              </a:rPr>
              <a:t>Наркозын бус өвдөлт намдаах эмийн зүйл нь: 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sz="3600" b="1" dirty="0" smtClean="0">
                <a:solidFill>
                  <a:srgbClr val="FF0066"/>
                </a:solidFill>
                <a:latin typeface="Arial" charset="0"/>
              </a:rPr>
              <a:t>циклооксигеназ</a:t>
            </a:r>
            <a:r>
              <a:rPr lang="mn-MN" sz="3600" b="1" dirty="0" smtClean="0">
                <a:solidFill>
                  <a:srgbClr val="FF0066"/>
                </a:solidFill>
                <a:latin typeface="Arial" charset="0"/>
              </a:rPr>
              <a:t>а ферментыг дарангуйлж үйлдэл үзүүлнэ.</a:t>
            </a:r>
            <a:endParaRPr lang="ru-RU" sz="3600" b="1" dirty="0">
              <a:solidFill>
                <a:srgbClr val="FF0066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609600" y="3733800"/>
            <a:ext cx="7848600" cy="129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mn-MN" sz="2800" dirty="0" smtClean="0">
                <a:solidFill>
                  <a:srgbClr val="FF0066"/>
                </a:solidFill>
              </a:rPr>
              <a:t>Дасал шунал үүсгэхгүй, амьсгалын болон ханиалгын төвийг дарангуйлдаггүйгээрээ   </a:t>
            </a:r>
            <a:r>
              <a:rPr lang="mn-MN" sz="2800" dirty="0" smtClean="0"/>
              <a:t>наркозын үйлдэлтэй өвдөлт намдаах эмээс ялгаатай.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5"/>
          <p:cNvSpPr txBox="1">
            <a:spLocks noChangeArrowheads="1"/>
          </p:cNvSpPr>
          <p:nvPr/>
        </p:nvSpPr>
        <p:spPr bwMode="auto">
          <a:xfrm>
            <a:off x="0" y="563969"/>
            <a:ext cx="9144000" cy="3773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mn-MN" sz="2600" b="1" dirty="0" smtClean="0">
                <a:solidFill>
                  <a:srgbClr val="FF0066"/>
                </a:solidFill>
                <a:latin typeface="Arial" charset="0"/>
              </a:rPr>
              <a:t>Анхны Наркозын бус өвдөлт намдаах эм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600" b="1" dirty="0" smtClean="0">
                <a:solidFill>
                  <a:srgbClr val="FF0066"/>
                </a:solidFill>
                <a:latin typeface="Arial" charset="0"/>
              </a:rPr>
              <a:t> САЛИЦИЛАТ</a:t>
            </a:r>
            <a:r>
              <a:rPr lang="mn-MN" sz="2600" b="1" dirty="0" smtClean="0">
                <a:solidFill>
                  <a:srgbClr val="FF0066"/>
                </a:solidFill>
                <a:latin typeface="Arial" charset="0"/>
              </a:rPr>
              <a:t>- </a:t>
            </a:r>
            <a:r>
              <a:rPr lang="ru-RU" sz="2000" dirty="0" smtClean="0">
                <a:latin typeface="Arial" charset="0"/>
              </a:rPr>
              <a:t>– лат</a:t>
            </a:r>
            <a:r>
              <a:rPr lang="mn-MN" sz="2000" dirty="0" smtClean="0">
                <a:latin typeface="Arial" charset="0"/>
              </a:rPr>
              <a:t>ин хэлний </a:t>
            </a:r>
            <a:r>
              <a:rPr lang="ru-RU" sz="2000" dirty="0" smtClean="0">
                <a:latin typeface="Arial" charset="0"/>
              </a:rPr>
              <a:t> </a:t>
            </a:r>
            <a:r>
              <a:rPr lang="en-US" sz="2000" i="1" dirty="0">
                <a:latin typeface="Arial" charset="0"/>
              </a:rPr>
              <a:t>Salix alba </a:t>
            </a:r>
            <a:r>
              <a:rPr lang="mn-MN" sz="2000" i="1" dirty="0" smtClean="0">
                <a:latin typeface="Arial" charset="0"/>
              </a:rPr>
              <a:t>үгнээс гаралтай</a:t>
            </a:r>
            <a:r>
              <a:rPr lang="ru-RU" sz="2000" dirty="0" smtClean="0">
                <a:latin typeface="Arial" charset="0"/>
              </a:rPr>
              <a:t>:</a:t>
            </a:r>
            <a:endParaRPr lang="ru-RU" sz="2000" dirty="0">
              <a:latin typeface="Arial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600" b="1" dirty="0">
                <a:solidFill>
                  <a:srgbClr val="FF0000"/>
                </a:solidFill>
                <a:latin typeface="Arial" charset="0"/>
              </a:rPr>
              <a:t>Гиппократ</a:t>
            </a:r>
            <a:r>
              <a:rPr lang="ru-RU" sz="2600" b="1" dirty="0">
                <a:latin typeface="Arial" charset="0"/>
              </a:rPr>
              <a:t> </a:t>
            </a:r>
            <a:r>
              <a:rPr lang="ru-RU" sz="2600" dirty="0">
                <a:latin typeface="Arial" charset="0"/>
              </a:rPr>
              <a:t>(460-377 </a:t>
            </a:r>
            <a:r>
              <a:rPr lang="mn-MN" sz="2600" dirty="0" smtClean="0">
                <a:latin typeface="Arial" charset="0"/>
              </a:rPr>
              <a:t>мэө</a:t>
            </a:r>
            <a:r>
              <a:rPr lang="ru-RU" sz="2600" dirty="0" smtClean="0">
                <a:latin typeface="Arial" charset="0"/>
              </a:rPr>
              <a:t> </a:t>
            </a:r>
            <a:r>
              <a:rPr lang="ru-RU" sz="2600" dirty="0">
                <a:latin typeface="Arial" charset="0"/>
              </a:rPr>
              <a:t>- </a:t>
            </a:r>
            <a:r>
              <a:rPr lang="ru-RU" sz="2600" b="1" dirty="0">
                <a:solidFill>
                  <a:srgbClr val="FF0000"/>
                </a:solidFill>
                <a:latin typeface="Arial" charset="0"/>
              </a:rPr>
              <a:t>2400 </a:t>
            </a:r>
            <a:r>
              <a:rPr lang="mn-MN" sz="2600" b="1" dirty="0" smtClean="0">
                <a:solidFill>
                  <a:srgbClr val="FF0000"/>
                </a:solidFill>
                <a:latin typeface="Arial" charset="0"/>
              </a:rPr>
              <a:t>жилийн өмнө</a:t>
            </a:r>
            <a:r>
              <a:rPr lang="ru-RU" sz="2600" dirty="0" smtClean="0">
                <a:latin typeface="Arial" charset="0"/>
              </a:rPr>
              <a:t>) </a:t>
            </a:r>
            <a:r>
              <a:rPr lang="mn-MN" sz="2600" dirty="0" smtClean="0">
                <a:latin typeface="Arial" charset="0"/>
              </a:rPr>
              <a:t>уд модны холтосыг халууралт, өвдөлт, төрөлтийн үед хэрэглэж байсан. </a:t>
            </a:r>
            <a:endParaRPr lang="ru-RU" sz="2600" dirty="0">
              <a:latin typeface="Arial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600" dirty="0">
                <a:latin typeface="Arial" charset="0"/>
              </a:rPr>
              <a:t>Авл Корнелий Цельс (1 </a:t>
            </a:r>
            <a:r>
              <a:rPr lang="mn-MN" sz="2600" dirty="0" smtClean="0">
                <a:latin typeface="Arial" charset="0"/>
              </a:rPr>
              <a:t>зуун м.э</a:t>
            </a:r>
            <a:r>
              <a:rPr lang="ru-RU" sz="2600" dirty="0" smtClean="0">
                <a:latin typeface="Arial" charset="0"/>
              </a:rPr>
              <a:t>.) </a:t>
            </a:r>
            <a:r>
              <a:rPr lang="ru-RU" sz="2600" dirty="0">
                <a:latin typeface="Arial" charset="0"/>
              </a:rPr>
              <a:t>– </a:t>
            </a:r>
            <a:r>
              <a:rPr lang="mn-MN" sz="2600" dirty="0" smtClean="0">
                <a:latin typeface="Arial" charset="0"/>
              </a:rPr>
              <a:t>үрэвслийн сонгодог </a:t>
            </a:r>
            <a:r>
              <a:rPr lang="ru-RU" sz="2600" dirty="0" smtClean="0">
                <a:latin typeface="Arial" charset="0"/>
              </a:rPr>
              <a:t>4 </a:t>
            </a:r>
            <a:r>
              <a:rPr lang="mn-MN" sz="2600" dirty="0" smtClean="0">
                <a:latin typeface="Arial" charset="0"/>
              </a:rPr>
              <a:t>шинжийг дурьдаад түүнд уд модны холтосны хандыг хэрэглэхэд шинж буурч байсныг дурьдсан байдаг.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ru-RU" sz="26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5"/>
          <p:cNvSpPr txBox="1">
            <a:spLocks noChangeArrowheads="1"/>
          </p:cNvSpPr>
          <p:nvPr/>
        </p:nvSpPr>
        <p:spPr bwMode="auto">
          <a:xfrm>
            <a:off x="0" y="609600"/>
            <a:ext cx="9144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600" dirty="0" smtClean="0">
                <a:latin typeface="Arial" charset="0"/>
              </a:rPr>
              <a:t>1827 </a:t>
            </a:r>
            <a:r>
              <a:rPr lang="mn-MN" sz="2600" dirty="0" smtClean="0">
                <a:latin typeface="Arial" charset="0"/>
              </a:rPr>
              <a:t>онд </a:t>
            </a:r>
            <a:r>
              <a:rPr lang="ru-RU" sz="2600" dirty="0" smtClean="0">
                <a:latin typeface="Arial" charset="0"/>
              </a:rPr>
              <a:t>– </a:t>
            </a:r>
            <a:r>
              <a:rPr lang="mn-MN" sz="2600" dirty="0" smtClean="0">
                <a:latin typeface="Arial" charset="0"/>
              </a:rPr>
              <a:t>уд модны холтосны гликозид болох </a:t>
            </a:r>
            <a:r>
              <a:rPr lang="ru-RU" sz="2600" b="1" dirty="0" smtClean="0">
                <a:latin typeface="Arial" charset="0"/>
              </a:rPr>
              <a:t>салицин</a:t>
            </a:r>
            <a:r>
              <a:rPr lang="mn-MN" sz="2600" b="1" dirty="0" smtClean="0">
                <a:latin typeface="Arial" charset="0"/>
              </a:rPr>
              <a:t>-</a:t>
            </a:r>
            <a:r>
              <a:rPr lang="mn-MN" sz="2600" dirty="0" smtClean="0">
                <a:latin typeface="Arial" charset="0"/>
              </a:rPr>
              <a:t>ыг гарган авсан.</a:t>
            </a:r>
            <a:endParaRPr lang="ru-RU" sz="2600" b="1" dirty="0" smtClean="0">
              <a:latin typeface="Arial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600" dirty="0" smtClean="0">
                <a:latin typeface="Arial" charset="0"/>
              </a:rPr>
              <a:t>1838</a:t>
            </a:r>
            <a:r>
              <a:rPr lang="mn-MN" sz="2600" dirty="0" smtClean="0">
                <a:latin typeface="Arial" charset="0"/>
              </a:rPr>
              <a:t> онд</a:t>
            </a:r>
            <a:r>
              <a:rPr lang="ru-RU" sz="2600" dirty="0" smtClean="0">
                <a:latin typeface="Arial" charset="0"/>
              </a:rPr>
              <a:t> – </a:t>
            </a:r>
            <a:r>
              <a:rPr lang="mn-MN" sz="2600" dirty="0" smtClean="0">
                <a:latin typeface="Arial" charset="0"/>
              </a:rPr>
              <a:t>ул модны холтосноос </a:t>
            </a:r>
            <a:r>
              <a:rPr lang="ru-RU" sz="2600" b="1" dirty="0" smtClean="0">
                <a:latin typeface="Arial" charset="0"/>
              </a:rPr>
              <a:t>салицил</a:t>
            </a:r>
            <a:r>
              <a:rPr lang="mn-MN" sz="2600" b="1" dirty="0" smtClean="0">
                <a:latin typeface="Arial" charset="0"/>
              </a:rPr>
              <a:t>ийн хүчлийг  </a:t>
            </a:r>
            <a:r>
              <a:rPr lang="mn-MN" sz="2600" dirty="0" smtClean="0">
                <a:latin typeface="Arial" charset="0"/>
              </a:rPr>
              <a:t>гарган авсан.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600" dirty="0" smtClean="0">
                <a:latin typeface="Arial" charset="0"/>
              </a:rPr>
              <a:t>1860 </a:t>
            </a:r>
            <a:r>
              <a:rPr lang="mn-MN" sz="2600" dirty="0" smtClean="0">
                <a:latin typeface="Arial" charset="0"/>
              </a:rPr>
              <a:t>онд </a:t>
            </a:r>
            <a:r>
              <a:rPr lang="ru-RU" sz="2600" dirty="0" smtClean="0">
                <a:latin typeface="Arial" charset="0"/>
              </a:rPr>
              <a:t> - </a:t>
            </a:r>
            <a:r>
              <a:rPr lang="ru-RU" sz="2600" b="1" dirty="0" smtClean="0">
                <a:latin typeface="Arial" charset="0"/>
              </a:rPr>
              <a:t>салицил</a:t>
            </a:r>
            <a:r>
              <a:rPr lang="mn-MN" sz="2600" b="1" dirty="0" smtClean="0">
                <a:latin typeface="Arial" charset="0"/>
              </a:rPr>
              <a:t>ийн хүчлийг </a:t>
            </a:r>
            <a:r>
              <a:rPr lang="ru-RU" sz="2600" dirty="0" smtClean="0">
                <a:latin typeface="Arial" charset="0"/>
              </a:rPr>
              <a:t>ревматизм</a:t>
            </a:r>
            <a:r>
              <a:rPr lang="mn-MN" sz="2600" dirty="0" smtClean="0">
                <a:latin typeface="Arial" charset="0"/>
              </a:rPr>
              <a:t>ийн эмчилгээнд хэрэглэсэн. </a:t>
            </a:r>
            <a:r>
              <a:rPr lang="ru-RU" sz="2600" dirty="0" smtClean="0">
                <a:latin typeface="Arial" charset="0"/>
              </a:rPr>
              <a:t>(С.П.Боткин)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600" dirty="0" smtClean="0">
                <a:solidFill>
                  <a:srgbClr val="FF0000"/>
                </a:solidFill>
                <a:latin typeface="Arial" charset="0"/>
              </a:rPr>
              <a:t>1869 </a:t>
            </a:r>
            <a:r>
              <a:rPr lang="mn-MN" sz="2600" dirty="0" smtClean="0">
                <a:solidFill>
                  <a:srgbClr val="FF0000"/>
                </a:solidFill>
                <a:latin typeface="Arial" charset="0"/>
              </a:rPr>
              <a:t>онд</a:t>
            </a:r>
            <a:r>
              <a:rPr lang="ru-RU" sz="26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600" dirty="0">
                <a:solidFill>
                  <a:srgbClr val="FF0000"/>
                </a:solidFill>
                <a:latin typeface="Arial" charset="0"/>
              </a:rPr>
              <a:t>– </a:t>
            </a:r>
            <a:r>
              <a:rPr lang="ru-RU" sz="2600" b="1" dirty="0" smtClean="0">
                <a:solidFill>
                  <a:srgbClr val="FF0000"/>
                </a:solidFill>
                <a:latin typeface="Arial" charset="0"/>
              </a:rPr>
              <a:t>ацетилсалицил</a:t>
            </a:r>
            <a:r>
              <a:rPr lang="mn-MN" sz="2600" b="1" dirty="0" smtClean="0">
                <a:solidFill>
                  <a:srgbClr val="FF0000"/>
                </a:solidFill>
                <a:latin typeface="Arial" charset="0"/>
              </a:rPr>
              <a:t>ийн хүчлийг гарган авсан.</a:t>
            </a:r>
            <a:r>
              <a:rPr lang="ru-RU" sz="2600" b="1" dirty="0" smtClean="0">
                <a:latin typeface="Arial" charset="0"/>
              </a:rPr>
              <a:t> </a:t>
            </a:r>
            <a:r>
              <a:rPr lang="ru-RU" sz="2600" dirty="0">
                <a:latin typeface="Arial" charset="0"/>
              </a:rPr>
              <a:t>(</a:t>
            </a:r>
            <a:r>
              <a:rPr lang="ru-RU" sz="2600" dirty="0" smtClean="0">
                <a:latin typeface="Arial" charset="0"/>
              </a:rPr>
              <a:t>хими</a:t>
            </a:r>
            <a:r>
              <a:rPr lang="mn-MN" sz="2600" dirty="0" smtClean="0">
                <a:latin typeface="Arial" charset="0"/>
              </a:rPr>
              <a:t>ч</a:t>
            </a:r>
            <a:r>
              <a:rPr lang="ru-RU" sz="2600" dirty="0" smtClean="0">
                <a:latin typeface="Arial" charset="0"/>
              </a:rPr>
              <a:t> </a:t>
            </a:r>
            <a:r>
              <a:rPr lang="ru-RU" sz="2600" dirty="0">
                <a:latin typeface="Arial" charset="0"/>
              </a:rPr>
              <a:t>«</a:t>
            </a:r>
            <a:r>
              <a:rPr lang="en-US" sz="2600" dirty="0">
                <a:latin typeface="Arial" charset="0"/>
              </a:rPr>
              <a:t>Bayer</a:t>
            </a:r>
            <a:r>
              <a:rPr lang="ru-RU" sz="2600" dirty="0">
                <a:latin typeface="Arial" charset="0"/>
              </a:rPr>
              <a:t>» Феликс Хофман)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600" dirty="0">
                <a:latin typeface="Arial" charset="0"/>
              </a:rPr>
              <a:t>1899 </a:t>
            </a:r>
            <a:r>
              <a:rPr lang="mn-MN" sz="2600" dirty="0" smtClean="0">
                <a:latin typeface="Arial" charset="0"/>
              </a:rPr>
              <a:t>онд</a:t>
            </a:r>
            <a:r>
              <a:rPr lang="ru-RU" sz="2600" dirty="0" smtClean="0">
                <a:latin typeface="Arial" charset="0"/>
              </a:rPr>
              <a:t> </a:t>
            </a:r>
            <a:r>
              <a:rPr lang="ru-RU" sz="2600" dirty="0">
                <a:latin typeface="Arial" charset="0"/>
              </a:rPr>
              <a:t>– </a:t>
            </a:r>
            <a:r>
              <a:rPr lang="mn-MN" sz="2600" dirty="0" smtClean="0">
                <a:latin typeface="Arial" charset="0"/>
              </a:rPr>
              <a:t>эм судлаач </a:t>
            </a:r>
            <a:r>
              <a:rPr lang="ru-RU" sz="2600" dirty="0" smtClean="0">
                <a:latin typeface="Arial" charset="0"/>
              </a:rPr>
              <a:t>«</a:t>
            </a:r>
            <a:r>
              <a:rPr lang="en-US" sz="2600" dirty="0">
                <a:latin typeface="Arial" charset="0"/>
              </a:rPr>
              <a:t>Bayer</a:t>
            </a:r>
            <a:r>
              <a:rPr lang="ru-RU" sz="2600" dirty="0">
                <a:latin typeface="Arial" charset="0"/>
              </a:rPr>
              <a:t>» Герман </a:t>
            </a:r>
            <a:r>
              <a:rPr lang="ru-RU" sz="2600" dirty="0" smtClean="0">
                <a:latin typeface="Arial" charset="0"/>
              </a:rPr>
              <a:t>Дресер</a:t>
            </a:r>
            <a:r>
              <a:rPr lang="mn-MN" sz="2600" dirty="0" smtClean="0">
                <a:latin typeface="Arial" charset="0"/>
              </a:rPr>
              <a:t> нь </a:t>
            </a:r>
            <a:r>
              <a:rPr lang="ru-RU" sz="2600" dirty="0" smtClean="0">
                <a:latin typeface="Arial" charset="0"/>
              </a:rPr>
              <a:t>«</a:t>
            </a:r>
            <a:r>
              <a:rPr lang="ru-RU" sz="2600" dirty="0">
                <a:latin typeface="Arial" charset="0"/>
              </a:rPr>
              <a:t>Аспирин</a:t>
            </a:r>
            <a:r>
              <a:rPr lang="ru-RU" sz="2600" dirty="0" smtClean="0">
                <a:latin typeface="Arial" charset="0"/>
              </a:rPr>
              <a:t>»</a:t>
            </a:r>
            <a:r>
              <a:rPr lang="mn-MN" sz="2600" dirty="0" smtClean="0">
                <a:latin typeface="Arial" charset="0"/>
              </a:rPr>
              <a:t> гэдэг нэрийг өгсөн</a:t>
            </a:r>
            <a:endParaRPr lang="ru-RU" sz="26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76200" y="609600"/>
            <a:ext cx="8915400" cy="53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65163" indent="-665163">
              <a:lnSpc>
                <a:spcPct val="80000"/>
              </a:lnSpc>
              <a:spcBef>
                <a:spcPct val="50000"/>
              </a:spcBef>
            </a:pPr>
            <a:r>
              <a:rPr lang="en-US" sz="3500" b="1" dirty="0">
                <a:solidFill>
                  <a:srgbClr val="FF0000"/>
                </a:solidFill>
              </a:rPr>
              <a:t>I. </a:t>
            </a:r>
            <a:r>
              <a:rPr lang="mn-MN" sz="3500" b="1" dirty="0" smtClean="0">
                <a:solidFill>
                  <a:srgbClr val="FF0000"/>
                </a:solidFill>
              </a:rPr>
              <a:t>Өвдөлт намдаах-Халуун бууруулах</a:t>
            </a:r>
            <a:endParaRPr lang="ru-RU" sz="3500" dirty="0"/>
          </a:p>
        </p:txBody>
      </p:sp>
      <p:sp>
        <p:nvSpPr>
          <p:cNvPr id="6147" name="Text Box 11"/>
          <p:cNvSpPr txBox="1">
            <a:spLocks noChangeArrowheads="1"/>
          </p:cNvSpPr>
          <p:nvPr/>
        </p:nvSpPr>
        <p:spPr bwMode="auto">
          <a:xfrm>
            <a:off x="0" y="2190750"/>
            <a:ext cx="9144000" cy="3113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2000"/>
              </a:lnSpc>
              <a:spcBef>
                <a:spcPct val="50000"/>
              </a:spcBef>
            </a:pPr>
            <a:r>
              <a:rPr lang="ru-RU" b="1" u="sng" dirty="0" smtClean="0"/>
              <a:t>Парааминофенол</a:t>
            </a:r>
            <a:r>
              <a:rPr lang="mn-MN" b="1" u="sng" dirty="0" smtClean="0"/>
              <a:t>ууд</a:t>
            </a:r>
            <a:r>
              <a:rPr lang="ru-RU" b="1" dirty="0" smtClean="0"/>
              <a:t>:</a:t>
            </a:r>
            <a:endParaRPr lang="ru-RU" b="1" dirty="0"/>
          </a:p>
          <a:p>
            <a:pPr>
              <a:lnSpc>
                <a:spcPts val="2000"/>
              </a:lnSpc>
              <a:spcBef>
                <a:spcPct val="50000"/>
              </a:spcBef>
            </a:pPr>
            <a:r>
              <a:rPr lang="ru-RU" b="1" dirty="0"/>
              <a:t>	Парацетамол = </a:t>
            </a:r>
            <a:r>
              <a:rPr lang="ru-RU" b="1" dirty="0" smtClean="0"/>
              <a:t>Ацетаминофен  -</a:t>
            </a:r>
            <a:r>
              <a:rPr lang="mn-MN" b="1" dirty="0" smtClean="0"/>
              <a:t>   </a:t>
            </a:r>
          </a:p>
          <a:p>
            <a:pPr>
              <a:lnSpc>
                <a:spcPts val="2000"/>
              </a:lnSpc>
              <a:spcBef>
                <a:spcPct val="50000"/>
              </a:spcBef>
            </a:pPr>
            <a:r>
              <a:rPr lang="ru-RU" b="1" u="sng" dirty="0" smtClean="0"/>
              <a:t>Пиразолон</a:t>
            </a:r>
            <a:r>
              <a:rPr lang="mn-MN" b="1" u="sng" dirty="0" smtClean="0"/>
              <a:t>ууд</a:t>
            </a:r>
            <a:r>
              <a:rPr lang="ru-RU" b="1" dirty="0" smtClean="0"/>
              <a:t>:</a:t>
            </a:r>
          </a:p>
          <a:p>
            <a:pPr>
              <a:lnSpc>
                <a:spcPts val="2000"/>
              </a:lnSpc>
              <a:spcBef>
                <a:spcPct val="50000"/>
              </a:spcBef>
            </a:pPr>
            <a:r>
              <a:rPr lang="ru-RU" b="1" dirty="0"/>
              <a:t>	Метамизол </a:t>
            </a:r>
            <a:r>
              <a:rPr lang="ru-RU" dirty="0"/>
              <a:t>(Анальгин</a:t>
            </a:r>
            <a:r>
              <a:rPr lang="ru-RU" dirty="0" smtClean="0"/>
              <a:t>)</a:t>
            </a:r>
            <a:r>
              <a:rPr lang="mn-MN" dirty="0" smtClean="0"/>
              <a:t> </a:t>
            </a:r>
          </a:p>
          <a:p>
            <a:pPr>
              <a:lnSpc>
                <a:spcPts val="2000"/>
              </a:lnSpc>
              <a:spcBef>
                <a:spcPct val="50000"/>
              </a:spcBef>
            </a:pPr>
            <a:r>
              <a:rPr lang="mn-MN" b="1" u="sng" dirty="0" smtClean="0"/>
              <a:t>А</a:t>
            </a:r>
            <a:r>
              <a:rPr lang="ru-RU" b="1" u="sng" dirty="0" smtClean="0"/>
              <a:t>нтранил</a:t>
            </a:r>
            <a:r>
              <a:rPr lang="mn-MN" b="1" u="sng" dirty="0" smtClean="0"/>
              <a:t>ын хүчлийн уламжлалууд </a:t>
            </a:r>
            <a:r>
              <a:rPr lang="ru-RU" b="1" dirty="0" smtClean="0"/>
              <a:t>:</a:t>
            </a:r>
          </a:p>
          <a:p>
            <a:pPr>
              <a:lnSpc>
                <a:spcPts val="2000"/>
              </a:lnSpc>
              <a:spcBef>
                <a:spcPct val="50000"/>
              </a:spcBef>
            </a:pPr>
            <a:r>
              <a:rPr lang="ru-RU" b="1" dirty="0"/>
              <a:t>	</a:t>
            </a:r>
            <a:r>
              <a:rPr lang="ru-RU" b="1" dirty="0" smtClean="0"/>
              <a:t>Мефенам</a:t>
            </a:r>
            <a:r>
              <a:rPr lang="mn-MN" b="1" dirty="0" smtClean="0"/>
              <a:t>ийн хүчил  </a:t>
            </a:r>
            <a:endParaRPr lang="ru-RU" b="1" dirty="0"/>
          </a:p>
          <a:p>
            <a:pPr>
              <a:lnSpc>
                <a:spcPts val="2000"/>
              </a:lnSpc>
              <a:spcBef>
                <a:spcPct val="50000"/>
              </a:spcBef>
            </a:pPr>
            <a:r>
              <a:rPr lang="mn-MN" b="1" u="sng" dirty="0" smtClean="0"/>
              <a:t>Г</a:t>
            </a:r>
            <a:r>
              <a:rPr lang="ru-RU" b="1" u="sng" dirty="0" smtClean="0"/>
              <a:t>етероарил</a:t>
            </a:r>
            <a:r>
              <a:rPr lang="mn-MN" b="1" u="sng" dirty="0" smtClean="0"/>
              <a:t>цууны хүчилийн уламжлал </a:t>
            </a:r>
            <a:r>
              <a:rPr lang="ru-RU" b="1" dirty="0" smtClean="0"/>
              <a:t>:</a:t>
            </a:r>
            <a:endParaRPr lang="ru-RU" b="1" dirty="0"/>
          </a:p>
          <a:p>
            <a:pPr>
              <a:lnSpc>
                <a:spcPts val="2000"/>
              </a:lnSpc>
              <a:spcBef>
                <a:spcPct val="50000"/>
              </a:spcBef>
            </a:pPr>
            <a:r>
              <a:rPr lang="ru-RU" b="1" dirty="0"/>
              <a:t>	Кеторолак – </a:t>
            </a:r>
            <a:r>
              <a:rPr lang="mn-MN" dirty="0" smtClean="0"/>
              <a:t> хамгийн хүчтэй </a:t>
            </a:r>
            <a:r>
              <a:rPr lang="ru-RU" dirty="0" smtClean="0"/>
              <a:t>(</a:t>
            </a:r>
            <a:r>
              <a:rPr lang="mn-MN" dirty="0" smtClean="0"/>
              <a:t>тарилгын хэлбэр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6148" name="Text Box 12"/>
          <p:cNvSpPr txBox="1">
            <a:spLocks noChangeArrowheads="1"/>
          </p:cNvSpPr>
          <p:nvPr/>
        </p:nvSpPr>
        <p:spPr bwMode="auto">
          <a:xfrm>
            <a:off x="323850" y="3862388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>
              <a:solidFill>
                <a:srgbClr val="00CC66"/>
              </a:solidFill>
            </a:endParaRPr>
          </a:p>
        </p:txBody>
      </p:sp>
      <p:sp>
        <p:nvSpPr>
          <p:cNvPr id="6149" name="Text Box 13"/>
          <p:cNvSpPr txBox="1">
            <a:spLocks noChangeArrowheads="1"/>
          </p:cNvSpPr>
          <p:nvPr/>
        </p:nvSpPr>
        <p:spPr bwMode="auto">
          <a:xfrm>
            <a:off x="323850" y="2279650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>
              <a:solidFill>
                <a:srgbClr val="00CC66"/>
              </a:solidFill>
            </a:endParaRPr>
          </a:p>
        </p:txBody>
      </p:sp>
      <p:sp>
        <p:nvSpPr>
          <p:cNvPr id="6150" name="Text Box 15"/>
          <p:cNvSpPr txBox="1">
            <a:spLocks noChangeArrowheads="1"/>
          </p:cNvSpPr>
          <p:nvPr/>
        </p:nvSpPr>
        <p:spPr bwMode="auto">
          <a:xfrm>
            <a:off x="1600200" y="6207125"/>
            <a:ext cx="68580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2000"/>
              </a:lnSpc>
              <a:spcBef>
                <a:spcPct val="50000"/>
              </a:spcBef>
            </a:pPr>
            <a:r>
              <a:rPr lang="mn-MN" b="1" dirty="0" smtClean="0"/>
              <a:t>Анхааруулга</a:t>
            </a:r>
            <a:r>
              <a:rPr lang="ru-RU" b="1" dirty="0" smtClean="0"/>
              <a:t>:       </a:t>
            </a:r>
            <a:r>
              <a:rPr lang="mn-MN" b="1" dirty="0" smtClean="0"/>
              <a:t>жоргүй олгох бэлдмэл</a:t>
            </a:r>
            <a:endParaRPr lang="ru-RU" b="1" dirty="0"/>
          </a:p>
        </p:txBody>
      </p:sp>
      <p:sp>
        <p:nvSpPr>
          <p:cNvPr id="6151" name="Text Box 16"/>
          <p:cNvSpPr txBox="1">
            <a:spLocks noChangeArrowheads="1"/>
          </p:cNvSpPr>
          <p:nvPr/>
        </p:nvSpPr>
        <p:spPr bwMode="auto">
          <a:xfrm>
            <a:off x="914400" y="5851525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 dirty="0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 dirty="0">
              <a:solidFill>
                <a:srgbClr val="00CC66"/>
              </a:solidFill>
            </a:endParaRPr>
          </a:p>
        </p:txBody>
      </p:sp>
      <p:sp>
        <p:nvSpPr>
          <p:cNvPr id="6152" name="Text Box 17"/>
          <p:cNvSpPr txBox="1">
            <a:spLocks noChangeArrowheads="1"/>
          </p:cNvSpPr>
          <p:nvPr/>
        </p:nvSpPr>
        <p:spPr bwMode="auto">
          <a:xfrm>
            <a:off x="152400" y="152400"/>
            <a:ext cx="8883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mn-MN" dirty="0" smtClean="0"/>
              <a:t>Ангилал</a:t>
            </a:r>
            <a:r>
              <a:rPr lang="ru-RU" dirty="0" smtClean="0"/>
              <a:t>: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/>
          <p:cNvSpPr txBox="1">
            <a:spLocks noChangeArrowheads="1"/>
          </p:cNvSpPr>
          <p:nvPr/>
        </p:nvSpPr>
        <p:spPr bwMode="auto">
          <a:xfrm>
            <a:off x="77788" y="76200"/>
            <a:ext cx="8990012" cy="53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60425" indent="-860425">
              <a:lnSpc>
                <a:spcPct val="80000"/>
              </a:lnSpc>
              <a:spcBef>
                <a:spcPct val="50000"/>
              </a:spcBef>
            </a:pPr>
            <a:r>
              <a:rPr lang="en-US" sz="3500" b="1" dirty="0">
                <a:solidFill>
                  <a:srgbClr val="FF0000"/>
                </a:solidFill>
              </a:rPr>
              <a:t>II. </a:t>
            </a:r>
            <a:r>
              <a:rPr lang="mn-MN" sz="3500" b="1" dirty="0" smtClean="0">
                <a:solidFill>
                  <a:srgbClr val="FF0000"/>
                </a:solidFill>
              </a:rPr>
              <a:t>Үрэвслийн эсрэг дааврын бус бэлдмэл</a:t>
            </a:r>
            <a:endParaRPr lang="ru-RU" sz="3500" dirty="0"/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76200" y="1676400"/>
            <a:ext cx="8991600" cy="4087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</a:rPr>
              <a:t>1. </a:t>
            </a:r>
            <a:r>
              <a:rPr lang="ru-RU" b="1" dirty="0" smtClean="0">
                <a:solidFill>
                  <a:srgbClr val="FF0000"/>
                </a:solidFill>
              </a:rPr>
              <a:t>ЦОГ-1</a:t>
            </a:r>
            <a:r>
              <a:rPr lang="mn-MN" b="1" dirty="0" smtClean="0">
                <a:solidFill>
                  <a:srgbClr val="FF0000"/>
                </a:solidFill>
              </a:rPr>
              <a:t>, </a:t>
            </a:r>
            <a:r>
              <a:rPr lang="ru-RU" b="1" dirty="0" smtClean="0">
                <a:solidFill>
                  <a:srgbClr val="FF0000"/>
                </a:solidFill>
              </a:rPr>
              <a:t> ЦОГ-2</a:t>
            </a:r>
            <a:r>
              <a:rPr lang="mn-MN" b="1" dirty="0" smtClean="0">
                <a:solidFill>
                  <a:srgbClr val="FF0000"/>
                </a:solidFill>
              </a:rPr>
              <a:t> сонгомолоор дарангуйлагч</a:t>
            </a:r>
            <a:endParaRPr lang="ru-RU" b="1" dirty="0">
              <a:solidFill>
                <a:srgbClr val="FF0000"/>
              </a:solidFill>
            </a:endParaRPr>
          </a:p>
          <a:p>
            <a:pPr algn="r">
              <a:lnSpc>
                <a:spcPts val="1600"/>
              </a:lnSpc>
              <a:spcBef>
                <a:spcPct val="50000"/>
              </a:spcBef>
            </a:pPr>
            <a:r>
              <a:rPr lang="ru-RU" b="1" dirty="0" smtClean="0"/>
              <a:t>(</a:t>
            </a:r>
            <a:r>
              <a:rPr lang="mn-MN" b="1" dirty="0" smtClean="0"/>
              <a:t>эрсдэлийн хувь</a:t>
            </a:r>
            <a:r>
              <a:rPr lang="en-US" b="1" dirty="0" smtClean="0"/>
              <a:t>&gt; </a:t>
            </a:r>
            <a:r>
              <a:rPr lang="en-US" b="1" dirty="0"/>
              <a:t>30%)</a:t>
            </a:r>
            <a:endParaRPr lang="ru-RU" b="1" u="sng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u="sng" dirty="0" smtClean="0"/>
              <a:t>Салицилат</a:t>
            </a:r>
            <a:r>
              <a:rPr lang="mn-MN" b="1" u="sng" dirty="0" smtClean="0"/>
              <a:t>ууд</a:t>
            </a:r>
            <a:r>
              <a:rPr lang="ru-RU" b="1" u="sng" dirty="0" smtClean="0"/>
              <a:t> </a:t>
            </a:r>
            <a:r>
              <a:rPr lang="ru-RU" b="1" u="sng" dirty="0"/>
              <a:t>(</a:t>
            </a:r>
            <a:r>
              <a:rPr lang="ru-RU" b="1" u="sng" dirty="0" smtClean="0"/>
              <a:t>арил-карбон</a:t>
            </a:r>
            <a:r>
              <a:rPr lang="mn-MN" b="1" u="sng" dirty="0" smtClean="0"/>
              <a:t>ы хүчил</a:t>
            </a:r>
            <a:r>
              <a:rPr lang="ru-RU" b="1" u="sng" dirty="0" smtClean="0"/>
              <a:t>)</a:t>
            </a:r>
            <a:r>
              <a:rPr lang="ru-RU" b="1" dirty="0" smtClean="0"/>
              <a:t>:</a:t>
            </a:r>
            <a:endParaRPr lang="ru-RU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dirty="0"/>
              <a:t>	</a:t>
            </a:r>
            <a:r>
              <a:rPr lang="ru-RU" b="1" dirty="0" smtClean="0"/>
              <a:t>Ацетилсалицил</a:t>
            </a:r>
            <a:r>
              <a:rPr lang="mn-MN" b="1" dirty="0" smtClean="0"/>
              <a:t>ийн хүчил</a:t>
            </a:r>
            <a:r>
              <a:rPr lang="ru-RU" b="1" dirty="0" smtClean="0"/>
              <a:t> </a:t>
            </a:r>
            <a:r>
              <a:rPr lang="ru-RU" dirty="0"/>
              <a:t>(Аспирин) - ЦОГ-1 (</a:t>
            </a:r>
            <a:r>
              <a:rPr lang="en-US" dirty="0" err="1"/>
              <a:t>D</a:t>
            </a:r>
            <a:r>
              <a:rPr lang="en-US" baseline="-25000" dirty="0" err="1"/>
              <a:t>min</a:t>
            </a:r>
            <a:r>
              <a:rPr lang="en-US" dirty="0"/>
              <a:t>)</a:t>
            </a:r>
            <a:endParaRPr lang="ru-RU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dirty="0"/>
              <a:t>	Ацетилсалицилат </a:t>
            </a:r>
            <a:r>
              <a:rPr lang="ru-RU" b="1" dirty="0" smtClean="0"/>
              <a:t>лизин </a:t>
            </a:r>
            <a:r>
              <a:rPr lang="ru-RU" dirty="0"/>
              <a:t>(Ацелизин, Ласпал)</a:t>
            </a:r>
            <a:endParaRPr lang="ru-RU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dirty="0"/>
              <a:t>	Дифлунизал </a:t>
            </a:r>
            <a:r>
              <a:rPr lang="ru-RU" dirty="0"/>
              <a:t>(Долобид)</a:t>
            </a:r>
            <a:endParaRPr lang="ru-RU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u="sng" dirty="0" smtClean="0"/>
              <a:t>Пиразолидин</a:t>
            </a:r>
            <a:r>
              <a:rPr lang="mn-MN" b="1" u="sng" dirty="0" smtClean="0"/>
              <a:t>ууд</a:t>
            </a:r>
            <a:r>
              <a:rPr lang="ru-RU" b="1" dirty="0" smtClean="0"/>
              <a:t>:</a:t>
            </a:r>
            <a:endParaRPr lang="ru-RU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dirty="0"/>
              <a:t>	Фенилбутазон </a:t>
            </a:r>
            <a:r>
              <a:rPr lang="ru-RU" dirty="0"/>
              <a:t>(Бутадион), </a:t>
            </a:r>
            <a:r>
              <a:rPr lang="ru-RU" b="1" dirty="0"/>
              <a:t>	Клофезон</a:t>
            </a:r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mn-MN" b="1" u="sng" dirty="0" smtClean="0"/>
              <a:t>И</a:t>
            </a:r>
            <a:r>
              <a:rPr lang="ru-RU" b="1" u="sng" dirty="0" smtClean="0"/>
              <a:t>ндол</a:t>
            </a:r>
            <a:r>
              <a:rPr lang="mn-MN" b="1" u="sng" dirty="0" smtClean="0"/>
              <a:t>цууны хүчлийн уламжлал</a:t>
            </a:r>
            <a:r>
              <a:rPr lang="ru-RU" b="1" dirty="0" smtClean="0"/>
              <a:t>:</a:t>
            </a:r>
            <a:endParaRPr lang="ru-RU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dirty="0"/>
              <a:t>	Индометацин </a:t>
            </a:r>
            <a:r>
              <a:rPr lang="ru-RU" dirty="0"/>
              <a:t>(Метиндол), </a:t>
            </a:r>
            <a:r>
              <a:rPr lang="ru-RU" b="1" dirty="0"/>
              <a:t>	Сулиндак, Этодолак</a:t>
            </a:r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mn-MN" b="1" u="sng" dirty="0" smtClean="0"/>
              <a:t>Ф</a:t>
            </a:r>
            <a:r>
              <a:rPr lang="ru-RU" b="1" u="sng" dirty="0" smtClean="0"/>
              <a:t>енил</a:t>
            </a:r>
            <a:r>
              <a:rPr lang="mn-MN" b="1" u="sng" dirty="0" smtClean="0"/>
              <a:t>цууны хүчлийн уламжлал </a:t>
            </a:r>
            <a:r>
              <a:rPr lang="ru-RU" b="1" u="sng" dirty="0" smtClean="0"/>
              <a:t>(арил</a:t>
            </a:r>
            <a:r>
              <a:rPr lang="mn-MN" b="1" u="sng" dirty="0" smtClean="0"/>
              <a:t>цууны хүчил</a:t>
            </a:r>
            <a:r>
              <a:rPr lang="ru-RU" b="1" u="sng" dirty="0" smtClean="0"/>
              <a:t>) </a:t>
            </a:r>
            <a:r>
              <a:rPr lang="ru-RU" b="1" dirty="0" smtClean="0"/>
              <a:t>:</a:t>
            </a:r>
            <a:endParaRPr lang="ru-RU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dirty="0"/>
              <a:t>	Диклофенак </a:t>
            </a:r>
            <a:r>
              <a:rPr lang="ru-RU" dirty="0"/>
              <a:t>(Вольтарен)</a:t>
            </a:r>
            <a:r>
              <a:rPr lang="ru-RU" b="1" dirty="0"/>
              <a:t>, Ацеклофенак </a:t>
            </a:r>
            <a:r>
              <a:rPr lang="ru-RU" dirty="0"/>
              <a:t>(Аэртал)</a:t>
            </a: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533400" y="2422525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>
              <a:solidFill>
                <a:srgbClr val="00CC66"/>
              </a:solidFill>
            </a:endParaRPr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533400" y="2879725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>
              <a:solidFill>
                <a:srgbClr val="00CC66"/>
              </a:solidFill>
            </a:endParaRPr>
          </a:p>
        </p:txBody>
      </p:sp>
      <p:sp>
        <p:nvSpPr>
          <p:cNvPr id="7174" name="Text Box 9"/>
          <p:cNvSpPr txBox="1">
            <a:spLocks noChangeArrowheads="1"/>
          </p:cNvSpPr>
          <p:nvPr/>
        </p:nvSpPr>
        <p:spPr bwMode="auto">
          <a:xfrm>
            <a:off x="533400" y="3657600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 dirty="0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 dirty="0">
              <a:solidFill>
                <a:srgbClr val="00CC66"/>
              </a:solidFill>
            </a:endParaRPr>
          </a:p>
        </p:txBody>
      </p:sp>
      <p:sp>
        <p:nvSpPr>
          <p:cNvPr id="7175" name="Text Box 10"/>
          <p:cNvSpPr txBox="1">
            <a:spLocks noChangeArrowheads="1"/>
          </p:cNvSpPr>
          <p:nvPr/>
        </p:nvSpPr>
        <p:spPr bwMode="auto">
          <a:xfrm>
            <a:off x="0" y="990600"/>
            <a:ext cx="883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/>
              <a:t>(</a:t>
            </a:r>
            <a:r>
              <a:rPr lang="mn-MN" sz="1600" dirty="0" smtClean="0"/>
              <a:t>үрэвслийн голомтод нэвтэрч төвийн үйлдэл үзүүлснээр </a:t>
            </a:r>
            <a:r>
              <a:rPr lang="ru-RU" sz="1600" dirty="0" smtClean="0"/>
              <a:t>– </a:t>
            </a:r>
            <a:r>
              <a:rPr lang="mn-MN" sz="1600" dirty="0" smtClean="0"/>
              <a:t>өвдөлт намдаах </a:t>
            </a:r>
            <a:r>
              <a:rPr lang="ru-RU" sz="1600" dirty="0" smtClean="0"/>
              <a:t>+ </a:t>
            </a:r>
            <a:r>
              <a:rPr lang="mn-MN" sz="1600" dirty="0" smtClean="0"/>
              <a:t>халуун бууруулах + үрэвслийн эсрэг үйлдэл үзүүлнэ.</a:t>
            </a:r>
            <a:r>
              <a:rPr lang="en-US" sz="1600" dirty="0" smtClean="0"/>
              <a:t>)</a:t>
            </a:r>
            <a:endParaRPr lang="ru-RU" sz="1600" dirty="0"/>
          </a:p>
        </p:txBody>
      </p:sp>
      <p:sp>
        <p:nvSpPr>
          <p:cNvPr id="7176" name="Text Box 11"/>
          <p:cNvSpPr txBox="1">
            <a:spLocks noChangeArrowheads="1"/>
          </p:cNvSpPr>
          <p:nvPr/>
        </p:nvSpPr>
        <p:spPr bwMode="auto">
          <a:xfrm>
            <a:off x="533400" y="5029200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 dirty="0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 dirty="0">
              <a:solidFill>
                <a:srgbClr val="00CC66"/>
              </a:solidFill>
            </a:endParaRPr>
          </a:p>
        </p:txBody>
      </p:sp>
      <p:sp>
        <p:nvSpPr>
          <p:cNvPr id="7177" name="Text Box 12"/>
          <p:cNvSpPr txBox="1">
            <a:spLocks noChangeArrowheads="1"/>
          </p:cNvSpPr>
          <p:nvPr/>
        </p:nvSpPr>
        <p:spPr bwMode="auto">
          <a:xfrm>
            <a:off x="533400" y="4343400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 dirty="0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 dirty="0">
              <a:solidFill>
                <a:srgbClr val="00CC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52400" y="161925"/>
            <a:ext cx="8991600" cy="577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u="sng" dirty="0" smtClean="0"/>
              <a:t>Оксикам</a:t>
            </a:r>
            <a:r>
              <a:rPr lang="mn-MN" b="1" u="sng" dirty="0" smtClean="0"/>
              <a:t>ууд </a:t>
            </a:r>
            <a:r>
              <a:rPr lang="ru-RU" b="1" u="sng" dirty="0" smtClean="0"/>
              <a:t>( эноли</a:t>
            </a:r>
            <a:r>
              <a:rPr lang="mn-MN" b="1" u="sng" dirty="0" smtClean="0"/>
              <a:t>йн хүчлийн уламжлал</a:t>
            </a:r>
            <a:r>
              <a:rPr lang="ru-RU" b="1" u="sng" dirty="0" smtClean="0"/>
              <a:t>)</a:t>
            </a:r>
            <a:r>
              <a:rPr lang="ru-RU" b="1" dirty="0" smtClean="0"/>
              <a:t>:</a:t>
            </a:r>
            <a:endParaRPr lang="ru-RU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dirty="0"/>
              <a:t>	Пироксикам, Теноксикам</a:t>
            </a:r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en-US" b="1" u="sng" dirty="0" smtClean="0"/>
              <a:t>П</a:t>
            </a:r>
            <a:r>
              <a:rPr lang="mn-MN" b="1" u="sng" dirty="0" smtClean="0"/>
              <a:t>р</a:t>
            </a:r>
            <a:r>
              <a:rPr lang="en-US" b="1" u="sng" dirty="0" err="1" smtClean="0"/>
              <a:t>опион</a:t>
            </a:r>
            <a:r>
              <a:rPr lang="mn-MN" b="1" u="sng" dirty="0" smtClean="0"/>
              <a:t>ы хүчлийн уламжлалууд </a:t>
            </a:r>
            <a:r>
              <a:rPr lang="en-US" b="1" dirty="0" smtClean="0"/>
              <a:t>:</a:t>
            </a:r>
            <a:endParaRPr lang="en-US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en-US" b="1" dirty="0"/>
              <a:t>	</a:t>
            </a:r>
            <a:r>
              <a:rPr lang="en-US" b="1" dirty="0" err="1"/>
              <a:t>Ибупрофен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Нурофен</a:t>
            </a:r>
            <a:r>
              <a:rPr lang="en-US" dirty="0"/>
              <a:t>)</a:t>
            </a:r>
            <a:r>
              <a:rPr lang="ru-RU" dirty="0"/>
              <a:t>;</a:t>
            </a:r>
            <a:r>
              <a:rPr lang="en-US" dirty="0"/>
              <a:t>  </a:t>
            </a:r>
            <a:r>
              <a:rPr lang="en-US" b="1" dirty="0" err="1"/>
              <a:t>Напроксен</a:t>
            </a:r>
            <a:r>
              <a:rPr lang="ru-RU" b="1" dirty="0"/>
              <a:t> </a:t>
            </a:r>
            <a:r>
              <a:rPr lang="ru-RU" sz="2000" dirty="0" smtClean="0"/>
              <a:t>–;</a:t>
            </a:r>
            <a:endParaRPr lang="en-US" sz="2000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en-US" dirty="0"/>
              <a:t>	</a:t>
            </a:r>
            <a:r>
              <a:rPr lang="en-US" b="1" dirty="0" err="1"/>
              <a:t>Кетопрофен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Кетонал</a:t>
            </a:r>
            <a:r>
              <a:rPr lang="en-US" dirty="0"/>
              <a:t>, </a:t>
            </a:r>
            <a:r>
              <a:rPr lang="en-US" dirty="0" err="1"/>
              <a:t>Фастум</a:t>
            </a:r>
            <a:r>
              <a:rPr lang="en-US" dirty="0"/>
              <a:t>), </a:t>
            </a:r>
            <a:r>
              <a:rPr lang="en-US" b="1" dirty="0" err="1"/>
              <a:t>Декскетопрофен</a:t>
            </a:r>
            <a:r>
              <a:rPr lang="ru-RU" b="1" dirty="0"/>
              <a:t>.</a:t>
            </a:r>
            <a:endParaRPr lang="en-US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</a:rPr>
              <a:t>2. </a:t>
            </a:r>
            <a:r>
              <a:rPr lang="ru-RU" b="1" dirty="0" smtClean="0">
                <a:solidFill>
                  <a:srgbClr val="FF0000"/>
                </a:solidFill>
              </a:rPr>
              <a:t>ЦОГ-2 </a:t>
            </a:r>
            <a:r>
              <a:rPr lang="mn-MN" b="1" dirty="0" smtClean="0">
                <a:solidFill>
                  <a:srgbClr val="FF0000"/>
                </a:solidFill>
              </a:rPr>
              <a:t> сонгомол дарангуйлагч                                                 </a:t>
            </a: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u="sng" dirty="0" smtClean="0"/>
              <a:t>Оксикам</a:t>
            </a:r>
            <a:r>
              <a:rPr lang="mn-MN" b="1" u="sng" dirty="0" smtClean="0"/>
              <a:t>ууд</a:t>
            </a:r>
            <a:r>
              <a:rPr lang="ru-RU" b="1" u="sng" dirty="0" smtClean="0"/>
              <a:t> </a:t>
            </a:r>
            <a:r>
              <a:rPr lang="ru-RU" b="1" u="sng" dirty="0"/>
              <a:t>:</a:t>
            </a:r>
            <a:endParaRPr lang="ru-RU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dirty="0"/>
              <a:t>	Мелоксикам  </a:t>
            </a:r>
            <a:r>
              <a:rPr lang="en-US" dirty="0" smtClean="0"/>
              <a:t>-</a:t>
            </a:r>
            <a:endParaRPr lang="en-US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en-US" b="1" u="sng" dirty="0" err="1" smtClean="0"/>
              <a:t>Коксиб</a:t>
            </a:r>
            <a:r>
              <a:rPr lang="mn-MN" b="1" u="sng" dirty="0" smtClean="0"/>
              <a:t>ууд</a:t>
            </a:r>
            <a:r>
              <a:rPr lang="en-US" b="1" dirty="0" smtClean="0"/>
              <a:t> </a:t>
            </a:r>
            <a:r>
              <a:rPr lang="en-US" b="1" dirty="0"/>
              <a:t>:</a:t>
            </a:r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en-US" b="1" dirty="0"/>
              <a:t>	</a:t>
            </a:r>
            <a:r>
              <a:rPr lang="en-US" b="1" dirty="0" err="1"/>
              <a:t>Целекокиб</a:t>
            </a:r>
            <a:r>
              <a:rPr lang="en-US" b="1" dirty="0"/>
              <a:t> (</a:t>
            </a:r>
            <a:r>
              <a:rPr lang="en-US" dirty="0" err="1"/>
              <a:t>Целебрекс</a:t>
            </a:r>
            <a:r>
              <a:rPr lang="en-US" b="1" dirty="0"/>
              <a:t>), </a:t>
            </a:r>
            <a:r>
              <a:rPr lang="ru-RU" b="1" dirty="0" smtClean="0">
                <a:latin typeface="Arial" charset="0"/>
              </a:rPr>
              <a:t>Рофекоксиб</a:t>
            </a:r>
            <a:endParaRPr lang="en-US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</a:rPr>
              <a:t>3. </a:t>
            </a:r>
            <a:r>
              <a:rPr lang="ru-RU" b="1" dirty="0" smtClean="0">
                <a:solidFill>
                  <a:srgbClr val="FF0000"/>
                </a:solidFill>
              </a:rPr>
              <a:t>ЦОГ-2 </a:t>
            </a:r>
            <a:r>
              <a:rPr lang="mn-MN" b="1" dirty="0" smtClean="0">
                <a:solidFill>
                  <a:srgbClr val="FF0000"/>
                </a:solidFill>
              </a:rPr>
              <a:t> дарангуйлагч </a:t>
            </a:r>
            <a:endParaRPr lang="en-US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mn-MN" b="1" u="sng" dirty="0" smtClean="0"/>
              <a:t>С</a:t>
            </a:r>
            <a:r>
              <a:rPr lang="en-US" b="1" u="sng" dirty="0" err="1" smtClean="0"/>
              <a:t>ульфонанилид</a:t>
            </a:r>
            <a:r>
              <a:rPr lang="mn-MN" b="1" u="sng" dirty="0" smtClean="0"/>
              <a:t>ийн уламжлал</a:t>
            </a:r>
            <a:r>
              <a:rPr lang="en-US" b="1" dirty="0" smtClean="0"/>
              <a:t>:</a:t>
            </a:r>
            <a:endParaRPr lang="en-US" b="1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en-US" b="1" dirty="0"/>
              <a:t>	</a:t>
            </a:r>
            <a:r>
              <a:rPr lang="en-US" b="1" dirty="0" err="1"/>
              <a:t>Нимесулид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Нимулид</a:t>
            </a:r>
            <a:r>
              <a:rPr lang="en-US" dirty="0"/>
              <a:t>) + </a:t>
            </a:r>
            <a:r>
              <a:rPr lang="en-US" dirty="0" err="1" smtClean="0"/>
              <a:t>ингибитор</a:t>
            </a:r>
            <a:r>
              <a:rPr lang="mn-MN" dirty="0" smtClean="0"/>
              <a:t> </a:t>
            </a:r>
            <a:r>
              <a:rPr lang="en-US" dirty="0" smtClean="0"/>
              <a:t>ЦОГ-2</a:t>
            </a:r>
            <a:endParaRPr lang="en-US" dirty="0"/>
          </a:p>
          <a:p>
            <a:pPr>
              <a:lnSpc>
                <a:spcPts val="1600"/>
              </a:lnSpc>
              <a:spcBef>
                <a:spcPct val="50000"/>
              </a:spcBef>
            </a:pPr>
            <a:endParaRPr lang="en-US" sz="1000" b="1" dirty="0">
              <a:solidFill>
                <a:srgbClr val="FF0000"/>
              </a:solidFill>
            </a:endParaRPr>
          </a:p>
          <a:p>
            <a:pPr>
              <a:lnSpc>
                <a:spcPts val="1600"/>
              </a:lnSpc>
              <a:spcBef>
                <a:spcPct val="50000"/>
              </a:spcBef>
            </a:pPr>
            <a:r>
              <a:rPr lang="en-US" sz="3500" b="1" dirty="0">
                <a:solidFill>
                  <a:srgbClr val="FF0000"/>
                </a:solidFill>
              </a:rPr>
              <a:t>III. </a:t>
            </a:r>
            <a:r>
              <a:rPr lang="mn-MN" sz="3500" b="1" dirty="0" smtClean="0">
                <a:solidFill>
                  <a:srgbClr val="FF0000"/>
                </a:solidFill>
              </a:rPr>
              <a:t>Бусад бүлгийн бэлдмэл</a:t>
            </a:r>
            <a:endParaRPr lang="ru-RU" sz="3500" b="1" dirty="0">
              <a:solidFill>
                <a:srgbClr val="FF0000"/>
              </a:solidFill>
            </a:endParaRPr>
          </a:p>
          <a:p>
            <a:pPr>
              <a:lnSpc>
                <a:spcPct val="70000"/>
              </a:lnSpc>
            </a:pPr>
            <a:r>
              <a:rPr lang="ru-RU" b="1" dirty="0"/>
              <a:t>Тизанидин</a:t>
            </a:r>
            <a:r>
              <a:rPr lang="ru-RU" dirty="0"/>
              <a:t>, </a:t>
            </a:r>
            <a:r>
              <a:rPr lang="ru-RU" b="1" dirty="0"/>
              <a:t>Клонидин</a:t>
            </a:r>
            <a:r>
              <a:rPr lang="ru-RU" dirty="0" smtClean="0"/>
              <a:t>:</a:t>
            </a:r>
            <a:endParaRPr lang="mn-MN" dirty="0" smtClean="0"/>
          </a:p>
          <a:p>
            <a:pPr>
              <a:lnSpc>
                <a:spcPct val="70000"/>
              </a:lnSpc>
            </a:pPr>
            <a:r>
              <a:rPr lang="ru-RU" b="1" dirty="0" smtClean="0"/>
              <a:t>Габапентин</a:t>
            </a:r>
            <a:r>
              <a:rPr lang="ru-RU" b="1" dirty="0"/>
              <a:t>, </a:t>
            </a:r>
            <a:r>
              <a:rPr lang="ru-RU" b="1" dirty="0" smtClean="0"/>
              <a:t>Баклофен</a:t>
            </a:r>
            <a:r>
              <a:rPr lang="ru-RU" dirty="0" smtClean="0"/>
              <a:t> </a:t>
            </a:r>
            <a:endParaRPr lang="mn-MN" dirty="0" smtClean="0"/>
          </a:p>
          <a:p>
            <a:pPr>
              <a:lnSpc>
                <a:spcPct val="70000"/>
              </a:lnSpc>
            </a:pPr>
            <a:r>
              <a:rPr lang="ru-RU" b="1" dirty="0" smtClean="0"/>
              <a:t>Глюкозамина сульфат</a:t>
            </a:r>
            <a:r>
              <a:rPr lang="mn-MN" b="1" dirty="0" smtClean="0"/>
              <a:t> ба</a:t>
            </a:r>
            <a:r>
              <a:rPr lang="ru-RU" b="1" dirty="0" smtClean="0"/>
              <a:t> </a:t>
            </a:r>
            <a:r>
              <a:rPr lang="ru-RU" b="1" dirty="0"/>
              <a:t>Хондроитина сульфат.</a:t>
            </a:r>
            <a:endParaRPr lang="ru-RU" dirty="0"/>
          </a:p>
        </p:txBody>
      </p:sp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609600" y="898525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>
              <a:solidFill>
                <a:srgbClr val="00CC66"/>
              </a:solidFill>
            </a:endParaRPr>
          </a:p>
        </p:txBody>
      </p:sp>
      <p:sp>
        <p:nvSpPr>
          <p:cNvPr id="8196" name="Text Box 10"/>
          <p:cNvSpPr txBox="1">
            <a:spLocks noChangeArrowheads="1"/>
          </p:cNvSpPr>
          <p:nvPr/>
        </p:nvSpPr>
        <p:spPr bwMode="auto">
          <a:xfrm>
            <a:off x="609600" y="3886200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 dirty="0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 dirty="0">
              <a:solidFill>
                <a:srgbClr val="00CC66"/>
              </a:solidFill>
            </a:endParaRPr>
          </a:p>
        </p:txBody>
      </p:sp>
      <p:sp>
        <p:nvSpPr>
          <p:cNvPr id="8197" name="Text Box 12"/>
          <p:cNvSpPr txBox="1">
            <a:spLocks noChangeArrowheads="1"/>
          </p:cNvSpPr>
          <p:nvPr/>
        </p:nvSpPr>
        <p:spPr bwMode="auto">
          <a:xfrm>
            <a:off x="609600" y="1066800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>
              <a:solidFill>
                <a:srgbClr val="00CC66"/>
              </a:solidFill>
            </a:endParaRPr>
          </a:p>
        </p:txBody>
      </p:sp>
      <p:sp>
        <p:nvSpPr>
          <p:cNvPr id="8198" name="Text Box 13"/>
          <p:cNvSpPr txBox="1">
            <a:spLocks noChangeArrowheads="1"/>
          </p:cNvSpPr>
          <p:nvPr/>
        </p:nvSpPr>
        <p:spPr bwMode="auto">
          <a:xfrm>
            <a:off x="533400" y="152400"/>
            <a:ext cx="609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 dirty="0" smtClean="0">
                <a:solidFill>
                  <a:srgbClr val="00CC66"/>
                </a:solidFill>
                <a:latin typeface="Arial" charset="0"/>
              </a:rPr>
              <a:t>+</a:t>
            </a:r>
            <a:endParaRPr lang="ru-RU" sz="6000" b="1" dirty="0">
              <a:solidFill>
                <a:srgbClr val="00CC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487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47700" lvl="1" indent="-457200">
              <a:buAutoNum type="arabicPeriod"/>
            </a:pPr>
            <a:r>
              <a:rPr lang="mn-MN" sz="2200" b="1" u="sng" dirty="0" smtClean="0">
                <a:solidFill>
                  <a:srgbClr val="000000"/>
                </a:solidFill>
              </a:rPr>
              <a:t>Өвдөлт намдаах үйлдэл </a:t>
            </a:r>
            <a:r>
              <a:rPr lang="ru-RU" sz="2200" b="1" dirty="0" smtClean="0">
                <a:solidFill>
                  <a:srgbClr val="000000"/>
                </a:solidFill>
              </a:rPr>
              <a:t>(</a:t>
            </a:r>
            <a:r>
              <a:rPr lang="ru-RU" sz="2200" b="1" dirty="0" smtClean="0"/>
              <a:t>ПгЕ</a:t>
            </a:r>
            <a:r>
              <a:rPr lang="ru-RU" sz="2200" b="1" baseline="-25000" dirty="0" smtClean="0"/>
              <a:t>2</a:t>
            </a:r>
            <a:r>
              <a:rPr lang="ru-RU" sz="2200" b="1" dirty="0" smtClean="0"/>
              <a:t>  </a:t>
            </a:r>
            <a:r>
              <a:rPr lang="mn-MN" sz="2200" b="1" dirty="0" smtClean="0"/>
              <a:t>ба </a:t>
            </a:r>
            <a:r>
              <a:rPr lang="ru-RU" sz="2200" b="1" dirty="0" smtClean="0"/>
              <a:t> </a:t>
            </a:r>
            <a:r>
              <a:rPr lang="ru-RU" sz="2200" b="1" dirty="0"/>
              <a:t>Пг</a:t>
            </a:r>
            <a:r>
              <a:rPr lang="en-US" sz="2200" b="1" dirty="0"/>
              <a:t>F</a:t>
            </a:r>
            <a:r>
              <a:rPr lang="en-US" sz="2200" b="1" baseline="-25000" dirty="0"/>
              <a:t>2</a:t>
            </a:r>
            <a:r>
              <a:rPr lang="en-US" sz="2200" b="1" baseline="-25000" dirty="0" smtClean="0">
                <a:sym typeface="Symbol" pitchFamily="18" charset="2"/>
              </a:rPr>
              <a:t></a:t>
            </a:r>
            <a:r>
              <a:rPr lang="mn-MN" sz="2200" b="1" baseline="-25000" dirty="0" smtClean="0">
                <a:sym typeface="Symbol" pitchFamily="18" charset="2"/>
              </a:rPr>
              <a:t>   </a:t>
            </a:r>
            <a:r>
              <a:rPr lang="mn-MN" sz="2200" b="1" dirty="0" smtClean="0">
                <a:sym typeface="Symbol" pitchFamily="18" charset="2"/>
              </a:rPr>
              <a:t>нийлэгжилтийг дарангуйлна</a:t>
            </a:r>
            <a:r>
              <a:rPr lang="en-US" sz="2200" b="1" dirty="0" smtClean="0">
                <a:sym typeface="Symbol" pitchFamily="18" charset="2"/>
              </a:rPr>
              <a:t>)</a:t>
            </a:r>
            <a:r>
              <a:rPr lang="mn-MN" sz="2200" b="1" dirty="0" smtClean="0">
                <a:sym typeface="Symbol" pitchFamily="18" charset="2"/>
              </a:rPr>
              <a:t> </a:t>
            </a:r>
            <a:r>
              <a:rPr lang="ru-RU" sz="2200" b="1" dirty="0" smtClean="0">
                <a:sym typeface="Symbol" pitchFamily="18" charset="2"/>
              </a:rPr>
              <a:t> </a:t>
            </a:r>
            <a:endParaRPr lang="ru-RU" sz="2200" b="1" dirty="0">
              <a:sym typeface="Symbol" pitchFamily="18" charset="2"/>
            </a:endParaRPr>
          </a:p>
          <a:p>
            <a:pPr marL="647700" lvl="1" indent="-457200">
              <a:buFont typeface="Wingdings" pitchFamily="2" charset="2"/>
              <a:buChar char="Ø"/>
            </a:pPr>
            <a:r>
              <a:rPr lang="mn-MN" dirty="0" smtClean="0"/>
              <a:t>	</a:t>
            </a:r>
            <a:r>
              <a:rPr lang="mn-MN" sz="2000" dirty="0" smtClean="0"/>
              <a:t>Толгойн өвдөлт, сарын тэмдэг ирэх үеийн өвдөлт, зөөлөн эд, үе, холбогч эдийн  гэмтэлийн үед хэрэглэнэ. </a:t>
            </a:r>
            <a:endParaRPr lang="ru-RU" sz="2000" dirty="0"/>
          </a:p>
          <a:p>
            <a:pPr marL="647700" lvl="1" indent="-457200"/>
            <a:r>
              <a:rPr lang="ru-RU" sz="2000" b="1" dirty="0"/>
              <a:t>	</a:t>
            </a:r>
            <a:r>
              <a:rPr lang="ru-RU" sz="2000" dirty="0" smtClean="0"/>
              <a:t>(</a:t>
            </a:r>
            <a:r>
              <a:rPr lang="mn-MN" sz="2000" dirty="0" smtClean="0"/>
              <a:t>эм хэрэглэх арга </a:t>
            </a:r>
            <a:r>
              <a:rPr lang="ru-RU" sz="2000" dirty="0" smtClean="0"/>
              <a:t> </a:t>
            </a:r>
            <a:r>
              <a:rPr lang="ru-RU" sz="2000" dirty="0"/>
              <a:t>- </a:t>
            </a:r>
            <a:r>
              <a:rPr lang="mn-MN" sz="2000" dirty="0" smtClean="0"/>
              <a:t>уух болон хэсэг газар хэрэглэнэ.</a:t>
            </a:r>
            <a:r>
              <a:rPr lang="ru-RU" sz="2000" dirty="0" smtClean="0"/>
              <a:t>)</a:t>
            </a:r>
            <a:endParaRPr lang="mn-MN" sz="2000" dirty="0" smtClean="0"/>
          </a:p>
          <a:p>
            <a:pPr marL="647700" lvl="1" indent="-457200">
              <a:buFont typeface="Wingdings" pitchFamily="2" charset="2"/>
              <a:buChar char="Ø"/>
            </a:pPr>
            <a:r>
              <a:rPr lang="mn-MN" sz="2000" dirty="0" smtClean="0"/>
              <a:t>Хүнд гэмтэл, хавдарын үеийн өвдөлтийн үед өвдөлт намдаах наркозын үйлдэлтэй эмийн үйлдэлийг дэмжих зорилгоор хэрэглэнэ. </a:t>
            </a:r>
            <a:endParaRPr lang="ru-RU" dirty="0"/>
          </a:p>
          <a:p>
            <a:pPr marL="647700" lvl="1" indent="-457200"/>
            <a:r>
              <a:rPr lang="ru-RU" sz="2000" dirty="0"/>
              <a:t>	</a:t>
            </a:r>
            <a:r>
              <a:rPr lang="ru-RU" sz="2000" dirty="0" smtClean="0"/>
              <a:t>(</a:t>
            </a:r>
            <a:r>
              <a:rPr lang="mn-MN" sz="2000" dirty="0" smtClean="0"/>
              <a:t>эм хэрэглэх арга </a:t>
            </a:r>
            <a:r>
              <a:rPr lang="ru-RU" sz="2000" dirty="0" smtClean="0"/>
              <a:t>– </a:t>
            </a:r>
            <a:r>
              <a:rPr lang="mn-MN" sz="2000" dirty="0" smtClean="0"/>
              <a:t>тарьж хэрэглэнэ</a:t>
            </a:r>
            <a:r>
              <a:rPr lang="ru-RU" sz="2000" dirty="0" smtClean="0"/>
              <a:t>)</a:t>
            </a:r>
            <a:endParaRPr lang="ru-RU" sz="2000" dirty="0"/>
          </a:p>
          <a:p>
            <a:pPr marL="647700" lvl="1" indent="-457200">
              <a:buFontTx/>
              <a:buChar char="•"/>
            </a:pPr>
            <a:r>
              <a:rPr lang="mn-MN" b="1" dirty="0" smtClean="0"/>
              <a:t>Өвдөлтийн медиаторын нийлэгжилт, ялгаралт, идэвхийг дарангуйлна. </a:t>
            </a:r>
            <a:r>
              <a:rPr lang="ru-RU" dirty="0" smtClean="0"/>
              <a:t>(брадикинин, </a:t>
            </a:r>
            <a:r>
              <a:rPr lang="ru-RU" dirty="0"/>
              <a:t>субстанции Р)</a:t>
            </a:r>
          </a:p>
          <a:p>
            <a:pPr marL="647700" lvl="1" indent="-457200">
              <a:buFontTx/>
              <a:buChar char="•"/>
            </a:pPr>
            <a:r>
              <a:rPr lang="mn-MN" b="1" dirty="0" smtClean="0"/>
              <a:t>Нугасаар өвдөлтийн импульс дамжилтыг дарангуйлна. </a:t>
            </a:r>
            <a:endParaRPr lang="ru-RU" dirty="0"/>
          </a:p>
          <a:p>
            <a:pPr marL="647700" lvl="1" indent="-457200"/>
            <a:endParaRPr lang="ru-RU" sz="500" dirty="0"/>
          </a:p>
          <a:p>
            <a:pPr marL="647700" lvl="1" indent="-457200"/>
            <a:r>
              <a:rPr lang="mn-MN" sz="2200" b="1" dirty="0" smtClean="0"/>
              <a:t>Харьцангуй үр дүнтэй бэлдмэлүүд </a:t>
            </a:r>
            <a:r>
              <a:rPr lang="ru-RU" sz="2200" dirty="0" smtClean="0"/>
              <a:t>– </a:t>
            </a:r>
            <a:r>
              <a:rPr lang="ru-RU" sz="2200" dirty="0"/>
              <a:t>Нимесулид, Кеторолак, Кетопрофен, Лорноксикам и Диклофенак </a:t>
            </a:r>
            <a:r>
              <a:rPr lang="mn-MN" sz="2200" dirty="0" smtClean="0"/>
              <a:t> </a:t>
            </a:r>
            <a:r>
              <a:rPr lang="ru-RU" sz="2200" dirty="0" smtClean="0"/>
              <a:t>(</a:t>
            </a:r>
            <a:r>
              <a:rPr lang="ru-RU" sz="2200" dirty="0"/>
              <a:t>3-4 </a:t>
            </a:r>
            <a:r>
              <a:rPr lang="mn-MN" sz="2200" dirty="0" smtClean="0"/>
              <a:t>шахмал/ хоног</a:t>
            </a:r>
            <a:r>
              <a:rPr lang="ru-RU" sz="2200" dirty="0" smtClean="0"/>
              <a:t>т</a:t>
            </a:r>
            <a:r>
              <a:rPr lang="mn-MN" sz="2200" dirty="0" smtClean="0"/>
              <a:t> </a:t>
            </a:r>
            <a:r>
              <a:rPr lang="ru-RU" sz="2200" dirty="0" smtClean="0"/>
              <a:t>), </a:t>
            </a:r>
            <a:r>
              <a:rPr lang="mn-MN" sz="2200" dirty="0" smtClean="0"/>
              <a:t>хэрэглэх хугацаа </a:t>
            </a:r>
            <a:r>
              <a:rPr lang="ru-RU" sz="2200" dirty="0" smtClean="0"/>
              <a:t>5-7 </a:t>
            </a:r>
            <a:r>
              <a:rPr lang="mn-MN" sz="2200" dirty="0" smtClean="0"/>
              <a:t>хоног хүртэл</a:t>
            </a:r>
            <a:r>
              <a:rPr lang="ru-RU" sz="2200" dirty="0" smtClean="0"/>
              <a:t>. </a:t>
            </a:r>
            <a:endParaRPr lang="ru-RU" sz="2200" dirty="0"/>
          </a:p>
          <a:p>
            <a:pPr marL="647700" lvl="1" indent="-457200"/>
            <a:r>
              <a:rPr lang="mn-MN" sz="2200" b="1" dirty="0" smtClean="0"/>
              <a:t>Харьцангуй аюулгүй бэлдмэл </a:t>
            </a:r>
            <a:r>
              <a:rPr lang="ru-RU" sz="2200" b="1" dirty="0" smtClean="0"/>
              <a:t> </a:t>
            </a:r>
            <a:r>
              <a:rPr lang="ru-RU" sz="2200" dirty="0"/>
              <a:t>- Нимесулид</a:t>
            </a:r>
          </a:p>
        </p:txBody>
      </p:sp>
      <p:sp>
        <p:nvSpPr>
          <p:cNvPr id="24579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ФАРМАКОЛОГИЙН  ҮЙЛДЭЛ 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7924800" y="762000"/>
            <a:ext cx="1295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/>
              <a:t>(1-6)</a:t>
            </a:r>
            <a:endParaRPr lang="ru-RU" sz="2800" b="1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47700" lvl="1" indent="-457200"/>
            <a:r>
              <a:rPr lang="ru-RU" sz="3000" b="1" dirty="0">
                <a:solidFill>
                  <a:srgbClr val="000000"/>
                </a:solidFill>
              </a:rPr>
              <a:t>2. </a:t>
            </a:r>
            <a:r>
              <a:rPr lang="mn-MN" sz="3000" b="1" u="sng" dirty="0" smtClean="0">
                <a:solidFill>
                  <a:srgbClr val="000000"/>
                </a:solidFill>
              </a:rPr>
              <a:t>Халуун бууруулах үйлдэл</a:t>
            </a:r>
            <a:r>
              <a:rPr lang="ru-RU" sz="3000" b="1" dirty="0" smtClean="0">
                <a:solidFill>
                  <a:srgbClr val="000000"/>
                </a:solidFill>
              </a:rPr>
              <a:t>- </a:t>
            </a:r>
            <a:r>
              <a:rPr lang="mn-MN" sz="3000" b="1" dirty="0" smtClean="0">
                <a:solidFill>
                  <a:srgbClr val="000000"/>
                </a:solidFill>
              </a:rPr>
              <a:t>гипоталамуст байрлах дулаан зохицуулгын төвд </a:t>
            </a:r>
            <a:r>
              <a:rPr lang="ru-RU" sz="3000" b="1" dirty="0" smtClean="0"/>
              <a:t>ПгЕ</a:t>
            </a:r>
            <a:r>
              <a:rPr lang="ru-RU" sz="3000" b="1" baseline="-25000" dirty="0" smtClean="0"/>
              <a:t>1 </a:t>
            </a:r>
            <a:r>
              <a:rPr lang="ru-RU" sz="3000" b="1" dirty="0" smtClean="0"/>
              <a:t> </a:t>
            </a:r>
            <a:r>
              <a:rPr lang="mn-MN" sz="3000" b="1" dirty="0" smtClean="0"/>
              <a:t>нийлэгжилтийг дарангуйлна.</a:t>
            </a:r>
            <a:endParaRPr lang="ru-RU" sz="3000" dirty="0"/>
          </a:p>
          <a:p>
            <a:pPr marL="647700" lvl="1" indent="-457200"/>
            <a:r>
              <a:rPr lang="ru-RU" sz="3000" dirty="0"/>
              <a:t>	</a:t>
            </a:r>
            <a:r>
              <a:rPr lang="ru-RU" sz="3000" dirty="0" smtClean="0"/>
              <a:t> </a:t>
            </a:r>
            <a:endParaRPr lang="ru-RU" sz="3000" dirty="0"/>
          </a:p>
          <a:p>
            <a:pPr marL="647700" lvl="1" indent="-457200"/>
            <a:endParaRPr lang="ru-RU" sz="3000" b="1" dirty="0"/>
          </a:p>
          <a:p>
            <a:pPr marL="647700" lvl="1" indent="-457200"/>
            <a:r>
              <a:rPr lang="mn-MN" sz="3000" b="1" dirty="0" smtClean="0"/>
              <a:t>Харьцангуй үр дүнтэй</a:t>
            </a:r>
            <a:r>
              <a:rPr lang="ru-RU" sz="3000" b="1" dirty="0" smtClean="0"/>
              <a:t> </a:t>
            </a:r>
            <a:r>
              <a:rPr lang="ru-RU" sz="3000" dirty="0" smtClean="0"/>
              <a:t>– Парацетамол</a:t>
            </a:r>
            <a:r>
              <a:rPr lang="mn-MN" sz="3000" dirty="0" smtClean="0"/>
              <a:t>,</a:t>
            </a:r>
            <a:r>
              <a:rPr lang="ru-RU" sz="3000" dirty="0" smtClean="0"/>
              <a:t> </a:t>
            </a:r>
            <a:r>
              <a:rPr lang="ru-RU" sz="3000" dirty="0"/>
              <a:t>Нимесулид  </a:t>
            </a:r>
          </a:p>
          <a:p>
            <a:pPr marL="647700" lvl="1" indent="-457200"/>
            <a:r>
              <a:rPr lang="ru-RU" sz="3000" dirty="0" smtClean="0"/>
              <a:t>(</a:t>
            </a:r>
            <a:r>
              <a:rPr lang="mn-MN" sz="3000" dirty="0" smtClean="0"/>
              <a:t>хоногийн дундаж тун </a:t>
            </a:r>
            <a:r>
              <a:rPr lang="ru-RU" sz="3000" dirty="0" smtClean="0"/>
              <a:t> </a:t>
            </a:r>
            <a:r>
              <a:rPr lang="ru-RU" sz="3000" dirty="0"/>
              <a:t>1-2 </a:t>
            </a:r>
            <a:r>
              <a:rPr lang="mn-MN" sz="3000" dirty="0" smtClean="0"/>
              <a:t>шахмал</a:t>
            </a:r>
            <a:r>
              <a:rPr lang="ru-RU" sz="3000" dirty="0" smtClean="0"/>
              <a:t>, </a:t>
            </a:r>
            <a:r>
              <a:rPr lang="mn-MN" sz="3000" dirty="0" smtClean="0"/>
              <a:t>эм хэрэглэх  хугацаа </a:t>
            </a:r>
            <a:r>
              <a:rPr lang="ru-RU" sz="3000" dirty="0" smtClean="0"/>
              <a:t>7 </a:t>
            </a:r>
            <a:r>
              <a:rPr lang="mn-MN" sz="3000" dirty="0" smtClean="0"/>
              <a:t>хоногоос илүүгүй</a:t>
            </a:r>
            <a:r>
              <a:rPr lang="ru-RU" sz="3000" dirty="0" smtClean="0"/>
              <a:t>).</a:t>
            </a:r>
            <a:endParaRPr lang="ru-RU" sz="3000" dirty="0"/>
          </a:p>
          <a:p>
            <a:pPr marL="647700" lvl="1" indent="-457200"/>
            <a:endParaRPr lang="ru-RU" sz="3000" b="1" dirty="0"/>
          </a:p>
          <a:p>
            <a:pPr marL="647700" lvl="1" indent="-457200"/>
            <a:r>
              <a:rPr lang="mn-MN" sz="3000" b="1" dirty="0" smtClean="0"/>
              <a:t>Анхаруулга</a:t>
            </a:r>
            <a:r>
              <a:rPr lang="ru-RU" sz="3000" b="1" dirty="0" smtClean="0"/>
              <a:t>: </a:t>
            </a:r>
            <a:r>
              <a:rPr lang="ru-RU" sz="3000" dirty="0"/>
              <a:t>Метамизол и АСК </a:t>
            </a:r>
            <a:r>
              <a:rPr lang="mn-MN" sz="3000" dirty="0" smtClean="0"/>
              <a:t>  5 хүртлэх насны хүүхдэд </a:t>
            </a:r>
            <a:r>
              <a:rPr lang="ru-RU" sz="3000" dirty="0" smtClean="0"/>
              <a:t>реактивный психоз</a:t>
            </a:r>
            <a:r>
              <a:rPr lang="mn-MN" sz="3000" dirty="0" smtClean="0"/>
              <a:t> үүсгэж болзошгүй.</a:t>
            </a:r>
            <a:endParaRPr lang="ru-RU" sz="3000" dirty="0"/>
          </a:p>
        </p:txBody>
      </p:sp>
      <p:sp>
        <p:nvSpPr>
          <p:cNvPr id="25603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ФАРМАКОЛОГИЙН  ҮЙЛДЭЛ 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3675" lvl="1" indent="-3175"/>
            <a:r>
              <a:rPr lang="ru-RU" sz="2200" b="1" dirty="0">
                <a:solidFill>
                  <a:srgbClr val="000000"/>
                </a:solidFill>
              </a:rPr>
              <a:t>3</a:t>
            </a:r>
            <a:r>
              <a:rPr lang="ru-RU" sz="2600" b="1" dirty="0">
                <a:solidFill>
                  <a:srgbClr val="000000"/>
                </a:solidFill>
              </a:rPr>
              <a:t>. </a:t>
            </a:r>
            <a:r>
              <a:rPr lang="mn-MN" sz="2600" b="1" u="sng" dirty="0" smtClean="0">
                <a:solidFill>
                  <a:srgbClr val="000000"/>
                </a:solidFill>
              </a:rPr>
              <a:t>Үрэвслийн эсрэг үйлдэл </a:t>
            </a:r>
            <a:r>
              <a:rPr lang="ru-RU" sz="2600" b="1" dirty="0" smtClean="0">
                <a:solidFill>
                  <a:srgbClr val="000000"/>
                </a:solidFill>
              </a:rPr>
              <a:t> -</a:t>
            </a:r>
            <a:r>
              <a:rPr lang="ru-RU" sz="2600" b="1" dirty="0" smtClean="0"/>
              <a:t> </a:t>
            </a:r>
            <a:r>
              <a:rPr lang="ru-RU" sz="2600" b="1" dirty="0"/>
              <a:t>ПгЕ</a:t>
            </a:r>
            <a:r>
              <a:rPr lang="ru-RU" sz="2600" b="1" baseline="-25000" dirty="0"/>
              <a:t>2 ,  </a:t>
            </a:r>
            <a:r>
              <a:rPr lang="en-US" sz="2600" b="1" dirty="0"/>
              <a:t>F</a:t>
            </a:r>
            <a:r>
              <a:rPr lang="en-US" sz="2600" b="1" baseline="-25000" dirty="0"/>
              <a:t>2</a:t>
            </a:r>
            <a:r>
              <a:rPr lang="en-US" sz="2600" b="1" baseline="-25000" dirty="0">
                <a:sym typeface="Symbol" pitchFamily="18" charset="2"/>
              </a:rPr>
              <a:t></a:t>
            </a:r>
            <a:r>
              <a:rPr lang="ru-RU" sz="2600" b="1" baseline="-25000" dirty="0">
                <a:sym typeface="Symbol" pitchFamily="18" charset="2"/>
              </a:rPr>
              <a:t> </a:t>
            </a:r>
            <a:r>
              <a:rPr lang="ru-RU" sz="2600" b="1" dirty="0">
                <a:sym typeface="Symbol" pitchFamily="18" charset="2"/>
              </a:rPr>
              <a:t> </a:t>
            </a:r>
            <a:r>
              <a:rPr lang="mn-MN" sz="2600" b="1" dirty="0" smtClean="0">
                <a:sym typeface="Symbol" pitchFamily="18" charset="2"/>
              </a:rPr>
              <a:t>нийлэгжилтийг дарангуйлна.</a:t>
            </a:r>
            <a:endParaRPr lang="ru-RU" sz="2600" b="1" dirty="0">
              <a:sym typeface="Symbol" pitchFamily="18" charset="2"/>
            </a:endParaRPr>
          </a:p>
          <a:p>
            <a:pPr marL="193675" lvl="1" indent="-3175"/>
            <a:r>
              <a:rPr lang="mn-MN" sz="2600" dirty="0" smtClean="0"/>
              <a:t>Эмийн бэлдмэл эдэд өндөр </a:t>
            </a:r>
            <a:r>
              <a:rPr lang="ru-RU" sz="2600" dirty="0" smtClean="0"/>
              <a:t>концентраци</a:t>
            </a:r>
            <a:r>
              <a:rPr lang="mn-MN" sz="2600" dirty="0" smtClean="0"/>
              <a:t>ар очсон үед үйлдэл илэрнэ. Хоногийн дээд тун 8</a:t>
            </a:r>
            <a:r>
              <a:rPr lang="ru-RU" sz="2600" dirty="0" smtClean="0"/>
              <a:t>-12 </a:t>
            </a:r>
            <a:r>
              <a:rPr lang="mn-MN" sz="2600" dirty="0" smtClean="0"/>
              <a:t>шахмал</a:t>
            </a:r>
            <a:r>
              <a:rPr lang="ru-RU" sz="2600" dirty="0" smtClean="0"/>
              <a:t>. </a:t>
            </a:r>
            <a:endParaRPr lang="ru-RU" sz="2600" dirty="0"/>
          </a:p>
          <a:p>
            <a:pPr marL="193675" lvl="1" indent="-3175">
              <a:buFontTx/>
              <a:buChar char="•"/>
            </a:pPr>
            <a:r>
              <a:rPr lang="mn-MN" sz="2600" b="1" dirty="0" smtClean="0"/>
              <a:t> Үрэвслийн медиаторын нийлэгжилт, ялгарал, идэвхижлийг дарангуйлах </a:t>
            </a:r>
            <a:r>
              <a:rPr lang="ru-RU" sz="2600" dirty="0" smtClean="0"/>
              <a:t>(</a:t>
            </a:r>
            <a:r>
              <a:rPr lang="mn-MN" sz="2600" dirty="0" smtClean="0"/>
              <a:t>ялангуяа ревматоид факторууд</a:t>
            </a:r>
            <a:r>
              <a:rPr lang="en-US" sz="2600" dirty="0" smtClean="0"/>
              <a:t>) </a:t>
            </a:r>
            <a:endParaRPr lang="ru-RU" sz="2600" dirty="0" smtClean="0"/>
          </a:p>
          <a:p>
            <a:pPr marL="193675" lvl="1" indent="-3175">
              <a:buFontTx/>
              <a:buChar char="•"/>
            </a:pPr>
            <a:r>
              <a:rPr lang="mn-MN" sz="2600" b="1" dirty="0" smtClean="0"/>
              <a:t>Эдийн </a:t>
            </a:r>
            <a:r>
              <a:rPr lang="ru-RU" sz="2600" b="1" dirty="0" smtClean="0"/>
              <a:t>аэроб</a:t>
            </a:r>
            <a:r>
              <a:rPr lang="mn-MN" sz="2600" b="1" dirty="0" smtClean="0"/>
              <a:t> амьсгалыг дарангуйлах </a:t>
            </a:r>
            <a:r>
              <a:rPr lang="ru-RU" sz="2600" b="1" dirty="0" smtClean="0"/>
              <a:t>– </a:t>
            </a:r>
            <a:r>
              <a:rPr lang="ru-RU" sz="2600" dirty="0" smtClean="0"/>
              <a:t>АТФ</a:t>
            </a:r>
            <a:r>
              <a:rPr lang="mn-MN" sz="2600" dirty="0" smtClean="0"/>
              <a:t>-ийн нийлэгжилтийг бууруулах ба үрэвслийн процессийн э</a:t>
            </a:r>
            <a:r>
              <a:rPr lang="ru-RU" sz="2600" dirty="0" smtClean="0"/>
              <a:t>нерг</a:t>
            </a:r>
            <a:r>
              <a:rPr lang="mn-MN" sz="2600" dirty="0" smtClean="0"/>
              <a:t>ийн нөөцийг бууруулах</a:t>
            </a:r>
            <a:endParaRPr lang="ru-RU" sz="2600" dirty="0" smtClean="0"/>
          </a:p>
        </p:txBody>
      </p:sp>
      <p:sp>
        <p:nvSpPr>
          <p:cNvPr id="26627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ФАРМАКОЛОГИЙН  ҮЙЛДЭЛ 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0" y="2249775"/>
            <a:ext cx="914400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47700" lvl="1" indent="-457200"/>
            <a:r>
              <a:rPr lang="ru-RU" sz="2200" b="1" dirty="0">
                <a:solidFill>
                  <a:srgbClr val="000000"/>
                </a:solidFill>
              </a:rPr>
              <a:t>4. </a:t>
            </a:r>
            <a:r>
              <a:rPr lang="mn-MN" sz="2200" b="1" u="sng" dirty="0" smtClean="0">
                <a:solidFill>
                  <a:srgbClr val="000000"/>
                </a:solidFill>
              </a:rPr>
              <a:t>Цус бүлэгнэлтийн эсрэг үйлдэл үзүүлнэ. </a:t>
            </a:r>
            <a:r>
              <a:rPr lang="ru-RU" sz="2200" b="1" dirty="0" smtClean="0">
                <a:solidFill>
                  <a:srgbClr val="000000"/>
                </a:solidFill>
              </a:rPr>
              <a:t> </a:t>
            </a:r>
            <a:endParaRPr lang="ru-RU" sz="2200" b="1" dirty="0">
              <a:solidFill>
                <a:srgbClr val="000000"/>
              </a:solidFill>
            </a:endParaRPr>
          </a:p>
          <a:p>
            <a:pPr marL="647700" lvl="1" indent="-457200"/>
            <a:r>
              <a:rPr lang="ru-RU" sz="2200" dirty="0" smtClean="0">
                <a:solidFill>
                  <a:srgbClr val="000000"/>
                </a:solidFill>
              </a:rPr>
              <a:t>(тромбоз</a:t>
            </a:r>
            <a:r>
              <a:rPr lang="mn-MN" sz="2200" dirty="0" smtClean="0">
                <a:solidFill>
                  <a:srgbClr val="000000"/>
                </a:solidFill>
              </a:rPr>
              <a:t> үүсэх эрсдэлийг бууруулна</a:t>
            </a:r>
            <a:r>
              <a:rPr lang="ru-RU" sz="2200" dirty="0" smtClean="0">
                <a:solidFill>
                  <a:srgbClr val="000000"/>
                </a:solidFill>
              </a:rPr>
              <a:t> </a:t>
            </a:r>
            <a:r>
              <a:rPr lang="mn-MN" sz="2200" dirty="0" smtClean="0">
                <a:solidFill>
                  <a:srgbClr val="000000"/>
                </a:solidFill>
              </a:rPr>
              <a:t>гэвч цус алдах эрсдэл нэмэгдэнэ.</a:t>
            </a:r>
            <a:r>
              <a:rPr lang="ru-RU" sz="2200" dirty="0" smtClean="0">
                <a:solidFill>
                  <a:srgbClr val="000000"/>
                </a:solidFill>
              </a:rPr>
              <a:t>).</a:t>
            </a:r>
            <a:endParaRPr lang="ru-RU" sz="2200" b="1" dirty="0" smtClean="0">
              <a:solidFill>
                <a:srgbClr val="000000"/>
              </a:solidFill>
            </a:endParaRPr>
          </a:p>
          <a:p>
            <a:pPr marL="647700" lvl="1" indent="-457200"/>
            <a:endParaRPr lang="ru-RU" sz="500" b="1" dirty="0" smtClean="0"/>
          </a:p>
          <a:p>
            <a:pPr marL="647700" lvl="1" indent="-457200"/>
            <a:r>
              <a:rPr lang="mn-MN" sz="2200" dirty="0" smtClean="0"/>
              <a:t>Үр дүнтэй </a:t>
            </a:r>
            <a:r>
              <a:rPr lang="ru-RU" sz="2200" dirty="0" smtClean="0"/>
              <a:t>антиагрегант </a:t>
            </a:r>
            <a:r>
              <a:rPr lang="ru-RU" sz="2200" b="1" dirty="0" smtClean="0"/>
              <a:t>– </a:t>
            </a:r>
            <a:r>
              <a:rPr lang="ru-RU" sz="2200" dirty="0" smtClean="0">
                <a:solidFill>
                  <a:srgbClr val="000000"/>
                </a:solidFill>
              </a:rPr>
              <a:t>Ацетилсалицил</a:t>
            </a:r>
            <a:r>
              <a:rPr lang="mn-MN" sz="2200" dirty="0" smtClean="0">
                <a:solidFill>
                  <a:srgbClr val="000000"/>
                </a:solidFill>
              </a:rPr>
              <a:t>ийн хүчил  </a:t>
            </a:r>
            <a:endParaRPr lang="ru-RU" sz="1000" dirty="0"/>
          </a:p>
          <a:p>
            <a:pPr marL="647700" lvl="1" indent="-457200"/>
            <a:endParaRPr lang="ru-RU" sz="1000" dirty="0"/>
          </a:p>
          <a:p>
            <a:pPr marL="647700" lvl="1" indent="-457200"/>
            <a:endParaRPr lang="ru-RU" sz="1000" dirty="0"/>
          </a:p>
          <a:p>
            <a:pPr marL="647700" lvl="1" indent="-457200"/>
            <a:r>
              <a:rPr lang="mn-MN" sz="2200" b="1" dirty="0" smtClean="0"/>
              <a:t>ҮЭДББ-үүд бүгд элгэнд </a:t>
            </a:r>
            <a:r>
              <a:rPr lang="ru-RU" sz="2200" b="1" dirty="0" smtClean="0"/>
              <a:t>протромбин</a:t>
            </a:r>
            <a:r>
              <a:rPr lang="mn-MN" sz="2200" b="1" dirty="0" smtClean="0"/>
              <a:t>ы нийлэгжилтийг дарангуйлж цус бүлэгнэлтийг хугацааг нэмэгдүүлнэ. </a:t>
            </a:r>
            <a:r>
              <a:rPr lang="ru-RU" sz="2200" b="1" dirty="0" smtClean="0"/>
              <a:t>(</a:t>
            </a:r>
            <a:r>
              <a:rPr lang="ru-RU" sz="2200" b="1" dirty="0"/>
              <a:t>гипокоагуляция).</a:t>
            </a:r>
          </a:p>
        </p:txBody>
      </p:sp>
      <p:sp>
        <p:nvSpPr>
          <p:cNvPr id="27651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ФАРМАКОЛОГИЙН  ҮЙЛДЭЛ 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47700" lvl="1" indent="-457200"/>
            <a:r>
              <a:rPr lang="mn-MN" sz="3600" b="1" dirty="0" smtClean="0">
                <a:solidFill>
                  <a:srgbClr val="000000"/>
                </a:solidFill>
              </a:rPr>
              <a:t>БМБ-д оруулах зам </a:t>
            </a:r>
            <a:r>
              <a:rPr lang="ru-RU" sz="2800" dirty="0" smtClean="0">
                <a:solidFill>
                  <a:srgbClr val="000000"/>
                </a:solidFill>
              </a:rPr>
              <a:t>(</a:t>
            </a:r>
            <a:r>
              <a:rPr lang="mn-MN" sz="2800" dirty="0" smtClean="0">
                <a:solidFill>
                  <a:srgbClr val="000000"/>
                </a:solidFill>
              </a:rPr>
              <a:t>эмийн хэлбэр</a:t>
            </a:r>
            <a:r>
              <a:rPr lang="ru-RU" sz="2800" dirty="0" smtClean="0">
                <a:solidFill>
                  <a:srgbClr val="000000"/>
                </a:solidFill>
              </a:rPr>
              <a:t>)</a:t>
            </a:r>
            <a:endParaRPr lang="ru-RU" sz="2800" dirty="0">
              <a:solidFill>
                <a:srgbClr val="000000"/>
              </a:solidFill>
            </a:endParaRPr>
          </a:p>
          <a:p>
            <a:pPr marL="647700" lvl="1" indent="-457200">
              <a:buFontTx/>
              <a:buChar char="•"/>
            </a:pPr>
            <a:r>
              <a:rPr lang="mn-MN" sz="2800" u="sng" dirty="0" smtClean="0">
                <a:solidFill>
                  <a:srgbClr val="000000"/>
                </a:solidFill>
              </a:rPr>
              <a:t>ХБЗам</a:t>
            </a:r>
            <a:endParaRPr lang="ru-RU" sz="3200" b="1" dirty="0">
              <a:solidFill>
                <a:srgbClr val="000000"/>
              </a:solidFill>
            </a:endParaRPr>
          </a:p>
          <a:p>
            <a:pPr marL="647700" lvl="1" indent="-457200"/>
            <a:r>
              <a:rPr lang="ru-RU" sz="3200" dirty="0"/>
              <a:t>1. </a:t>
            </a:r>
            <a:r>
              <a:rPr lang="mn-MN" sz="3200" dirty="0" smtClean="0"/>
              <a:t>Уух </a:t>
            </a:r>
            <a:r>
              <a:rPr lang="ru-RU" sz="3200" dirty="0" smtClean="0"/>
              <a:t> </a:t>
            </a:r>
            <a:r>
              <a:rPr lang="ru-RU" sz="2800" dirty="0"/>
              <a:t>- </a:t>
            </a:r>
            <a:r>
              <a:rPr lang="mn-MN" sz="2800" dirty="0" smtClean="0"/>
              <a:t>шахмал, үрэл, бүрээс,</a:t>
            </a:r>
            <a:r>
              <a:rPr lang="ru-RU" sz="2800" dirty="0" smtClean="0"/>
              <a:t> </a:t>
            </a:r>
            <a:r>
              <a:rPr lang="ru-RU" sz="2800" dirty="0"/>
              <a:t>суспензии, </a:t>
            </a:r>
            <a:endParaRPr lang="ru-RU" sz="3200" dirty="0"/>
          </a:p>
          <a:p>
            <a:pPr marL="647700" lvl="1" indent="-457200"/>
            <a:r>
              <a:rPr lang="ru-RU" sz="3200" dirty="0"/>
              <a:t>2. </a:t>
            </a:r>
            <a:r>
              <a:rPr lang="mn-MN" sz="3200" dirty="0" smtClean="0"/>
              <a:t>Шулуун гэдсээр </a:t>
            </a:r>
            <a:r>
              <a:rPr lang="ru-RU" sz="3200" dirty="0" smtClean="0"/>
              <a:t> </a:t>
            </a:r>
            <a:r>
              <a:rPr lang="ru-RU" sz="2800" dirty="0"/>
              <a:t>- </a:t>
            </a:r>
            <a:r>
              <a:rPr lang="mn-MN" sz="2800" dirty="0" smtClean="0"/>
              <a:t>лаа</a:t>
            </a:r>
            <a:r>
              <a:rPr lang="mn-MN" sz="2800" dirty="0"/>
              <a:t>,</a:t>
            </a:r>
            <a:r>
              <a:rPr lang="mn-MN" sz="2800" dirty="0" smtClean="0"/>
              <a:t>бүрээс</a:t>
            </a:r>
            <a:endParaRPr lang="ru-RU" sz="2800" dirty="0"/>
          </a:p>
          <a:p>
            <a:pPr marL="647700" lvl="1" indent="-457200"/>
            <a:endParaRPr lang="ru-RU" sz="500" dirty="0"/>
          </a:p>
          <a:p>
            <a:pPr marL="647700" lvl="1" indent="-457200">
              <a:buFontTx/>
              <a:buChar char="•"/>
            </a:pPr>
            <a:r>
              <a:rPr lang="mn-MN" sz="2800" u="sng" dirty="0" smtClean="0">
                <a:solidFill>
                  <a:srgbClr val="000000"/>
                </a:solidFill>
              </a:rPr>
              <a:t>ХББЗам</a:t>
            </a:r>
            <a:endParaRPr lang="ru-RU" sz="2800" dirty="0">
              <a:solidFill>
                <a:srgbClr val="000000"/>
              </a:solidFill>
            </a:endParaRPr>
          </a:p>
          <a:p>
            <a:pPr marL="647700" lvl="1" indent="-457200"/>
            <a:r>
              <a:rPr lang="ru-RU" sz="3200" dirty="0"/>
              <a:t>3. </a:t>
            </a:r>
            <a:r>
              <a:rPr lang="mn-MN" sz="3200" dirty="0" smtClean="0"/>
              <a:t>Хэсэг газар </a:t>
            </a:r>
            <a:r>
              <a:rPr lang="ru-RU" sz="3200" dirty="0" smtClean="0"/>
              <a:t> </a:t>
            </a:r>
            <a:r>
              <a:rPr lang="ru-RU" sz="2800" dirty="0"/>
              <a:t>- </a:t>
            </a:r>
            <a:r>
              <a:rPr lang="mn-MN" sz="2800" dirty="0" smtClean="0"/>
              <a:t>тосон түрхэц</a:t>
            </a:r>
            <a:r>
              <a:rPr lang="ru-RU" sz="2800" dirty="0" smtClean="0"/>
              <a:t>, </a:t>
            </a:r>
            <a:r>
              <a:rPr lang="mn-MN" sz="2800" dirty="0" smtClean="0"/>
              <a:t>наалт</a:t>
            </a:r>
            <a:endParaRPr lang="ru-RU" sz="2800" dirty="0"/>
          </a:p>
          <a:p>
            <a:pPr marL="647700" lvl="1" indent="-457200"/>
            <a:r>
              <a:rPr lang="ru-RU" sz="3200" dirty="0"/>
              <a:t>4. </a:t>
            </a:r>
            <a:r>
              <a:rPr lang="mn-MN" sz="3200" dirty="0" smtClean="0"/>
              <a:t>Булчинд тарих</a:t>
            </a:r>
            <a:r>
              <a:rPr lang="ru-RU" sz="3200" dirty="0" smtClean="0"/>
              <a:t> </a:t>
            </a:r>
            <a:r>
              <a:rPr lang="ru-RU" sz="2800" dirty="0" smtClean="0"/>
              <a:t>– </a:t>
            </a:r>
            <a:r>
              <a:rPr lang="mn-MN" sz="2800" dirty="0" smtClean="0"/>
              <a:t>тарилгын шингэн</a:t>
            </a:r>
            <a:endParaRPr lang="ru-RU" sz="2800" dirty="0"/>
          </a:p>
          <a:p>
            <a:pPr marL="647700" lvl="1" indent="-457200" algn="ctr"/>
            <a:r>
              <a:rPr lang="ru-RU" sz="3200" b="1" dirty="0">
                <a:solidFill>
                  <a:srgbClr val="000000"/>
                </a:solidFill>
              </a:rPr>
              <a:t>	</a:t>
            </a:r>
            <a:r>
              <a:rPr lang="mn-MN" sz="3200" dirty="0" smtClean="0">
                <a:solidFill>
                  <a:srgbClr val="000000"/>
                </a:solidFill>
              </a:rPr>
              <a:t>2</a:t>
            </a:r>
            <a:r>
              <a:rPr lang="ru-RU" sz="2800" dirty="0" smtClean="0">
                <a:solidFill>
                  <a:srgbClr val="000000"/>
                </a:solidFill>
              </a:rPr>
              <a:t>-</a:t>
            </a:r>
            <a:r>
              <a:rPr lang="mn-MN" sz="2800" dirty="0" smtClean="0">
                <a:solidFill>
                  <a:srgbClr val="000000"/>
                </a:solidFill>
              </a:rPr>
              <a:t>3 хоногоос илүү нэг газар тарьж болохгүй. Н</a:t>
            </a:r>
            <a:r>
              <a:rPr lang="ru-RU" sz="2800" dirty="0" smtClean="0">
                <a:solidFill>
                  <a:srgbClr val="000000"/>
                </a:solidFill>
              </a:rPr>
              <a:t>екроз</a:t>
            </a:r>
            <a:r>
              <a:rPr lang="mn-MN" sz="2800" dirty="0" smtClean="0">
                <a:solidFill>
                  <a:srgbClr val="000000"/>
                </a:solidFill>
              </a:rPr>
              <a:t> үүсэх аюултай. </a:t>
            </a:r>
            <a:endParaRPr lang="ru-RU" sz="2800" dirty="0">
              <a:solidFill>
                <a:srgbClr val="000000"/>
              </a:solidFill>
            </a:endParaRPr>
          </a:p>
          <a:p>
            <a:pPr marL="647700" lvl="1" indent="-457200" algn="ctr"/>
            <a:r>
              <a:rPr lang="mn-MN" sz="500" b="1" dirty="0" smtClean="0">
                <a:solidFill>
                  <a:srgbClr val="000000"/>
                </a:solidFill>
              </a:rPr>
              <a:t>-</a:t>
            </a:r>
            <a:endParaRPr lang="ru-RU" sz="500" b="1" dirty="0">
              <a:solidFill>
                <a:srgbClr val="000000"/>
              </a:solidFill>
            </a:endParaRPr>
          </a:p>
          <a:p>
            <a:pPr marL="647700" lvl="1" indent="-457200" algn="ctr"/>
            <a:r>
              <a:rPr lang="mn-MN" sz="3200" b="1" dirty="0" smtClean="0">
                <a:solidFill>
                  <a:srgbClr val="000000"/>
                </a:solidFill>
              </a:rPr>
              <a:t>Биохүрэхүй</a:t>
            </a:r>
            <a:r>
              <a:rPr lang="ru-RU" sz="3200" b="1" dirty="0" smtClean="0">
                <a:solidFill>
                  <a:srgbClr val="000000"/>
                </a:solidFill>
              </a:rPr>
              <a:t>- </a:t>
            </a:r>
            <a:r>
              <a:rPr lang="ru-RU" sz="3200" b="1" dirty="0">
                <a:solidFill>
                  <a:srgbClr val="000000"/>
                </a:solidFill>
              </a:rPr>
              <a:t>90%</a:t>
            </a:r>
          </a:p>
        </p:txBody>
      </p:sp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ФАРМАКОКИНЕТИК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ҮЭДББ-үүд нь ХБЗ-аар сайн шимэгддэг бөгөөд ТМС-д сайн нэвчинэ. </a:t>
            </a:r>
          </a:p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Ихэнх ҮЭДББ-үүд нь үений хөндийрүү сайн нэвчинэ. </a:t>
            </a:r>
            <a:r>
              <a:rPr lang="ru-RU" sz="3200" b="1" dirty="0" smtClean="0">
                <a:solidFill>
                  <a:srgbClr val="000000"/>
                </a:solidFill>
              </a:rPr>
              <a:t>(синовиаль</a:t>
            </a:r>
            <a:r>
              <a:rPr lang="mn-MN" sz="3200" b="1" dirty="0" smtClean="0">
                <a:solidFill>
                  <a:srgbClr val="000000"/>
                </a:solidFill>
              </a:rPr>
              <a:t> шингэн </a:t>
            </a:r>
            <a:r>
              <a:rPr lang="ru-RU" sz="3200" b="1" dirty="0" smtClean="0">
                <a:solidFill>
                  <a:srgbClr val="000000"/>
                </a:solidFill>
              </a:rPr>
              <a:t>)</a:t>
            </a:r>
            <a:endParaRPr lang="ru-RU" sz="3200" b="1" dirty="0">
              <a:solidFill>
                <a:srgbClr val="000000"/>
              </a:solidFill>
            </a:endParaRPr>
          </a:p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Сийвэнгийн уурагтай </a:t>
            </a:r>
            <a:r>
              <a:rPr lang="ru-RU" sz="3200" b="1" dirty="0" smtClean="0">
                <a:solidFill>
                  <a:srgbClr val="000000"/>
                </a:solidFill>
              </a:rPr>
              <a:t>90-98%</a:t>
            </a:r>
            <a:r>
              <a:rPr lang="mn-MN" sz="3200" b="1" dirty="0" smtClean="0">
                <a:solidFill>
                  <a:srgbClr val="000000"/>
                </a:solidFill>
              </a:rPr>
              <a:t> нь холбогддог. </a:t>
            </a:r>
            <a:endParaRPr lang="ru-RU" sz="3200" b="1" dirty="0">
              <a:solidFill>
                <a:srgbClr val="000000"/>
              </a:solidFill>
            </a:endParaRPr>
          </a:p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Элгэнд хувирч бөөрөөр дамжин ялгардаг. </a:t>
            </a:r>
            <a:endParaRPr lang="ru-RU" sz="3200" b="1" dirty="0">
              <a:solidFill>
                <a:srgbClr val="000000"/>
              </a:solidFill>
            </a:endParaRPr>
          </a:p>
        </p:txBody>
      </p:sp>
      <p:sp>
        <p:nvSpPr>
          <p:cNvPr id="29699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ФАРМАКОКИНЕТИК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392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Ихэнх ҮЭДББ-үүдийн хагас задралын хугацаа богино байдаг. </a:t>
            </a:r>
            <a:r>
              <a:rPr lang="ru-RU" sz="3200" b="1" dirty="0" smtClean="0">
                <a:solidFill>
                  <a:srgbClr val="000000"/>
                </a:solidFill>
              </a:rPr>
              <a:t>(Т</a:t>
            </a:r>
            <a:r>
              <a:rPr lang="ru-RU" sz="3200" b="1" baseline="-25000" dirty="0" smtClean="0">
                <a:solidFill>
                  <a:srgbClr val="000000"/>
                </a:solidFill>
              </a:rPr>
              <a:t>1/2</a:t>
            </a:r>
            <a:r>
              <a:rPr lang="ru-RU" sz="3200" b="1" dirty="0" smtClean="0">
                <a:solidFill>
                  <a:srgbClr val="000000"/>
                </a:solidFill>
              </a:rPr>
              <a:t>  </a:t>
            </a:r>
            <a:r>
              <a:rPr lang="ru-RU" sz="3200" b="1" dirty="0">
                <a:solidFill>
                  <a:srgbClr val="000000"/>
                </a:solidFill>
              </a:rPr>
              <a:t>4 </a:t>
            </a:r>
            <a:r>
              <a:rPr lang="mn-MN" sz="3200" b="1" dirty="0" smtClean="0">
                <a:solidFill>
                  <a:srgbClr val="000000"/>
                </a:solidFill>
              </a:rPr>
              <a:t>цаг хүртэл</a:t>
            </a:r>
            <a:r>
              <a:rPr lang="ru-RU" sz="3200" b="1" dirty="0" smtClean="0">
                <a:solidFill>
                  <a:srgbClr val="000000"/>
                </a:solidFill>
              </a:rPr>
              <a:t>)</a:t>
            </a:r>
            <a:endParaRPr lang="ru-RU" sz="3200" b="1" dirty="0">
              <a:solidFill>
                <a:srgbClr val="000000"/>
              </a:solidFill>
            </a:endParaRPr>
          </a:p>
          <a:p>
            <a:pPr marL="647700" lvl="1" indent="-457200"/>
            <a:endParaRPr lang="ru-RU" sz="500" b="1" dirty="0">
              <a:solidFill>
                <a:srgbClr val="000000"/>
              </a:solidFill>
            </a:endParaRPr>
          </a:p>
          <a:p>
            <a:pPr marL="647700" lvl="1" indent="-457200"/>
            <a:endParaRPr lang="ru-RU" sz="500" b="1" dirty="0">
              <a:solidFill>
                <a:srgbClr val="000000"/>
              </a:solidFill>
            </a:endParaRPr>
          </a:p>
          <a:p>
            <a:pPr marL="647700" lvl="1" indent="-457200"/>
            <a:endParaRPr lang="ru-RU" sz="500" b="1" dirty="0">
              <a:solidFill>
                <a:srgbClr val="000000"/>
              </a:solidFill>
            </a:endParaRPr>
          </a:p>
          <a:p>
            <a:pPr marL="647700" lvl="1" indent="-457200"/>
            <a:endParaRPr lang="ru-RU" sz="500" b="1" dirty="0">
              <a:solidFill>
                <a:srgbClr val="000000"/>
              </a:solidFill>
            </a:endParaRPr>
          </a:p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Хагас задралын хугацаа урттай ҮЭДББ үүд нь: </a:t>
            </a:r>
            <a:r>
              <a:rPr lang="ru-RU" sz="3200" b="1" dirty="0" smtClean="0">
                <a:solidFill>
                  <a:srgbClr val="000000"/>
                </a:solidFill>
              </a:rPr>
              <a:t>(</a:t>
            </a:r>
            <a:r>
              <a:rPr lang="ru-RU" sz="3200" b="1" dirty="0">
                <a:solidFill>
                  <a:srgbClr val="000000"/>
                </a:solidFill>
              </a:rPr>
              <a:t>Т</a:t>
            </a:r>
            <a:r>
              <a:rPr lang="ru-RU" sz="3200" b="1" baseline="-25000" dirty="0">
                <a:solidFill>
                  <a:srgbClr val="000000"/>
                </a:solidFill>
              </a:rPr>
              <a:t>1/2</a:t>
            </a:r>
            <a:r>
              <a:rPr lang="ru-RU" sz="3200" b="1" dirty="0">
                <a:solidFill>
                  <a:srgbClr val="000000"/>
                </a:solidFill>
              </a:rPr>
              <a:t> 12 </a:t>
            </a:r>
            <a:r>
              <a:rPr lang="mn-MN" sz="3200" b="1" dirty="0" smtClean="0">
                <a:solidFill>
                  <a:srgbClr val="000000"/>
                </a:solidFill>
              </a:rPr>
              <a:t>цаг ба түүнээс урт</a:t>
            </a:r>
            <a:r>
              <a:rPr lang="ru-RU" sz="3200" b="1" dirty="0" smtClean="0">
                <a:solidFill>
                  <a:srgbClr val="000000"/>
                </a:solidFill>
              </a:rPr>
              <a:t>) </a:t>
            </a:r>
            <a:r>
              <a:rPr lang="ru-RU" sz="3200" b="1" dirty="0">
                <a:solidFill>
                  <a:srgbClr val="000000"/>
                </a:solidFill>
              </a:rPr>
              <a:t>- </a:t>
            </a:r>
          </a:p>
          <a:p>
            <a:pPr marL="647700" lvl="1" indent="-457200"/>
            <a:r>
              <a:rPr lang="ru-RU" sz="3200" b="1" dirty="0">
                <a:solidFill>
                  <a:srgbClr val="000000"/>
                </a:solidFill>
              </a:rPr>
              <a:t>	Пироксикам, Мелоксикам, Фенилбутазон</a:t>
            </a:r>
          </a:p>
          <a:p>
            <a:pPr marL="647700" lvl="1" indent="-457200"/>
            <a:endParaRPr lang="ru-RU" sz="500" b="1" dirty="0">
              <a:solidFill>
                <a:srgbClr val="000000"/>
              </a:solidFill>
            </a:endParaRPr>
          </a:p>
          <a:p>
            <a:pPr marL="647700" lvl="1" indent="-457200"/>
            <a:r>
              <a:rPr lang="ru-RU" sz="3200" b="1" dirty="0">
                <a:solidFill>
                  <a:srgbClr val="000000"/>
                </a:solidFill>
              </a:rPr>
              <a:t>	</a:t>
            </a:r>
            <a:r>
              <a:rPr lang="ru-RU" sz="3200" dirty="0" smtClean="0">
                <a:solidFill>
                  <a:srgbClr val="000000"/>
                </a:solidFill>
              </a:rPr>
              <a:t>(</a:t>
            </a:r>
            <a:r>
              <a:rPr lang="mn-MN" sz="3200" dirty="0" smtClean="0">
                <a:solidFill>
                  <a:srgbClr val="000000"/>
                </a:solidFill>
              </a:rPr>
              <a:t>бөөрний эмгэгтэй өвчтөнд эмийн бодисийн кумуляц үүсч хордлогод орох эрсдэлтэй</a:t>
            </a:r>
            <a:r>
              <a:rPr lang="ru-RU" sz="3200" dirty="0" smtClean="0">
                <a:solidFill>
                  <a:srgbClr val="000000"/>
                </a:solidFill>
              </a:rPr>
              <a:t>)</a:t>
            </a:r>
            <a:endParaRPr lang="ru-RU" sz="3200" dirty="0">
              <a:solidFill>
                <a:srgbClr val="000000"/>
              </a:solidFill>
            </a:endParaRPr>
          </a:p>
        </p:txBody>
      </p:sp>
      <p:sp>
        <p:nvSpPr>
          <p:cNvPr id="30723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ФАРМАКОКИНЕТИК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Ханиад, томуу</a:t>
            </a:r>
          </a:p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Толгой өвдөх</a:t>
            </a:r>
          </a:p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Шүд өвдөх</a:t>
            </a:r>
          </a:p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Булчин болон үений өвдөлт </a:t>
            </a:r>
          </a:p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Халууралт </a:t>
            </a:r>
          </a:p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Өвдөлт</a:t>
            </a:r>
          </a:p>
          <a:p>
            <a:pPr marL="647700" lvl="1" indent="-457200">
              <a:buFontTx/>
              <a:buChar char="•"/>
            </a:pPr>
            <a:endParaRPr lang="ru-RU" sz="3200" b="1" dirty="0">
              <a:solidFill>
                <a:srgbClr val="000000"/>
              </a:solidFill>
            </a:endParaRPr>
          </a:p>
        </p:txBody>
      </p:sp>
      <p:sp>
        <p:nvSpPr>
          <p:cNvPr id="31747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Хэрэглэх заалт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47700" lvl="1" indent="-457200">
              <a:buFontTx/>
              <a:buChar char="•"/>
            </a:pPr>
            <a:r>
              <a:rPr lang="mn-MN" sz="2800" b="1" dirty="0" smtClean="0">
                <a:solidFill>
                  <a:srgbClr val="000000"/>
                </a:solidFill>
              </a:rPr>
              <a:t>Удаан хугацааны турш хэрэглэх бол эхлээд тунгийн ¼-1/2 –ийг хэрэглэнэ. </a:t>
            </a:r>
            <a:endParaRPr lang="ru-RU" sz="2800" b="1" dirty="0">
              <a:solidFill>
                <a:srgbClr val="000000"/>
              </a:solidFill>
            </a:endParaRPr>
          </a:p>
          <a:p>
            <a:pPr marL="647700" lvl="1" indent="-457200"/>
            <a:endParaRPr lang="ru-RU" sz="1000" b="1" dirty="0">
              <a:solidFill>
                <a:srgbClr val="000000"/>
              </a:solidFill>
            </a:endParaRPr>
          </a:p>
          <a:p>
            <a:pPr marL="647700" lvl="1" indent="-457200">
              <a:buFontTx/>
              <a:buChar char="•"/>
            </a:pPr>
            <a:r>
              <a:rPr lang="mn-MN" sz="2800" b="1" dirty="0" smtClean="0">
                <a:solidFill>
                  <a:srgbClr val="000000"/>
                </a:solidFill>
              </a:rPr>
              <a:t>Ямар нэг гаж нөлөө илрэхгүй бол тунг эмчилгээний тунгаар цаашид хэрэглэнэ. </a:t>
            </a:r>
            <a:endParaRPr lang="ru-RU" sz="2800" b="1" dirty="0">
              <a:solidFill>
                <a:srgbClr val="000000"/>
              </a:solidFill>
            </a:endParaRPr>
          </a:p>
          <a:p>
            <a:pPr marL="647700" lvl="1" indent="-457200"/>
            <a:endParaRPr lang="ru-RU" sz="1000" b="1" dirty="0">
              <a:solidFill>
                <a:srgbClr val="000000"/>
              </a:solidFill>
            </a:endParaRPr>
          </a:p>
          <a:p>
            <a:pPr marL="647700" lvl="1" indent="-457200"/>
            <a:endParaRPr lang="ru-RU" sz="1000" b="1" dirty="0">
              <a:solidFill>
                <a:srgbClr val="000000"/>
              </a:solidFill>
            </a:endParaRPr>
          </a:p>
          <a:p>
            <a:pPr marL="647700" lvl="1" indent="-457200"/>
            <a:r>
              <a:rPr lang="mn-MN" sz="2800" b="1" dirty="0" smtClean="0">
                <a:solidFill>
                  <a:srgbClr val="000000"/>
                </a:solidFill>
              </a:rPr>
              <a:t>Эмчилгээний үйлдэлийн хүрээ: </a:t>
            </a:r>
            <a:endParaRPr lang="ru-RU" sz="2800" b="1" dirty="0">
              <a:solidFill>
                <a:srgbClr val="000000"/>
              </a:solidFill>
            </a:endParaRPr>
          </a:p>
          <a:p>
            <a:pPr marL="647700" lvl="1" indent="-457200"/>
            <a:endParaRPr lang="ru-RU" sz="1000" b="1" dirty="0">
              <a:solidFill>
                <a:srgbClr val="000000"/>
              </a:solidFill>
            </a:endParaRPr>
          </a:p>
          <a:p>
            <a:pPr marL="647700" lvl="1" indent="-457200">
              <a:buFontTx/>
              <a:buChar char="•"/>
            </a:pPr>
            <a:r>
              <a:rPr lang="mn-MN" sz="2800" b="1" dirty="0" smtClean="0">
                <a:solidFill>
                  <a:srgbClr val="000000"/>
                </a:solidFill>
              </a:rPr>
              <a:t>Эмчилгээний үйлдэлийн хүрээ өргөн бэлдмэл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  <a:r>
              <a:rPr lang="ru-RU" sz="2800" b="1" dirty="0">
                <a:solidFill>
                  <a:srgbClr val="000000"/>
                </a:solidFill>
              </a:rPr>
              <a:t>– </a:t>
            </a:r>
            <a:r>
              <a:rPr lang="ru-RU" sz="2800" dirty="0">
                <a:solidFill>
                  <a:srgbClr val="000000"/>
                </a:solidFill>
              </a:rPr>
              <a:t>Нимесулид, Напроксен.</a:t>
            </a:r>
            <a:endParaRPr lang="ru-RU" sz="2800" b="1" dirty="0">
              <a:solidFill>
                <a:srgbClr val="000000"/>
              </a:solidFill>
            </a:endParaRPr>
          </a:p>
          <a:p>
            <a:pPr marL="647700" lvl="1" indent="-457200"/>
            <a:endParaRPr lang="ru-RU" sz="1000" b="1" dirty="0">
              <a:solidFill>
                <a:srgbClr val="000000"/>
              </a:solidFill>
            </a:endParaRPr>
          </a:p>
          <a:p>
            <a:pPr marL="647700" lvl="1" indent="-457200">
              <a:buFontTx/>
              <a:buChar char="•"/>
            </a:pPr>
            <a:r>
              <a:rPr lang="mn-MN" sz="2800" b="1" dirty="0" smtClean="0">
                <a:solidFill>
                  <a:srgbClr val="000000"/>
                </a:solidFill>
              </a:rPr>
              <a:t>Эмчилгээний үйлдэлийн хүрээ бага бэлдмэл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</a:rPr>
              <a:t>– </a:t>
            </a:r>
            <a:r>
              <a:rPr lang="ru-RU" sz="2800" dirty="0" smtClean="0">
                <a:solidFill>
                  <a:srgbClr val="000000"/>
                </a:solidFill>
              </a:rPr>
              <a:t>Ацетилсалицил</a:t>
            </a:r>
            <a:r>
              <a:rPr lang="mn-MN" sz="2800" dirty="0" smtClean="0">
                <a:solidFill>
                  <a:srgbClr val="000000"/>
                </a:solidFill>
              </a:rPr>
              <a:t>ийн хүчил, </a:t>
            </a:r>
            <a:r>
              <a:rPr lang="ru-RU" sz="2800" dirty="0" smtClean="0">
                <a:solidFill>
                  <a:srgbClr val="000000"/>
                </a:solidFill>
              </a:rPr>
              <a:t>Фенилбутазон</a:t>
            </a:r>
            <a:r>
              <a:rPr lang="ru-RU" sz="2800" dirty="0">
                <a:solidFill>
                  <a:srgbClr val="000000"/>
                </a:solidFill>
              </a:rPr>
              <a:t>, Индометацин, Пироксикам, Парацетамол </a:t>
            </a:r>
          </a:p>
        </p:txBody>
      </p:sp>
      <p:sp>
        <p:nvSpPr>
          <p:cNvPr id="32771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Тун 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Удаан хугацаагаар </a:t>
            </a:r>
            <a:r>
              <a:rPr lang="ru-RU" sz="3200" dirty="0" smtClean="0">
                <a:solidFill>
                  <a:srgbClr val="000000"/>
                </a:solidFill>
              </a:rPr>
              <a:t>(</a:t>
            </a:r>
            <a:r>
              <a:rPr lang="mn-MN" sz="3200" dirty="0" smtClean="0">
                <a:solidFill>
                  <a:srgbClr val="000000"/>
                </a:solidFill>
              </a:rPr>
              <a:t>долоо хоног</a:t>
            </a:r>
            <a:r>
              <a:rPr lang="ru-RU" sz="3200" dirty="0" smtClean="0">
                <a:solidFill>
                  <a:srgbClr val="000000"/>
                </a:solidFill>
              </a:rPr>
              <a:t>, </a:t>
            </a:r>
            <a:r>
              <a:rPr lang="mn-MN" sz="3200" dirty="0" smtClean="0">
                <a:solidFill>
                  <a:srgbClr val="000000"/>
                </a:solidFill>
              </a:rPr>
              <a:t>сар</a:t>
            </a:r>
            <a:r>
              <a:rPr lang="ru-RU" sz="3200" dirty="0" smtClean="0">
                <a:solidFill>
                  <a:srgbClr val="000000"/>
                </a:solidFill>
              </a:rPr>
              <a:t>) </a:t>
            </a:r>
            <a:r>
              <a:rPr lang="mn-MN" sz="3200" b="1" dirty="0" smtClean="0">
                <a:solidFill>
                  <a:srgbClr val="000000"/>
                </a:solidFill>
              </a:rPr>
              <a:t>хэрэглэх бол</a:t>
            </a:r>
            <a:r>
              <a:rPr lang="ru-RU" sz="3200" dirty="0" smtClean="0">
                <a:solidFill>
                  <a:srgbClr val="000000"/>
                </a:solidFill>
              </a:rPr>
              <a:t> (</a:t>
            </a:r>
            <a:r>
              <a:rPr lang="mn-MN" sz="3200" dirty="0" smtClean="0">
                <a:solidFill>
                  <a:srgbClr val="000000"/>
                </a:solidFill>
              </a:rPr>
              <a:t>үе мөчний эмчилгээнд</a:t>
            </a:r>
            <a:r>
              <a:rPr lang="ru-RU" sz="3200" dirty="0" smtClean="0">
                <a:solidFill>
                  <a:srgbClr val="000000"/>
                </a:solidFill>
              </a:rPr>
              <a:t>)</a:t>
            </a:r>
            <a:r>
              <a:rPr lang="mn-MN" sz="3200" b="1" dirty="0" smtClean="0">
                <a:solidFill>
                  <a:srgbClr val="000000"/>
                </a:solidFill>
              </a:rPr>
              <a:t> бэлдмэлийг хоол идсэний дараа хэрэглэнэ. </a:t>
            </a:r>
          </a:p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Богино хугацаанд буюу өвдөлт намдаах, халуун бууруулах зорилгоор хэрэглэх бол хоол идэхээс </a:t>
            </a:r>
            <a:r>
              <a:rPr lang="ru-RU" sz="3200" b="1" dirty="0" smtClean="0">
                <a:solidFill>
                  <a:srgbClr val="000000"/>
                </a:solidFill>
              </a:rPr>
              <a:t>30 минут</a:t>
            </a:r>
            <a:r>
              <a:rPr lang="mn-MN" sz="3200" b="1" dirty="0" smtClean="0">
                <a:solidFill>
                  <a:srgbClr val="000000"/>
                </a:solidFill>
              </a:rPr>
              <a:t>ын өмнө эсвэл хоол идсэнээ  хойш </a:t>
            </a:r>
            <a:r>
              <a:rPr lang="ru-RU" sz="3200" b="1" dirty="0" smtClean="0">
                <a:solidFill>
                  <a:srgbClr val="000000"/>
                </a:solidFill>
              </a:rPr>
              <a:t>2 </a:t>
            </a:r>
            <a:r>
              <a:rPr lang="mn-MN" sz="3200" b="1" dirty="0" smtClean="0">
                <a:solidFill>
                  <a:srgbClr val="000000"/>
                </a:solidFill>
              </a:rPr>
              <a:t>цагийн дараа хэрэглэнэ. </a:t>
            </a:r>
          </a:p>
          <a:p>
            <a:pPr marL="647700" lvl="1" indent="-457200"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Бэлдмэлийг ууж хэрэглэснээс хойш </a:t>
            </a:r>
            <a:r>
              <a:rPr lang="ru-RU" sz="3200" b="1" dirty="0" smtClean="0">
                <a:solidFill>
                  <a:srgbClr val="000000"/>
                </a:solidFill>
              </a:rPr>
              <a:t>15 минут</a:t>
            </a:r>
            <a:r>
              <a:rPr lang="mn-MN" sz="3200" b="1" dirty="0" smtClean="0">
                <a:solidFill>
                  <a:srgbClr val="000000"/>
                </a:solidFill>
              </a:rPr>
              <a:t>ын дотор хэвтэхгүй байх нь ходоод цочрохоос сэргийлнэ. </a:t>
            </a:r>
            <a:endParaRPr lang="ru-RU" sz="3200" b="1" dirty="0">
              <a:solidFill>
                <a:srgbClr val="000000"/>
              </a:solidFill>
            </a:endParaRPr>
          </a:p>
        </p:txBody>
      </p:sp>
      <p:sp>
        <p:nvSpPr>
          <p:cNvPr id="33795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Хэрэглэх арга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4538" lvl="1" indent="-554038">
              <a:buFontTx/>
              <a:buChar char="•"/>
            </a:pPr>
            <a:r>
              <a:rPr lang="mn-MN" sz="2000" b="1" dirty="0" smtClean="0">
                <a:solidFill>
                  <a:srgbClr val="000000"/>
                </a:solidFill>
              </a:rPr>
              <a:t>ХГЗамын салст бүрхүүл цочрох </a:t>
            </a:r>
            <a:r>
              <a:rPr lang="ru-RU" sz="2000" b="1" dirty="0" smtClean="0">
                <a:solidFill>
                  <a:srgbClr val="000000"/>
                </a:solidFill>
              </a:rPr>
              <a:t> </a:t>
            </a:r>
            <a:endParaRPr lang="mn-MN" sz="2000" b="1" dirty="0" smtClean="0">
              <a:solidFill>
                <a:srgbClr val="000000"/>
              </a:solidFill>
            </a:endParaRPr>
          </a:p>
          <a:p>
            <a:pPr marL="744538" lvl="1" indent="-554038"/>
            <a:r>
              <a:rPr lang="ru-RU" sz="2000" dirty="0" smtClean="0">
                <a:solidFill>
                  <a:srgbClr val="000000"/>
                </a:solidFill>
              </a:rPr>
              <a:t>АС</a:t>
            </a:r>
            <a:r>
              <a:rPr lang="mn-MN" sz="2000" dirty="0" smtClean="0">
                <a:solidFill>
                  <a:srgbClr val="000000"/>
                </a:solidFill>
              </a:rPr>
              <a:t>Хүчил</a:t>
            </a:r>
            <a:r>
              <a:rPr lang="ru-RU" sz="2000" dirty="0" smtClean="0">
                <a:solidFill>
                  <a:srgbClr val="000000"/>
                </a:solidFill>
              </a:rPr>
              <a:t>, Индометацин</a:t>
            </a:r>
            <a:r>
              <a:rPr lang="mn-MN" sz="2000" dirty="0" smtClean="0">
                <a:solidFill>
                  <a:srgbClr val="000000"/>
                </a:solidFill>
              </a:rPr>
              <a:t>,</a:t>
            </a:r>
            <a:r>
              <a:rPr lang="ru-RU" sz="2000" dirty="0" smtClean="0">
                <a:solidFill>
                  <a:srgbClr val="000000"/>
                </a:solidFill>
              </a:rPr>
              <a:t> Пироксикам – </a:t>
            </a:r>
            <a:r>
              <a:rPr lang="mn-MN" sz="2000" dirty="0" smtClean="0">
                <a:solidFill>
                  <a:srgbClr val="000000"/>
                </a:solidFill>
              </a:rPr>
              <a:t>ходоодны улайлт </a:t>
            </a:r>
            <a:r>
              <a:rPr lang="ru-RU" sz="2000" dirty="0" smtClean="0">
                <a:solidFill>
                  <a:srgbClr val="000000"/>
                </a:solidFill>
              </a:rPr>
              <a:t>20%</a:t>
            </a:r>
          </a:p>
          <a:p>
            <a:pPr marL="744538" lvl="1" indent="-554038">
              <a:buFontTx/>
              <a:buChar char="•"/>
            </a:pPr>
            <a:r>
              <a:rPr lang="mn-MN" sz="2000" b="1" dirty="0" smtClean="0">
                <a:solidFill>
                  <a:srgbClr val="000000"/>
                </a:solidFill>
              </a:rPr>
              <a:t>Цус багадалт</a:t>
            </a:r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/>
            <a:r>
              <a:rPr lang="ru-RU" sz="2000" dirty="0" smtClean="0">
                <a:solidFill>
                  <a:srgbClr val="000000"/>
                </a:solidFill>
              </a:rPr>
              <a:t>Индометацин</a:t>
            </a:r>
            <a:r>
              <a:rPr lang="ru-RU" sz="2000" dirty="0">
                <a:solidFill>
                  <a:srgbClr val="000000"/>
                </a:solidFill>
              </a:rPr>
              <a:t>, Метамизол, </a:t>
            </a:r>
            <a:r>
              <a:rPr lang="mn-MN" sz="2000" dirty="0" smtClean="0">
                <a:solidFill>
                  <a:srgbClr val="000000"/>
                </a:solidFill>
              </a:rPr>
              <a:t>А</a:t>
            </a:r>
            <a:r>
              <a:rPr lang="ru-RU" sz="2000" dirty="0" smtClean="0">
                <a:solidFill>
                  <a:srgbClr val="000000"/>
                </a:solidFill>
              </a:rPr>
              <a:t>С</a:t>
            </a:r>
            <a:r>
              <a:rPr lang="mn-MN" sz="2000" dirty="0" smtClean="0">
                <a:solidFill>
                  <a:srgbClr val="000000"/>
                </a:solidFill>
              </a:rPr>
              <a:t>Хүчил</a:t>
            </a:r>
            <a:endParaRPr lang="ru-RU" sz="2000" dirty="0">
              <a:solidFill>
                <a:srgbClr val="000000"/>
              </a:solidFill>
            </a:endParaRPr>
          </a:p>
          <a:p>
            <a:pPr marL="744538" lvl="1" indent="-554038"/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/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000" b="1" dirty="0" smtClean="0">
                <a:solidFill>
                  <a:srgbClr val="000000"/>
                </a:solidFill>
              </a:rPr>
              <a:t>Харшил</a:t>
            </a:r>
            <a:r>
              <a:rPr lang="ru-RU" sz="2000" b="1" dirty="0" smtClean="0">
                <a:solidFill>
                  <a:srgbClr val="000000"/>
                </a:solidFill>
              </a:rPr>
              <a:t>, </a:t>
            </a:r>
            <a:r>
              <a:rPr lang="mn-MN" sz="2000" b="1" dirty="0" smtClean="0">
                <a:solidFill>
                  <a:srgbClr val="000000"/>
                </a:solidFill>
              </a:rPr>
              <a:t>Гуурсан хоолойн агчил </a:t>
            </a:r>
          </a:p>
          <a:p>
            <a:pPr marL="744538" lvl="1" indent="-554038"/>
            <a:r>
              <a:rPr lang="ru-RU" sz="2000" b="1" dirty="0" smtClean="0">
                <a:solidFill>
                  <a:srgbClr val="000000"/>
                </a:solidFill>
              </a:rPr>
              <a:t>ПгЕ</a:t>
            </a:r>
            <a:r>
              <a:rPr lang="ru-RU" sz="2000" b="1" baseline="-25000" dirty="0" smtClean="0">
                <a:solidFill>
                  <a:srgbClr val="000000"/>
                </a:solidFill>
              </a:rPr>
              <a:t>1</a:t>
            </a:r>
            <a:r>
              <a:rPr lang="ru-RU" sz="2000" b="1" dirty="0" smtClean="0">
                <a:solidFill>
                  <a:srgbClr val="000000"/>
                </a:solidFill>
              </a:rPr>
              <a:t> </a:t>
            </a:r>
            <a:r>
              <a:rPr lang="mn-MN" sz="2000" b="1" dirty="0" smtClean="0">
                <a:solidFill>
                  <a:srgbClr val="000000"/>
                </a:solidFill>
              </a:rPr>
              <a:t>нийлэгжилтийг дарангуйлснаар гуурсан хоолой агшина, </a:t>
            </a:r>
            <a:r>
              <a:rPr lang="ru-RU" sz="2000" b="1" dirty="0" smtClean="0">
                <a:solidFill>
                  <a:srgbClr val="000000"/>
                </a:solidFill>
              </a:rPr>
              <a:t>лейкотриен</a:t>
            </a:r>
            <a:r>
              <a:rPr lang="mn-MN" sz="2000" b="1" dirty="0" smtClean="0">
                <a:solidFill>
                  <a:srgbClr val="000000"/>
                </a:solidFill>
              </a:rPr>
              <a:t>ы нийлэгжилтийг идэвхижүүлснээр гуурсан хоолой хавагнана. </a:t>
            </a:r>
          </a:p>
          <a:p>
            <a:pPr marL="744538" lvl="1" indent="-554038"/>
            <a:r>
              <a:rPr lang="ru-RU" sz="2000" dirty="0" smtClean="0">
                <a:solidFill>
                  <a:srgbClr val="000000"/>
                </a:solidFill>
              </a:rPr>
              <a:t>А</a:t>
            </a:r>
            <a:r>
              <a:rPr lang="mn-MN" sz="2000" dirty="0" smtClean="0">
                <a:solidFill>
                  <a:srgbClr val="000000"/>
                </a:solidFill>
              </a:rPr>
              <a:t>цетилсалицилийн хүчил</a:t>
            </a:r>
            <a:endParaRPr lang="ru-RU" sz="2000" dirty="0">
              <a:solidFill>
                <a:srgbClr val="000000"/>
              </a:solidFill>
            </a:endParaRPr>
          </a:p>
          <a:p>
            <a:pPr marL="744538" lvl="1" indent="-554038"/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/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000" b="1" dirty="0" smtClean="0">
                <a:solidFill>
                  <a:srgbClr val="000000"/>
                </a:solidFill>
              </a:rPr>
              <a:t>Элэг хордуулах үйлдэл</a:t>
            </a:r>
          </a:p>
          <a:p>
            <a:pPr marL="744538" lvl="1" indent="-554038"/>
            <a:r>
              <a:rPr lang="ru-RU" sz="2000" dirty="0" smtClean="0">
                <a:solidFill>
                  <a:srgbClr val="000000"/>
                </a:solidFill>
              </a:rPr>
              <a:t>Парацетамол (140 </a:t>
            </a:r>
            <a:r>
              <a:rPr lang="ru-RU" sz="2000" dirty="0">
                <a:solidFill>
                  <a:srgbClr val="000000"/>
                </a:solidFill>
              </a:rPr>
              <a:t>мг/кг), </a:t>
            </a:r>
          </a:p>
        </p:txBody>
      </p:sp>
      <p:sp>
        <p:nvSpPr>
          <p:cNvPr id="35843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Гаж нөлөө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4538" lvl="1" indent="-554038">
              <a:buFontTx/>
              <a:buChar char="•"/>
            </a:pPr>
            <a:r>
              <a:rPr lang="mn-MN" sz="2000" b="1" dirty="0" smtClean="0">
                <a:solidFill>
                  <a:srgbClr val="000000"/>
                </a:solidFill>
              </a:rPr>
              <a:t>Бөөр хордуулах үйлдэл</a:t>
            </a:r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>
              <a:buAutoNum type="arabicPeriod"/>
            </a:pPr>
            <a:r>
              <a:rPr lang="ru-RU" sz="2000" b="1" dirty="0" smtClean="0">
                <a:solidFill>
                  <a:srgbClr val="000000"/>
                </a:solidFill>
              </a:rPr>
              <a:t>ПгЕ</a:t>
            </a:r>
            <a:r>
              <a:rPr lang="ru-RU" sz="2000" b="1" baseline="-25000" dirty="0" smtClean="0">
                <a:solidFill>
                  <a:srgbClr val="000000"/>
                </a:solidFill>
              </a:rPr>
              <a:t>2</a:t>
            </a:r>
            <a:r>
              <a:rPr lang="ru-RU" sz="2000" b="1" dirty="0" smtClean="0">
                <a:solidFill>
                  <a:srgbClr val="000000"/>
                </a:solidFill>
              </a:rPr>
              <a:t> </a:t>
            </a:r>
            <a:r>
              <a:rPr lang="mn-MN" sz="2000" b="1" dirty="0" smtClean="0">
                <a:solidFill>
                  <a:srgbClr val="000000"/>
                </a:solidFill>
              </a:rPr>
              <a:t>ба</a:t>
            </a:r>
            <a:r>
              <a:rPr lang="ru-RU" sz="2000" b="1" dirty="0" smtClean="0">
                <a:solidFill>
                  <a:srgbClr val="000000"/>
                </a:solidFill>
              </a:rPr>
              <a:t> простациклин</a:t>
            </a:r>
            <a:r>
              <a:rPr lang="mn-MN" sz="2000" b="1" dirty="0" smtClean="0">
                <a:solidFill>
                  <a:srgbClr val="000000"/>
                </a:solidFill>
              </a:rPr>
              <a:t>ы нийлэгжилтийг дарангуйлсанаар </a:t>
            </a:r>
            <a:r>
              <a:rPr lang="ru-RU" sz="2000" b="1" dirty="0" smtClean="0">
                <a:solidFill>
                  <a:srgbClr val="000000"/>
                </a:solidFill>
              </a:rPr>
              <a:t> </a:t>
            </a:r>
            <a:r>
              <a:rPr lang="ru-RU" sz="2000" b="1" dirty="0">
                <a:solidFill>
                  <a:srgbClr val="000000"/>
                </a:solidFill>
              </a:rPr>
              <a:t>- </a:t>
            </a:r>
            <a:r>
              <a:rPr lang="mn-MN" sz="2000" b="1" dirty="0" smtClean="0">
                <a:solidFill>
                  <a:srgbClr val="000000"/>
                </a:solidFill>
              </a:rPr>
              <a:t>бөөрний судас нарийсч бөөрний цусан хангамж буурна. </a:t>
            </a:r>
          </a:p>
          <a:p>
            <a:pPr marL="744538" lvl="1" indent="-554038"/>
            <a:r>
              <a:rPr lang="ru-RU" sz="2000" dirty="0" smtClean="0">
                <a:solidFill>
                  <a:srgbClr val="000000"/>
                </a:solidFill>
              </a:rPr>
              <a:t>- </a:t>
            </a:r>
            <a:r>
              <a:rPr lang="ru-RU" sz="2000" dirty="0">
                <a:solidFill>
                  <a:srgbClr val="000000"/>
                </a:solidFill>
              </a:rPr>
              <a:t>Парацетамол </a:t>
            </a:r>
            <a:r>
              <a:rPr lang="ru-RU" sz="2000" dirty="0" smtClean="0">
                <a:solidFill>
                  <a:srgbClr val="000000"/>
                </a:solidFill>
              </a:rPr>
              <a:t>(</a:t>
            </a:r>
            <a:r>
              <a:rPr lang="mn-MN" sz="2000" dirty="0" smtClean="0">
                <a:solidFill>
                  <a:srgbClr val="000000"/>
                </a:solidFill>
              </a:rPr>
              <a:t> хоногт </a:t>
            </a:r>
            <a:r>
              <a:rPr lang="ru-RU" sz="2000" dirty="0" smtClean="0">
                <a:solidFill>
                  <a:srgbClr val="000000"/>
                </a:solidFill>
              </a:rPr>
              <a:t>1 </a:t>
            </a:r>
            <a:r>
              <a:rPr lang="mn-MN" sz="2000" dirty="0" smtClean="0">
                <a:solidFill>
                  <a:srgbClr val="000000"/>
                </a:solidFill>
              </a:rPr>
              <a:t>шахмалаас олон үед </a:t>
            </a:r>
            <a:r>
              <a:rPr lang="ru-RU" sz="2000" dirty="0" smtClean="0">
                <a:solidFill>
                  <a:srgbClr val="000000"/>
                </a:solidFill>
              </a:rPr>
              <a:t>), </a:t>
            </a:r>
            <a:r>
              <a:rPr lang="ru-RU" sz="2000" dirty="0">
                <a:solidFill>
                  <a:srgbClr val="000000"/>
                </a:solidFill>
              </a:rPr>
              <a:t>Индометацин, Фенилбутазон</a:t>
            </a:r>
          </a:p>
          <a:p>
            <a:pPr marL="744538" lvl="1" indent="-554038"/>
            <a:r>
              <a:rPr lang="ru-RU" sz="2000" b="1" dirty="0">
                <a:solidFill>
                  <a:srgbClr val="000000"/>
                </a:solidFill>
              </a:rPr>
              <a:t>2. </a:t>
            </a:r>
            <a:r>
              <a:rPr lang="mn-MN" sz="2000" b="1" dirty="0" smtClean="0">
                <a:solidFill>
                  <a:srgbClr val="000000"/>
                </a:solidFill>
              </a:rPr>
              <a:t>Бөөрний эдийг шууд цочроох</a:t>
            </a:r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/>
            <a:r>
              <a:rPr lang="ru-RU" sz="2000" dirty="0" smtClean="0">
                <a:solidFill>
                  <a:srgbClr val="000000"/>
                </a:solidFill>
              </a:rPr>
              <a:t>АС</a:t>
            </a:r>
            <a:r>
              <a:rPr lang="mn-MN" sz="2000" dirty="0" smtClean="0">
                <a:solidFill>
                  <a:srgbClr val="000000"/>
                </a:solidFill>
              </a:rPr>
              <a:t>Хүчил </a:t>
            </a:r>
            <a:r>
              <a:rPr lang="ru-RU" sz="2000" dirty="0" smtClean="0">
                <a:solidFill>
                  <a:srgbClr val="000000"/>
                </a:solidFill>
              </a:rPr>
              <a:t>- </a:t>
            </a:r>
            <a:r>
              <a:rPr lang="ru-RU" sz="2000" dirty="0">
                <a:solidFill>
                  <a:srgbClr val="000000"/>
                </a:solidFill>
              </a:rPr>
              <a:t>интерстициальный нефрит</a:t>
            </a:r>
          </a:p>
          <a:p>
            <a:pPr marL="744538" lvl="1" indent="-554038"/>
            <a:r>
              <a:rPr lang="ru-RU" sz="2000" b="1" dirty="0">
                <a:solidFill>
                  <a:srgbClr val="000000"/>
                </a:solidFill>
              </a:rPr>
              <a:t>3. </a:t>
            </a:r>
            <a:r>
              <a:rPr lang="mn-MN" sz="2000" b="1" dirty="0" smtClean="0">
                <a:solidFill>
                  <a:srgbClr val="000000"/>
                </a:solidFill>
              </a:rPr>
              <a:t>Шээсний хүчлийн ялгаралтыг хориглоно</a:t>
            </a:r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/>
            <a:r>
              <a:rPr lang="ru-RU" sz="2000" dirty="0" smtClean="0">
                <a:solidFill>
                  <a:srgbClr val="000000"/>
                </a:solidFill>
              </a:rPr>
              <a:t>АС</a:t>
            </a:r>
            <a:r>
              <a:rPr lang="mn-MN" sz="2000" dirty="0" smtClean="0">
                <a:solidFill>
                  <a:srgbClr val="000000"/>
                </a:solidFill>
              </a:rPr>
              <a:t>Хүчил </a:t>
            </a:r>
            <a:r>
              <a:rPr lang="ru-RU" sz="2000" dirty="0" smtClean="0">
                <a:solidFill>
                  <a:srgbClr val="000000"/>
                </a:solidFill>
              </a:rPr>
              <a:t>– </a:t>
            </a:r>
            <a:r>
              <a:rPr lang="mn-MN" sz="2000" dirty="0" smtClean="0">
                <a:solidFill>
                  <a:srgbClr val="000000"/>
                </a:solidFill>
              </a:rPr>
              <a:t>хоногийн тун </a:t>
            </a:r>
            <a:r>
              <a:rPr lang="ru-RU" sz="2000" dirty="0" smtClean="0">
                <a:solidFill>
                  <a:srgbClr val="000000"/>
                </a:solidFill>
              </a:rPr>
              <a:t>4 г</a:t>
            </a:r>
            <a:r>
              <a:rPr lang="mn-MN" sz="2000" dirty="0" smtClean="0">
                <a:solidFill>
                  <a:srgbClr val="000000"/>
                </a:solidFill>
              </a:rPr>
              <a:t> хүртэл</a:t>
            </a:r>
          </a:p>
          <a:p>
            <a:pPr marL="744538" lvl="1" indent="-554038"/>
            <a:endParaRPr lang="ru-RU" sz="2000" dirty="0">
              <a:solidFill>
                <a:srgbClr val="000000"/>
              </a:solidFill>
            </a:endParaRPr>
          </a:p>
          <a:p>
            <a:pPr marL="744538" lvl="1" indent="-554038"/>
            <a:r>
              <a:rPr lang="ru-RU" sz="2000" dirty="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36867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Гаж нөлөө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4538" lvl="1" indent="-554038">
              <a:buFontTx/>
              <a:buChar char="•"/>
            </a:pPr>
            <a:r>
              <a:rPr lang="mn-MN" sz="2000" b="1" dirty="0" smtClean="0">
                <a:solidFill>
                  <a:srgbClr val="000000"/>
                </a:solidFill>
              </a:rPr>
              <a:t>ТМС хордуулах үйлдэл</a:t>
            </a:r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>
              <a:buAutoNum type="arabicPeriod"/>
            </a:pPr>
            <a:r>
              <a:rPr lang="mn-MN" sz="2000" b="1" dirty="0" smtClean="0">
                <a:solidFill>
                  <a:srgbClr val="000000"/>
                </a:solidFill>
              </a:rPr>
              <a:t>Шууд хордуулах үйлдэл </a:t>
            </a:r>
            <a:r>
              <a:rPr lang="ru-RU" sz="2000" b="1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(</a:t>
            </a:r>
            <a:r>
              <a:rPr lang="mn-MN" sz="2000" dirty="0" smtClean="0">
                <a:solidFill>
                  <a:srgbClr val="000000"/>
                </a:solidFill>
              </a:rPr>
              <a:t>таталт</a:t>
            </a:r>
            <a:r>
              <a:rPr lang="ru-RU" sz="2000" dirty="0" smtClean="0">
                <a:solidFill>
                  <a:srgbClr val="000000"/>
                </a:solidFill>
              </a:rPr>
              <a:t>, </a:t>
            </a:r>
            <a:r>
              <a:rPr lang="mn-MN" sz="2000" dirty="0" smtClean="0">
                <a:solidFill>
                  <a:srgbClr val="000000"/>
                </a:solidFill>
              </a:rPr>
              <a:t>сонсгол буурах</a:t>
            </a:r>
            <a:r>
              <a:rPr lang="ru-RU" sz="2000" dirty="0" smtClean="0">
                <a:solidFill>
                  <a:srgbClr val="000000"/>
                </a:solidFill>
              </a:rPr>
              <a:t>) – </a:t>
            </a:r>
            <a:endParaRPr lang="mn-MN" sz="2000" dirty="0" smtClean="0">
              <a:solidFill>
                <a:srgbClr val="000000"/>
              </a:solidFill>
            </a:endParaRPr>
          </a:p>
          <a:p>
            <a:pPr marL="744538" lvl="1" indent="-554038"/>
            <a:r>
              <a:rPr lang="ru-RU" sz="2000" dirty="0" smtClean="0">
                <a:solidFill>
                  <a:srgbClr val="000000"/>
                </a:solidFill>
              </a:rPr>
              <a:t> Ацетилсалицил</a:t>
            </a:r>
            <a:r>
              <a:rPr lang="mn-MN" sz="2000" dirty="0" smtClean="0">
                <a:solidFill>
                  <a:srgbClr val="000000"/>
                </a:solidFill>
              </a:rPr>
              <a:t>ийн хүчил </a:t>
            </a:r>
            <a:r>
              <a:rPr lang="ru-RU" sz="2000" dirty="0" smtClean="0">
                <a:solidFill>
                  <a:srgbClr val="000000"/>
                </a:solidFill>
              </a:rPr>
              <a:t> </a:t>
            </a:r>
            <a:endParaRPr lang="ru-RU" sz="2000" dirty="0">
              <a:solidFill>
                <a:srgbClr val="000000"/>
              </a:solidFill>
            </a:endParaRPr>
          </a:p>
          <a:p>
            <a:pPr marL="744538" lvl="1" indent="-554038"/>
            <a:r>
              <a:rPr lang="ru-RU" sz="2000" dirty="0">
                <a:solidFill>
                  <a:srgbClr val="000000"/>
                </a:solidFill>
              </a:rPr>
              <a:t>	</a:t>
            </a:r>
            <a:r>
              <a:rPr lang="ru-RU" sz="2000" dirty="0" smtClean="0">
                <a:solidFill>
                  <a:srgbClr val="000000"/>
                </a:solidFill>
              </a:rPr>
              <a:t>(</a:t>
            </a:r>
            <a:r>
              <a:rPr lang="mn-MN" sz="2000" dirty="0" smtClean="0">
                <a:solidFill>
                  <a:srgbClr val="000000"/>
                </a:solidFill>
              </a:rPr>
              <a:t>үхлийн тун </a:t>
            </a:r>
            <a:r>
              <a:rPr lang="ru-RU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>
                <a:solidFill>
                  <a:srgbClr val="000000"/>
                </a:solidFill>
              </a:rPr>
              <a:t>- </a:t>
            </a:r>
            <a:r>
              <a:rPr lang="ru-RU" sz="2000" dirty="0" smtClean="0">
                <a:solidFill>
                  <a:srgbClr val="000000"/>
                </a:solidFill>
              </a:rPr>
              <a:t>500 </a:t>
            </a:r>
            <a:r>
              <a:rPr lang="ru-RU" sz="2000" dirty="0">
                <a:solidFill>
                  <a:srgbClr val="000000"/>
                </a:solidFill>
              </a:rPr>
              <a:t>мг/кг </a:t>
            </a:r>
            <a:r>
              <a:rPr lang="mn-MN" sz="2000" dirty="0" smtClean="0">
                <a:solidFill>
                  <a:srgbClr val="000000"/>
                </a:solidFill>
              </a:rPr>
              <a:t>нэг удаа</a:t>
            </a:r>
            <a:r>
              <a:rPr lang="ru-RU" sz="2000" dirty="0" smtClean="0">
                <a:solidFill>
                  <a:srgbClr val="000000"/>
                </a:solidFill>
              </a:rPr>
              <a:t>)</a:t>
            </a:r>
            <a:endParaRPr lang="ru-RU" sz="2000" dirty="0">
              <a:solidFill>
                <a:srgbClr val="000000"/>
              </a:solidFill>
            </a:endParaRPr>
          </a:p>
          <a:p>
            <a:pPr marL="744538" lvl="1" indent="-554038"/>
            <a:r>
              <a:rPr lang="ru-RU" sz="2000" b="1" dirty="0">
                <a:solidFill>
                  <a:srgbClr val="000000"/>
                </a:solidFill>
              </a:rPr>
              <a:t>2. </a:t>
            </a:r>
            <a:r>
              <a:rPr lang="mn-MN" sz="2000" b="1" dirty="0" smtClean="0">
                <a:solidFill>
                  <a:srgbClr val="000000"/>
                </a:solidFill>
              </a:rPr>
              <a:t>Элэгний шалтгаант </a:t>
            </a:r>
            <a:r>
              <a:rPr lang="ru-RU" sz="2000" b="1" dirty="0" smtClean="0">
                <a:solidFill>
                  <a:srgbClr val="000000"/>
                </a:solidFill>
              </a:rPr>
              <a:t> энцефалопати </a:t>
            </a:r>
            <a:r>
              <a:rPr lang="ru-RU" sz="2000" b="1" dirty="0">
                <a:solidFill>
                  <a:srgbClr val="000000"/>
                </a:solidFill>
              </a:rPr>
              <a:t>(синдром Рея)	</a:t>
            </a:r>
            <a:endParaRPr lang="mn-MN" sz="2000" b="1" dirty="0" smtClean="0">
              <a:solidFill>
                <a:srgbClr val="000000"/>
              </a:solidFill>
            </a:endParaRPr>
          </a:p>
          <a:p>
            <a:pPr marL="744538" lvl="1" indent="-554038"/>
            <a:r>
              <a:rPr lang="ru-RU" sz="2000" dirty="0" smtClean="0">
                <a:solidFill>
                  <a:srgbClr val="000000"/>
                </a:solidFill>
              </a:rPr>
              <a:t>Ацетилсалицил</a:t>
            </a:r>
            <a:r>
              <a:rPr lang="mn-MN" sz="2000" dirty="0" smtClean="0">
                <a:solidFill>
                  <a:srgbClr val="000000"/>
                </a:solidFill>
              </a:rPr>
              <a:t>ийн хүчил </a:t>
            </a:r>
            <a:r>
              <a:rPr lang="ru-RU" sz="2000" dirty="0" smtClean="0">
                <a:solidFill>
                  <a:srgbClr val="000000"/>
                </a:solidFill>
              </a:rPr>
              <a:t> </a:t>
            </a:r>
            <a:endParaRPr lang="ru-RU" sz="2000" dirty="0">
              <a:solidFill>
                <a:srgbClr val="000000"/>
              </a:solidFill>
            </a:endParaRPr>
          </a:p>
          <a:p>
            <a:pPr marL="744538" lvl="1" indent="-554038"/>
            <a:r>
              <a:rPr lang="ru-RU" sz="2000" dirty="0">
                <a:solidFill>
                  <a:srgbClr val="000000"/>
                </a:solidFill>
              </a:rPr>
              <a:t>	</a:t>
            </a:r>
            <a:r>
              <a:rPr lang="ru-RU" sz="2000" dirty="0" smtClean="0">
                <a:solidFill>
                  <a:srgbClr val="000000"/>
                </a:solidFill>
              </a:rPr>
              <a:t>(5</a:t>
            </a:r>
            <a:r>
              <a:rPr lang="mn-MN" sz="2000" dirty="0" smtClean="0">
                <a:solidFill>
                  <a:srgbClr val="000000"/>
                </a:solidFill>
              </a:rPr>
              <a:t> хүртлэх насны хүүхэд хоногийн тун </a:t>
            </a:r>
            <a:r>
              <a:rPr lang="ru-RU" sz="2000" dirty="0" smtClean="0">
                <a:solidFill>
                  <a:srgbClr val="000000"/>
                </a:solidFill>
              </a:rPr>
              <a:t>150 </a:t>
            </a:r>
            <a:r>
              <a:rPr lang="ru-RU" sz="2000" dirty="0">
                <a:solidFill>
                  <a:srgbClr val="000000"/>
                </a:solidFill>
              </a:rPr>
              <a:t>мг/кг</a:t>
            </a:r>
            <a:r>
              <a:rPr lang="ru-RU" sz="2000" dirty="0" smtClean="0">
                <a:solidFill>
                  <a:srgbClr val="000000"/>
                </a:solidFill>
              </a:rPr>
              <a:t>)</a:t>
            </a:r>
            <a:endParaRPr lang="mn-MN" sz="2000" dirty="0" smtClean="0">
              <a:solidFill>
                <a:srgbClr val="000000"/>
              </a:solidFill>
            </a:endParaRPr>
          </a:p>
          <a:p>
            <a:pPr marL="744538" lvl="1" indent="-554038"/>
            <a:endParaRPr lang="ru-RU" sz="2000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000" b="1" dirty="0" smtClean="0">
                <a:solidFill>
                  <a:srgbClr val="000000"/>
                </a:solidFill>
              </a:rPr>
              <a:t>ЗСС хордуулах үйлдэл </a:t>
            </a:r>
          </a:p>
          <a:p>
            <a:pPr marL="744538" lvl="1" indent="-554038"/>
            <a:r>
              <a:rPr lang="mn-MN" sz="2000" b="1" dirty="0" smtClean="0">
                <a:solidFill>
                  <a:srgbClr val="000000"/>
                </a:solidFill>
              </a:rPr>
              <a:t>К</a:t>
            </a:r>
            <a:r>
              <a:rPr lang="ru-RU" sz="2000" b="1" dirty="0" smtClean="0">
                <a:solidFill>
                  <a:srgbClr val="000000"/>
                </a:solidFill>
              </a:rPr>
              <a:t>оксибы</a:t>
            </a:r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/>
            <a:endParaRPr lang="ru-RU" sz="2000" dirty="0">
              <a:solidFill>
                <a:srgbClr val="000000"/>
              </a:solidFill>
            </a:endParaRPr>
          </a:p>
          <a:p>
            <a:pPr marL="744538" lvl="1" indent="-554038"/>
            <a:endParaRPr lang="ru-RU" sz="2000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000" b="1" dirty="0" smtClean="0">
                <a:solidFill>
                  <a:srgbClr val="000000"/>
                </a:solidFill>
              </a:rPr>
              <a:t>Төрөх хүчний сулрал</a:t>
            </a:r>
            <a:endParaRPr lang="ru-RU" sz="2000" b="1" dirty="0">
              <a:solidFill>
                <a:srgbClr val="000000"/>
              </a:solidFill>
            </a:endParaRPr>
          </a:p>
          <a:p>
            <a:pPr marL="744538" lvl="1" indent="-554038">
              <a:lnSpc>
                <a:spcPct val="110000"/>
              </a:lnSpc>
            </a:pPr>
            <a:r>
              <a:rPr lang="ru-RU" sz="2000" b="1" dirty="0">
                <a:solidFill>
                  <a:srgbClr val="000000"/>
                </a:solidFill>
              </a:rPr>
              <a:t>	</a:t>
            </a:r>
            <a:r>
              <a:rPr lang="ru-RU" sz="2000" b="1" dirty="0" smtClean="0">
                <a:solidFill>
                  <a:srgbClr val="000000"/>
                </a:solidFill>
              </a:rPr>
              <a:t> </a:t>
            </a:r>
            <a:r>
              <a:rPr lang="ru-RU" sz="2000" b="1" dirty="0">
                <a:solidFill>
                  <a:srgbClr val="000000"/>
                </a:solidFill>
              </a:rPr>
              <a:t>ПгЕ</a:t>
            </a:r>
            <a:r>
              <a:rPr lang="ru-RU" sz="2000" b="1" baseline="-25000" dirty="0">
                <a:solidFill>
                  <a:srgbClr val="000000"/>
                </a:solidFill>
              </a:rPr>
              <a:t>2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mn-MN" sz="2000" b="1" dirty="0" smtClean="0">
                <a:solidFill>
                  <a:srgbClr val="000000"/>
                </a:solidFill>
              </a:rPr>
              <a:t>,</a:t>
            </a:r>
            <a:r>
              <a:rPr lang="ru-RU" sz="2000" b="1" dirty="0" smtClean="0">
                <a:solidFill>
                  <a:srgbClr val="000000"/>
                </a:solidFill>
              </a:rPr>
              <a:t> </a:t>
            </a:r>
            <a:r>
              <a:rPr lang="ru-RU" sz="2000" b="1" dirty="0">
                <a:solidFill>
                  <a:srgbClr val="000000"/>
                </a:solidFill>
              </a:rPr>
              <a:t>Пг</a:t>
            </a:r>
            <a:r>
              <a:rPr lang="en-US" sz="2000" b="1" dirty="0">
                <a:solidFill>
                  <a:srgbClr val="000000"/>
                </a:solidFill>
              </a:rPr>
              <a:t>F</a:t>
            </a:r>
            <a:r>
              <a:rPr lang="ru-RU" sz="2000" b="1" baseline="-25000" dirty="0">
                <a:solidFill>
                  <a:srgbClr val="000000"/>
                </a:solidFill>
              </a:rPr>
              <a:t>2</a:t>
            </a:r>
            <a:r>
              <a:rPr lang="ru-RU" sz="2000" b="1" baseline="-25000" dirty="0">
                <a:solidFill>
                  <a:srgbClr val="000000"/>
                </a:solidFill>
                <a:sym typeface="Symbol" pitchFamily="18" charset="2"/>
              </a:rPr>
              <a:t></a:t>
            </a:r>
            <a:r>
              <a:rPr lang="ru-RU" sz="2000" b="1" dirty="0">
                <a:solidFill>
                  <a:srgbClr val="000000"/>
                </a:solidFill>
              </a:rPr>
              <a:t>  </a:t>
            </a:r>
            <a:r>
              <a:rPr lang="mn-MN" sz="2000" b="1" dirty="0" smtClean="0">
                <a:solidFill>
                  <a:srgbClr val="000000"/>
                </a:solidFill>
              </a:rPr>
              <a:t>нийлэгжилтийг дарангуйлснаар умайн булчингийн агшилт сулруулна. 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37891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Гаж нөлөө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0" y="190500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4538" lvl="1" indent="-554038">
              <a:buFontTx/>
              <a:buChar char="•"/>
            </a:pPr>
            <a:r>
              <a:rPr lang="mn-MN" sz="2800" b="1" dirty="0" smtClean="0">
                <a:solidFill>
                  <a:srgbClr val="000000"/>
                </a:solidFill>
              </a:rPr>
              <a:t>ХГЗ-ын шархлаа 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  <a:r>
              <a:rPr lang="ru-RU" sz="2800" dirty="0" smtClean="0">
                <a:solidFill>
                  <a:srgbClr val="000000"/>
                </a:solidFill>
              </a:rPr>
              <a:t>(</a:t>
            </a:r>
            <a:r>
              <a:rPr lang="mn-MN" sz="2800" dirty="0" smtClean="0">
                <a:solidFill>
                  <a:srgbClr val="000000"/>
                </a:solidFill>
              </a:rPr>
              <a:t>ходоод 12 хуруу гэдэсний шархлаа, бүдүүн гэдэсний шарх, Кроны өвчин</a:t>
            </a:r>
            <a:r>
              <a:rPr lang="ru-RU" sz="2800" dirty="0" smtClean="0">
                <a:solidFill>
                  <a:srgbClr val="000000"/>
                </a:solidFill>
              </a:rPr>
              <a:t>) </a:t>
            </a:r>
            <a:r>
              <a:rPr lang="mn-MN" sz="2800" dirty="0" smtClean="0">
                <a:solidFill>
                  <a:srgbClr val="000000"/>
                </a:solidFill>
              </a:rPr>
              <a:t>анамнезд цус алдаж байгаа гэж тэмдэглэгдсэн бол</a:t>
            </a:r>
            <a:endParaRPr lang="ru-RU" sz="2800" b="1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800" b="1" dirty="0" smtClean="0">
                <a:solidFill>
                  <a:srgbClr val="000000"/>
                </a:solidFill>
              </a:rPr>
              <a:t>Элэг, бөөрний үйл ажиллагааны хүнд хордлого</a:t>
            </a:r>
            <a:endParaRPr lang="ru-RU" sz="2800" b="1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800" b="1" dirty="0" smtClean="0">
                <a:solidFill>
                  <a:srgbClr val="000000"/>
                </a:solidFill>
              </a:rPr>
              <a:t>Г</a:t>
            </a:r>
            <a:r>
              <a:rPr lang="ru-RU" sz="2800" b="1" dirty="0" smtClean="0">
                <a:solidFill>
                  <a:srgbClr val="000000"/>
                </a:solidFill>
              </a:rPr>
              <a:t>ранулоцит</a:t>
            </a:r>
            <a:r>
              <a:rPr lang="mn-MN" sz="2800" b="1" dirty="0" smtClean="0">
                <a:solidFill>
                  <a:srgbClr val="000000"/>
                </a:solidFill>
              </a:rPr>
              <a:t> эсийн тоо цөөрсөн </a:t>
            </a:r>
            <a:r>
              <a:rPr lang="ru-RU" sz="2800" dirty="0" smtClean="0">
                <a:solidFill>
                  <a:srgbClr val="000000"/>
                </a:solidFill>
              </a:rPr>
              <a:t>(</a:t>
            </a:r>
            <a:r>
              <a:rPr lang="ru-RU" sz="2800" dirty="0">
                <a:solidFill>
                  <a:srgbClr val="000000"/>
                </a:solidFill>
              </a:rPr>
              <a:t>агранулоцитоз)</a:t>
            </a:r>
          </a:p>
          <a:p>
            <a:pPr marL="744538" lvl="1" indent="-554038">
              <a:buFontTx/>
              <a:buChar char="•"/>
            </a:pPr>
            <a:r>
              <a:rPr lang="mn-MN" sz="2800" b="1" dirty="0" smtClean="0">
                <a:solidFill>
                  <a:srgbClr val="000000"/>
                </a:solidFill>
              </a:rPr>
              <a:t>Гуурсан хоолойн агчил 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  <a:r>
              <a:rPr lang="ru-RU" sz="2800" dirty="0" smtClean="0">
                <a:solidFill>
                  <a:srgbClr val="000000"/>
                </a:solidFill>
              </a:rPr>
              <a:t>(</a:t>
            </a:r>
            <a:r>
              <a:rPr lang="mn-MN" sz="2800" dirty="0" smtClean="0">
                <a:solidFill>
                  <a:srgbClr val="000000"/>
                </a:solidFill>
              </a:rPr>
              <a:t>амьсгал авалт хүндрэлтэй</a:t>
            </a:r>
            <a:r>
              <a:rPr lang="en-US" sz="2800" dirty="0" smtClean="0">
                <a:solidFill>
                  <a:srgbClr val="000000"/>
                </a:solidFill>
              </a:rPr>
              <a:t>)</a:t>
            </a:r>
            <a:endParaRPr lang="mn-MN" sz="2800" dirty="0" smtClean="0">
              <a:solidFill>
                <a:srgbClr val="000000"/>
              </a:solidFill>
            </a:endParaRPr>
          </a:p>
        </p:txBody>
      </p:sp>
      <p:sp>
        <p:nvSpPr>
          <p:cNvPr id="38915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Эсрэг заалт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0" y="1635125"/>
            <a:ext cx="9144000" cy="465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47700" lvl="1" indent="-457200" algn="ctr">
              <a:lnSpc>
                <a:spcPct val="140000"/>
              </a:lnSpc>
            </a:pPr>
            <a:r>
              <a:rPr lang="mn-MN" sz="3200" b="1" dirty="0" smtClean="0">
                <a:solidFill>
                  <a:srgbClr val="000000"/>
                </a:solidFill>
              </a:rPr>
              <a:t>Нэг дор 2 ба түүнээс олон бэлдмэлийг хамт хэрэглэх нь үр дүнгүй</a:t>
            </a:r>
            <a:r>
              <a:rPr lang="ru-RU" sz="3200" b="1" dirty="0" smtClean="0">
                <a:solidFill>
                  <a:srgbClr val="000000"/>
                </a:solidFill>
              </a:rPr>
              <a:t>:</a:t>
            </a:r>
            <a:endParaRPr lang="ru-RU" sz="3200" b="1" dirty="0">
              <a:solidFill>
                <a:srgbClr val="000000"/>
              </a:solidFill>
            </a:endParaRPr>
          </a:p>
          <a:p>
            <a:pPr marL="647700" lvl="1" indent="-457200">
              <a:lnSpc>
                <a:spcPct val="140000"/>
              </a:lnSpc>
            </a:pPr>
            <a:endParaRPr lang="ru-RU" sz="500" b="1" dirty="0">
              <a:solidFill>
                <a:srgbClr val="000000"/>
              </a:solidFill>
            </a:endParaRPr>
          </a:p>
          <a:p>
            <a:pPr marL="647700" lvl="1" indent="-457200">
              <a:lnSpc>
                <a:spcPct val="140000"/>
              </a:lnSpc>
            </a:pPr>
            <a:endParaRPr lang="ru-RU" sz="500" b="1" dirty="0">
              <a:solidFill>
                <a:srgbClr val="000000"/>
              </a:solidFill>
            </a:endParaRPr>
          </a:p>
          <a:p>
            <a:pPr marL="647700" lvl="1" indent="-457200">
              <a:lnSpc>
                <a:spcPct val="140000"/>
              </a:lnSpc>
            </a:pPr>
            <a:endParaRPr lang="ru-RU" sz="500" b="1" dirty="0">
              <a:solidFill>
                <a:srgbClr val="000000"/>
              </a:solidFill>
            </a:endParaRPr>
          </a:p>
          <a:p>
            <a:pPr marL="647700" lvl="1" indent="-457200">
              <a:lnSpc>
                <a:spcPct val="140000"/>
              </a:lnSpc>
            </a:pPr>
            <a:endParaRPr lang="ru-RU" sz="500" b="1" dirty="0">
              <a:solidFill>
                <a:srgbClr val="000000"/>
              </a:solidFill>
            </a:endParaRPr>
          </a:p>
          <a:p>
            <a:pPr marL="647700" lvl="1" indent="-457200">
              <a:lnSpc>
                <a:spcPct val="140000"/>
              </a:lnSpc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Үр дүн нотлогдоогүй</a:t>
            </a:r>
            <a:endParaRPr lang="ru-RU" sz="3200" b="1" dirty="0">
              <a:solidFill>
                <a:srgbClr val="000000"/>
              </a:solidFill>
            </a:endParaRPr>
          </a:p>
          <a:p>
            <a:pPr marL="647700" lvl="1" indent="-457200">
              <a:lnSpc>
                <a:spcPct val="140000"/>
              </a:lnSpc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Цус болон эдэд эмийн бэлдмэлийн түвшинг бууруулна </a:t>
            </a:r>
            <a:r>
              <a:rPr lang="ru-RU" sz="2200" dirty="0" smtClean="0">
                <a:solidFill>
                  <a:srgbClr val="000000"/>
                </a:solidFill>
              </a:rPr>
              <a:t>(аспирин </a:t>
            </a:r>
            <a:r>
              <a:rPr lang="mn-MN" sz="2200" dirty="0" smtClean="0">
                <a:solidFill>
                  <a:srgbClr val="000000"/>
                </a:solidFill>
              </a:rPr>
              <a:t>нь бусад ҮЭДББ-ийн түвшинг бууруулдаг</a:t>
            </a:r>
            <a:r>
              <a:rPr lang="ru-RU" sz="2200" dirty="0" smtClean="0">
                <a:solidFill>
                  <a:srgbClr val="000000"/>
                </a:solidFill>
              </a:rPr>
              <a:t>)</a:t>
            </a:r>
            <a:endParaRPr lang="ru-RU" sz="2200" dirty="0">
              <a:solidFill>
                <a:srgbClr val="000000"/>
              </a:solidFill>
            </a:endParaRPr>
          </a:p>
          <a:p>
            <a:pPr marL="647700" lvl="1" indent="-457200">
              <a:lnSpc>
                <a:spcPct val="140000"/>
              </a:lnSpc>
              <a:buFontTx/>
              <a:buChar char="•"/>
            </a:pPr>
            <a:r>
              <a:rPr lang="mn-MN" sz="3200" b="1" dirty="0" smtClean="0">
                <a:solidFill>
                  <a:srgbClr val="000000"/>
                </a:solidFill>
              </a:rPr>
              <a:t>Гаж нөлөө үүсэх эрсдэлийг нэмэгдүүлнэ</a:t>
            </a:r>
            <a:endParaRPr lang="ru-RU" sz="2200" dirty="0">
              <a:solidFill>
                <a:srgbClr val="000000"/>
              </a:solidFill>
            </a:endParaRPr>
          </a:p>
        </p:txBody>
      </p:sp>
      <p:sp>
        <p:nvSpPr>
          <p:cNvPr id="39939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ҮЭДББ-үүдийг хамт хэрэглэх нь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54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4538" lvl="1" indent="-554038"/>
            <a:r>
              <a:rPr lang="mn-MN" sz="2700" b="1" dirty="0" smtClean="0">
                <a:solidFill>
                  <a:srgbClr val="FF0000"/>
                </a:solidFill>
              </a:rPr>
              <a:t>ҮЭДББ-үүд дараах үйлдэлийг нэмэгдүүлнэ</a:t>
            </a:r>
            <a:r>
              <a:rPr lang="ru-RU" sz="2700" b="1" dirty="0" smtClean="0">
                <a:solidFill>
                  <a:srgbClr val="FF0000"/>
                </a:solidFill>
              </a:rPr>
              <a:t>:</a:t>
            </a:r>
            <a:endParaRPr lang="ru-RU" sz="2700" b="1" dirty="0">
              <a:solidFill>
                <a:srgbClr val="FF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700" b="1" dirty="0" smtClean="0">
                <a:solidFill>
                  <a:srgbClr val="000000"/>
                </a:solidFill>
              </a:rPr>
              <a:t>К</a:t>
            </a:r>
            <a:r>
              <a:rPr lang="ru-RU" sz="2700" b="1" dirty="0" smtClean="0">
                <a:solidFill>
                  <a:srgbClr val="000000"/>
                </a:solidFill>
              </a:rPr>
              <a:t>ортикостероид</a:t>
            </a:r>
            <a:r>
              <a:rPr lang="mn-MN" sz="2700" b="1" dirty="0" smtClean="0">
                <a:solidFill>
                  <a:srgbClr val="000000"/>
                </a:solidFill>
              </a:rPr>
              <a:t>,алт агуулсан бэлдмэл</a:t>
            </a:r>
            <a:r>
              <a:rPr lang="ru-RU" sz="2700" b="1" dirty="0" smtClean="0">
                <a:solidFill>
                  <a:srgbClr val="000000"/>
                </a:solidFill>
              </a:rPr>
              <a:t>, хинолон</a:t>
            </a:r>
            <a:r>
              <a:rPr lang="mn-MN" sz="2700" b="1" dirty="0" smtClean="0">
                <a:solidFill>
                  <a:srgbClr val="000000"/>
                </a:solidFill>
              </a:rPr>
              <a:t>ы үрэвслийн эсрэг үйлдэл</a:t>
            </a:r>
            <a:endParaRPr lang="ru-RU" sz="2700" b="1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700" b="1" dirty="0" smtClean="0">
                <a:solidFill>
                  <a:srgbClr val="000000"/>
                </a:solidFill>
              </a:rPr>
              <a:t>Н</a:t>
            </a:r>
            <a:r>
              <a:rPr lang="ru-RU" sz="2700" b="1" dirty="0" smtClean="0">
                <a:solidFill>
                  <a:srgbClr val="000000"/>
                </a:solidFill>
              </a:rPr>
              <a:t>арко</a:t>
            </a:r>
            <a:r>
              <a:rPr lang="mn-MN" sz="2700" b="1" dirty="0" smtClean="0">
                <a:solidFill>
                  <a:srgbClr val="000000"/>
                </a:solidFill>
              </a:rPr>
              <a:t>зын үйлдэлтэй өвдөлт намдаах үйлдэл</a:t>
            </a:r>
            <a:endParaRPr lang="ru-RU" sz="2700" b="1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700" b="1" dirty="0" smtClean="0">
                <a:solidFill>
                  <a:srgbClr val="000000"/>
                </a:solidFill>
              </a:rPr>
              <a:t>Цусан дахь сахар бууруулах үйлдэл</a:t>
            </a:r>
            <a:endParaRPr lang="ru-RU" sz="2700" b="1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700" b="1" dirty="0" smtClean="0">
                <a:solidFill>
                  <a:srgbClr val="000000"/>
                </a:solidFill>
              </a:rPr>
              <a:t>Шууд бус</a:t>
            </a:r>
            <a:r>
              <a:rPr lang="ru-RU" sz="2700" b="1" dirty="0" smtClean="0">
                <a:solidFill>
                  <a:srgbClr val="000000"/>
                </a:solidFill>
              </a:rPr>
              <a:t> антикоагулянт</a:t>
            </a:r>
            <a:endParaRPr lang="ru-RU" sz="2700" b="1" dirty="0">
              <a:solidFill>
                <a:srgbClr val="000000"/>
              </a:solidFill>
            </a:endParaRPr>
          </a:p>
          <a:p>
            <a:pPr marL="744538" lvl="1" indent="-554038"/>
            <a:r>
              <a:rPr lang="mn-MN" sz="2700" b="1" dirty="0" smtClean="0">
                <a:solidFill>
                  <a:srgbClr val="FF0000"/>
                </a:solidFill>
              </a:rPr>
              <a:t>ҮЭДББ-үүд нь хорон чанарыг нэмэгдүүлнэ</a:t>
            </a:r>
            <a:r>
              <a:rPr lang="ru-RU" sz="2700" b="1" dirty="0" smtClean="0">
                <a:solidFill>
                  <a:srgbClr val="FF0000"/>
                </a:solidFill>
              </a:rPr>
              <a:t>:</a:t>
            </a:r>
            <a:endParaRPr lang="ru-RU" sz="2700" b="1" dirty="0">
              <a:solidFill>
                <a:srgbClr val="FF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700" b="1" dirty="0" smtClean="0">
                <a:solidFill>
                  <a:srgbClr val="000000"/>
                </a:solidFill>
              </a:rPr>
              <a:t>Архи</a:t>
            </a:r>
            <a:endParaRPr lang="ru-RU" sz="2700" b="1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ru-RU" sz="2700" b="1" dirty="0" smtClean="0">
                <a:solidFill>
                  <a:srgbClr val="000000"/>
                </a:solidFill>
              </a:rPr>
              <a:t>Антибиотик </a:t>
            </a:r>
            <a:r>
              <a:rPr lang="ru-RU" sz="2700" b="1" dirty="0">
                <a:solidFill>
                  <a:srgbClr val="000000"/>
                </a:solidFill>
              </a:rPr>
              <a:t>- </a:t>
            </a:r>
            <a:r>
              <a:rPr lang="ru-RU" sz="2700" b="1" dirty="0" smtClean="0">
                <a:solidFill>
                  <a:srgbClr val="000000"/>
                </a:solidFill>
              </a:rPr>
              <a:t>аминогликозид</a:t>
            </a:r>
            <a:endParaRPr lang="ru-RU" sz="2700" b="1" dirty="0">
              <a:solidFill>
                <a:srgbClr val="0000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700" b="1" dirty="0" smtClean="0">
                <a:solidFill>
                  <a:srgbClr val="000000"/>
                </a:solidFill>
              </a:rPr>
              <a:t>Зүрхний</a:t>
            </a:r>
            <a:r>
              <a:rPr lang="ru-RU" sz="2700" b="1" dirty="0" smtClean="0">
                <a:solidFill>
                  <a:srgbClr val="000000"/>
                </a:solidFill>
              </a:rPr>
              <a:t> гликозид</a:t>
            </a:r>
            <a:endParaRPr lang="ru-RU" sz="2700" b="1" dirty="0">
              <a:solidFill>
                <a:srgbClr val="000000"/>
              </a:solidFill>
            </a:endParaRPr>
          </a:p>
          <a:p>
            <a:pPr marL="744538" lvl="1" indent="-554038"/>
            <a:r>
              <a:rPr lang="en-US" sz="2700" b="1" dirty="0" smtClean="0">
                <a:solidFill>
                  <a:srgbClr val="FF0000"/>
                </a:solidFill>
              </a:rPr>
              <a:t>”</a:t>
            </a:r>
            <a:r>
              <a:rPr lang="mn-MN" sz="2700" b="1" dirty="0" smtClean="0">
                <a:solidFill>
                  <a:srgbClr val="FF0000"/>
                </a:solidFill>
              </a:rPr>
              <a:t>Үхлийн хослол</a:t>
            </a:r>
            <a:r>
              <a:rPr lang="en-US" sz="2700" b="1" dirty="0" smtClean="0">
                <a:solidFill>
                  <a:srgbClr val="FF0000"/>
                </a:solidFill>
              </a:rPr>
              <a:t>” </a:t>
            </a:r>
            <a:r>
              <a:rPr lang="ru-RU" sz="2700" b="1" dirty="0"/>
              <a:t>- </a:t>
            </a:r>
            <a:r>
              <a:rPr lang="ru-RU" sz="2700" b="1" dirty="0">
                <a:solidFill>
                  <a:srgbClr val="000000"/>
                </a:solidFill>
              </a:rPr>
              <a:t>Индометацин + Триамтерен</a:t>
            </a:r>
          </a:p>
          <a:p>
            <a:pPr marL="744538" lvl="1" indent="-554038"/>
            <a:r>
              <a:rPr lang="mn-MN" sz="2700" b="1" dirty="0" smtClean="0">
                <a:solidFill>
                  <a:srgbClr val="009900"/>
                </a:solidFill>
              </a:rPr>
              <a:t>ҮЭДББ-үүд нь дараах үйлдэлийг бууруулна </a:t>
            </a:r>
            <a:r>
              <a:rPr lang="ru-RU" sz="2700" b="1" dirty="0" smtClean="0">
                <a:solidFill>
                  <a:srgbClr val="009900"/>
                </a:solidFill>
              </a:rPr>
              <a:t>:</a:t>
            </a:r>
            <a:endParaRPr lang="ru-RU" sz="2700" b="1" dirty="0">
              <a:solidFill>
                <a:srgbClr val="009900"/>
              </a:solidFill>
            </a:endParaRPr>
          </a:p>
          <a:p>
            <a:pPr marL="744538" lvl="1" indent="-554038">
              <a:buFontTx/>
              <a:buChar char="•"/>
            </a:pPr>
            <a:r>
              <a:rPr lang="mn-MN" sz="2700" b="1" dirty="0" smtClean="0">
                <a:solidFill>
                  <a:srgbClr val="000000"/>
                </a:solidFill>
              </a:rPr>
              <a:t>Гипотензив үйлдэл </a:t>
            </a:r>
            <a:endParaRPr lang="ru-RU" sz="2700" b="1" dirty="0">
              <a:solidFill>
                <a:srgbClr val="000000"/>
              </a:solidFill>
            </a:endParaRPr>
          </a:p>
        </p:txBody>
      </p:sp>
      <p:sp>
        <p:nvSpPr>
          <p:cNvPr id="40963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ҮЭДББ-үүдийн бусад эмтэй харилцан үйчлэл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0" y="1219200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09700" lvl="1" indent="-1219200"/>
            <a:r>
              <a:rPr lang="mn-MN" sz="3600" b="1" dirty="0" smtClean="0">
                <a:solidFill>
                  <a:srgbClr val="000000"/>
                </a:solidFill>
              </a:rPr>
              <a:t>Ханиад томуу</a:t>
            </a:r>
            <a:r>
              <a:rPr lang="ru-RU" sz="3600" b="1" dirty="0" smtClean="0">
                <a:solidFill>
                  <a:srgbClr val="000000"/>
                </a:solidFill>
              </a:rPr>
              <a:t>, </a:t>
            </a:r>
            <a:r>
              <a:rPr lang="mn-MN" sz="3600" b="1" dirty="0" smtClean="0">
                <a:solidFill>
                  <a:srgbClr val="000000"/>
                </a:solidFill>
              </a:rPr>
              <a:t>толгойн өвдөлт</a:t>
            </a:r>
            <a:r>
              <a:rPr lang="ru-RU" sz="3600" b="1" dirty="0" smtClean="0">
                <a:solidFill>
                  <a:srgbClr val="000000"/>
                </a:solidFill>
              </a:rPr>
              <a:t>,</a:t>
            </a:r>
            <a:endParaRPr lang="ru-RU" sz="3600" b="1" dirty="0">
              <a:solidFill>
                <a:srgbClr val="000000"/>
              </a:solidFill>
            </a:endParaRPr>
          </a:p>
          <a:p>
            <a:pPr marL="1409700" lvl="1" indent="-1219200"/>
            <a:r>
              <a:rPr lang="mn-MN" sz="3600" b="1" dirty="0" smtClean="0">
                <a:solidFill>
                  <a:srgbClr val="000000"/>
                </a:solidFill>
              </a:rPr>
              <a:t>Нуруу, үе мөчний өвдөлт, </a:t>
            </a:r>
            <a:r>
              <a:rPr lang="ru-RU" sz="3600" b="1" dirty="0" smtClean="0">
                <a:solidFill>
                  <a:srgbClr val="000000"/>
                </a:solidFill>
              </a:rPr>
              <a:t>дисменоре</a:t>
            </a:r>
            <a:r>
              <a:rPr lang="mn-MN" sz="3600" b="1" dirty="0" smtClean="0">
                <a:solidFill>
                  <a:srgbClr val="000000"/>
                </a:solidFill>
              </a:rPr>
              <a:t>й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>
                <a:solidFill>
                  <a:srgbClr val="000000"/>
                </a:solidFill>
              </a:rPr>
              <a:t>- </a:t>
            </a:r>
            <a:r>
              <a:rPr lang="ru-RU" sz="3600" b="1" dirty="0">
                <a:solidFill>
                  <a:srgbClr val="FF0000"/>
                </a:solidFill>
              </a:rPr>
              <a:t>НИМУЛИД</a:t>
            </a:r>
          </a:p>
          <a:p>
            <a:pPr marL="1409700" lvl="1" indent="-1219200"/>
            <a:endParaRPr lang="ru-RU" sz="3600" b="1" dirty="0">
              <a:solidFill>
                <a:srgbClr val="000000"/>
              </a:solidFill>
            </a:endParaRPr>
          </a:p>
          <a:p>
            <a:pPr marL="1409700" lvl="1" indent="-1219200"/>
            <a:r>
              <a:rPr lang="mn-MN" sz="3600" b="1" dirty="0" smtClean="0">
                <a:solidFill>
                  <a:srgbClr val="000000"/>
                </a:solidFill>
              </a:rPr>
              <a:t>Үрэвсэлт өвчнүүд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dirty="0">
                <a:solidFill>
                  <a:srgbClr val="000000"/>
                </a:solidFill>
              </a:rPr>
              <a:t>(ревматизм) </a:t>
            </a:r>
            <a:r>
              <a:rPr lang="ru-RU" sz="3600" b="1" dirty="0">
                <a:solidFill>
                  <a:srgbClr val="FF0000"/>
                </a:solidFill>
              </a:rPr>
              <a:t>ДИКЛОФЕНАК</a:t>
            </a:r>
          </a:p>
          <a:p>
            <a:pPr marL="1409700" lvl="1" indent="-1219200"/>
            <a:endParaRPr lang="ru-RU" sz="3600" b="1" dirty="0">
              <a:solidFill>
                <a:srgbClr val="000000"/>
              </a:solidFill>
            </a:endParaRPr>
          </a:p>
          <a:p>
            <a:pPr marL="1409700" lvl="1" indent="-1219200"/>
            <a:r>
              <a:rPr lang="ru-RU" sz="3600" b="1" dirty="0">
                <a:solidFill>
                  <a:srgbClr val="000000"/>
                </a:solidFill>
              </a:rPr>
              <a:t>Антиагрегант </a:t>
            </a:r>
            <a:r>
              <a:rPr lang="ru-RU" sz="3600" dirty="0">
                <a:solidFill>
                  <a:srgbClr val="000000"/>
                </a:solidFill>
              </a:rPr>
              <a:t>(ИБС, ЦВБ, </a:t>
            </a:r>
            <a:r>
              <a:rPr lang="mn-MN" sz="3600" dirty="0" smtClean="0">
                <a:solidFill>
                  <a:srgbClr val="000000"/>
                </a:solidFill>
              </a:rPr>
              <a:t>шарталт</a:t>
            </a:r>
            <a:r>
              <a:rPr lang="ru-RU" sz="3600" dirty="0" smtClean="0">
                <a:solidFill>
                  <a:srgbClr val="000000"/>
                </a:solidFill>
              </a:rPr>
              <a:t>) </a:t>
            </a:r>
            <a:r>
              <a:rPr lang="ru-RU" sz="3600" b="1" dirty="0">
                <a:solidFill>
                  <a:srgbClr val="000000"/>
                </a:solidFill>
              </a:rPr>
              <a:t>- </a:t>
            </a:r>
            <a:r>
              <a:rPr lang="ru-RU" sz="3600" b="1" dirty="0">
                <a:solidFill>
                  <a:srgbClr val="FF0000"/>
                </a:solidFill>
              </a:rPr>
              <a:t>АСПИРИН</a:t>
            </a:r>
            <a:endParaRPr lang="ru-RU" sz="3600" b="1" dirty="0">
              <a:solidFill>
                <a:srgbClr val="000000"/>
              </a:solidFill>
            </a:endParaRPr>
          </a:p>
        </p:txBody>
      </p:sp>
      <p:sp>
        <p:nvSpPr>
          <p:cNvPr id="43011" name="WordArt 3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7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mn-MN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Бэлдмэлийн сонголт</a:t>
            </a:r>
            <a:endParaRPr lang="en-US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966</Words>
  <Application>Microsoft Office PowerPoint</Application>
  <PresentationFormat>On-screen Show (4:3)</PresentationFormat>
  <Paragraphs>225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Bodio</dc:creator>
  <cp:lastModifiedBy>Bodio</cp:lastModifiedBy>
  <cp:revision>27</cp:revision>
  <dcterms:created xsi:type="dcterms:W3CDTF">2014-01-12T16:40:31Z</dcterms:created>
  <dcterms:modified xsi:type="dcterms:W3CDTF">2014-01-12T18:34:29Z</dcterms:modified>
</cp:coreProperties>
</file>