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1"/>
  </p:sldMasterIdLst>
  <p:sldIdLst>
    <p:sldId id="256" r:id="rId2"/>
    <p:sldId id="257" r:id="rId3"/>
    <p:sldId id="258" r:id="rId4"/>
    <p:sldId id="259" r:id="rId5"/>
    <p:sldId id="260" r:id="rId6"/>
    <p:sldId id="262" r:id="rId7"/>
    <p:sldId id="261" r:id="rId8"/>
    <p:sldId id="280" r:id="rId9"/>
    <p:sldId id="263" r:id="rId10"/>
    <p:sldId id="292" r:id="rId11"/>
    <p:sldId id="296" r:id="rId12"/>
    <p:sldId id="297" r:id="rId13"/>
    <p:sldId id="298" r:id="rId14"/>
    <p:sldId id="264" r:id="rId15"/>
    <p:sldId id="265" r:id="rId16"/>
    <p:sldId id="266" r:id="rId17"/>
    <p:sldId id="267" r:id="rId18"/>
    <p:sldId id="273" r:id="rId19"/>
    <p:sldId id="274" r:id="rId20"/>
    <p:sldId id="275" r:id="rId21"/>
    <p:sldId id="276" r:id="rId22"/>
    <p:sldId id="277" r:id="rId23"/>
    <p:sldId id="278" r:id="rId24"/>
    <p:sldId id="279" r:id="rId25"/>
    <p:sldId id="282" r:id="rId26"/>
    <p:sldId id="291" r:id="rId27"/>
    <p:sldId id="283" r:id="rId28"/>
    <p:sldId id="284" r:id="rId29"/>
    <p:sldId id="285" r:id="rId30"/>
    <p:sldId id="286" r:id="rId31"/>
    <p:sldId id="287" r:id="rId32"/>
    <p:sldId id="288" r:id="rId33"/>
    <p:sldId id="289" r:id="rId34"/>
    <p:sldId id="290" r:id="rId35"/>
    <p:sldId id="269" r:id="rId36"/>
    <p:sldId id="299" r:id="rId37"/>
    <p:sldId id="302" r:id="rId38"/>
    <p:sldId id="306" r:id="rId39"/>
    <p:sldId id="300" r:id="rId40"/>
    <p:sldId id="301" r:id="rId41"/>
    <p:sldId id="303" r:id="rId42"/>
    <p:sldId id="304" r:id="rId43"/>
    <p:sldId id="305" r:id="rId44"/>
    <p:sldId id="294" r:id="rId45"/>
    <p:sldId id="29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D58C4E8-F32C-46E3-8E7A-7F45B2E8CB12}">
          <p14:sldIdLst>
            <p14:sldId id="256"/>
            <p14:sldId id="257"/>
            <p14:sldId id="258"/>
            <p14:sldId id="259"/>
            <p14:sldId id="260"/>
            <p14:sldId id="262"/>
            <p14:sldId id="261"/>
            <p14:sldId id="280"/>
            <p14:sldId id="263"/>
            <p14:sldId id="292"/>
            <p14:sldId id="296"/>
            <p14:sldId id="297"/>
            <p14:sldId id="298"/>
            <p14:sldId id="264"/>
            <p14:sldId id="265"/>
            <p14:sldId id="266"/>
            <p14:sldId id="267"/>
            <p14:sldId id="273"/>
            <p14:sldId id="274"/>
            <p14:sldId id="275"/>
            <p14:sldId id="276"/>
            <p14:sldId id="277"/>
            <p14:sldId id="278"/>
            <p14:sldId id="279"/>
            <p14:sldId id="282"/>
            <p14:sldId id="291"/>
            <p14:sldId id="283"/>
            <p14:sldId id="284"/>
            <p14:sldId id="285"/>
            <p14:sldId id="286"/>
            <p14:sldId id="287"/>
            <p14:sldId id="288"/>
            <p14:sldId id="289"/>
            <p14:sldId id="290"/>
            <p14:sldId id="269"/>
            <p14:sldId id="299"/>
            <p14:sldId id="302"/>
            <p14:sldId id="306"/>
          </p14:sldIdLst>
        </p14:section>
        <p14:section name="Untitled Section" id="{C1A70896-1174-4686-AB24-411870257E72}">
          <p14:sldIdLst>
            <p14:sldId id="300"/>
            <p14:sldId id="301"/>
            <p14:sldId id="303"/>
            <p14:sldId id="304"/>
            <p14:sldId id="305"/>
            <p14:sldId id="294"/>
            <p14:sldId id="295"/>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659590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2659669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253597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464444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74951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1506126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268435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5859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143340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1696924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25160D7-6F4E-48D4-88D8-2D1BF25B26B7}" type="datetimeFigureOut">
              <a:rPr lang="en-US" smtClean="0"/>
              <a:t>4/24/2015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4E51C-0D82-441C-9DCA-077659D0D5C7}" type="slidenum">
              <a:rPr lang="en-US" smtClean="0"/>
              <a:t>‹#›</a:t>
            </a:fld>
            <a:endParaRPr lang="en-US"/>
          </a:p>
        </p:txBody>
      </p:sp>
    </p:spTree>
    <p:extLst>
      <p:ext uri="{BB962C8B-B14F-4D97-AF65-F5344CB8AC3E}">
        <p14:creationId xmlns:p14="http://schemas.microsoft.com/office/powerpoint/2010/main" val="368234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C25160D7-6F4E-48D4-88D8-2D1BF25B26B7}" type="datetimeFigureOut">
              <a:rPr lang="en-US" smtClean="0"/>
              <a:t>4/24/2015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724E51C-0D82-441C-9DCA-077659D0D5C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mn.wikipedia.org/wiki/%D0%9B%D0%BE%D0%BD%D0%B4%D0%BE%D0%BD" TargetMode="External"/><Relationship Id="rId2" Type="http://schemas.openxmlformats.org/officeDocument/2006/relationships/hyperlink" Target="https://mn.wikipedia.org/wiki/%D0%9D%D1%8C%D1%8E-%D0%99%D0%BE%D1%80%D0%B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mn.wikipedia.org/wiki/%D0%9D%D1%8C%D1%8E-%D0%99%D0%BE%D1%80%D0%BA"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schcd.mn/" TargetMode="External"/><Relationship Id="rId7" Type="http://schemas.openxmlformats.org/officeDocument/2006/relationships/hyperlink" Target="http://www.naog.gov.mn/editor/files/6_%20Enkhchimeg.pdf" TargetMode="External"/><Relationship Id="rId2" Type="http://schemas.openxmlformats.org/officeDocument/2006/relationships/hyperlink" Target="http://www.mse.mn/" TargetMode="External"/><Relationship Id="rId1" Type="http://schemas.openxmlformats.org/officeDocument/2006/relationships/slideLayout" Target="../slideLayouts/slideLayout2.xml"/><Relationship Id="rId6" Type="http://schemas.openxmlformats.org/officeDocument/2006/relationships/hyperlink" Target="http://bdsec.mn/" TargetMode="External"/><Relationship Id="rId5" Type="http://schemas.openxmlformats.org/officeDocument/2006/relationships/hyperlink" Target="https://www.nyse.com/" TargetMode="External"/><Relationship Id="rId4" Type="http://schemas.openxmlformats.org/officeDocument/2006/relationships/hyperlink" Target="http://londonstockexchange.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924800" cy="1676400"/>
          </a:xfrm>
        </p:spPr>
        <p:txBody>
          <a:bodyPr>
            <a:normAutofit fontScale="90000"/>
          </a:bodyPr>
          <a:lstStyle/>
          <a:p>
            <a:r>
              <a:rPr lang="mn-MN" b="1" dirty="0" smtClean="0">
                <a:latin typeface="Times New Roman" pitchFamily="18" charset="0"/>
                <a:cs typeface="Times New Roman" pitchFamily="18" charset="0"/>
              </a:rPr>
              <a:t/>
            </a:r>
            <a:br>
              <a:rPr lang="mn-MN" b="1" dirty="0" smtClean="0">
                <a:latin typeface="Times New Roman" pitchFamily="18" charset="0"/>
                <a:cs typeface="Times New Roman" pitchFamily="18" charset="0"/>
              </a:rPr>
            </a:br>
            <a:r>
              <a:rPr lang="mn-MN" b="1" dirty="0">
                <a:latin typeface="Times New Roman" pitchFamily="18" charset="0"/>
                <a:cs typeface="Times New Roman" pitchFamily="18" charset="0"/>
              </a:rPr>
              <a:t/>
            </a:r>
            <a:br>
              <a:rPr lang="mn-MN" b="1" dirty="0">
                <a:latin typeface="Times New Roman" pitchFamily="18" charset="0"/>
                <a:cs typeface="Times New Roman" pitchFamily="18" charset="0"/>
              </a:rPr>
            </a:br>
            <a:r>
              <a:rPr lang="mn-MN" b="1" dirty="0" smtClean="0">
                <a:latin typeface="Times New Roman" pitchFamily="18" charset="0"/>
                <a:cs typeface="Times New Roman" pitchFamily="18" charset="0"/>
              </a:rPr>
              <a:t/>
            </a:r>
            <a:br>
              <a:rPr lang="mn-MN" b="1" dirty="0" smtClean="0">
                <a:latin typeface="Times New Roman" pitchFamily="18" charset="0"/>
                <a:cs typeface="Times New Roman" pitchFamily="18" charset="0"/>
              </a:rPr>
            </a:br>
            <a:r>
              <a:rPr lang="mn-MN" b="1" dirty="0">
                <a:latin typeface="Times New Roman" pitchFamily="18" charset="0"/>
                <a:cs typeface="Times New Roman" pitchFamily="18" charset="0"/>
              </a:rPr>
              <a:t/>
            </a:r>
            <a:br>
              <a:rPr lang="mn-MN" b="1" dirty="0">
                <a:latin typeface="Times New Roman" pitchFamily="18" charset="0"/>
                <a:cs typeface="Times New Roman" pitchFamily="18" charset="0"/>
              </a:rPr>
            </a:br>
            <a:r>
              <a:rPr lang="mn-MN" b="1" dirty="0">
                <a:latin typeface="Times New Roman" pitchFamily="18" charset="0"/>
                <a:cs typeface="Times New Roman" pitchFamily="18" charset="0"/>
              </a:rPr>
              <a:t>Хөрөнгийн зах зээл, түүний </a:t>
            </a:r>
            <a:r>
              <a:rPr lang="mn-MN" b="1" dirty="0" smtClean="0">
                <a:latin typeface="Times New Roman" pitchFamily="18" charset="0"/>
                <a:cs typeface="Times New Roman" pitchFamily="18" charset="0"/>
              </a:rPr>
              <a:t/>
            </a:r>
            <a:br>
              <a:rPr lang="mn-MN" b="1" dirty="0" smtClean="0">
                <a:latin typeface="Times New Roman" pitchFamily="18" charset="0"/>
                <a:cs typeface="Times New Roman" pitchFamily="18" charset="0"/>
              </a:rPr>
            </a:br>
            <a:r>
              <a:rPr lang="mn-MN" b="1" dirty="0">
                <a:latin typeface="Times New Roman" pitchFamily="18" charset="0"/>
                <a:cs typeface="Times New Roman" pitchFamily="18" charset="0"/>
              </a:rPr>
              <a:t>хөгжил</a:t>
            </a: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mn-MN" b="1" dirty="0">
                <a:latin typeface="Times New Roman" pitchFamily="18" charset="0"/>
                <a:cs typeface="Times New Roman" pitchFamily="18" charset="0"/>
              </a:rPr>
              <a:t/>
            </a:r>
            <a:br>
              <a:rPr lang="mn-MN" b="1" dirty="0">
                <a:latin typeface="Times New Roman" pitchFamily="18" charset="0"/>
                <a:cs typeface="Times New Roman" pitchFamily="18" charset="0"/>
              </a:rPr>
            </a:br>
            <a:r>
              <a:rPr lang="mn-MN" b="1" dirty="0" smtClean="0">
                <a:latin typeface="Times New Roman" pitchFamily="18" charset="0"/>
                <a:cs typeface="Times New Roman" pitchFamily="18" charset="0"/>
              </a:rPr>
              <a:t/>
            </a:r>
            <a:br>
              <a:rPr lang="mn-MN"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2468496" y="4038600"/>
            <a:ext cx="6264407" cy="2209800"/>
          </a:xfrm>
        </p:spPr>
        <p:txBody>
          <a:bodyPr>
            <a:normAutofit/>
          </a:bodyPr>
          <a:lstStyle/>
          <a:p>
            <a:pPr lvl="5" algn="l"/>
            <a:r>
              <a:rPr lang="mn-MN" dirty="0" smtClean="0">
                <a:latin typeface="Times New Roman" pitchFamily="18" charset="0"/>
                <a:cs typeface="Times New Roman" pitchFamily="18" charset="0"/>
              </a:rPr>
              <a:t>Гүйцэтгэсэн</a:t>
            </a:r>
            <a:r>
              <a:rPr lang="en-US" smtClean="0">
                <a:latin typeface="Times New Roman" pitchFamily="18" charset="0"/>
                <a:cs typeface="Times New Roman" pitchFamily="18" charset="0"/>
              </a:rPr>
              <a:t>: </a:t>
            </a:r>
            <a:r>
              <a:rPr lang="mn-MN" smtClean="0">
                <a:latin typeface="Times New Roman" pitchFamily="18" charset="0"/>
                <a:cs typeface="Times New Roman" pitchFamily="18" charset="0"/>
              </a:rPr>
              <a:t>НББ-МС </a:t>
            </a:r>
            <a:r>
              <a:rPr lang="en-US" dirty="0" smtClean="0">
                <a:latin typeface="Times New Roman" pitchFamily="18" charset="0"/>
                <a:cs typeface="Times New Roman" pitchFamily="18" charset="0"/>
              </a:rPr>
              <a:t>II-2 </a:t>
            </a:r>
          </a:p>
          <a:p>
            <a:pPr lvl="5" algn="l"/>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М.Цог-Учрал</a:t>
            </a:r>
            <a:endParaRPr lang="en-US" dirty="0">
              <a:latin typeface="Times New Roman" pitchFamily="18" charset="0"/>
              <a:cs typeface="Times New Roman" pitchFamily="18" charset="0"/>
            </a:endParaRPr>
          </a:p>
          <a:p>
            <a:pPr lvl="5" algn="l"/>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Б.Алтанням</a:t>
            </a:r>
            <a:endParaRPr lang="en-US" dirty="0">
              <a:latin typeface="Times New Roman" pitchFamily="18" charset="0"/>
              <a:cs typeface="Times New Roman" pitchFamily="18" charset="0"/>
            </a:endParaRPr>
          </a:p>
          <a:p>
            <a:pPr lvl="5" algn="l"/>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Д. Сүх-Эрдэнэ</a:t>
            </a:r>
            <a:endParaRPr lang="en-US" dirty="0" smtClean="0">
              <a:latin typeface="Times New Roman" pitchFamily="18" charset="0"/>
              <a:cs typeface="Times New Roman" pitchFamily="18" charset="0"/>
            </a:endParaRPr>
          </a:p>
          <a:p>
            <a:pPr lvl="5" algn="l"/>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Б.Тэмүүжин</a:t>
            </a:r>
          </a:p>
          <a:p>
            <a:pPr algn="r"/>
            <a:endParaRPr lang="en-US" dirty="0" smtClean="0">
              <a:latin typeface="Times New Roman" pitchFamily="18" charset="0"/>
              <a:cs typeface="Times New Roman" pitchFamily="18" charset="0"/>
            </a:endParaRPr>
          </a:p>
          <a:p>
            <a:pPr algn="l"/>
            <a:endParaRPr lang="mn-MN" dirty="0" smtClean="0">
              <a:latin typeface="Times New Roman" pitchFamily="18" charset="0"/>
              <a:cs typeface="Times New Roman" pitchFamily="18" charset="0"/>
            </a:endParaRPr>
          </a:p>
          <a:p>
            <a:pPr algn="l"/>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07" y="200073"/>
            <a:ext cx="1034787" cy="1034787"/>
          </a:xfrm>
          <a:prstGeom prst="rect">
            <a:avLst/>
          </a:prstGeom>
        </p:spPr>
      </p:pic>
      <p:sp>
        <p:nvSpPr>
          <p:cNvPr id="5" name="Title 1"/>
          <p:cNvSpPr txBox="1">
            <a:spLocks/>
          </p:cNvSpPr>
          <p:nvPr/>
        </p:nvSpPr>
        <p:spPr>
          <a:xfrm>
            <a:off x="2667000" y="304800"/>
            <a:ext cx="5867400" cy="1804702"/>
          </a:xfrm>
          <a:prstGeom prst="rect">
            <a:avLst/>
          </a:prstGeo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endParaRPr lang="en-US" dirty="0">
              <a:latin typeface="Times New Roman" pitchFamily="18" charset="0"/>
              <a:cs typeface="Times New Roman" pitchFamily="18" charset="0"/>
            </a:endParaRPr>
          </a:p>
        </p:txBody>
      </p:sp>
      <p:sp>
        <p:nvSpPr>
          <p:cNvPr id="7" name="Rectangle 6"/>
          <p:cNvSpPr/>
          <p:nvPr/>
        </p:nvSpPr>
        <p:spPr>
          <a:xfrm>
            <a:off x="1676400" y="304800"/>
            <a:ext cx="6705600" cy="830997"/>
          </a:xfrm>
          <a:prstGeom prst="rect">
            <a:avLst/>
          </a:prstGeom>
        </p:spPr>
        <p:txBody>
          <a:bodyPr wrap="square">
            <a:spAutoFit/>
          </a:bodyPr>
          <a:lstStyle/>
          <a:p>
            <a:r>
              <a:rPr lang="mn-MN" sz="2400" b="1" dirty="0">
                <a:latin typeface="Times New Roman" panose="02020603050405020304" pitchFamily="18" charset="0"/>
                <a:cs typeface="Times New Roman" panose="02020603050405020304" pitchFamily="18" charset="0"/>
              </a:rPr>
              <a:t>Мандах Бүртгэл Дээд Сургууль</a:t>
            </a:r>
          </a:p>
          <a:p>
            <a:r>
              <a:rPr lang="mn-MN" sz="2400" b="1" dirty="0">
                <a:latin typeface="Times New Roman" panose="02020603050405020304" pitchFamily="18" charset="0"/>
                <a:cs typeface="Times New Roman" panose="02020603050405020304" pitchFamily="18" charset="0"/>
              </a:rPr>
              <a:t>Мэдээлэл Технологийн Тэнхим</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394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Агуулга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mn-MN" dirty="0" smtClean="0">
                <a:latin typeface="Times New Roman" pitchFamily="18" charset="0"/>
                <a:cs typeface="Times New Roman" pitchFamily="18" charset="0"/>
              </a:rPr>
              <a:t>Оршил</a:t>
            </a:r>
          </a:p>
          <a:p>
            <a:r>
              <a:rPr lang="mn-MN" dirty="0" smtClean="0">
                <a:latin typeface="Times New Roman" pitchFamily="18" charset="0"/>
                <a:cs typeface="Times New Roman" pitchFamily="18" charset="0"/>
              </a:rPr>
              <a:t>Хөрөнгийн зах зээлийн тухай ойлголт</a:t>
            </a:r>
          </a:p>
          <a:p>
            <a:r>
              <a:rPr lang="mn-MN" dirty="0" smtClean="0">
                <a:latin typeface="Times New Roman" pitchFamily="18" charset="0"/>
                <a:cs typeface="Times New Roman" pitchFamily="18" charset="0"/>
              </a:rPr>
              <a:t>Хөрөнгийн зах зээлийн үүсэл хөгжил</a:t>
            </a:r>
          </a:p>
          <a:p>
            <a:r>
              <a:rPr lang="mn-MN" dirty="0" smtClean="0">
                <a:latin typeface="Times New Roman" pitchFamily="18" charset="0"/>
                <a:cs typeface="Times New Roman" pitchFamily="18" charset="0"/>
              </a:rPr>
              <a:t>Монголын хөрөнгийн бирж</a:t>
            </a:r>
          </a:p>
          <a:p>
            <a:r>
              <a:rPr lang="mn-MN" dirty="0" smtClean="0">
                <a:latin typeface="Times New Roman" pitchFamily="18" charset="0"/>
                <a:cs typeface="Times New Roman" pitchFamily="18" charset="0"/>
              </a:rPr>
              <a:t>Үнэт цаасны төлбөр тооцоо төвлөрсөн хадгаламжийн төв ҮЦТТТХТ-ХХК</a:t>
            </a:r>
          </a:p>
          <a:p>
            <a:r>
              <a:rPr lang="mn-MN" dirty="0" smtClean="0">
                <a:latin typeface="Times New Roman" pitchFamily="18" charset="0"/>
                <a:cs typeface="Times New Roman" pitchFamily="18" charset="0"/>
              </a:rPr>
              <a:t>Монголын хөрөнгийн зах зээлийн түүхэн замнал</a:t>
            </a:r>
          </a:p>
          <a:p>
            <a:r>
              <a:rPr lang="mn-MN" dirty="0" smtClean="0">
                <a:latin typeface="Times New Roman" pitchFamily="18" charset="0"/>
                <a:cs typeface="Times New Roman" pitchFamily="18" charset="0"/>
              </a:rPr>
              <a:t>Лондонгийн хөрөнгийн бирж</a:t>
            </a:r>
          </a:p>
          <a:p>
            <a:r>
              <a:rPr lang="mn-MN" dirty="0" smtClean="0">
                <a:latin typeface="Times New Roman" pitchFamily="18" charset="0"/>
                <a:cs typeface="Times New Roman" pitchFamily="18" charset="0"/>
              </a:rPr>
              <a:t>Нью Юйркийн хөрөнгийн бирж</a:t>
            </a:r>
          </a:p>
          <a:p>
            <a:r>
              <a:rPr lang="mn-MN" dirty="0"/>
              <a:t>БиДиСЕК ХК</a:t>
            </a:r>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Ашигласан материал</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24806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Оршил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mn-MN" dirty="0" smtClean="0">
                <a:latin typeface="Times New Roman" pitchFamily="18" charset="0"/>
                <a:cs typeface="Times New Roman" pitchFamily="18" charset="0"/>
              </a:rPr>
              <a:t>	Хөрөнгийн зах зээл гэж үнэт цаас гаргах, бүртгүүлэх, худалдах, арилжих, хадгалах, түүгээр гэрчлэгдсэн өмчлөх эрхийг шилжүүлэхтэй холбогдсон харилцааг бүхэлд нь хэлнэ.</a:t>
            </a:r>
          </a:p>
          <a:p>
            <a:pPr marL="0" indent="0">
              <a:buNone/>
            </a:pPr>
            <a:r>
              <a:rPr lang="mn-MN" dirty="0">
                <a:latin typeface="Times New Roman" pitchFamily="18" charset="0"/>
                <a:cs typeface="Times New Roman" pitchFamily="18" charset="0"/>
              </a:rPr>
              <a:t>	</a:t>
            </a:r>
            <a:r>
              <a:rPr lang="mn-MN" dirty="0" smtClean="0">
                <a:latin typeface="Times New Roman" pitchFamily="18" charset="0"/>
                <a:cs typeface="Times New Roman" pitchFamily="18" charset="0"/>
              </a:rPr>
              <a:t>  Дэлхийн улс орнууд хөрөнгийн зах зээлээ хөгжүүлэх замаар эдийн засагт бодитой өсөлтийг бий болгож, үндэсний үйлдвэр, аж ахуйн газруудаа зээлийн хямд өртөгтэй, урт хугацаат эх үүсвэрээр хангаж байна.</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37236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Хөрөнгийн зах зээлийн тухай ойлголт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mn-MN" dirty="0" smtClean="0">
                <a:latin typeface="Times New Roman" pitchFamily="18" charset="0"/>
                <a:cs typeface="Times New Roman" pitchFamily="18" charset="0"/>
              </a:rPr>
              <a:t> Засгийн газар болон хувийн компаниуд тодорхой төсөл, хөтөлбөр хэрэгжүүлэх, бизнесээ санхүүжүүлэх мөнгө олох зорилгоор үнэт цаас арилжаалдаг зах зээлийг хөрөнгийн зах зээл гэдэг. </a:t>
            </a:r>
          </a:p>
          <a:p>
            <a:pPr marL="0" indent="0">
              <a:buNone/>
            </a:pPr>
            <a:r>
              <a:rPr lang="mn-MN" dirty="0">
                <a:latin typeface="Times New Roman" pitchFamily="18" charset="0"/>
                <a:cs typeface="Times New Roman" pitchFamily="18" charset="0"/>
              </a:rPr>
              <a:t>	</a:t>
            </a:r>
            <a:r>
              <a:rPr lang="mn-MN" dirty="0" smtClean="0">
                <a:latin typeface="Times New Roman" pitchFamily="18" charset="0"/>
                <a:cs typeface="Times New Roman" pitchFamily="18" charset="0"/>
              </a:rPr>
              <a:t> Хөрөнгийн зах зээл нь дотроо хувьцааны болон бонд (өрийн бичиг)-ын зах зээл гэж үндсэндээ хоёр хуваагдана. Түүнчлэн арилжаалагдаж буй бүтээгдэхүүний шинэ хуучин эсэхээс хамаарч Хөрөнгийн зах зээл нь </a:t>
            </a:r>
          </a:p>
          <a:p>
            <a:pPr>
              <a:buFont typeface="Arial" panose="020B0604020202020204" pitchFamily="34" charset="0"/>
              <a:buChar char="•"/>
            </a:pPr>
            <a:r>
              <a:rPr lang="mn-MN" dirty="0">
                <a:latin typeface="Times New Roman" pitchFamily="18" charset="0"/>
                <a:cs typeface="Times New Roman" pitchFamily="18" charset="0"/>
              </a:rPr>
              <a:t>А</a:t>
            </a:r>
            <a:r>
              <a:rPr lang="mn-MN" dirty="0" smtClean="0">
                <a:latin typeface="Times New Roman" pitchFamily="18" charset="0"/>
                <a:cs typeface="Times New Roman" pitchFamily="18" charset="0"/>
              </a:rPr>
              <a:t>нхдагч </a:t>
            </a:r>
          </a:p>
          <a:p>
            <a:r>
              <a:rPr lang="mn-MN" dirty="0">
                <a:latin typeface="Times New Roman" pitchFamily="18" charset="0"/>
                <a:cs typeface="Times New Roman" pitchFamily="18" charset="0"/>
              </a:rPr>
              <a:t>Х</a:t>
            </a:r>
            <a:r>
              <a:rPr lang="mn-MN" dirty="0" smtClean="0">
                <a:latin typeface="Times New Roman" pitchFamily="18" charset="0"/>
                <a:cs typeface="Times New Roman" pitchFamily="18" charset="0"/>
              </a:rPr>
              <a:t>оёрдогч гэж ангилдаг.</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40083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Хувьцаа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mn-MN" sz="2800" dirty="0" smtClean="0">
                <a:latin typeface="Times New Roman" pitchFamily="18" charset="0"/>
                <a:cs typeface="Times New Roman" pitchFamily="18" charset="0"/>
              </a:rPr>
              <a:t>Үнэт </a:t>
            </a:r>
            <a:r>
              <a:rPr lang="mn-MN" sz="2800" dirty="0">
                <a:latin typeface="Times New Roman" pitchFamily="18" charset="0"/>
                <a:cs typeface="Times New Roman" pitchFamily="18" charset="0"/>
              </a:rPr>
              <a:t>Цаасны Зах Зээлийн </a:t>
            </a:r>
            <a:r>
              <a:rPr lang="mn-MN" sz="2800" dirty="0" smtClean="0">
                <a:latin typeface="Times New Roman" pitchFamily="18" charset="0"/>
                <a:cs typeface="Times New Roman" pitchFamily="18" charset="0"/>
              </a:rPr>
              <a:t>тухай хуулинд “</a:t>
            </a:r>
            <a:r>
              <a:rPr lang="mn-MN" sz="2800" b="1" dirty="0" smtClean="0">
                <a:latin typeface="Times New Roman" pitchFamily="18" charset="0"/>
                <a:cs typeface="Times New Roman" pitchFamily="18" charset="0"/>
              </a:rPr>
              <a:t>Хувьцаа”</a:t>
            </a:r>
            <a:r>
              <a:rPr lang="mn-MN" sz="2800" dirty="0" smtClean="0">
                <a:latin typeface="Times New Roman" pitchFamily="18" charset="0"/>
                <a:cs typeface="Times New Roman" pitchFamily="18" charset="0"/>
              </a:rPr>
              <a:t> гэж </a:t>
            </a:r>
            <a:r>
              <a:rPr lang="mn-MN" sz="2800" dirty="0">
                <a:latin typeface="Times New Roman" pitchFamily="18" charset="0"/>
                <a:cs typeface="Times New Roman" pitchFamily="18" charset="0"/>
              </a:rPr>
              <a:t>компанид хөрөнгө оруулж, түүнийг үндэслэн хувь нийлүүлэгчдийн хуралд оролцож санал өгөх, ногдол ашиг авах, компанийг татан буулгасны дараа үлдсэн эд хөрөнгийг худалдан борлуулснаас олсон орлогоос хувь хүртэх болон хуулиар тогтоосон бусад эрхийг гэрчилсэн үнэт цаасыг хэлнэ.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632713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latin typeface="Times New Roman" pitchFamily="18" charset="0"/>
                <a:cs typeface="Times New Roman" pitchFamily="18" charset="0"/>
              </a:rPr>
              <a:t>Хувьцаа</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mn-MN" dirty="0" smtClean="0">
                <a:latin typeface="Times New Roman" pitchFamily="18" charset="0"/>
                <a:cs typeface="Times New Roman" pitchFamily="18" charset="0"/>
              </a:rPr>
              <a:t>Хувьцаа </a:t>
            </a:r>
            <a:r>
              <a:rPr lang="mn-MN" dirty="0">
                <a:latin typeface="Times New Roman" pitchFamily="18" charset="0"/>
                <a:cs typeface="Times New Roman" pitchFamily="18" charset="0"/>
              </a:rPr>
              <a:t>нь танд 2 төрлийн орлого </a:t>
            </a:r>
            <a:r>
              <a:rPr lang="mn-MN" dirty="0" smtClean="0">
                <a:latin typeface="Times New Roman" pitchFamily="18" charset="0"/>
                <a:cs typeface="Times New Roman" pitchFamily="18" charset="0"/>
              </a:rPr>
              <a:t>авчирна.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Ноогдол ашиг</a:t>
            </a:r>
            <a:br>
              <a:rPr lang="mn-MN"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Ханшийн өөрчлөлтөөс олох ашиг</a:t>
            </a:r>
          </a:p>
          <a:p>
            <a:pPr>
              <a:buFont typeface="Wingdings" pitchFamily="2" charset="2"/>
              <a:buChar char="Ø"/>
            </a:pPr>
            <a:r>
              <a:rPr lang="mn-MN" dirty="0">
                <a:latin typeface="Times New Roman" pitchFamily="18" charset="0"/>
                <a:cs typeface="Times New Roman" pitchFamily="18" charset="0"/>
              </a:rPr>
              <a:t>Хувьцааг эзэмшсэний дараа бий болох эрх, үүргийн хүрээнд </a:t>
            </a:r>
            <a:r>
              <a:rPr lang="mn-MN"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хувааж </a:t>
            </a:r>
            <a:r>
              <a:rPr lang="mn-MN" dirty="0">
                <a:latin typeface="Times New Roman" pitchFamily="18" charset="0"/>
                <a:cs typeface="Times New Roman" pitchFamily="18" charset="0"/>
              </a:rPr>
              <a:t>ангилна</a:t>
            </a:r>
            <a:r>
              <a:rPr lang="mn-MN" dirty="0" smtClean="0">
                <a:latin typeface="Times New Roman" pitchFamily="18" charset="0"/>
                <a:cs typeface="Times New Roman" pitchFamily="18" charset="0"/>
              </a:rPr>
              <a:t>.</a:t>
            </a:r>
          </a:p>
          <a:p>
            <a:pPr lvl="5">
              <a:buFont typeface="Wingdings" pitchFamily="2" charset="2"/>
              <a:buChar char="ü"/>
            </a:pPr>
            <a:r>
              <a:rPr lang="mn-MN" sz="2400" dirty="0" smtClean="0">
                <a:latin typeface="Times New Roman" pitchFamily="18" charset="0"/>
                <a:cs typeface="Times New Roman" pitchFamily="18" charset="0"/>
              </a:rPr>
              <a:t>Энгийн хувьцаа</a:t>
            </a:r>
          </a:p>
          <a:p>
            <a:pPr lvl="5">
              <a:buFont typeface="Wingdings" pitchFamily="2" charset="2"/>
              <a:buChar char="ü"/>
            </a:pPr>
            <a:r>
              <a:rPr lang="mn-MN" sz="2400" dirty="0" smtClean="0">
                <a:latin typeface="Times New Roman" pitchFamily="18" charset="0"/>
                <a:cs typeface="Times New Roman" pitchFamily="18" charset="0"/>
              </a:rPr>
              <a:t>Давуу эрхийн хувьцаа</a:t>
            </a:r>
            <a:endParaRPr lang="mn-MN" sz="2400" dirty="0"/>
          </a:p>
          <a:p>
            <a:endParaRPr lang="en-US" dirty="0"/>
          </a:p>
        </p:txBody>
      </p:sp>
    </p:spTree>
    <p:extLst>
      <p:ext uri="{BB962C8B-B14F-4D97-AF65-F5344CB8AC3E}">
        <p14:creationId xmlns:p14="http://schemas.microsoft.com/office/powerpoint/2010/main" val="302114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Бонд</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mn-MN" sz="2800" dirty="0" smtClean="0">
                <a:latin typeface="Times New Roman" pitchFamily="18" charset="0"/>
                <a:cs typeface="Times New Roman" pitchFamily="18" charset="0"/>
              </a:rPr>
              <a:t>Тодорхой хугацааны дараа үндсэн төлбөр болон хүүгээ эргүүлэн авдаг үнэт цаас.Ингэхдээ төлбөрөө мөнгө, хувьцаа, эд хөрөнгийн болон эд хөрөнгийн эрхийн хэлбэрээр эргүүлэн авч болдог. </a:t>
            </a:r>
          </a:p>
          <a:p>
            <a:pPr>
              <a:buFont typeface="Wingdings" pitchFamily="2" charset="2"/>
              <a:buChar char="v"/>
            </a:pPr>
            <a:r>
              <a:rPr lang="mn-MN" sz="2800" dirty="0" smtClean="0">
                <a:latin typeface="Times New Roman" pitchFamily="18" charset="0"/>
                <a:cs typeface="Times New Roman" pitchFamily="18" charset="0"/>
              </a:rPr>
              <a:t>Бондыг төсвийн алдагдлаа нөхөх зорилгоор</a:t>
            </a:r>
          </a:p>
          <a:p>
            <a:pPr>
              <a:buFont typeface="Wingdings" pitchFamily="2" charset="2"/>
              <a:buChar char="ü"/>
            </a:pPr>
            <a:r>
              <a:rPr lang="mn-MN" sz="2800" dirty="0" smtClean="0">
                <a:latin typeface="Times New Roman" pitchFamily="18" charset="0"/>
                <a:cs typeface="Times New Roman" pitchFamily="18" charset="0"/>
              </a:rPr>
              <a:t>Засгийн газар</a:t>
            </a:r>
          </a:p>
          <a:p>
            <a:pPr>
              <a:buFont typeface="Wingdings" pitchFamily="2" charset="2"/>
              <a:buChar char="ü"/>
            </a:pPr>
            <a:r>
              <a:rPr lang="mn-MN" sz="2800" dirty="0" smtClean="0">
                <a:latin typeface="Times New Roman" pitchFamily="18" charset="0"/>
                <a:cs typeface="Times New Roman" pitchFamily="18" charset="0"/>
              </a:rPr>
              <a:t>Орон нутгийн засаг захиргааны байгууллага</a:t>
            </a:r>
          </a:p>
          <a:p>
            <a:pPr>
              <a:buFont typeface="Wingdings" pitchFamily="2" charset="2"/>
              <a:buChar char="v"/>
            </a:pPr>
            <a:r>
              <a:rPr lang="mn-MN" sz="2800" dirty="0" smtClean="0">
                <a:latin typeface="Times New Roman" pitchFamily="18" charset="0"/>
                <a:cs typeface="Times New Roman" pitchFamily="18" charset="0"/>
              </a:rPr>
              <a:t>Нэмэгдэл эх үүсвэр шаардлагатай болсон үед</a:t>
            </a:r>
          </a:p>
          <a:p>
            <a:pPr>
              <a:buFont typeface="Wingdings" pitchFamily="2" charset="2"/>
              <a:buChar char="ü"/>
            </a:pPr>
            <a:r>
              <a:rPr lang="mn-MN" sz="2800" dirty="0" smtClean="0">
                <a:latin typeface="Times New Roman" pitchFamily="18" charset="0"/>
                <a:cs typeface="Times New Roman" pitchFamily="18" charset="0"/>
              </a:rPr>
              <a:t>Үйлдвэр, пүүс компани</a:t>
            </a:r>
          </a:p>
          <a:p>
            <a:pPr>
              <a:buFont typeface="Wingdings" pitchFamily="2" charset="2"/>
              <a:buChar char="ü"/>
            </a:pPr>
            <a:r>
              <a:rPr lang="mn-MN" sz="2800" dirty="0" smtClean="0">
                <a:latin typeface="Times New Roman" pitchFamily="18" charset="0"/>
                <a:cs typeface="Times New Roman" pitchFamily="18" charset="0"/>
              </a:rPr>
              <a:t>Банк</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088075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mn-MN" dirty="0" smtClean="0">
                <a:latin typeface="Times New Roman" pitchFamily="18" charset="0"/>
                <a:cs typeface="Times New Roman" pitchFamily="18" charset="0"/>
              </a:rPr>
              <a:t>Хувьцаа болон Бондын ялгаа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257800"/>
          </a:xfrm>
        </p:spPr>
        <p:txBody>
          <a:bodyPr numCol="2">
            <a:normAutofit/>
          </a:bodyPr>
          <a:lstStyle/>
          <a:p>
            <a:pPr marL="0" indent="0">
              <a:buNone/>
            </a:pPr>
            <a:r>
              <a:rPr lang="mn-MN" sz="1800" dirty="0" smtClean="0"/>
              <a:t>Хувьцаа 		   </a:t>
            </a:r>
          </a:p>
          <a:p>
            <a:pPr marL="342900" indent="-342900">
              <a:buFont typeface="+mj-lt"/>
              <a:buAutoNum type="arabicPeriod"/>
            </a:pPr>
            <a:r>
              <a:rPr lang="mn-MN" sz="1600" dirty="0" smtClean="0"/>
              <a:t>Эргэн төлөгдөх нөхцөлгүй</a:t>
            </a:r>
          </a:p>
          <a:p>
            <a:pPr marL="342900" indent="-342900">
              <a:buFont typeface="+mj-lt"/>
              <a:buAutoNum type="arabicPeriod"/>
            </a:pPr>
            <a:r>
              <a:rPr lang="mn-MN" sz="1600" dirty="0" smtClean="0"/>
              <a:t>Ногдол ашиг авна</a:t>
            </a:r>
          </a:p>
          <a:p>
            <a:pPr marL="342900" indent="-342900">
              <a:buFont typeface="+mj-lt"/>
              <a:buAutoNum type="arabicPeriod"/>
            </a:pPr>
            <a:r>
              <a:rPr lang="mn-MN" sz="1600" dirty="0" smtClean="0"/>
              <a:t>Хувьцааны ногдол ашиг ком</a:t>
            </a:r>
            <a:r>
              <a:rPr lang="mn-MN" sz="1600" dirty="0"/>
              <a:t>п</a:t>
            </a:r>
            <a:r>
              <a:rPr lang="mn-MN" sz="1600" dirty="0" smtClean="0"/>
              <a:t>аний ашигтай ажиллаж байгаа эсэхээс хамаарах тул тогтмол биш байж болно.</a:t>
            </a:r>
          </a:p>
          <a:p>
            <a:pPr marL="342900" indent="-342900">
              <a:buFont typeface="+mj-lt"/>
              <a:buAutoNum type="arabicPeriod"/>
            </a:pPr>
            <a:r>
              <a:rPr lang="mn-MN" sz="1600" dirty="0" smtClean="0"/>
              <a:t>Хөрвөх чадвар сайн буюу хурдан зарагддаг.Хоёрдогч зах зээл дээр арилжигддаг.</a:t>
            </a:r>
          </a:p>
          <a:p>
            <a:pPr marL="342900" indent="-342900">
              <a:buFont typeface="+mj-lt"/>
              <a:buAutoNum type="arabicPeriod"/>
            </a:pPr>
            <a:r>
              <a:rPr lang="mn-MN" sz="1600" dirty="0" smtClean="0"/>
              <a:t>Комданий оршин тогтнох бүх л хугацаанд хүчин төгөлдөр</a:t>
            </a:r>
          </a:p>
          <a:p>
            <a:pPr marL="342900" indent="-342900">
              <a:buFont typeface="+mj-lt"/>
              <a:buAutoNum type="arabicPeriod"/>
            </a:pPr>
            <a:r>
              <a:rPr lang="mn-MN" sz="1600" dirty="0" smtClean="0"/>
              <a:t>Комдани дампуурвал хувьцаа эзэмшигчид өөрт ногдох хөрөнгийг компаний бүх өр төлбөр зээлийг барагдуулж дууссаны дараа авдаг.</a:t>
            </a:r>
          </a:p>
          <a:p>
            <a:pPr marL="342900" indent="-342900">
              <a:buFont typeface="+mj-lt"/>
              <a:buAutoNum type="arabicPeriod"/>
            </a:pPr>
            <a:r>
              <a:rPr lang="mn-MN" sz="1600" dirty="0" smtClean="0"/>
              <a:t>Ашиг өндөр эрсдэл бага. </a:t>
            </a:r>
          </a:p>
          <a:p>
            <a:pPr marL="0" indent="0">
              <a:buNone/>
            </a:pPr>
            <a:endParaRPr lang="en-US" sz="1800" dirty="0" smtClean="0"/>
          </a:p>
          <a:p>
            <a:pPr marL="0" indent="0">
              <a:buNone/>
            </a:pPr>
            <a:r>
              <a:rPr lang="mn-MN" sz="1800" dirty="0" smtClean="0"/>
              <a:t>Бонд</a:t>
            </a:r>
          </a:p>
          <a:p>
            <a:pPr marL="342900" indent="-342900">
              <a:buFont typeface="+mj-lt"/>
              <a:buAutoNum type="arabicPeriod"/>
            </a:pPr>
            <a:r>
              <a:rPr lang="mn-MN" sz="1600" dirty="0" smtClean="0"/>
              <a:t>Тодорхой хугацааны дараа эргэн төлөгдөнө</a:t>
            </a:r>
          </a:p>
          <a:p>
            <a:pPr marL="342900" indent="-342900">
              <a:buFont typeface="+mj-lt"/>
              <a:buAutoNum type="arabicPeriod"/>
            </a:pPr>
            <a:r>
              <a:rPr lang="mn-MN" sz="1600" dirty="0" smtClean="0"/>
              <a:t>Бондын эзний хувьд зээлийн хүүг авна.</a:t>
            </a:r>
          </a:p>
          <a:p>
            <a:pPr marL="342900" indent="-342900">
              <a:buFont typeface="+mj-lt"/>
              <a:buAutoNum type="arabicPeriod"/>
            </a:pPr>
            <a:r>
              <a:rPr lang="mn-MN" sz="1600" dirty="0" smtClean="0"/>
              <a:t>Компаний ашиг алдагдлаас үл хамааран анх тогтсон хүүг тогтмол авна.</a:t>
            </a:r>
          </a:p>
          <a:p>
            <a:pPr marL="342900" indent="-342900">
              <a:buFont typeface="+mj-lt"/>
              <a:buAutoNum type="arabicPeriod"/>
            </a:pPr>
            <a:r>
              <a:rPr lang="mn-MN" sz="1600" dirty="0" smtClean="0"/>
              <a:t>Хөрвөх чадвар нь хувьцаанаас сул. Гэхдээ хүссэн үедээ хоёрдогч зах зээл дээр арилжиж болно.</a:t>
            </a:r>
          </a:p>
          <a:p>
            <a:pPr marL="342900" indent="-342900">
              <a:buFont typeface="+mj-lt"/>
              <a:buAutoNum type="arabicPeriod"/>
            </a:pPr>
            <a:r>
              <a:rPr lang="mn-MN" sz="1600" dirty="0" smtClean="0"/>
              <a:t>Зээлийн хугацаанд хүчин төгөлдөр</a:t>
            </a:r>
          </a:p>
          <a:p>
            <a:pPr marL="342900" indent="-342900">
              <a:buFont typeface="+mj-lt"/>
              <a:buAutoNum type="arabicPeriod"/>
            </a:pPr>
            <a:r>
              <a:rPr lang="mn-MN" sz="1600" dirty="0" smtClean="0"/>
              <a:t>Компани дампуурвал зээл олгогчид өөрийн зээлдүүдсэн хөрөнгийг хүүгийн хамт хамгийн түрүүнд авдаг.</a:t>
            </a:r>
            <a:endParaRPr lang="en-US" sz="1600" dirty="0" smtClean="0"/>
          </a:p>
          <a:p>
            <a:pPr marL="342900" indent="-342900">
              <a:buFont typeface="+mj-lt"/>
              <a:buAutoNum type="arabicPeriod"/>
            </a:pPr>
            <a:r>
              <a:rPr lang="mn-MN" sz="1600" dirty="0" smtClean="0"/>
              <a:t>Ашиг бага эрсдэл өндөр</a:t>
            </a:r>
            <a:r>
              <a:rPr lang="en-US" sz="1600" dirty="0" smtClean="0"/>
              <a:t>`</a:t>
            </a:r>
            <a:endParaRPr lang="mn-MN" sz="1600" dirty="0" smtClean="0"/>
          </a:p>
        </p:txBody>
      </p:sp>
    </p:spTree>
    <p:extLst>
      <p:ext uri="{BB962C8B-B14F-4D97-AF65-F5344CB8AC3E}">
        <p14:creationId xmlns:p14="http://schemas.microsoft.com/office/powerpoint/2010/main" val="2775385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mn-MN" dirty="0" smtClean="0">
                <a:latin typeface="Times New Roman" pitchFamily="18" charset="0"/>
                <a:cs typeface="Times New Roman" pitchFamily="18" charset="0"/>
              </a:rPr>
              <a:t>Хөрөнгийн зах зээлийн үүсэл хөгжил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2133600"/>
            <a:ext cx="8458200" cy="3992563"/>
          </a:xfrm>
        </p:spPr>
        <p:txBody>
          <a:bodyPr>
            <a:normAutofit/>
          </a:bodyPr>
          <a:lstStyle/>
          <a:p>
            <a:pPr>
              <a:buFont typeface="Wingdings" pitchFamily="2" charset="2"/>
              <a:buChar char="Ø"/>
            </a:pPr>
            <a:r>
              <a:rPr lang="mn-MN" sz="2000" dirty="0" smtClean="0">
                <a:latin typeface="Times New Roman" pitchFamily="18" charset="0"/>
                <a:cs typeface="Times New Roman" pitchFamily="18" charset="0"/>
              </a:rPr>
              <a:t>    Монгол </a:t>
            </a:r>
            <a:r>
              <a:rPr lang="mn-MN" sz="2000" dirty="0">
                <a:latin typeface="Times New Roman" pitchFamily="18" charset="0"/>
                <a:cs typeface="Times New Roman" pitchFamily="18" charset="0"/>
              </a:rPr>
              <a:t>Улс төвлөрсөн төлөвлөгөөт эдийн засгаас зах зээлийн эдийн засагт шилжих шилжилтийн түүхэн үе шатанд Монгол Улсын Засгийн газрын 1991 оны 01 дүгээр сарын 18-ны өдрийн 22 тоот тогтоолоор улсын өмч хувьчлалын ажлыг эхлүүлэх, цаашид үнэт цаасны зах зээлийг хөгжүүлэх зорилгоор </a:t>
            </a:r>
            <a:r>
              <a:rPr lang="mn-MN" sz="2000" dirty="0" smtClean="0">
                <a:latin typeface="Times New Roman" pitchFamily="18" charset="0"/>
                <a:cs typeface="Times New Roman" pitchFamily="18" charset="0"/>
              </a:rPr>
              <a:t> Монголын </a:t>
            </a:r>
            <a:r>
              <a:rPr lang="mn-MN" sz="2000" dirty="0">
                <a:latin typeface="Times New Roman" pitchFamily="18" charset="0"/>
                <a:cs typeface="Times New Roman" pitchFamily="18" charset="0"/>
              </a:rPr>
              <a:t>хөрөнгийн биржийг үүсгэн байгуулсан</a:t>
            </a:r>
            <a:r>
              <a:rPr lang="mn-MN" sz="2000" dirty="0" smtClean="0">
                <a:latin typeface="Times New Roman" pitchFamily="18" charset="0"/>
                <a:cs typeface="Times New Roman" pitchFamily="18" charset="0"/>
              </a:rPr>
              <a:t>. </a:t>
            </a:r>
          </a:p>
          <a:p>
            <a:pPr>
              <a:buFont typeface="Wingdings" pitchFamily="2" charset="2"/>
              <a:buChar char="Ø"/>
            </a:pPr>
            <a:r>
              <a:rPr lang="mn-MN" sz="2000" dirty="0" smtClean="0">
                <a:latin typeface="Times New Roman" pitchFamily="18" charset="0"/>
                <a:cs typeface="Times New Roman" pitchFamily="18" charset="0"/>
              </a:rPr>
              <a:t>Мөн хувьцааг МХБ-ээр дамжуулан иргэдэд хөрөнгө оруулалтын эрхийн бичгээр эзэмшүүлэн 1995 оноос бэлэн мөнгөний арилжаа буюу үнэт цаасны хоёрдогч зах зээлийг эхлүүлсэн.</a:t>
            </a:r>
          </a:p>
          <a:p>
            <a:pPr marL="0" indent="0" algn="ctr">
              <a:buNone/>
            </a:pPr>
            <a:r>
              <a:rPr lang="mn-MN" sz="20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632787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mn-MN" dirty="0">
                <a:latin typeface="Times New Roman" pitchFamily="18" charset="0"/>
                <a:cs typeface="Times New Roman" pitchFamily="18" charset="0"/>
              </a:rPr>
              <a:t>Монголын хөрөнгийн зах зээлийн түүхэн замнал</a:t>
            </a:r>
          </a:p>
        </p:txBody>
      </p:sp>
      <p:sp>
        <p:nvSpPr>
          <p:cNvPr id="3" name="Content Placeholder 2"/>
          <p:cNvSpPr>
            <a:spLocks noGrp="1"/>
          </p:cNvSpPr>
          <p:nvPr>
            <p:ph idx="1"/>
          </p:nvPr>
        </p:nvSpPr>
        <p:spPr>
          <a:xfrm>
            <a:off x="457200" y="2362200"/>
            <a:ext cx="8229600" cy="3763963"/>
          </a:xfrm>
        </p:spPr>
        <p:txBody>
          <a:bodyPr>
            <a:normAutofit/>
          </a:bodyPr>
          <a:lstStyle/>
          <a:p>
            <a:r>
              <a:rPr lang="mn-MN" sz="2400" dirty="0" smtClean="0">
                <a:latin typeface="Times New Roman" pitchFamily="18" charset="0"/>
                <a:cs typeface="Times New Roman" pitchFamily="18" charset="0"/>
              </a:rPr>
              <a:t>1.Өмч </a:t>
            </a:r>
            <a:r>
              <a:rPr lang="mn-MN" sz="2400" dirty="0">
                <a:latin typeface="Times New Roman" pitchFamily="18" charset="0"/>
                <a:cs typeface="Times New Roman" pitchFamily="18" charset="0"/>
              </a:rPr>
              <a:t>хувьчлалыг хэрэгжүүлсэн үе .1991-1995 он </a:t>
            </a:r>
            <a:endParaRPr lang="mn-MN" sz="2400" dirty="0" smtClean="0">
              <a:latin typeface="Times New Roman" pitchFamily="18" charset="0"/>
              <a:cs typeface="Times New Roman" pitchFamily="18" charset="0"/>
            </a:endParaRPr>
          </a:p>
          <a:p>
            <a:r>
              <a:rPr lang="mn-MN" sz="2400" dirty="0" smtClean="0">
                <a:latin typeface="Times New Roman" pitchFamily="18" charset="0"/>
                <a:cs typeface="Times New Roman" pitchFamily="18" charset="0"/>
              </a:rPr>
              <a:t>2.Үндэсний </a:t>
            </a:r>
            <a:r>
              <a:rPr lang="mn-MN" sz="2400" dirty="0">
                <a:latin typeface="Times New Roman" pitchFamily="18" charset="0"/>
                <a:cs typeface="Times New Roman" pitchFamily="18" charset="0"/>
              </a:rPr>
              <a:t>хувьцаат компаниудын хувьцааг борлуулж </a:t>
            </a:r>
            <a:r>
              <a:rPr lang="mn-MN" sz="2400" dirty="0" smtClean="0">
                <a:latin typeface="Times New Roman" pitchFamily="18" charset="0"/>
                <a:cs typeface="Times New Roman" pitchFamily="18" charset="0"/>
              </a:rPr>
              <a:t>	эхэлсэн </a:t>
            </a:r>
            <a:r>
              <a:rPr lang="mn-MN" sz="2400" dirty="0">
                <a:latin typeface="Times New Roman" pitchFamily="18" charset="0"/>
                <a:cs typeface="Times New Roman" pitchFamily="18" charset="0"/>
              </a:rPr>
              <a:t>үе 1995-одоог хүртэл </a:t>
            </a:r>
            <a:endParaRPr lang="mn-MN" sz="2400" dirty="0" smtClean="0">
              <a:latin typeface="Times New Roman" pitchFamily="18" charset="0"/>
              <a:cs typeface="Times New Roman" pitchFamily="18" charset="0"/>
            </a:endParaRPr>
          </a:p>
          <a:p>
            <a:r>
              <a:rPr lang="mn-MN" sz="2400" dirty="0" smtClean="0">
                <a:latin typeface="Times New Roman" pitchFamily="18" charset="0"/>
                <a:cs typeface="Times New Roman" pitchFamily="18" charset="0"/>
              </a:rPr>
              <a:t>3.Олон </a:t>
            </a:r>
            <a:r>
              <a:rPr lang="mn-MN" sz="2400" dirty="0">
                <a:latin typeface="Times New Roman" pitchFamily="18" charset="0"/>
                <a:cs typeface="Times New Roman" pitchFamily="18" charset="0"/>
              </a:rPr>
              <a:t>улсын зах зээл дээр хөрөнгө босгож эхлэх үе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35411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2042"/>
            <a:ext cx="8229600" cy="1370557"/>
          </a:xfrm>
        </p:spPr>
        <p:txBody>
          <a:bodyPr/>
          <a:lstStyle/>
          <a:p>
            <a:r>
              <a:rPr lang="mn-MN" sz="2800" dirty="0">
                <a:latin typeface="Times New Roman" pitchFamily="18" charset="0"/>
                <a:cs typeface="Times New Roman" pitchFamily="18" charset="0"/>
              </a:rPr>
              <a:t>ӨМЧ ХУВЬЧЛАЛЫГ ХЭРЭГЖҮҮЛСЭН ҮЕ 1991-1995 ОН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068763"/>
          </a:xfrm>
        </p:spPr>
        <p:txBody>
          <a:bodyPr/>
          <a:lstStyle/>
          <a:p>
            <a:r>
              <a:rPr lang="mn-MN" sz="2000" dirty="0">
                <a:latin typeface="Times New Roman" pitchFamily="18" charset="0"/>
                <a:cs typeface="Times New Roman" pitchFamily="18" charset="0"/>
              </a:rPr>
              <a:t>Их хувьчлалын үр дүнд МУ-ийн иргэдийг тодорхой хөрөнгө эзэмшүүлэн зах зээлийн харилцаанд оролцох адил тэгш нөхцөлийг бүрдүүлснээрээ өмч хувьчлал нь нийгэм улс төрийн түүхэн ач холбогдолтой холбогдолтой үйл явдал болсон. </a:t>
            </a:r>
            <a:endParaRPr lang="mn-MN"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 </a:t>
            </a:r>
            <a:r>
              <a:rPr lang="mn-MN" sz="2000" dirty="0">
                <a:latin typeface="Times New Roman" pitchFamily="18" charset="0"/>
                <a:cs typeface="Times New Roman" pitchFamily="18" charset="0"/>
              </a:rPr>
              <a:t>Гэхдээ улсын томоохон үйлдвэр аж ахуйн газруудын өмч хөрөнгө үрэн таран болох үйл ажиллагаа нь зогсох зэрэг сөрөг үр дагаварууд гарсан нь өмч хувьчлалыг оновчтой үр ашигтай зохион байгуулахад учир дутагдал байсныг харуулдаг</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763428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54162"/>
          </a:xfrm>
        </p:spPr>
        <p:txBody>
          <a:bodyPr/>
          <a:lstStyle/>
          <a:p>
            <a:r>
              <a:rPr lang="mn-MN" sz="2800" dirty="0">
                <a:latin typeface="Times New Roman" pitchFamily="18" charset="0"/>
                <a:cs typeface="Times New Roman" pitchFamily="18" charset="0"/>
              </a:rPr>
              <a:t>2. ҮНДЭСНИЙ ХУВЬЦААТ КОМПАНИУДЫН ХУВЬЦААГ БОРЛУУЛЖ ЭХЭЛСЭН ҮЕ 1995-2011</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3763963"/>
          </a:xfrm>
        </p:spPr>
        <p:txBody>
          <a:bodyPr/>
          <a:lstStyle/>
          <a:p>
            <a:r>
              <a:rPr lang="mn-MN" sz="2800" dirty="0">
                <a:latin typeface="Times New Roman" pitchFamily="18" charset="0"/>
                <a:cs typeface="Times New Roman" pitchFamily="18" charset="0"/>
              </a:rPr>
              <a:t>Энэ үеийн онцлог нь хувьцаат компаниудын хувьцаа, засгийн газрын бонд зэрэг үнэт цаасны дуудлага худалдааг зохион байгуулж эхэлсэн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926145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2400" dirty="0">
                <a:latin typeface="Times New Roman" pitchFamily="18" charset="0"/>
                <a:cs typeface="Times New Roman" pitchFamily="18" charset="0"/>
              </a:rPr>
              <a:t>3. ОЛОН УЛСЫН ХӨРӨНГИЙН ЗАХ ЗЭЭЛ ДЭЭР ХӨРӨНГӨ БОСГОЖ ЭХЛЭХ ҮЕ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mn-MN" sz="2800" dirty="0">
                <a:latin typeface="Times New Roman" pitchFamily="18" charset="0"/>
                <a:cs typeface="Times New Roman" pitchFamily="18" charset="0"/>
              </a:rPr>
              <a:t>Анхдагч зах зээл - </a:t>
            </a:r>
            <a:r>
              <a:rPr lang="en-US" sz="2800" dirty="0">
                <a:latin typeface="Times New Roman" pitchFamily="18" charset="0"/>
                <a:cs typeface="Times New Roman" pitchFamily="18" charset="0"/>
              </a:rPr>
              <a:t>initial public offering(IPO) </a:t>
            </a:r>
            <a:endParaRPr lang="mn-MN" sz="2800" dirty="0" smtClean="0">
              <a:latin typeface="Times New Roman" pitchFamily="18" charset="0"/>
              <a:cs typeface="Times New Roman" pitchFamily="18" charset="0"/>
            </a:endParaRPr>
          </a:p>
          <a:p>
            <a:pPr>
              <a:buFont typeface="Wingdings" pitchFamily="2" charset="2"/>
              <a:buChar char="Ø"/>
            </a:pPr>
            <a:r>
              <a:rPr lang="mn-MN" sz="2800" dirty="0" smtClean="0">
                <a:latin typeface="Times New Roman" pitchFamily="18" charset="0"/>
                <a:cs typeface="Times New Roman" pitchFamily="18" charset="0"/>
              </a:rPr>
              <a:t>Анхдагч </a:t>
            </a:r>
            <a:r>
              <a:rPr lang="mn-MN" sz="2800" dirty="0">
                <a:latin typeface="Times New Roman" pitchFamily="18" charset="0"/>
                <a:cs typeface="Times New Roman" pitchFamily="18" charset="0"/>
              </a:rPr>
              <a:t>зах зээл гэдэг нь аливаа төсөл, бизнест зориулан санхүүгийн эх үүсвэр татан төвлөрүүлэх зорилгоор хөрөнгийн зах зээлийн оролцогчидод санал болгон үнэт цаасыг худалдах худалдан авах үйл ажиллагааг хэлнэ.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519306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Монголын хөрөнгийн бирж</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201168" lvl="1" indent="0">
              <a:buNone/>
            </a:pPr>
            <a:r>
              <a:rPr lang="mn-MN" dirty="0" smtClean="0">
                <a:latin typeface="Times New Roman" pitchFamily="18" charset="0"/>
                <a:cs typeface="Times New Roman" pitchFamily="18" charset="0"/>
              </a:rPr>
              <a:t>	1991 оны 01 дүгээр сарын 18-ны өдөр Монголын хөрөнгийн биржийг үүсгэн байгуулсан.</a:t>
            </a:r>
            <a:r>
              <a:rPr lang="en-US" dirty="0" smtClean="0">
                <a:latin typeface="Times New Roman" pitchFamily="18" charset="0"/>
                <a:cs typeface="Times New Roman" pitchFamily="18" charset="0"/>
              </a:rPr>
              <a:t>	</a:t>
            </a:r>
            <a:endParaRPr lang="mn-MN" dirty="0" smtClean="0">
              <a:latin typeface="Times New Roman" pitchFamily="18" charset="0"/>
              <a:cs typeface="Times New Roman" pitchFamily="18" charset="0"/>
            </a:endParaRPr>
          </a:p>
          <a:p>
            <a:pPr marL="201168" lvl="1" indent="0">
              <a:buNone/>
            </a:pPr>
            <a:r>
              <a:rPr lang="mn-MN" dirty="0" smtClean="0">
                <a:latin typeface="Times New Roman" pitchFamily="18" charset="0"/>
                <a:cs typeface="Times New Roman" pitchFamily="18" charset="0"/>
              </a:rPr>
              <a:t>	Монголын хөрөнгийн биржийн үйл ажиллагааны үндсэн чиг үүрэг нь хувьцаат компаниудын үнэт цаасыг тодорхой шалгуурын дагуу бүртгэн авч ангилал тогтоох, техник программ хангамжийн найдвартай байдлыг хангасны үндсэн дээр үнэт цаасны арилжааны бэлэн байдлыг хангах, арилжааг ил тод, шударга явуулж, олон нийтийг үнэт цаасны арилжааны мэдээ, мэдээллээр хангаж, хөрөнгө оруулагчдын эрх ашгийг хамгаалах явдал юм.</a:t>
            </a:r>
          </a:p>
        </p:txBody>
      </p:sp>
    </p:spTree>
    <p:extLst>
      <p:ext uri="{BB962C8B-B14F-4D97-AF65-F5344CB8AC3E}">
        <p14:creationId xmlns:p14="http://schemas.microsoft.com/office/powerpoint/2010/main" val="14802289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Анхдагч зах зээл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mn-MN" dirty="0">
                <a:latin typeface="Times New Roman" pitchFamily="18" charset="0"/>
                <a:cs typeface="Times New Roman" pitchFamily="18" charset="0"/>
              </a:rPr>
              <a:t>Анхдагч хөрөнгийн зах зээлд Засгийн газар эсвэл компани бонд болон хувьцаагаа анх удаа шинээр санал болгож, улмаар "босгосон" мөнгөөрөө үнэт цаас гаргасан төслөө санхүүжүүлдэг.</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924616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Үнэт цаас гаргах ач холбогдол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Times New Roman" pitchFamily="18" charset="0"/>
                <a:cs typeface="Times New Roman" pitchFamily="18" charset="0"/>
              </a:rPr>
              <a:t>1</a:t>
            </a:r>
            <a:r>
              <a:rPr lang="en-US" sz="2400" dirty="0">
                <a:latin typeface="Times New Roman" pitchFamily="18" charset="0"/>
                <a:cs typeface="Times New Roman" pitchFamily="18" charset="0"/>
              </a:rPr>
              <a:t>. X</a:t>
            </a:r>
            <a:r>
              <a:rPr lang="mn-MN" sz="2400" dirty="0">
                <a:latin typeface="Times New Roman" pitchFamily="18" charset="0"/>
                <a:cs typeface="Times New Roman" pitchFamily="18" charset="0"/>
              </a:rPr>
              <a:t>өрөнгийн эх үүсвэр татах хамгийн том </a:t>
            </a:r>
            <a:r>
              <a:rPr lang="mn-MN" sz="2400" dirty="0" smtClean="0">
                <a:latin typeface="Times New Roman" pitchFamily="18" charset="0"/>
                <a:cs typeface="Times New Roman" pitchFamily="18" charset="0"/>
              </a:rPr>
              <a:t>тохиромжит </a:t>
            </a:r>
            <a:r>
              <a:rPr lang="mn-MN" sz="2400" dirty="0">
                <a:latin typeface="Times New Roman" pitchFamily="18" charset="0"/>
                <a:cs typeface="Times New Roman" pitchFamily="18" charset="0"/>
              </a:rPr>
              <a:t>хувилбар:</a:t>
            </a:r>
          </a:p>
          <a:p>
            <a:pPr marL="0" indent="0">
              <a:buNone/>
            </a:pPr>
            <a:r>
              <a:rPr lang="mn-MN" sz="2400" dirty="0" smtClean="0">
                <a:latin typeface="Times New Roman" pitchFamily="18" charset="0"/>
                <a:cs typeface="Times New Roman" pitchFamily="18" charset="0"/>
              </a:rPr>
              <a:t>2</a:t>
            </a:r>
            <a:r>
              <a:rPr lang="mn-MN" sz="2400" dirty="0">
                <a:latin typeface="Times New Roman" pitchFamily="18" charset="0"/>
                <a:cs typeface="Times New Roman" pitchFamily="18" charset="0"/>
              </a:rPr>
              <a:t>. Нэр хүнд өсөх, компанийн засаглалын сайн тогтолцоо бүрдэх боломж:</a:t>
            </a:r>
          </a:p>
          <a:p>
            <a:pPr marL="0" indent="0">
              <a:buNone/>
            </a:pPr>
            <a:r>
              <a:rPr lang="mn-MN" sz="2400" dirty="0" smtClean="0">
                <a:latin typeface="Times New Roman" pitchFamily="18" charset="0"/>
                <a:cs typeface="Times New Roman" pitchFamily="18" charset="0"/>
              </a:rPr>
              <a:t>3</a:t>
            </a:r>
            <a:r>
              <a:rPr lang="mn-MN" sz="2400" dirty="0">
                <a:latin typeface="Times New Roman" pitchFamily="18" charset="0"/>
                <a:cs typeface="Times New Roman" pitchFamily="18" charset="0"/>
              </a:rPr>
              <a:t>. Гадаадын за</a:t>
            </a:r>
            <a:r>
              <a:rPr lang="en-US" sz="2400" dirty="0">
                <a:latin typeface="Times New Roman" pitchFamily="18" charset="0"/>
                <a:cs typeface="Times New Roman" pitchFamily="18" charset="0"/>
              </a:rPr>
              <a:t>x </a:t>
            </a:r>
            <a:r>
              <a:rPr lang="mn-MN" sz="2400" dirty="0">
                <a:latin typeface="Times New Roman" pitchFamily="18" charset="0"/>
                <a:cs typeface="Times New Roman" pitchFamily="18" charset="0"/>
              </a:rPr>
              <a:t>зээлээс санхүүжилт татах боломж:</a:t>
            </a:r>
          </a:p>
          <a:p>
            <a:pPr marL="0" indent="0">
              <a:buNone/>
            </a:pPr>
            <a:r>
              <a:rPr lang="mn-MN" sz="2400" dirty="0" smtClean="0">
                <a:latin typeface="Times New Roman" pitchFamily="18" charset="0"/>
                <a:cs typeface="Times New Roman" pitchFamily="18" charset="0"/>
              </a:rPr>
              <a:t>4</a:t>
            </a:r>
            <a:r>
              <a:rPr lang="mn-MN" sz="2400" dirty="0">
                <a:latin typeface="Times New Roman" pitchFamily="18" charset="0"/>
                <a:cs typeface="Times New Roman" pitchFamily="18" charset="0"/>
              </a:rPr>
              <a:t>. Компанийн зах зээлийн үнэ цэнэ бодитоор тодорхойлогдоно:</a:t>
            </a:r>
          </a:p>
          <a:p>
            <a:pPr marL="0" indent="0">
              <a:buNone/>
            </a:pPr>
            <a:r>
              <a:rPr lang="mn-MN" sz="2400" dirty="0" smtClean="0">
                <a:latin typeface="Times New Roman" pitchFamily="18" charset="0"/>
                <a:cs typeface="Times New Roman" pitchFamily="18" charset="0"/>
              </a:rPr>
              <a:t>5.Чадварлаг </a:t>
            </a:r>
            <a:r>
              <a:rPr lang="mn-MN" sz="2400" dirty="0">
                <a:latin typeface="Times New Roman" pitchFamily="18" charset="0"/>
                <a:cs typeface="Times New Roman" pitchFamily="18" charset="0"/>
              </a:rPr>
              <a:t>боловсон хүчин, сайн менежментийн баг бүрдүүлэх боломж:</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647327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Тавигдах шалгуур</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lvl="1">
              <a:buFont typeface="Wingdings" pitchFamily="2" charset="2"/>
              <a:buChar char="v"/>
            </a:pPr>
            <a:r>
              <a:rPr lang="mn-MN" dirty="0" smtClean="0">
                <a:latin typeface="Times New Roman" pitchFamily="18" charset="0"/>
                <a:cs typeface="Times New Roman" pitchFamily="18" charset="0"/>
              </a:rPr>
              <a:t> Хувьцааны бүртгэлийн </a:t>
            </a:r>
            <a:r>
              <a:rPr lang="en-US" dirty="0" smtClean="0">
                <a:latin typeface="Times New Roman" pitchFamily="18" charset="0"/>
                <a:cs typeface="Times New Roman" pitchFamily="18" charset="0"/>
              </a:rPr>
              <a:t>I </a:t>
            </a:r>
            <a:r>
              <a:rPr lang="mn-MN" dirty="0" smtClean="0">
                <a:latin typeface="Times New Roman" pitchFamily="18" charset="0"/>
                <a:cs typeface="Times New Roman" pitchFamily="18" charset="0"/>
              </a:rPr>
              <a:t>ангилал</a:t>
            </a:r>
          </a:p>
          <a:p>
            <a:pPr marL="514350" indent="-514350">
              <a:buFont typeface="+mj-lt"/>
              <a:buAutoNum type="arabicPeriod"/>
            </a:pPr>
            <a:r>
              <a:rPr lang="mn-MN" dirty="0" smtClean="0">
                <a:latin typeface="Times New Roman" pitchFamily="18" charset="0"/>
                <a:cs typeface="Times New Roman" pitchFamily="18" charset="0"/>
              </a:rPr>
              <a:t>Үйл ажиллагаа эрхэлсэн жил</a:t>
            </a:r>
          </a:p>
          <a:p>
            <a:pPr marL="514350" indent="-514350">
              <a:buFont typeface="+mj-lt"/>
              <a:buAutoNum type="arabicPeriod"/>
            </a:pPr>
            <a:r>
              <a:rPr lang="mn-MN" dirty="0" smtClean="0">
                <a:latin typeface="Times New Roman" pitchFamily="18" charset="0"/>
                <a:cs typeface="Times New Roman" pitchFamily="18" charset="0"/>
              </a:rPr>
              <a:t>Нягтлан </a:t>
            </a:r>
            <a:r>
              <a:rPr lang="mn-MN" dirty="0">
                <a:latin typeface="Times New Roman" pitchFamily="18" charset="0"/>
                <a:cs typeface="Times New Roman" pitchFamily="18" charset="0"/>
              </a:rPr>
              <a:t>бодох </a:t>
            </a:r>
            <a:r>
              <a:rPr lang="mn-MN" dirty="0" smtClean="0">
                <a:latin typeface="Times New Roman" pitchFamily="18" charset="0"/>
                <a:cs typeface="Times New Roman" pitchFamily="18" charset="0"/>
              </a:rPr>
              <a:t>бүртгэлийн </a:t>
            </a:r>
            <a:r>
              <a:rPr lang="mn-MN" dirty="0">
                <a:latin typeface="Times New Roman" pitchFamily="18" charset="0"/>
                <a:cs typeface="Times New Roman" pitchFamily="18" charset="0"/>
              </a:rPr>
              <a:t>стандартыг хангасан </a:t>
            </a:r>
            <a:r>
              <a:rPr lang="mn-MN" dirty="0" smtClean="0">
                <a:latin typeface="Times New Roman" pitchFamily="18" charset="0"/>
                <a:cs typeface="Times New Roman" pitchFamily="18" charset="0"/>
              </a:rPr>
              <a:t>байдал</a:t>
            </a:r>
          </a:p>
          <a:p>
            <a:pPr marL="514350" indent="-514350">
              <a:buFont typeface="+mj-lt"/>
              <a:buAutoNum type="arabicPeriod"/>
            </a:pPr>
            <a:r>
              <a:rPr lang="mn-MN" dirty="0">
                <a:latin typeface="Times New Roman" pitchFamily="18" charset="0"/>
                <a:cs typeface="Times New Roman" pitchFamily="18" charset="0"/>
              </a:rPr>
              <a:t>Ашиг орлогын </a:t>
            </a:r>
            <a:r>
              <a:rPr lang="mn-MN" dirty="0" smtClean="0">
                <a:latin typeface="Times New Roman" pitchFamily="18" charset="0"/>
                <a:cs typeface="Times New Roman" pitchFamily="18" charset="0"/>
              </a:rPr>
              <a:t>хэмжээ</a:t>
            </a:r>
          </a:p>
          <a:p>
            <a:pPr marL="514350" indent="-514350">
              <a:buFont typeface="+mj-lt"/>
              <a:buAutoNum type="arabicPeriod"/>
            </a:pPr>
            <a:r>
              <a:rPr lang="mn-MN" dirty="0">
                <a:latin typeface="Times New Roman" pitchFamily="18" charset="0"/>
                <a:cs typeface="Times New Roman" pitchFamily="18" charset="0"/>
              </a:rPr>
              <a:t>Үнэт цаас гаргагчийн </a:t>
            </a:r>
            <a:r>
              <a:rPr lang="mn-MN" dirty="0" smtClean="0">
                <a:latin typeface="Times New Roman" pitchFamily="18" charset="0"/>
                <a:cs typeface="Times New Roman" pitchFamily="18" charset="0"/>
              </a:rPr>
              <a:t>удирдлага</a:t>
            </a:r>
            <a:endParaRPr lang="mn-MN" dirty="0">
              <a:latin typeface="Times New Roman" pitchFamily="18" charset="0"/>
              <a:cs typeface="Times New Roman" pitchFamily="18" charset="0"/>
            </a:endParaRPr>
          </a:p>
          <a:p>
            <a:pPr marL="514350" indent="-514350">
              <a:buFont typeface="+mj-lt"/>
              <a:buAutoNum type="arabicPeriod"/>
            </a:pPr>
            <a:r>
              <a:rPr lang="mn-MN" dirty="0" smtClean="0">
                <a:latin typeface="Times New Roman" pitchFamily="18" charset="0"/>
                <a:cs typeface="Times New Roman" pitchFamily="18" charset="0"/>
              </a:rPr>
              <a:t>Хяналтын </a:t>
            </a:r>
            <a:r>
              <a:rPr lang="mn-MN" dirty="0">
                <a:latin typeface="Times New Roman" pitchFamily="18" charset="0"/>
                <a:cs typeface="Times New Roman" pitchFamily="18" charset="0"/>
              </a:rPr>
              <a:t>багц эзэмшигчдэд тавигдах </a:t>
            </a:r>
            <a:r>
              <a:rPr lang="mn-MN" dirty="0" smtClean="0">
                <a:latin typeface="Times New Roman" pitchFamily="18" charset="0"/>
                <a:cs typeface="Times New Roman" pitchFamily="18" charset="0"/>
              </a:rPr>
              <a:t>шаардлага</a:t>
            </a:r>
          </a:p>
          <a:p>
            <a:pPr marL="514350" indent="-514350">
              <a:buFont typeface="+mj-lt"/>
              <a:buAutoNum type="arabicPeriod"/>
            </a:pPr>
            <a:r>
              <a:rPr lang="mn-MN" dirty="0">
                <a:latin typeface="Times New Roman" pitchFamily="18" charset="0"/>
                <a:cs typeface="Times New Roman" pitchFamily="18" charset="0"/>
              </a:rPr>
              <a:t>Компанийн засаглалын </a:t>
            </a:r>
            <a:r>
              <a:rPr lang="mn-MN" dirty="0" smtClean="0">
                <a:latin typeface="Times New Roman" pitchFamily="18" charset="0"/>
                <a:cs typeface="Times New Roman" pitchFamily="18" charset="0"/>
              </a:rPr>
              <a:t>шаардлага</a:t>
            </a:r>
          </a:p>
          <a:p>
            <a:pPr marL="514350" indent="-514350">
              <a:buFont typeface="+mj-lt"/>
              <a:buAutoNum type="arabicPeriod"/>
            </a:pPr>
            <a:r>
              <a:rPr lang="mn-MN" dirty="0">
                <a:latin typeface="Times New Roman" pitchFamily="18" charset="0"/>
                <a:cs typeface="Times New Roman" pitchFamily="18" charset="0"/>
              </a:rPr>
              <a:t>Үнэт цаас гаргахад мэргэжлийн байгууллагын оролцоо</a:t>
            </a:r>
          </a:p>
          <a:p>
            <a:pPr marL="514350" indent="-514350">
              <a:buFont typeface="+mj-lt"/>
              <a:buAutoNum type="arabicPeriod"/>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569402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latin typeface="Times New Roman" pitchFamily="18" charset="0"/>
                <a:cs typeface="Times New Roman" pitchFamily="18" charset="0"/>
              </a:rPr>
              <a:t>Хувьцааны бүртгэлийн </a:t>
            </a:r>
            <a:r>
              <a:rPr lang="en-US" dirty="0">
                <a:latin typeface="Times New Roman" pitchFamily="18" charset="0"/>
                <a:cs typeface="Times New Roman" pitchFamily="18" charset="0"/>
              </a:rPr>
              <a:t>II </a:t>
            </a:r>
            <a:r>
              <a:rPr lang="mn-MN" dirty="0">
                <a:latin typeface="Times New Roman" pitchFamily="18" charset="0"/>
                <a:cs typeface="Times New Roman" pitchFamily="18" charset="0"/>
              </a:rPr>
              <a:t>ангилал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mn-MN" dirty="0">
                <a:latin typeface="Times New Roman" pitchFamily="18" charset="0"/>
                <a:cs typeface="Times New Roman" pitchFamily="18" charset="0"/>
              </a:rPr>
              <a:t>Үнэт цаас гаргагчийн удирдлага, хяналтын багц эзэмшигчдэд тавигдах </a:t>
            </a:r>
            <a:r>
              <a:rPr lang="mn-MN" dirty="0" smtClean="0">
                <a:latin typeface="Times New Roman" pitchFamily="18" charset="0"/>
                <a:cs typeface="Times New Roman" pitchFamily="18" charset="0"/>
              </a:rPr>
              <a:t>шаардлага</a:t>
            </a:r>
          </a:p>
          <a:p>
            <a:pPr marL="514350" indent="-514350">
              <a:buFont typeface="+mj-lt"/>
              <a:buAutoNum type="arabicPeriod"/>
            </a:pPr>
            <a:r>
              <a:rPr lang="mn-MN" dirty="0">
                <a:latin typeface="Times New Roman" pitchFamily="18" charset="0"/>
                <a:cs typeface="Times New Roman" pitchFamily="18" charset="0"/>
              </a:rPr>
              <a:t>Үнэт цаас гаргахад мэргэжлийн байгууллагын </a:t>
            </a:r>
            <a:r>
              <a:rPr lang="mn-MN" dirty="0" smtClean="0">
                <a:latin typeface="Times New Roman" pitchFamily="18" charset="0"/>
                <a:cs typeface="Times New Roman" pitchFamily="18" charset="0"/>
              </a:rPr>
              <a:t>оролцоо</a:t>
            </a:r>
          </a:p>
          <a:p>
            <a:pPr marL="514350" indent="-514350">
              <a:buFont typeface="+mj-lt"/>
              <a:buAutoNum type="arabicPeriod"/>
            </a:pPr>
            <a:r>
              <a:rPr lang="mn-MN" dirty="0">
                <a:latin typeface="Times New Roman" pitchFamily="18" charset="0"/>
                <a:cs typeface="Times New Roman" pitchFamily="18" charset="0"/>
              </a:rPr>
              <a:t>Үйл ажиллагаа эрхэлсэн </a:t>
            </a:r>
            <a:r>
              <a:rPr lang="mn-MN" dirty="0" smtClean="0">
                <a:latin typeface="Times New Roman" pitchFamily="18" charset="0"/>
                <a:cs typeface="Times New Roman" pitchFamily="18" charset="0"/>
              </a:rPr>
              <a:t>жил</a:t>
            </a:r>
          </a:p>
          <a:p>
            <a:pPr marL="514350" indent="-514350">
              <a:buFont typeface="+mj-lt"/>
              <a:buAutoNum type="arabicPeriod"/>
            </a:pPr>
            <a:r>
              <a:rPr lang="mn-MN" dirty="0">
                <a:latin typeface="Times New Roman" pitchFamily="18" charset="0"/>
                <a:cs typeface="Times New Roman" pitchFamily="18" charset="0"/>
              </a:rPr>
              <a:t>Нягтлан бодох </a:t>
            </a:r>
            <a:r>
              <a:rPr lang="mn-MN" dirty="0" smtClean="0">
                <a:latin typeface="Times New Roman" pitchFamily="18" charset="0"/>
                <a:cs typeface="Times New Roman" pitchFamily="18" charset="0"/>
              </a:rPr>
              <a:t>бүртгэлийн </a:t>
            </a:r>
            <a:r>
              <a:rPr lang="mn-MN" dirty="0">
                <a:latin typeface="Times New Roman" pitchFamily="18" charset="0"/>
                <a:cs typeface="Times New Roman" pitchFamily="18" charset="0"/>
              </a:rPr>
              <a:t>стандартыг хангасан </a:t>
            </a:r>
            <a:r>
              <a:rPr lang="mn-MN" dirty="0" smtClean="0">
                <a:latin typeface="Times New Roman" pitchFamily="18" charset="0"/>
                <a:cs typeface="Times New Roman" pitchFamily="18" charset="0"/>
              </a:rPr>
              <a:t>байдал</a:t>
            </a:r>
          </a:p>
          <a:p>
            <a:pPr marL="514350" indent="-514350">
              <a:buFont typeface="+mj-lt"/>
              <a:buAutoNum type="arabicPeriod"/>
            </a:pPr>
            <a:r>
              <a:rPr lang="mn-MN" dirty="0">
                <a:latin typeface="Times New Roman" pitchFamily="18" charset="0"/>
                <a:cs typeface="Times New Roman" pitchFamily="18" charset="0"/>
              </a:rPr>
              <a:t>Эргэлтийн </a:t>
            </a:r>
            <a:r>
              <a:rPr lang="mn-MN" dirty="0" smtClean="0">
                <a:latin typeface="Times New Roman" pitchFamily="18" charset="0"/>
                <a:cs typeface="Times New Roman" pitchFamily="18" charset="0"/>
              </a:rPr>
              <a:t>хөрөнгө</a:t>
            </a:r>
          </a:p>
          <a:p>
            <a:pPr marL="514350" indent="-514350">
              <a:buFont typeface="+mj-lt"/>
              <a:buAutoNum type="arabicPeriod"/>
            </a:pPr>
            <a:r>
              <a:rPr lang="mn-MN" dirty="0">
                <a:latin typeface="Times New Roman" pitchFamily="18" charset="0"/>
                <a:cs typeface="Times New Roman" pitchFamily="18" charset="0"/>
              </a:rPr>
              <a:t>Компанийн засаглалын шаардлага</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03967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latin typeface="Times New Roman" pitchFamily="18" charset="0"/>
                <a:cs typeface="Times New Roman" pitchFamily="18" charset="0"/>
              </a:rPr>
              <a:t>Хувьцааны бүртгэлийн </a:t>
            </a:r>
            <a:r>
              <a:rPr lang="en-US" dirty="0">
                <a:latin typeface="Times New Roman" pitchFamily="18" charset="0"/>
                <a:cs typeface="Times New Roman" pitchFamily="18" charset="0"/>
              </a:rPr>
              <a:t>III </a:t>
            </a:r>
            <a:r>
              <a:rPr lang="mn-MN" dirty="0">
                <a:latin typeface="Times New Roman" pitchFamily="18" charset="0"/>
                <a:cs typeface="Times New Roman" pitchFamily="18" charset="0"/>
              </a:rPr>
              <a:t>ангилал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86000"/>
            <a:ext cx="8229600" cy="3840163"/>
          </a:xfrm>
        </p:spPr>
        <p:txBody>
          <a:bodyPr/>
          <a:lstStyle/>
          <a:p>
            <a:pPr marL="914400" lvl="1" indent="-514350">
              <a:buFont typeface="+mj-lt"/>
              <a:buAutoNum type="arabicPeriod"/>
            </a:pPr>
            <a:r>
              <a:rPr lang="mn-MN" dirty="0">
                <a:latin typeface="Times New Roman" pitchFamily="18" charset="0"/>
                <a:cs typeface="Times New Roman" pitchFamily="18" charset="0"/>
              </a:rPr>
              <a:t>Үнэт цаас гаргагчийн удирдлага, хяналтын багц эзэмшигчдэд тавигдах </a:t>
            </a:r>
            <a:r>
              <a:rPr lang="mn-MN" dirty="0" smtClean="0">
                <a:latin typeface="Times New Roman" pitchFamily="18" charset="0"/>
                <a:cs typeface="Times New Roman" pitchFamily="18" charset="0"/>
              </a:rPr>
              <a:t>шаардлага.</a:t>
            </a:r>
          </a:p>
          <a:p>
            <a:pPr marL="914400" lvl="1" indent="-514350">
              <a:buFont typeface="+mj-lt"/>
              <a:buAutoNum type="arabicPeriod"/>
            </a:pPr>
            <a:r>
              <a:rPr lang="mn-MN" dirty="0">
                <a:latin typeface="Times New Roman" pitchFamily="18" charset="0"/>
                <a:cs typeface="Times New Roman" pitchFamily="18" charset="0"/>
              </a:rPr>
              <a:t>Үнэт цаас гаргахад мэргэжлийн байгууллагын </a:t>
            </a:r>
            <a:r>
              <a:rPr lang="mn-MN" dirty="0" smtClean="0">
                <a:latin typeface="Times New Roman" pitchFamily="18" charset="0"/>
                <a:cs typeface="Times New Roman" pitchFamily="18" charset="0"/>
              </a:rPr>
              <a:t>оролцоо</a:t>
            </a:r>
            <a:r>
              <a:rPr lang="mn-MN" dirty="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7170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Бүртгэлийн үйл явц</a:t>
            </a:r>
            <a:endParaRPr lang="en-US"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1371600"/>
            <a:ext cx="8991600" cy="5181600"/>
          </a:xfrm>
        </p:spPr>
      </p:pic>
    </p:spTree>
    <p:extLst>
      <p:ext uri="{BB962C8B-B14F-4D97-AF65-F5344CB8AC3E}">
        <p14:creationId xmlns:p14="http://schemas.microsoft.com/office/powerpoint/2010/main" val="12900216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Төлбөр хураамж</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068763"/>
          </a:xfrm>
        </p:spPr>
        <p:txBody>
          <a:bodyPr/>
          <a:lstStyle/>
          <a:p>
            <a:pPr marL="0" indent="0">
              <a:buNone/>
            </a:pPr>
            <a:r>
              <a:rPr lang="mn-MN" dirty="0">
                <a:latin typeface="Times New Roman" pitchFamily="18" charset="0"/>
                <a:cs typeface="Times New Roman" pitchFamily="18" charset="0"/>
              </a:rPr>
              <a:t>1. Үнэт цаас гаргах өргөдлийг хүлээн авч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хянах </a:t>
            </a:r>
            <a:r>
              <a:rPr lang="mn-MN" dirty="0">
                <a:latin typeface="Times New Roman" pitchFamily="18" charset="0"/>
                <a:cs typeface="Times New Roman" pitchFamily="18" charset="0"/>
              </a:rPr>
              <a:t>үйлчилгээний </a:t>
            </a:r>
            <a:r>
              <a:rPr lang="mn-MN" dirty="0" smtClean="0">
                <a:latin typeface="Times New Roman" pitchFamily="18" charset="0"/>
                <a:cs typeface="Times New Roman" pitchFamily="18" charset="0"/>
              </a:rPr>
              <a:t>хөлс</a:t>
            </a:r>
          </a:p>
          <a:p>
            <a:pPr marL="0" indent="0">
              <a:buNone/>
            </a:pPr>
            <a:r>
              <a:rPr lang="mn-MN" dirty="0">
                <a:latin typeface="Times New Roman" pitchFamily="18" charset="0"/>
                <a:cs typeface="Times New Roman" pitchFamily="18" charset="0"/>
              </a:rPr>
              <a:t>2.  Үнэт цаасыг бүртгэх үйлчилгээний хөлс</a:t>
            </a:r>
          </a:p>
          <a:p>
            <a:pPr marL="0" indent="0">
              <a:buNone/>
            </a:pPr>
            <a:r>
              <a:rPr lang="mn-MN" dirty="0">
                <a:latin typeface="Times New Roman" pitchFamily="18" charset="0"/>
                <a:cs typeface="Times New Roman" pitchFamily="18" charset="0"/>
              </a:rPr>
              <a:t>3. Жилийн үйлчилгээний хөлс</a:t>
            </a:r>
          </a:p>
          <a:p>
            <a:endParaRPr lang="mn-MN"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62046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mn-MN" dirty="0" smtClean="0">
                <a:latin typeface="Times New Roman" pitchFamily="18" charset="0"/>
                <a:cs typeface="Times New Roman" pitchFamily="18" charset="0"/>
              </a:rPr>
              <a:t>Статистик үзүүлэлт</a:t>
            </a:r>
            <a:br>
              <a:rPr lang="mn-MN" dirty="0" smtClean="0">
                <a:latin typeface="Times New Roman" pitchFamily="18" charset="0"/>
                <a:cs typeface="Times New Roman" pitchFamily="18" charset="0"/>
              </a:rPr>
            </a:br>
            <a:r>
              <a:rPr lang="mn-MN" sz="2700" dirty="0" smtClean="0">
                <a:latin typeface="Times New Roman" pitchFamily="18" charset="0"/>
                <a:cs typeface="Times New Roman" pitchFamily="18" charset="0"/>
              </a:rPr>
              <a:t>Анхдагч з/з-ын арилжаа</a:t>
            </a:r>
            <a:endParaRPr lang="en-US" sz="27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828800"/>
            <a:ext cx="8763000" cy="4343400"/>
          </a:xfrm>
        </p:spPr>
      </p:pic>
    </p:spTree>
    <p:extLst>
      <p:ext uri="{BB962C8B-B14F-4D97-AF65-F5344CB8AC3E}">
        <p14:creationId xmlns:p14="http://schemas.microsoft.com/office/powerpoint/2010/main" val="20438846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IPO </a:t>
            </a:r>
            <a:r>
              <a:rPr lang="mn-MN" dirty="0" smtClean="0"/>
              <a:t>санал</a:t>
            </a:r>
            <a:endParaRPr lang="en-US" dirty="0"/>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IPO</a:t>
            </a:r>
            <a:r>
              <a:rPr lang="mn-MN"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(Initial public  offering)</a:t>
            </a:r>
          </a:p>
          <a:p>
            <a:pPr marL="0" indent="0">
              <a:buNone/>
            </a:pPr>
            <a:r>
              <a:rPr lang="mn-MN" dirty="0" smtClean="0">
                <a:latin typeface="Times New Roman" pitchFamily="18" charset="0"/>
                <a:cs typeface="Times New Roman" pitchFamily="18" charset="0"/>
              </a:rPr>
              <a:t>Энэ нь үнэт цаасаа анх удаа нийтэд санал болгох үйл ажиллагаа юм. Хязгаарлагдмал хариуцлагатай ком</a:t>
            </a:r>
            <a:r>
              <a:rPr lang="mn-MN" dirty="0">
                <a:latin typeface="Times New Roman" pitchFamily="18" charset="0"/>
                <a:cs typeface="Times New Roman" pitchFamily="18" charset="0"/>
              </a:rPr>
              <a:t>п</a:t>
            </a:r>
            <a:r>
              <a:rPr lang="mn-MN" dirty="0" smtClean="0">
                <a:latin typeface="Times New Roman" pitchFamily="18" charset="0"/>
                <a:cs typeface="Times New Roman" pitchFamily="18" charset="0"/>
              </a:rPr>
              <a:t>ани буюу шинээр байгуулагдсан комдани үнэт цаасаа нийтэд санал болгон үнэт цаасны анхдагч зах зээл дээр гаргах үйл ажиллагаа гэж өргөн утгаар нь ойлгох нь зүйтэй.</a:t>
            </a: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64329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Хоёрдогч зах зээл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068763"/>
          </a:xfrm>
        </p:spPr>
        <p:txBody>
          <a:bodyPr/>
          <a:lstStyle/>
          <a:p>
            <a:r>
              <a:rPr lang="mn-MN" dirty="0">
                <a:latin typeface="Times New Roman" pitchFamily="18" charset="0"/>
                <a:cs typeface="Times New Roman" pitchFamily="18" charset="0"/>
              </a:rPr>
              <a:t>Х</a:t>
            </a:r>
            <a:r>
              <a:rPr lang="mn-MN" dirty="0" smtClean="0">
                <a:latin typeface="Times New Roman" pitchFamily="18" charset="0"/>
                <a:cs typeface="Times New Roman" pitchFamily="18" charset="0"/>
              </a:rPr>
              <a:t>оёрдогч </a:t>
            </a:r>
            <a:r>
              <a:rPr lang="mn-MN" dirty="0">
                <a:latin typeface="Times New Roman" pitchFamily="18" charset="0"/>
                <a:cs typeface="Times New Roman" pitchFamily="18" charset="0"/>
              </a:rPr>
              <a:t>зах </a:t>
            </a:r>
            <a:r>
              <a:rPr lang="mn-MN" dirty="0" smtClean="0">
                <a:latin typeface="Times New Roman" pitchFamily="18" charset="0"/>
                <a:cs typeface="Times New Roman" pitchFamily="18" charset="0"/>
              </a:rPr>
              <a:t>зээл гэдэг нь </a:t>
            </a:r>
            <a:r>
              <a:rPr lang="mn-MN" dirty="0">
                <a:latin typeface="Times New Roman" pitchFamily="18" charset="0"/>
                <a:cs typeface="Times New Roman" pitchFamily="18" charset="0"/>
              </a:rPr>
              <a:t>хөрөнгө оруулагчид өмнө нь худалдан авсан үнэт цаасаа хоорондоо арилждаг. </a:t>
            </a:r>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1995</a:t>
            </a:r>
            <a:r>
              <a:rPr lang="en-US" dirty="0" smtClean="0">
                <a:latin typeface="Times New Roman" pitchFamily="18" charset="0"/>
                <a:cs typeface="Times New Roman" pitchFamily="18" charset="0"/>
              </a:rPr>
              <a:t>.08.28-</a:t>
            </a:r>
            <a:r>
              <a:rPr lang="mn-MN" dirty="0" smtClean="0">
                <a:latin typeface="Times New Roman" pitchFamily="18" charset="0"/>
                <a:cs typeface="Times New Roman" pitchFamily="18" charset="0"/>
              </a:rPr>
              <a:t>ны өдөр үнэт цаасны хоёрдогч зах зээл арилжаагаа эхлүүлсэн.</a:t>
            </a:r>
          </a:p>
          <a:p>
            <a:endParaRPr lang="mn-MN"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1416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381000"/>
          </a:xfrm>
        </p:spPr>
        <p:txBody>
          <a:bodyPr>
            <a:normAutofit fontScale="90000"/>
          </a:bodyPr>
          <a:lstStyle/>
          <a:p>
            <a:r>
              <a:rPr lang="mn-MN" dirty="0" smtClean="0"/>
              <a:t>Өнөөдрийн арилжаа</a:t>
            </a:r>
            <a:br>
              <a:rPr lang="mn-MN" dirty="0" smtClean="0"/>
            </a:br>
            <a:r>
              <a:rPr lang="mn-MN" dirty="0" smtClean="0"/>
              <a:t>							</a:t>
            </a:r>
            <a:r>
              <a:rPr lang="en-US" sz="1800" dirty="0" smtClean="0"/>
              <a:t>(</a:t>
            </a:r>
            <a:r>
              <a:rPr lang="mn-MN" sz="1800" dirty="0" smtClean="0"/>
              <a:t>хүснэгт 1</a:t>
            </a:r>
            <a:r>
              <a:rPr lang="en-US" sz="1800" dirty="0" smtClean="0"/>
              <a:t>)</a:t>
            </a:r>
            <a:endParaRPr lang="en-US" sz="1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8" y="1447800"/>
            <a:ext cx="9141912" cy="5334000"/>
          </a:xfrm>
        </p:spPr>
      </p:pic>
    </p:spTree>
    <p:extLst>
      <p:ext uri="{BB962C8B-B14F-4D97-AF65-F5344CB8AC3E}">
        <p14:creationId xmlns:p14="http://schemas.microsoft.com/office/powerpoint/2010/main" val="9689327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457200"/>
            <a:ext cx="8229600" cy="28956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581400"/>
            <a:ext cx="8542694" cy="3048000"/>
          </a:xfrm>
          <a:prstGeom prst="rect">
            <a:avLst/>
          </a:prstGeom>
        </p:spPr>
      </p:pic>
    </p:spTree>
    <p:extLst>
      <p:ext uri="{BB962C8B-B14F-4D97-AF65-F5344CB8AC3E}">
        <p14:creationId xmlns:p14="http://schemas.microsoft.com/office/powerpoint/2010/main" val="3176310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8155"/>
            <a:ext cx="8001000" cy="633845"/>
          </a:xfrm>
        </p:spPr>
        <p:txBody>
          <a:bodyPr>
            <a:normAutofit fontScale="90000"/>
          </a:bodyPr>
          <a:lstStyle/>
          <a:p>
            <a:r>
              <a:rPr lang="mn-MN" dirty="0" smtClean="0">
                <a:latin typeface="Times New Roman" pitchFamily="18" charset="0"/>
                <a:cs typeface="Times New Roman" pitchFamily="18" charset="0"/>
              </a:rPr>
              <a:t>Хувьцааны </a:t>
            </a:r>
            <a:r>
              <a:rPr lang="mn-MN" dirty="0">
                <a:latin typeface="Times New Roman" pitchFamily="18" charset="0"/>
                <a:cs typeface="Times New Roman" pitchFamily="18" charset="0"/>
              </a:rPr>
              <a:t>зах зээл</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4" y="1371600"/>
            <a:ext cx="9108831" cy="5334000"/>
          </a:xfrm>
        </p:spPr>
      </p:pic>
      <p:sp>
        <p:nvSpPr>
          <p:cNvPr id="5" name="Title 1"/>
          <p:cNvSpPr txBox="1">
            <a:spLocks/>
          </p:cNvSpPr>
          <p:nvPr/>
        </p:nvSpPr>
        <p:spPr>
          <a:xfrm>
            <a:off x="1219200" y="762000"/>
            <a:ext cx="8229600" cy="381000"/>
          </a:xfrm>
          <a:prstGeom prst="rect">
            <a:avLst/>
          </a:prstGeom>
        </p:spPr>
        <p:txBody>
          <a:bodyPr vert="horz" lIns="91440" tIns="45720" rIns="91440" bIns="45720" rtlCol="0" anchor="ctr">
            <a:normAutofit fontScale="4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mn-MN" i="1" dirty="0" smtClean="0"/>
              <a:t>Идэвхтэй арилжигдсан 30 үнэт цаас			 </a:t>
            </a:r>
            <a:r>
              <a:rPr lang="en-US" i="1" dirty="0" smtClean="0"/>
              <a:t>(</a:t>
            </a:r>
            <a:r>
              <a:rPr lang="mn-MN" i="1" dirty="0" smtClean="0"/>
              <a:t>хүснэгт 2</a:t>
            </a:r>
            <a:r>
              <a:rPr lang="en-US" i="1" dirty="0" smtClean="0"/>
              <a:t>)</a:t>
            </a:r>
            <a:endParaRPr lang="en-US" dirty="0"/>
          </a:p>
        </p:txBody>
      </p:sp>
    </p:spTree>
    <p:extLst>
      <p:ext uri="{BB962C8B-B14F-4D97-AF65-F5344CB8AC3E}">
        <p14:creationId xmlns:p14="http://schemas.microsoft.com/office/powerpoint/2010/main" val="13374063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7074"/>
            <a:ext cx="8534400" cy="725925"/>
          </a:xfrm>
        </p:spPr>
        <p:txBody>
          <a:bodyPr>
            <a:normAutofit/>
          </a:bodyPr>
          <a:lstStyle/>
          <a:p>
            <a:pPr algn="l"/>
            <a:r>
              <a:rPr lang="mn-MN" sz="2000" i="1" dirty="0" smtClean="0">
                <a:latin typeface="Times New Roman" pitchFamily="18" charset="0"/>
                <a:cs typeface="Times New Roman" pitchFamily="18" charset="0"/>
              </a:rPr>
              <a:t>ХАНШИЙН ӨСӨЛТТЭЙ 20 ҮНЭТ ЦААС                                            								                        </a:t>
            </a:r>
            <a:r>
              <a:rPr lang="en-US" sz="2000" i="1" dirty="0" smtClean="0">
                <a:latin typeface="Times New Roman" pitchFamily="18" charset="0"/>
                <a:cs typeface="Times New Roman" pitchFamily="18" charset="0"/>
              </a:rPr>
              <a:t>(</a:t>
            </a:r>
            <a:r>
              <a:rPr lang="mn-MN" sz="2000" i="1" dirty="0" smtClean="0">
                <a:latin typeface="Times New Roman" pitchFamily="18" charset="0"/>
                <a:cs typeface="Times New Roman" pitchFamily="18" charset="0"/>
              </a:rPr>
              <a:t>хүснэгт3</a:t>
            </a:r>
            <a:r>
              <a:rPr lang="en-US" sz="2000" i="1"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219200"/>
            <a:ext cx="8705342" cy="5334000"/>
          </a:xfrm>
        </p:spPr>
      </p:pic>
      <p:sp>
        <p:nvSpPr>
          <p:cNvPr id="5" name="Title 1"/>
          <p:cNvSpPr txBox="1">
            <a:spLocks/>
          </p:cNvSpPr>
          <p:nvPr/>
        </p:nvSpPr>
        <p:spPr>
          <a:xfrm>
            <a:off x="609600" y="861219"/>
            <a:ext cx="8229600" cy="86836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88718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6770"/>
            <a:ext cx="8229600" cy="1037230"/>
          </a:xfrm>
        </p:spPr>
        <p:txBody>
          <a:bodyPr>
            <a:normAutofit fontScale="90000"/>
          </a:bodyPr>
          <a:lstStyle/>
          <a:p>
            <a:pPr algn="r"/>
            <a:r>
              <a:rPr lang="mn-MN" sz="2700" i="1" dirty="0">
                <a:latin typeface="Times New Roman" pitchFamily="18" charset="0"/>
                <a:cs typeface="Times New Roman" pitchFamily="18" charset="0"/>
              </a:rPr>
              <a:t>ХАНШИЙН БУУРАЛТТАЙ 20 ҮНЭТ </a:t>
            </a:r>
            <a:r>
              <a:rPr lang="mn-MN" sz="2700" i="1" dirty="0" smtClean="0">
                <a:latin typeface="Times New Roman" pitchFamily="18" charset="0"/>
                <a:cs typeface="Times New Roman" pitchFamily="18" charset="0"/>
              </a:rPr>
              <a:t>ЦААС</a:t>
            </a:r>
            <a:r>
              <a:rPr lang="mn-MN" sz="2200" i="1" dirty="0" smtClean="0">
                <a:latin typeface="Times New Roman" pitchFamily="18" charset="0"/>
                <a:cs typeface="Times New Roman" pitchFamily="18" charset="0"/>
              </a:rPr>
              <a:t>	</a:t>
            </a:r>
            <a:r>
              <a:rPr lang="mn-MN" sz="1800" i="1"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	    	                                                                     	      	                                                                            </a:t>
            </a:r>
            <a:r>
              <a:rPr lang="mn-MN" sz="1800" i="1"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 (</a:t>
            </a:r>
            <a:r>
              <a:rPr lang="mn-MN" sz="1800" i="1" dirty="0" smtClean="0">
                <a:latin typeface="Times New Roman" pitchFamily="18" charset="0"/>
                <a:cs typeface="Times New Roman" pitchFamily="18" charset="0"/>
              </a:rPr>
              <a:t>хүснэгт 4</a:t>
            </a:r>
            <a:r>
              <a:rPr lang="en-US" sz="1800" i="1" dirty="0" smtClean="0">
                <a:latin typeface="Times New Roman" pitchFamily="18" charset="0"/>
                <a:cs typeface="Times New Roman" pitchFamily="18" charset="0"/>
              </a:rPr>
              <a:t>)</a:t>
            </a:r>
            <a:r>
              <a:rPr lang="mn-MN" sz="1800" i="1"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447800"/>
            <a:ext cx="8458200" cy="4960940"/>
          </a:xfrm>
        </p:spPr>
      </p:pic>
    </p:spTree>
    <p:extLst>
      <p:ext uri="{BB962C8B-B14F-4D97-AF65-F5344CB8AC3E}">
        <p14:creationId xmlns:p14="http://schemas.microsoft.com/office/powerpoint/2010/main" val="4259936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Autofit/>
          </a:bodyPr>
          <a:lstStyle/>
          <a:p>
            <a:pPr algn="r"/>
            <a:r>
              <a:rPr lang="mn-MN" sz="2400" dirty="0">
                <a:latin typeface="Times New Roman" pitchFamily="18" charset="0"/>
                <a:cs typeface="Times New Roman" pitchFamily="18" charset="0"/>
              </a:rPr>
              <a:t>Дараах графикаар хувьцааны арилжааны үзүүлэлтүүдийг өмнөх оны мөн үетэй харьцуулав</a:t>
            </a:r>
            <a:r>
              <a:rPr lang="mn-MN" sz="2000" dirty="0" smtClean="0">
                <a:latin typeface="Times New Roman" pitchFamily="18" charset="0"/>
                <a:cs typeface="Times New Roman" pitchFamily="18" charset="0"/>
              </a:rPr>
              <a:t>. </a:t>
            </a:r>
            <a:r>
              <a:rPr lang="mn-MN" sz="2000" dirty="0" smtClean="0"/>
              <a:t>				</a:t>
            </a:r>
            <a:r>
              <a:rPr lang="en-US" sz="2000" dirty="0"/>
              <a:t> </a:t>
            </a:r>
            <a:r>
              <a:rPr lang="en-US" sz="2000" dirty="0">
                <a:latin typeface="Times New Roman" pitchFamily="18" charset="0"/>
                <a:cs typeface="Times New Roman" pitchFamily="18" charset="0"/>
              </a:rPr>
              <a:t>(</a:t>
            </a:r>
            <a:r>
              <a:rPr lang="mn-MN" sz="2000" dirty="0">
                <a:latin typeface="Times New Roman" pitchFamily="18" charset="0"/>
                <a:cs typeface="Times New Roman" pitchFamily="18" charset="0"/>
              </a:rPr>
              <a:t>хүснэгт5</a:t>
            </a:r>
            <a:r>
              <a:rPr lang="en-US" sz="2000" dirty="0">
                <a:latin typeface="Times New Roman" pitchFamily="18" charset="0"/>
                <a:cs typeface="Times New Roman" pitchFamily="18" charset="0"/>
              </a:rPr>
              <a:t>)</a:t>
            </a:r>
            <a:r>
              <a:rPr lang="mn-MN" sz="2000" dirty="0" smtClean="0"/>
              <a:t>	       </a:t>
            </a:r>
            <a:br>
              <a:rPr lang="mn-MN" sz="2000" dirty="0" smtClean="0"/>
            </a:br>
            <a:r>
              <a:rPr lang="mn-MN" sz="2000" dirty="0"/>
              <a:t>	</a:t>
            </a:r>
            <a:r>
              <a:rPr lang="mn-MN" sz="2000" dirty="0" smtClean="0"/>
              <a:t>				</a:t>
            </a:r>
            <a:endParaRPr lang="en-US" sz="20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24000"/>
            <a:ext cx="8229600" cy="5003223"/>
          </a:xfrm>
        </p:spPr>
      </p:pic>
    </p:spTree>
    <p:extLst>
      <p:ext uri="{BB962C8B-B14F-4D97-AF65-F5344CB8AC3E}">
        <p14:creationId xmlns:p14="http://schemas.microsoft.com/office/powerpoint/2010/main" val="41947712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2799" y="695195"/>
            <a:ext cx="8197801" cy="1209806"/>
          </a:xfrm>
        </p:spPr>
        <p:txBody>
          <a:bodyPr>
            <a:normAutofit fontScale="90000"/>
          </a:bodyPr>
          <a:lstStyle/>
          <a:p>
            <a:r>
              <a:rPr lang="mn-MN" sz="1800" i="1" dirty="0" smtClean="0">
                <a:latin typeface="Times New Roman" pitchFamily="18" charset="0"/>
                <a:cs typeface="Times New Roman" pitchFamily="18" charset="0"/>
              </a:rPr>
              <a:t>		</a:t>
            </a:r>
            <a:r>
              <a:rPr lang="mn-MN" i="1" dirty="0" smtClean="0">
                <a:latin typeface="Times New Roman" pitchFamily="18" charset="0"/>
                <a:cs typeface="Times New Roman" pitchFamily="18" charset="0"/>
              </a:rPr>
              <a:t>      </a:t>
            </a:r>
            <a:r>
              <a:rPr lang="en-US" sz="4900" i="1" dirty="0" smtClean="0">
                <a:latin typeface="Times New Roman" pitchFamily="18" charset="0"/>
                <a:cs typeface="Times New Roman" pitchFamily="18" charset="0"/>
              </a:rPr>
              <a:t>Top 20 </a:t>
            </a:r>
            <a:r>
              <a:rPr lang="mn-MN" sz="4900" i="1" dirty="0" smtClean="0">
                <a:latin typeface="Times New Roman" pitchFamily="18" charset="0"/>
                <a:cs typeface="Times New Roman" pitchFamily="18" charset="0"/>
              </a:rPr>
              <a:t>индекс	</a:t>
            </a:r>
            <a:r>
              <a:rPr lang="mn-MN" sz="1800" i="1" dirty="0" smtClean="0">
                <a:latin typeface="Times New Roman" pitchFamily="18" charset="0"/>
                <a:cs typeface="Times New Roman" pitchFamily="18" charset="0"/>
              </a:rPr>
              <a:t>		                   												                                                 </a:t>
            </a:r>
            <a:br>
              <a:rPr lang="mn-MN" sz="1800" i="1" dirty="0" smtClean="0">
                <a:latin typeface="Times New Roman" pitchFamily="18" charset="0"/>
                <a:cs typeface="Times New Roman" pitchFamily="18" charset="0"/>
              </a:rPr>
            </a:br>
            <a:r>
              <a:rPr lang="mn-MN" sz="1800" i="1" dirty="0">
                <a:latin typeface="Times New Roman" pitchFamily="18" charset="0"/>
                <a:cs typeface="Times New Roman" pitchFamily="18" charset="0"/>
              </a:rPr>
              <a:t>	</a:t>
            </a:r>
            <a:r>
              <a:rPr lang="mn-MN" sz="1800" i="1"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a:t>
            </a:r>
            <a:r>
              <a:rPr lang="mn-MN" sz="1800" i="1" dirty="0" smtClean="0">
                <a:latin typeface="Times New Roman" pitchFamily="18" charset="0"/>
                <a:cs typeface="Times New Roman" pitchFamily="18" charset="0"/>
              </a:rPr>
              <a:t>хүснэгт 6</a:t>
            </a:r>
            <a:r>
              <a:rPr lang="en-US" sz="1800" i="1" dirty="0" smtClean="0">
                <a:latin typeface="Times New Roman" pitchFamily="18" charset="0"/>
                <a:cs typeface="Times New Roman" pitchFamily="18" charset="0"/>
              </a:rPr>
              <a:t>)</a:t>
            </a:r>
            <a:r>
              <a:rPr lang="mn-MN" sz="1800" i="1"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905000"/>
            <a:ext cx="8458200" cy="4648200"/>
          </a:xfrm>
        </p:spPr>
      </p:pic>
    </p:spTree>
    <p:extLst>
      <p:ext uri="{BB962C8B-B14F-4D97-AF65-F5344CB8AC3E}">
        <p14:creationId xmlns:p14="http://schemas.microsoft.com/office/powerpoint/2010/main" val="21995631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1066800"/>
          </a:xfrm>
        </p:spPr>
        <p:txBody>
          <a:bodyPr>
            <a:normAutofit/>
          </a:bodyPr>
          <a:lstStyle/>
          <a:p>
            <a:pPr algn="r"/>
            <a:r>
              <a:rPr lang="ru-RU" sz="2400" dirty="0">
                <a:latin typeface="Times New Roman" pitchFamily="18" charset="0"/>
                <a:cs typeface="Times New Roman" pitchFamily="18" charset="0"/>
              </a:rPr>
              <a:t>Хувьцааны  арилжаа 2004-2014 он </a:t>
            </a:r>
            <a:r>
              <a:rPr lang="ru-RU" sz="2400" dirty="0" smtClean="0">
                <a:latin typeface="Times New Roman" pitchFamily="18" charset="0"/>
                <a:cs typeface="Times New Roman" pitchFamily="18" charset="0"/>
              </a:rPr>
              <a:t>хүртэл</a:t>
            </a:r>
            <a:r>
              <a:rPr lang="mn-MN" sz="24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хүснэгт 7</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447800"/>
            <a:ext cx="8610600" cy="5142172"/>
          </a:xfrm>
        </p:spPr>
      </p:pic>
    </p:spTree>
    <p:extLst>
      <p:ext uri="{BB962C8B-B14F-4D97-AF65-F5344CB8AC3E}">
        <p14:creationId xmlns:p14="http://schemas.microsoft.com/office/powerpoint/2010/main" val="34528542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848600" cy="1447800"/>
          </a:xfrm>
        </p:spPr>
        <p:txBody>
          <a:bodyPr>
            <a:normAutofit fontScale="90000"/>
          </a:bodyPr>
          <a:lstStyle/>
          <a:p>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4000" dirty="0" smtClean="0">
                <a:latin typeface="Times New Roman" pitchFamily="18" charset="0"/>
                <a:cs typeface="Times New Roman" pitchFamily="18" charset="0"/>
              </a:rPr>
              <a:t>Хувьцааны арилжаа</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mn-MN" sz="2000" dirty="0" smtClean="0">
                <a:latin typeface="Times New Roman" pitchFamily="18" charset="0"/>
                <a:cs typeface="Times New Roman" pitchFamily="18" charset="0"/>
              </a:rPr>
              <a:t>хүснэгт </a:t>
            </a:r>
            <a:r>
              <a:rPr lang="mn-MN" sz="2000" dirty="0">
                <a:latin typeface="Times New Roman" pitchFamily="18" charset="0"/>
                <a:cs typeface="Times New Roman" pitchFamily="18" charset="0"/>
              </a:rPr>
              <a:t>8</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600200"/>
            <a:ext cx="8542266" cy="4876800"/>
          </a:xfrm>
        </p:spPr>
      </p:pic>
    </p:spTree>
    <p:extLst>
      <p:ext uri="{BB962C8B-B14F-4D97-AF65-F5344CB8AC3E}">
        <p14:creationId xmlns:p14="http://schemas.microsoft.com/office/powerpoint/2010/main" val="13162605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140505" cy="1121264"/>
          </a:xfrm>
        </p:spPr>
        <p:txBody>
          <a:bodyPr>
            <a:normAutofit fontScale="90000"/>
          </a:bodyPr>
          <a:lstStyle/>
          <a:p>
            <a:r>
              <a:rPr lang="mn-MN" dirty="0" smtClean="0">
                <a:latin typeface="Times New Roman" pitchFamily="18" charset="0"/>
                <a:cs typeface="Times New Roman" pitchFamily="18" charset="0"/>
              </a:rPr>
              <a:t>Зах зээлийн үнэлгээ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a:t>
            </a:r>
            <a:r>
              <a:rPr lang="mn-MN" sz="2200" dirty="0">
                <a:latin typeface="Times New Roman" pitchFamily="18" charset="0"/>
                <a:cs typeface="Times New Roman" pitchFamily="18" charset="0"/>
              </a:rPr>
              <a:t>хүснэгт 9</a:t>
            </a:r>
            <a:r>
              <a:rPr lang="en-US" sz="2200"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47800"/>
            <a:ext cx="8522716" cy="4876800"/>
          </a:xfrm>
        </p:spPr>
      </p:pic>
    </p:spTree>
    <p:extLst>
      <p:ext uri="{BB962C8B-B14F-4D97-AF65-F5344CB8AC3E}">
        <p14:creationId xmlns:p14="http://schemas.microsoft.com/office/powerpoint/2010/main" val="12744456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143000"/>
          </a:xfrm>
        </p:spPr>
        <p:txBody>
          <a:bodyPr>
            <a:normAutofit fontScale="90000"/>
          </a:bodyPr>
          <a:lstStyle/>
          <a:p>
            <a:r>
              <a:rPr lang="mn-MN" dirty="0">
                <a:latin typeface="Times New Roman" pitchFamily="18" charset="0"/>
                <a:cs typeface="Times New Roman" pitchFamily="18" charset="0"/>
              </a:rPr>
              <a:t>Үнэт цаасны төлбөр тооцоо төвлөрсөн хадгаламжийн төв</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438400"/>
            <a:ext cx="8229600" cy="3687763"/>
          </a:xfrm>
        </p:spPr>
        <p:txBody>
          <a:bodyPr/>
          <a:lstStyle/>
          <a:p>
            <a:r>
              <a:rPr lang="mn-MN" sz="2400" dirty="0" smtClean="0">
                <a:latin typeface="Times New Roman" pitchFamily="18" charset="0"/>
                <a:cs typeface="Times New Roman" pitchFamily="18" charset="0"/>
              </a:rPr>
              <a:t>ҮЦТТТХТ нь төрийн өмчит компани бөгөөд данс нээлгэсэн бүх хүний дансан дахь ҮНЭТ ЦААС болон мөнгөн хөрөнгийг хадгалдаг, өмчлөх эрхийг шилжүүлдэг, төлбөр тооцоо хийдэг байгууллага.</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2320572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Лондонгийн хөрөнгийн бирж</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sz="2800" dirty="0">
                <a:latin typeface="Times New Roman" pitchFamily="18" charset="0"/>
                <a:cs typeface="Times New Roman" pitchFamily="18" charset="0"/>
              </a:rPr>
              <a:t>Лондонгийн хөрөнгийн бирж /</a:t>
            </a:r>
            <a:r>
              <a:rPr lang="en-US" sz="2800" dirty="0">
                <a:latin typeface="Times New Roman" pitchFamily="18" charset="0"/>
                <a:cs typeface="Times New Roman" pitchFamily="18" charset="0"/>
              </a:rPr>
              <a:t>London Stock Exchange/ 1801 </a:t>
            </a:r>
            <a:r>
              <a:rPr lang="mn-MN" sz="2800" dirty="0">
                <a:latin typeface="Times New Roman" pitchFamily="18" charset="0"/>
                <a:cs typeface="Times New Roman" pitchFamily="18" charset="0"/>
              </a:rPr>
              <a:t>онд Их Британийн нийслэл Лондон хотод байгуулагдан үйл ажиллагаагаа эхлүүлжээ. </a:t>
            </a:r>
            <a:r>
              <a:rPr lang="mn-MN" sz="2800" dirty="0" smtClean="0">
                <a:latin typeface="Times New Roman" pitchFamily="18" charset="0"/>
                <a:cs typeface="Times New Roman" pitchFamily="18" charset="0"/>
              </a:rPr>
              <a:t>	</a:t>
            </a:r>
          </a:p>
          <a:p>
            <a:r>
              <a:rPr lang="mn-MN" sz="2800" dirty="0" smtClean="0">
                <a:latin typeface="Times New Roman" pitchFamily="18" charset="0"/>
                <a:cs typeface="Times New Roman" pitchFamily="18" charset="0"/>
              </a:rPr>
              <a:t>Өнөөдөр </a:t>
            </a:r>
            <a:r>
              <a:rPr lang="mn-MN" sz="2800" dirty="0">
                <a:latin typeface="Times New Roman" pitchFamily="18" charset="0"/>
                <a:cs typeface="Times New Roman" pitchFamily="18" charset="0"/>
              </a:rPr>
              <a:t>тус бирж дэлхийн хамгийн том биржүүдийн нэг болсон бөгөөд Их Британийн компаниудаас гадна гадаадын, өөр орнуудын компаниуд хувьцаагаа тус бирж дээр арилжаалдаг.</a:t>
            </a:r>
          </a:p>
        </p:txBody>
      </p:sp>
    </p:spTree>
    <p:extLst>
      <p:ext uri="{BB962C8B-B14F-4D97-AF65-F5344CB8AC3E}">
        <p14:creationId xmlns:p14="http://schemas.microsoft.com/office/powerpoint/2010/main" val="19902756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Лондонгийн биржийн үндсэн үйл ажиллагаа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068763"/>
          </a:xfrm>
        </p:spPr>
        <p:txBody>
          <a:bodyPr/>
          <a:lstStyle/>
          <a:p>
            <a:pPr>
              <a:buFont typeface="Wingdings" panose="05000000000000000000" pitchFamily="2" charset="2"/>
              <a:buChar char="v"/>
            </a:pPr>
            <a:r>
              <a:rPr lang="mn-MN" dirty="0" smtClean="0">
                <a:latin typeface="Times New Roman" pitchFamily="18" charset="0"/>
                <a:cs typeface="Times New Roman" pitchFamily="18" charset="0"/>
              </a:rPr>
              <a:t>Тус бирж үндсэн дөрвөн төрлийн үйл ажиллагаа явуулдаг. Тэдгээр нь:</a:t>
            </a:r>
            <a:endParaRPr lang="en-US" dirty="0" smtClean="0">
              <a:latin typeface="Times New Roman" pitchFamily="18" charset="0"/>
              <a:cs typeface="Times New Roman" pitchFamily="18" charset="0"/>
            </a:endParaRPr>
          </a:p>
          <a:p>
            <a:pPr>
              <a:buFont typeface="Wingdings" panose="05000000000000000000" pitchFamily="2" charset="2"/>
              <a:buChar char="ü"/>
            </a:pPr>
            <a:r>
              <a:rPr lang="mn-MN" dirty="0" smtClean="0">
                <a:latin typeface="Times New Roman" pitchFamily="18" charset="0"/>
                <a:cs typeface="Times New Roman" pitchFamily="18" charset="0"/>
              </a:rPr>
              <a:t> хөрөнгийн зах зээл, </a:t>
            </a:r>
            <a:endParaRPr lang="en-US" dirty="0">
              <a:latin typeface="Times New Roman" pitchFamily="18" charset="0"/>
              <a:cs typeface="Times New Roman" pitchFamily="18" charset="0"/>
            </a:endParaRPr>
          </a:p>
          <a:p>
            <a:pPr>
              <a:buFont typeface="Wingdings" panose="05000000000000000000" pitchFamily="2" charset="2"/>
              <a:buChar char="ü"/>
            </a:pPr>
            <a:r>
              <a:rPr lang="mn-MN" dirty="0" smtClean="0">
                <a:latin typeface="Times New Roman" pitchFamily="18" charset="0"/>
                <a:cs typeface="Times New Roman" pitchFamily="18" charset="0"/>
              </a:rPr>
              <a:t>олон улсын арилжаа, </a:t>
            </a:r>
            <a:endParaRPr lang="en-US" dirty="0" smtClean="0">
              <a:latin typeface="Times New Roman" pitchFamily="18" charset="0"/>
              <a:cs typeface="Times New Roman" pitchFamily="18" charset="0"/>
            </a:endParaRPr>
          </a:p>
          <a:p>
            <a:pPr>
              <a:buFont typeface="Wingdings" panose="05000000000000000000" pitchFamily="2" charset="2"/>
              <a:buChar char="ü"/>
            </a:pPr>
            <a:r>
              <a:rPr lang="mn-MN" dirty="0" smtClean="0">
                <a:latin typeface="Times New Roman" pitchFamily="18" charset="0"/>
                <a:cs typeface="Times New Roman" pitchFamily="18" charset="0"/>
              </a:rPr>
              <a:t>мэдээллийн боловсруулалтын үйлчилгээ,</a:t>
            </a:r>
            <a:endParaRPr lang="en-US" dirty="0" smtClean="0">
              <a:latin typeface="Times New Roman" pitchFamily="18" charset="0"/>
              <a:cs typeface="Times New Roman" pitchFamily="18" charset="0"/>
            </a:endParaRPr>
          </a:p>
          <a:p>
            <a:pPr>
              <a:buFont typeface="Wingdings" panose="05000000000000000000" pitchFamily="2" charset="2"/>
              <a:buChar char="ü"/>
            </a:pPr>
            <a:r>
              <a:rPr lang="mn-MN" dirty="0" smtClean="0">
                <a:latin typeface="Times New Roman" pitchFamily="18" charset="0"/>
                <a:cs typeface="Times New Roman" pitchFamily="18" charset="0"/>
              </a:rPr>
              <a:t> үүсмэл хувьцаа буюу “</a:t>
            </a:r>
            <a:r>
              <a:rPr lang="en-US" dirty="0" smtClean="0">
                <a:latin typeface="Times New Roman" pitchFamily="18" charset="0"/>
                <a:cs typeface="Times New Roman" pitchFamily="18" charset="0"/>
              </a:rPr>
              <a:t>derivatives”-</a:t>
            </a:r>
            <a:r>
              <a:rPr lang="mn-MN" dirty="0" smtClean="0">
                <a:latin typeface="Times New Roman" pitchFamily="18" charset="0"/>
                <a:cs typeface="Times New Roman" pitchFamily="18" charset="0"/>
              </a:rPr>
              <a:t>ын арилжаа хийдэг.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435937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4000" dirty="0" smtClean="0">
                <a:latin typeface="Times New Roman" panose="02020603050405020304" pitchFamily="18" charset="0"/>
                <a:cs typeface="Times New Roman" panose="02020603050405020304" pitchFamily="18" charset="0"/>
              </a:rPr>
              <a:t>Лондонгийн хөрөнгийн биржийн индекс</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just">
              <a:buNone/>
            </a:pPr>
            <a:r>
              <a:rPr lang="mn-MN" sz="20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London Stock Exchange Group”  </a:t>
            </a:r>
            <a:r>
              <a:rPr lang="mn-MN" sz="2000" dirty="0">
                <a:latin typeface="Times New Roman" panose="02020603050405020304" pitchFamily="18" charset="0"/>
                <a:cs typeface="Times New Roman" panose="02020603050405020304" pitchFamily="18" charset="0"/>
              </a:rPr>
              <a:t>хэмээх компанийн нэг хэсэг. </a:t>
            </a:r>
          </a:p>
          <a:p>
            <a:pPr marL="0" indent="0" algn="just">
              <a:buNone/>
            </a:pPr>
            <a:r>
              <a:rPr lang="mn-MN" sz="2000" dirty="0">
                <a:latin typeface="Times New Roman" panose="02020603050405020304" pitchFamily="18" charset="0"/>
                <a:cs typeface="Times New Roman" panose="02020603050405020304" pitchFamily="18" charset="0"/>
              </a:rPr>
              <a:t>Одоогийн байдлаар тус бирж дээр 70 гаруй орны 2747 компани хувьцаагаа арилжаалж байна. </a:t>
            </a:r>
            <a:endParaRPr lang="en-US" sz="2000" dirty="0">
              <a:latin typeface="Times New Roman" panose="02020603050405020304" pitchFamily="18" charset="0"/>
              <a:cs typeface="Times New Roman" panose="02020603050405020304" pitchFamily="18" charset="0"/>
            </a:endParaRPr>
          </a:p>
          <a:p>
            <a:pPr algn="just"/>
            <a:r>
              <a:rPr lang="mn-MN" sz="2000" dirty="0">
                <a:latin typeface="Times New Roman" panose="02020603050405020304" pitchFamily="18" charset="0"/>
                <a:cs typeface="Times New Roman" panose="02020603050405020304" pitchFamily="18" charset="0"/>
              </a:rPr>
              <a:t>Лондонгын хөрөнгийн бирж дээр :</a:t>
            </a:r>
          </a:p>
          <a:p>
            <a:pPr algn="just">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FTSE-100</a:t>
            </a:r>
            <a:endParaRPr lang="mn-MN"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FTSE-250</a:t>
            </a:r>
            <a:endParaRPr lang="mn-MN"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FTSE-300 </a:t>
            </a:r>
            <a:endParaRPr lang="mn-MN"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mn-MN" sz="2000" dirty="0" smtClean="0">
                <a:latin typeface="Times New Roman" panose="02020603050405020304" pitchFamily="18" charset="0"/>
                <a:cs typeface="Times New Roman" panose="02020603050405020304" pitchFamily="18" charset="0"/>
              </a:rPr>
              <a:t>Ftse </a:t>
            </a:r>
            <a:r>
              <a:rPr lang="en-US" sz="2000" dirty="0" smtClean="0">
                <a:latin typeface="Times New Roman" panose="02020603050405020304" pitchFamily="18" charset="0"/>
                <a:cs typeface="Times New Roman" panose="02020603050405020304" pitchFamily="18" charset="0"/>
              </a:rPr>
              <a:t>aim </a:t>
            </a:r>
            <a:r>
              <a:rPr lang="mn-MN" sz="2000" dirty="0" smtClean="0">
                <a:latin typeface="Times New Roman" panose="02020603050405020304" pitchFamily="18" charset="0"/>
                <a:cs typeface="Times New Roman" panose="02020603050405020304" pitchFamily="18" charset="0"/>
              </a:rPr>
              <a:t>uk </a:t>
            </a:r>
            <a:r>
              <a:rPr lang="en-US" sz="2000" dirty="0" smtClean="0">
                <a:latin typeface="Times New Roman" panose="02020603050405020304" pitchFamily="18" charset="0"/>
                <a:cs typeface="Times New Roman" panose="02020603050405020304" pitchFamily="18" charset="0"/>
              </a:rPr>
              <a:t>50</a:t>
            </a:r>
            <a:endParaRPr lang="en-US"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mn-MN" sz="2000" dirty="0" smtClean="0">
                <a:latin typeface="Times New Roman" panose="02020603050405020304" pitchFamily="18" charset="0"/>
                <a:cs typeface="Times New Roman" panose="02020603050405020304" pitchFamily="18" charset="0"/>
              </a:rPr>
              <a:t>Ftse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aim 100</a:t>
            </a:r>
            <a:endParaRPr lang="mn-MN"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FTSE-SMALLCAP </a:t>
            </a:r>
            <a:endParaRPr lang="mn-MN"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FTSE-All-Share </a:t>
            </a:r>
            <a:r>
              <a:rPr lang="mn-MN" sz="2000" dirty="0">
                <a:latin typeface="Times New Roman" panose="02020603050405020304" pitchFamily="18" charset="0"/>
                <a:cs typeface="Times New Roman" panose="02020603050405020304" pitchFamily="18" charset="0"/>
              </a:rPr>
              <a:t>гэсэн индексүүд </a:t>
            </a:r>
            <a:r>
              <a:rPr lang="mn-MN" sz="2000" dirty="0" smtClean="0">
                <a:latin typeface="Times New Roman" panose="02020603050405020304" pitchFamily="18" charset="0"/>
                <a:cs typeface="Times New Roman" panose="02020603050405020304" pitchFamily="18" charset="0"/>
              </a:rPr>
              <a:t>ашигладаг</a:t>
            </a:r>
            <a:r>
              <a:rPr lang="en-US" sz="2000" dirty="0">
                <a:latin typeface="Times New Roman" panose="02020603050405020304" pitchFamily="18" charset="0"/>
                <a:cs typeface="Times New Roman" panose="02020603050405020304" pitchFamily="18" charset="0"/>
              </a:rPr>
              <a:t>.</a:t>
            </a:r>
            <a:endParaRPr lang="en-US" sz="2000" dirty="0"/>
          </a:p>
        </p:txBody>
      </p:sp>
    </p:spTree>
    <p:extLst>
      <p:ext uri="{BB962C8B-B14F-4D97-AF65-F5344CB8AC3E}">
        <p14:creationId xmlns:p14="http://schemas.microsoft.com/office/powerpoint/2010/main" val="744464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4000" dirty="0">
                <a:latin typeface="Times New Roman" pitchFamily="18" charset="0"/>
                <a:cs typeface="Times New Roman" pitchFamily="18" charset="0"/>
              </a:rPr>
              <a:t>Нью-Йоркийн хөрөнгийн бирж</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sz="2800" dirty="0">
                <a:latin typeface="Times New Roman" pitchFamily="18" charset="0"/>
                <a:cs typeface="Times New Roman" pitchFamily="18" charset="0"/>
              </a:rPr>
              <a:t>1792 онд санхүүгийн хэрэгслүүдээр үйл ажиллагаа явуулдаг, худалдааны хэлцэл хийдэг </a:t>
            </a:r>
            <a:r>
              <a:rPr lang="mn-MN" sz="2800" dirty="0">
                <a:latin typeface="Times New Roman" pitchFamily="18" charset="0"/>
                <a:cs typeface="Times New Roman" pitchFamily="18" charset="0"/>
                <a:hlinkClick r:id="rId2" tooltip="Нью-Йорк"/>
              </a:rPr>
              <a:t>Нью-Йоркийн</a:t>
            </a:r>
            <a:r>
              <a:rPr lang="mn-MN" sz="2800" dirty="0">
                <a:latin typeface="Times New Roman" pitchFamily="18" charset="0"/>
                <a:cs typeface="Times New Roman" pitchFamily="18" charset="0"/>
              </a:rPr>
              <a:t> </a:t>
            </a:r>
            <a:r>
              <a:rPr lang="mn-MN" sz="2800" dirty="0" smtClean="0">
                <a:latin typeface="Times New Roman" pitchFamily="18" charset="0"/>
                <a:cs typeface="Times New Roman" pitchFamily="18" charset="0"/>
              </a:rPr>
              <a:t>24 брокер </a:t>
            </a:r>
            <a:r>
              <a:rPr lang="mn-MN" sz="2800" dirty="0">
                <a:latin typeface="Times New Roman" pitchFamily="18" charset="0"/>
                <a:cs typeface="Times New Roman" pitchFamily="18" charset="0"/>
              </a:rPr>
              <a:t> </a:t>
            </a:r>
            <a:r>
              <a:rPr lang="mn-MN" sz="2800" dirty="0">
                <a:latin typeface="Times New Roman" pitchFamily="18" charset="0"/>
                <a:cs typeface="Times New Roman" pitchFamily="18" charset="0"/>
                <a:hlinkClick r:id="rId3" tooltip="Лондон"/>
              </a:rPr>
              <a:t>Лондонгийн</a:t>
            </a:r>
            <a:r>
              <a:rPr lang="mn-MN" sz="2800" dirty="0">
                <a:latin typeface="Times New Roman" pitchFamily="18" charset="0"/>
                <a:cs typeface="Times New Roman" pitchFamily="18" charset="0"/>
              </a:rPr>
              <a:t> хамтран зүтгэгчдийн хамт Нью-Йоркийн хөрөнгийн биржийг байгуулах тухай "Саглагар модны доорх хэлэлцээрт" (</a:t>
            </a:r>
            <a:r>
              <a:rPr lang="en-US" sz="2800" dirty="0">
                <a:latin typeface="Times New Roman" pitchFamily="18" charset="0"/>
                <a:cs typeface="Times New Roman" pitchFamily="18" charset="0"/>
              </a:rPr>
              <a:t>Button wood Agreement) </a:t>
            </a:r>
            <a:r>
              <a:rPr lang="mn-MN" sz="2800" dirty="0">
                <a:latin typeface="Times New Roman" pitchFamily="18" charset="0"/>
                <a:cs typeface="Times New Roman" pitchFamily="18" charset="0"/>
              </a:rPr>
              <a:t>гарын үсэг зуржээ.</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486279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lstStyle/>
          <a:p>
            <a:r>
              <a:rPr lang="mn-MN" dirty="0" smtClean="0">
                <a:latin typeface="Times New Roman" pitchFamily="18" charset="0"/>
                <a:cs typeface="Times New Roman" pitchFamily="18" charset="0"/>
              </a:rPr>
              <a:t>Нью Юйркийн ажиллах </a:t>
            </a:r>
            <a:r>
              <a:rPr lang="mn-MN" dirty="0">
                <a:latin typeface="Times New Roman" pitchFamily="18" charset="0"/>
                <a:cs typeface="Times New Roman" pitchFamily="18" charset="0"/>
              </a:rPr>
              <a:t>журам</a:t>
            </a:r>
            <a:br>
              <a:rPr lang="mn-MN"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sz="2400" dirty="0">
                <a:latin typeface="Times New Roman" pitchFamily="18" charset="0"/>
                <a:cs typeface="Times New Roman" pitchFamily="18" charset="0"/>
                <a:hlinkClick r:id="rId2" tooltip="Нью-Йорк"/>
              </a:rPr>
              <a:t>Нью-Йоркийн</a:t>
            </a:r>
            <a:r>
              <a:rPr lang="mn-MN" sz="2400" dirty="0">
                <a:latin typeface="Times New Roman" pitchFamily="18" charset="0"/>
                <a:cs typeface="Times New Roman" pitchFamily="18" charset="0"/>
              </a:rPr>
              <a:t> хөрөнгийн бирж нь үнэ хаялцуулах журмаар ажилладаг зах зээл юм. Ийм зах зээл дээр худалдагчдын бие төлөөлөгчид нь үнэт цаасаа аль болох өндөр үнээр зарахын төлөө тэмцдэг</a:t>
            </a:r>
            <a:r>
              <a:rPr lang="mn-MN" sz="2400" dirty="0" smtClean="0">
                <a:latin typeface="Times New Roman" pitchFamily="18" charset="0"/>
                <a:cs typeface="Times New Roman" pitchFamily="18" charset="0"/>
              </a:rPr>
              <a:t>.</a:t>
            </a:r>
          </a:p>
          <a:p>
            <a:r>
              <a:rPr lang="mn-MN" sz="2400" dirty="0">
                <a:latin typeface="Times New Roman" pitchFamily="18" charset="0"/>
                <a:cs typeface="Times New Roman" pitchFamily="18" charset="0"/>
              </a:rPr>
              <a:t>Худалдааны танхимд үнэ дуудан хашгичих нүргээн дундаас нэг нь өөрт тохирсон үнэтэй хувьцааг худалдан авч, нөгөө нь ашигтай үнээр үнэт цаасаа зардаг. Энэ харилцан үйлчилгээний дүнгээр тухайн үнэт цаасны тэр өдрийн, тэр сарын ханш </a:t>
            </a:r>
            <a:r>
              <a:rPr lang="mn-MN" sz="2400" dirty="0" smtClean="0">
                <a:latin typeface="Times New Roman" pitchFamily="18" charset="0"/>
                <a:cs typeface="Times New Roman" pitchFamily="18" charset="0"/>
              </a:rPr>
              <a:t>тогтдог.</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344416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4000" dirty="0">
                <a:latin typeface="Times New Roman" pitchFamily="18" charset="0"/>
                <a:cs typeface="Times New Roman" pitchFamily="18" charset="0"/>
              </a:rPr>
              <a:t>Нью </a:t>
            </a:r>
            <a:r>
              <a:rPr lang="mn-MN" sz="4000" dirty="0" smtClean="0">
                <a:latin typeface="Times New Roman" pitchFamily="18" charset="0"/>
                <a:cs typeface="Times New Roman" pitchFamily="18" charset="0"/>
              </a:rPr>
              <a:t>Юйркийн хөрөнгийн биржийн тавих шалгуур</a:t>
            </a:r>
            <a:endParaRPr lang="en-US" sz="4000" dirty="0"/>
          </a:p>
        </p:txBody>
      </p:sp>
      <p:sp>
        <p:nvSpPr>
          <p:cNvPr id="3" name="Content Placeholder 2"/>
          <p:cNvSpPr>
            <a:spLocks noGrp="1"/>
          </p:cNvSpPr>
          <p:nvPr>
            <p:ph idx="1"/>
          </p:nvPr>
        </p:nvSpPr>
        <p:spPr/>
        <p:txBody>
          <a:bodyPr/>
          <a:lstStyle/>
          <a:p>
            <a:r>
              <a:rPr lang="mn-MN" sz="2000" dirty="0">
                <a:latin typeface="Times New Roman" pitchFamily="18" charset="0"/>
                <a:cs typeface="Times New Roman" pitchFamily="18" charset="0"/>
              </a:rPr>
              <a:t>Топын нэгдүгээрт жагсдаг энэ бирж дээр гарахын тулд компаниуд маш нарийн сонгон шалгаруулалтыг давдаг. </a:t>
            </a:r>
            <a:r>
              <a:rPr lang="en-US" sz="2000" dirty="0">
                <a:latin typeface="Times New Roman" pitchFamily="18" charset="0"/>
                <a:cs typeface="Times New Roman" pitchFamily="18" charset="0"/>
              </a:rPr>
              <a:t>NYSE </a:t>
            </a:r>
            <a:r>
              <a:rPr lang="mn-MN" sz="2000" dirty="0">
                <a:latin typeface="Times New Roman" pitchFamily="18" charset="0"/>
                <a:cs typeface="Times New Roman" pitchFamily="18" charset="0"/>
              </a:rPr>
              <a:t>дээр хувьцаагаа арилжаалахын тулд эн тэргүүнд 2000-аас доошгүй хувьцаа эзэмшигчтэй байхын дээр 500 сая доллараас доошгүй бэлэн мөнгөний эргэлттэй, жилийн тайлан тэнцлээ олон нийтэд мэдээлж байх үүргийг хүлээнэ. </a:t>
            </a:r>
            <a:endParaRPr lang="mn-MN"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Зах </a:t>
            </a:r>
            <a:r>
              <a:rPr lang="mn-MN" sz="2000" dirty="0">
                <a:latin typeface="Times New Roman" pitchFamily="18" charset="0"/>
                <a:cs typeface="Times New Roman" pitchFamily="18" charset="0"/>
              </a:rPr>
              <a:t>зээлийн үнэлгээний хувьд хамгийн өндөр шаардлагыг энэ бирж тавьдаг. Харин ажилласан хугацааны хувьд олон жил шаардахгүй. 12 сараас доошгүй хугацаанд үйл ажиллагаа хэвийн явуулсан байхад боломжтой.</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774511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БИДИСЕК</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mn-MN" sz="2000" dirty="0" smtClean="0">
                <a:latin typeface="Times New Roman" pitchFamily="18" charset="0"/>
                <a:cs typeface="Times New Roman" pitchFamily="18" charset="0"/>
              </a:rPr>
              <a:t>БИДИСЕК-ийн үүсэл :</a:t>
            </a:r>
          </a:p>
          <a:p>
            <a:r>
              <a:rPr lang="mn-MN" sz="2000" dirty="0" smtClean="0">
                <a:latin typeface="Times New Roman" pitchFamily="18" charset="0"/>
                <a:cs typeface="Times New Roman" pitchFamily="18" charset="0"/>
              </a:rPr>
              <a:t> </a:t>
            </a:r>
            <a:r>
              <a:rPr lang="mn-MN" sz="2000" dirty="0">
                <a:latin typeface="Times New Roman" pitchFamily="18" charset="0"/>
                <a:cs typeface="Times New Roman" pitchFamily="18" charset="0"/>
              </a:rPr>
              <a:t>БИДИСЕК</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компани </a:t>
            </a:r>
            <a:r>
              <a:rPr lang="mn-MN" sz="2000" dirty="0">
                <a:latin typeface="Times New Roman" pitchFamily="18" charset="0"/>
                <a:cs typeface="Times New Roman" pitchFamily="18" charset="0"/>
              </a:rPr>
              <a:t>нь Монгол Улсад Хөрөнгийн зах зээл үүссэн 1991 оноос хойш </a:t>
            </a:r>
            <a:r>
              <a:rPr lang="mn-MN" sz="2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4</a:t>
            </a:r>
            <a:r>
              <a:rPr lang="mn-MN" sz="2000" dirty="0" smtClean="0">
                <a:latin typeface="Times New Roman" pitchFamily="18" charset="0"/>
                <a:cs typeface="Times New Roman" pitchFamily="18" charset="0"/>
              </a:rPr>
              <a:t> </a:t>
            </a:r>
            <a:r>
              <a:rPr lang="mn-MN" sz="2000" dirty="0">
                <a:latin typeface="Times New Roman" pitchFamily="18" charset="0"/>
                <a:cs typeface="Times New Roman" pitchFamily="18" charset="0"/>
              </a:rPr>
              <a:t>дахь жилдээ тасралтгүй үйл ажиллагаагаа явуулж буй </a:t>
            </a:r>
            <a:r>
              <a:rPr lang="mn-MN" sz="2000" dirty="0" smtClean="0">
                <a:latin typeface="Times New Roman" pitchFamily="18" charset="0"/>
                <a:cs typeface="Times New Roman" pitchFamily="18" charset="0"/>
              </a:rPr>
              <a:t>анхны </a:t>
            </a:r>
            <a:r>
              <a:rPr lang="mn-MN" sz="2000" dirty="0">
                <a:latin typeface="Times New Roman" pitchFamily="18" charset="0"/>
                <a:cs typeface="Times New Roman" pitchFamily="18" charset="0"/>
              </a:rPr>
              <a:t>мэргэжлийн компаниудын нэг юм</a:t>
            </a:r>
            <a:r>
              <a:rPr lang="mn-MN"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a:t>
            </a:r>
            <a:r>
              <a:rPr lang="mn-MN" sz="1800" dirty="0">
                <a:latin typeface="Times New Roman" pitchFamily="18" charset="0"/>
                <a:cs typeface="Times New Roman" pitchFamily="18" charset="0"/>
              </a:rPr>
              <a:t>БиДиСЕК” ҮЦХК нь Санхүүгий Зохицуулах Хорооноос олгодог Андеррайтер, Брокер Дилер, Хөрөнгө оруулалтын зөвлөхийн үйлчилгээ эрхлэх тусгай зөвшөөрлийг 2007 онд авснаар Монгол улсад анхны үнэт цаасны бүх төрлийн үйлчилгээ үзүүлэгч үнэт цаасны компани болсон.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0466149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600" dirty="0" smtClean="0">
                <a:latin typeface="Times New Roman" pitchFamily="18" charset="0"/>
                <a:cs typeface="Times New Roman" pitchFamily="18" charset="0"/>
              </a:rPr>
              <a:t>Компаний зорилго,үйл ажиллагаа, хэрэгжилт</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sz="2000" b="1" dirty="0">
                <a:latin typeface="Times New Roman" pitchFamily="18" charset="0"/>
                <a:cs typeface="Times New Roman" pitchFamily="18" charset="0"/>
              </a:rPr>
              <a:t>Эрхэм зорилго </a:t>
            </a:r>
            <a:r>
              <a:rPr lang="mn-MN" sz="2000" dirty="0">
                <a:latin typeface="Times New Roman" pitchFamily="18" charset="0"/>
                <a:cs typeface="Times New Roman" pitchFamily="18" charset="0"/>
              </a:rPr>
              <a:t>:</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“Үндэсний үйлдвэрлэлийг хөрөнгө оруулалт, санхүүгийн цогц үйлчилгээгээр дэмжих, олон улсын стандартад нийцсэн, санхүүгийн зах зээлд тэргүүлэгч компани болох</a:t>
            </a:r>
            <a:r>
              <a:rPr lang="mn-MN" sz="2000" dirty="0" smtClean="0">
                <a:latin typeface="Times New Roman" pitchFamily="18" charset="0"/>
                <a:cs typeface="Times New Roman" pitchFamily="18" charset="0"/>
              </a:rPr>
              <a:t>”.</a:t>
            </a:r>
            <a:endParaRPr lang="mn-MN" sz="2000" b="1" dirty="0" smtClean="0">
              <a:latin typeface="Times New Roman" pitchFamily="18" charset="0"/>
              <a:cs typeface="Times New Roman" pitchFamily="18" charset="0"/>
            </a:endParaRPr>
          </a:p>
          <a:p>
            <a:r>
              <a:rPr lang="mn-MN" sz="2000" b="1" dirty="0" smtClean="0">
                <a:latin typeface="Times New Roman" pitchFamily="18" charset="0"/>
                <a:cs typeface="Times New Roman" pitchFamily="18" charset="0"/>
              </a:rPr>
              <a:t>Урт </a:t>
            </a:r>
            <a:r>
              <a:rPr lang="mn-MN" sz="2000" b="1" dirty="0">
                <a:latin typeface="Times New Roman" pitchFamily="18" charset="0"/>
                <a:cs typeface="Times New Roman" pitchFamily="18" charset="0"/>
              </a:rPr>
              <a:t>хугацаанд:</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“Олон улсын стандартад нийцсэн үйл ажиллагаа явуулах, Үндэсний томоохон хувьцаат компаниудыг шинээр бий болгох</a:t>
            </a:r>
            <a:r>
              <a:rPr lang="mn-MN" sz="2000" dirty="0" smtClean="0">
                <a:latin typeface="Times New Roman" pitchFamily="18" charset="0"/>
                <a:cs typeface="Times New Roman" pitchFamily="18" charset="0"/>
              </a:rPr>
              <a:t>”.</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b="1" dirty="0">
                <a:latin typeface="Times New Roman" pitchFamily="18" charset="0"/>
                <a:cs typeface="Times New Roman" pitchFamily="18" charset="0"/>
              </a:rPr>
              <a:t>Дунд хугацаанд:</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“Үндэсний томоохон үйлдвэрлэгчдийг дэмжих, Олон улсын хөрөнгийн зах зээлд үйл ажиллагаа явуулах, МХЗЗ-д оролцогчдын хүрээг нэмэгдүүлэх</a:t>
            </a:r>
            <a:r>
              <a:rPr lang="mn-MN" sz="2000" dirty="0" smtClean="0">
                <a:latin typeface="Times New Roman" pitchFamily="18" charset="0"/>
                <a:cs typeface="Times New Roman" pitchFamily="18" charset="0"/>
              </a:rPr>
              <a:t>”.</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b="1" dirty="0">
                <a:latin typeface="Times New Roman" pitchFamily="18" charset="0"/>
                <a:cs typeface="Times New Roman" pitchFamily="18" charset="0"/>
              </a:rPr>
              <a:t>Богино хугацаанд:</a:t>
            </a: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“Гадаад харилцааг өргөжүүлэх, Үнэт цаасны арилжааг идэвхижүүлэх, Компанийн боловсон хүчнийг чадваржуулах, Харилцагчдыг хөрөнгийн зах зээлийн мэдээгээр найдвартай хангах</a:t>
            </a:r>
            <a:r>
              <a:rPr lang="mn-MN" sz="2000" dirty="0" smtClean="0">
                <a:latin typeface="Times New Roman" pitchFamily="18" charset="0"/>
                <a:cs typeface="Times New Roman" pitchFamily="18" charset="0"/>
              </a:rPr>
              <a:t>”.</a:t>
            </a:r>
            <a:r>
              <a:rPr lang="mn-MN" sz="20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5639981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Ашигласан </a:t>
            </a:r>
            <a:r>
              <a:rPr lang="mn-MN" dirty="0">
                <a:latin typeface="Times New Roman" pitchFamily="18" charset="0"/>
                <a:cs typeface="Times New Roman" pitchFamily="18" charset="0"/>
              </a:rPr>
              <a:t>материал</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lstStyle/>
          <a:p>
            <a:r>
              <a:rPr lang="en-US" dirty="0">
                <a:hlinkClick r:id="rId2"/>
              </a:rPr>
              <a:t>http://www.mse.mn</a:t>
            </a:r>
            <a:r>
              <a:rPr lang="en-US" dirty="0" smtClean="0">
                <a:hlinkClick r:id="rId2"/>
              </a:rPr>
              <a:t>/</a:t>
            </a:r>
            <a:endParaRPr lang="en-US" dirty="0" smtClean="0"/>
          </a:p>
          <a:p>
            <a:r>
              <a:rPr lang="en-US" dirty="0">
                <a:hlinkClick r:id="rId3"/>
              </a:rPr>
              <a:t>http</a:t>
            </a:r>
            <a:r>
              <a:rPr lang="en-US" dirty="0" smtClean="0">
                <a:hlinkClick r:id="rId3"/>
              </a:rPr>
              <a:t>://www.schcd.mn/</a:t>
            </a:r>
            <a:endParaRPr lang="en-US" dirty="0" smtClean="0"/>
          </a:p>
          <a:p>
            <a:r>
              <a:rPr lang="en-US" dirty="0">
                <a:hlinkClick r:id="rId4"/>
              </a:rPr>
              <a:t>http://londonstockexchange.com</a:t>
            </a:r>
            <a:r>
              <a:rPr lang="en-US" dirty="0" smtClean="0">
                <a:hlinkClick r:id="rId4"/>
              </a:rPr>
              <a:t>/</a:t>
            </a:r>
            <a:endParaRPr lang="en-US" dirty="0" smtClean="0"/>
          </a:p>
          <a:p>
            <a:r>
              <a:rPr lang="en-US" dirty="0">
                <a:hlinkClick r:id="rId5"/>
              </a:rPr>
              <a:t>https://</a:t>
            </a:r>
            <a:r>
              <a:rPr lang="en-US" dirty="0" smtClean="0">
                <a:hlinkClick r:id="rId5"/>
              </a:rPr>
              <a:t>www.nyse.com/</a:t>
            </a:r>
            <a:endParaRPr lang="en-US" dirty="0" smtClean="0"/>
          </a:p>
          <a:p>
            <a:r>
              <a:rPr lang="en-US" dirty="0">
                <a:hlinkClick r:id="rId6"/>
              </a:rPr>
              <a:t>http://bdsec.mn</a:t>
            </a:r>
            <a:r>
              <a:rPr lang="en-US" dirty="0" smtClean="0">
                <a:hlinkClick r:id="rId6"/>
              </a:rPr>
              <a:t>/</a:t>
            </a:r>
            <a:endParaRPr lang="en-US" dirty="0" smtClean="0"/>
          </a:p>
          <a:p>
            <a:r>
              <a:rPr lang="en-US" dirty="0">
                <a:latin typeface="Times New Roman" panose="02020603050405020304" pitchFamily="18" charset="0"/>
                <a:cs typeface="Times New Roman" panose="02020603050405020304" pitchFamily="18" charset="0"/>
                <a:hlinkClick r:id="rId7"/>
              </a:rPr>
              <a:t>http://www.naog.gov.mn/editor/files/6_%</a:t>
            </a:r>
            <a:r>
              <a:rPr lang="en-US" dirty="0" smtClean="0">
                <a:latin typeface="Times New Roman" panose="02020603050405020304" pitchFamily="18" charset="0"/>
                <a:cs typeface="Times New Roman" panose="02020603050405020304" pitchFamily="18" charset="0"/>
                <a:hlinkClick r:id="rId7"/>
              </a:rPr>
              <a:t>20Enkhchimeg.pdf</a:t>
            </a:r>
            <a:endParaRPr lang="en-US" dirty="0" smtClean="0"/>
          </a:p>
          <a:p>
            <a:r>
              <a:rPr lang="mn-MN" dirty="0" smtClean="0"/>
              <a:t>Хувьцааны цагаан толгой 2012 он</a:t>
            </a:r>
          </a:p>
          <a:p>
            <a:pPr marL="0" indent="0">
              <a:buNone/>
            </a:pPr>
            <a:endParaRPr lang="en-US" dirty="0"/>
          </a:p>
        </p:txBody>
      </p:sp>
    </p:spTree>
    <p:extLst>
      <p:ext uri="{BB962C8B-B14F-4D97-AF65-F5344CB8AC3E}">
        <p14:creationId xmlns:p14="http://schemas.microsoft.com/office/powerpoint/2010/main" val="21242140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mn-MN" sz="4400" dirty="0" smtClean="0"/>
          </a:p>
          <a:p>
            <a:pPr marL="0" indent="0" algn="ctr">
              <a:buNone/>
            </a:pPr>
            <a:r>
              <a:rPr lang="mn-MN" sz="5400" dirty="0" smtClean="0">
                <a:latin typeface="Times New Roman" pitchFamily="18" charset="0"/>
                <a:cs typeface="Times New Roman" pitchFamily="18" charset="0"/>
              </a:rPr>
              <a:t>Анхаарал тавьсан явдалд баярлалаа</a:t>
            </a:r>
            <a:endParaRPr lang="en-US" sz="5400" dirty="0">
              <a:latin typeface="Times New Roman" pitchFamily="18" charset="0"/>
              <a:cs typeface="Times New Roman" pitchFamily="18" charset="0"/>
            </a:endParaRPr>
          </a:p>
        </p:txBody>
      </p:sp>
    </p:spTree>
    <p:extLst>
      <p:ext uri="{BB962C8B-B14F-4D97-AF65-F5344CB8AC3E}">
        <p14:creationId xmlns:p14="http://schemas.microsoft.com/office/powerpoint/2010/main" val="4207928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Theme1</Template>
  <TotalTime>872</TotalTime>
  <Words>1121</Words>
  <Application>Microsoft Office PowerPoint</Application>
  <PresentationFormat>On-screen Show (4:3)</PresentationFormat>
  <Paragraphs>176</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Theme1</vt:lpstr>
      <vt:lpstr>    Хөрөнгийн зах зээл, түүний  хөгжил   </vt:lpstr>
      <vt:lpstr>Агуулга</vt:lpstr>
      <vt:lpstr>Оршил</vt:lpstr>
      <vt:lpstr>Хөрөнгийн зах зээлийн тухай ойлголт</vt:lpstr>
      <vt:lpstr>Хувьцаа</vt:lpstr>
      <vt:lpstr>Хувьцаа</vt:lpstr>
      <vt:lpstr>Бонд</vt:lpstr>
      <vt:lpstr>Хувьцаа болон Бондын ялгаа</vt:lpstr>
      <vt:lpstr>Хөрөнгийн зах зээлийн үүсэл хөгжил</vt:lpstr>
      <vt:lpstr>Монголын хөрөнгийн зах зээлийн түүхэн замнал</vt:lpstr>
      <vt:lpstr>ӨМЧ ХУВЬЧЛАЛЫГ ХЭРЭГЖҮҮЛСЭН ҮЕ 1991-1995 ОН </vt:lpstr>
      <vt:lpstr>2. ҮНДЭСНИЙ ХУВЬЦААТ КОМПАНИУДЫН ХУВЬЦААГ БОРЛУУЛЖ ЭХЭЛСЭН ҮЕ 1995-2011</vt:lpstr>
      <vt:lpstr>3. ОЛОН УЛСЫН ХӨРӨНГИЙН ЗАХ ЗЭЭЛ ДЭЭР ХӨРӨНГӨ БОСГОЖ ЭХЛЭХ ҮЕ </vt:lpstr>
      <vt:lpstr>Монголын хөрөнгийн бирж</vt:lpstr>
      <vt:lpstr>Анхдагч зах зээл</vt:lpstr>
      <vt:lpstr>Үнэт цаас гаргах ач холбогдол</vt:lpstr>
      <vt:lpstr>Тавигдах шалгуур</vt:lpstr>
      <vt:lpstr>Хувьцааны бүртгэлийн II ангилал</vt:lpstr>
      <vt:lpstr>Хувьцааны бүртгэлийн III ангилал</vt:lpstr>
      <vt:lpstr>Бүртгэлийн үйл явц</vt:lpstr>
      <vt:lpstr>Төлбөр хураамж</vt:lpstr>
      <vt:lpstr>Статистик үзүүлэлт Анхдагч з/з-ын арилжаа</vt:lpstr>
      <vt:lpstr>IPO санал</vt:lpstr>
      <vt:lpstr>Хоёрдогч зах зээл</vt:lpstr>
      <vt:lpstr>Өнөөдрийн арилжаа        (хүснэгт 1)</vt:lpstr>
      <vt:lpstr>PowerPoint Presentation</vt:lpstr>
      <vt:lpstr>Хувьцааны зах зээл</vt:lpstr>
      <vt:lpstr>ХАНШИЙН ӨСӨЛТТЭЙ 20 ҮНЭТ ЦААС                                                                            (хүснэгт3)</vt:lpstr>
      <vt:lpstr>ХАНШИЙН БУУРАЛТТАЙ 20 ҮНЭТ ЦААС                                                                                                                                                                                      (хүснэгт 4)  </vt:lpstr>
      <vt:lpstr>Дараах графикаар хувьцааны арилжааны үзүүлэлтүүдийг өмнөх оны мөн үетэй харьцуулав.      (хүснэгт5)              </vt:lpstr>
      <vt:lpstr>        Top 20 индекс                                                                                              (хүснэгт 6)  </vt:lpstr>
      <vt:lpstr>Хувьцааны  арилжаа 2004-2014 он хүртэл                                                                                                                               (хүснэгт 7)</vt:lpstr>
      <vt:lpstr>         Хувьцааны арилжаа                       (хүснэгт 8)</vt:lpstr>
      <vt:lpstr>Зах зээлийн үнэлгээ                                      (хүснэгт 9)</vt:lpstr>
      <vt:lpstr>Үнэт цаасны төлбөр тооцоо төвлөрсөн хадгаламжийн төв</vt:lpstr>
      <vt:lpstr>Лондонгийн хөрөнгийн бирж</vt:lpstr>
      <vt:lpstr>Лондонгийн биржийн үндсэн үйл ажиллагаа</vt:lpstr>
      <vt:lpstr>Лондонгийн хөрөнгийн биржийн индекс</vt:lpstr>
      <vt:lpstr>Нью-Йоркийн хөрөнгийн бирж</vt:lpstr>
      <vt:lpstr>Нью Юйркийн ажиллах журам </vt:lpstr>
      <vt:lpstr>Нью Юйркийн хөрөнгийн биржийн тавих шалгуур</vt:lpstr>
      <vt:lpstr>БИДИСЕК</vt:lpstr>
      <vt:lpstr>Компаний зорилго,үйл ажиллагаа, хэрэгжилт</vt:lpstr>
      <vt:lpstr> Ашигласан материал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Хөрөнгийн зах зээл, түүний хөгжил</dc:title>
  <dc:creator>CCS</dc:creator>
  <cp:lastModifiedBy>CCS</cp:lastModifiedBy>
  <cp:revision>60</cp:revision>
  <dcterms:created xsi:type="dcterms:W3CDTF">2015-04-12T01:23:41Z</dcterms:created>
  <dcterms:modified xsi:type="dcterms:W3CDTF">2015-04-24T18:22:06Z</dcterms:modified>
</cp:coreProperties>
</file>