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Lst>
  <p:notesMasterIdLst>
    <p:notesMasterId r:id="rId57"/>
  </p:notesMasterIdLst>
  <p:sldIdLst>
    <p:sldId id="676" r:id="rId2"/>
    <p:sldId id="677" r:id="rId3"/>
    <p:sldId id="678" r:id="rId4"/>
    <p:sldId id="679" r:id="rId5"/>
    <p:sldId id="680" r:id="rId6"/>
    <p:sldId id="681" r:id="rId7"/>
    <p:sldId id="682" r:id="rId8"/>
    <p:sldId id="683" r:id="rId9"/>
    <p:sldId id="684" r:id="rId10"/>
    <p:sldId id="685" r:id="rId11"/>
    <p:sldId id="686" r:id="rId12"/>
    <p:sldId id="687" r:id="rId13"/>
    <p:sldId id="688" r:id="rId14"/>
    <p:sldId id="689" r:id="rId15"/>
    <p:sldId id="690" r:id="rId16"/>
    <p:sldId id="691" r:id="rId17"/>
    <p:sldId id="692" r:id="rId18"/>
    <p:sldId id="693" r:id="rId19"/>
    <p:sldId id="694" r:id="rId20"/>
    <p:sldId id="695" r:id="rId21"/>
    <p:sldId id="696" r:id="rId22"/>
    <p:sldId id="697" r:id="rId23"/>
    <p:sldId id="531" r:id="rId24"/>
    <p:sldId id="585" r:id="rId25"/>
    <p:sldId id="574" r:id="rId26"/>
    <p:sldId id="340" r:id="rId27"/>
    <p:sldId id="575" r:id="rId28"/>
    <p:sldId id="576" r:id="rId29"/>
    <p:sldId id="580" r:id="rId30"/>
    <p:sldId id="579" r:id="rId31"/>
    <p:sldId id="577" r:id="rId32"/>
    <p:sldId id="573" r:id="rId33"/>
    <p:sldId id="578" r:id="rId34"/>
    <p:sldId id="442" r:id="rId35"/>
    <p:sldId id="264" r:id="rId36"/>
    <p:sldId id="265" r:id="rId37"/>
    <p:sldId id="266" r:id="rId38"/>
    <p:sldId id="258" r:id="rId39"/>
    <p:sldId id="259" r:id="rId40"/>
    <p:sldId id="267" r:id="rId41"/>
    <p:sldId id="485" r:id="rId42"/>
    <p:sldId id="486" r:id="rId43"/>
    <p:sldId id="268" r:id="rId44"/>
    <p:sldId id="269" r:id="rId45"/>
    <p:sldId id="626" r:id="rId46"/>
    <p:sldId id="271" r:id="rId47"/>
    <p:sldId id="272" r:id="rId48"/>
    <p:sldId id="273" r:id="rId49"/>
    <p:sldId id="274" r:id="rId50"/>
    <p:sldId id="275" r:id="rId51"/>
    <p:sldId id="276" r:id="rId52"/>
    <p:sldId id="674" r:id="rId53"/>
    <p:sldId id="675" r:id="rId54"/>
    <p:sldId id="277" r:id="rId55"/>
    <p:sldId id="444" r:id="rId56"/>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5305" autoAdjust="0"/>
  </p:normalViewPr>
  <p:slideViewPr>
    <p:cSldViewPr>
      <p:cViewPr>
        <p:scale>
          <a:sx n="50" d="100"/>
          <a:sy n="50" d="100"/>
        </p:scale>
        <p:origin x="-1944" y="-3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419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419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9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9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419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9628360C-6C73-43E9-9CC4-25AE06E123CE}" type="slidenum">
              <a:rPr lang="en-US"/>
              <a:pPr/>
              <a:t>‹#›</a:t>
            </a:fld>
            <a:endParaRPr lang="en-US"/>
          </a:p>
        </p:txBody>
      </p:sp>
    </p:spTree>
    <p:extLst>
      <p:ext uri="{BB962C8B-B14F-4D97-AF65-F5344CB8AC3E}">
        <p14:creationId xmlns:p14="http://schemas.microsoft.com/office/powerpoint/2010/main" val="16930139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Title Page - DNA, Chromosomes &amp; Genes with a picture of a DNA double helix.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smtClean="0"/>
              <a:t>The analogy of bricks, which are the basic building blocks for houses, is used to reiterate this concept. It is estimated that humans have around a trillion cells in their bodies.</a:t>
            </a:r>
          </a:p>
        </p:txBody>
      </p:sp>
      <p:sp>
        <p:nvSpPr>
          <p:cNvPr id="6963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r" eaLnBrk="1" hangingPunct="1"/>
            <a:fld id="{4379FD9B-5C22-4E4D-B740-2384EC281FE5}" type="slidenum">
              <a:rPr lang="en-US" sz="1200"/>
              <a:pPr algn="r" eaLnBrk="1" hangingPunct="1"/>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This is an image of cheek cells under a light microscope – the type you would have in the laboratories at school.</a:t>
            </a:r>
          </a:p>
          <a:p>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This image of a human intestinal cell is taken using an electron microscope. This type of microscope uses a particle beam of electrons to illuminate a specimen and create a highly magnified image. The resolving power is much greater than that of a light microscope, this type of microscope can obtain magnifications of up to 2 million times while the best light microscopes are limited to magnifications of 2000 times.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solidFill>
                  <a:srgbClr val="FF0000"/>
                </a:solidFill>
              </a:rPr>
              <a:t>Inside our cells is a nucleus. The arrow points towards the nucleus.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solidFill>
                  <a:srgbClr val="FF0000"/>
                </a:solidFill>
              </a:rPr>
              <a:t>Inside our cells is a nucleus. The circular region within the cell is the nucleus, which has been made darker for emphasis.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The nucleus contains all the instructions for the cell. Like a cake recipe, which contains the instructions to make a cake, the nucleus contains the instructions for the cell to make the things it needs.</a:t>
            </a:r>
          </a:p>
          <a:p>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This is what the structure of DNA looks like - a double helix with two long strands of DNA wound round each other (the blue strands) and a</a:t>
            </a:r>
            <a:r>
              <a:rPr lang="en-US" smtClean="0"/>
              <a:t> sugar and phosphate group backbone joined together by ester bonds. Each individual sugar has a base attached to it. There are four different types of bases: cytosine (C), guanine (G), thymine (T) and adenine (A), the different colors represent these four different bases. </a:t>
            </a:r>
          </a:p>
          <a:p>
            <a:r>
              <a:rPr lang="en-US" smtClean="0"/>
              <a:t>The two strands run in opposite directions to one another – they are anti-parallel.</a:t>
            </a:r>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Each DNA molecule is very long - this slide is trying to get pupils to think about how DNA is packaged into the nucleus to help them understand the concept of chromosomes.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Each DNA molecule is very long so is packaged into structures called chromosomes. Chromosomes are found in pairs in our nucleus. </a:t>
            </a:r>
          </a:p>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Chromosomes are found in pairs in our nucleus. This is a pair of pig chromosomes. The chromosomes have been made to fluoresce, which is why they can be seen.</a:t>
            </a:r>
          </a:p>
          <a:p>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Pigs have 19 pairs of chromosomes. Here is a picture of a male pigs full set of chromosomes. Humans have 23 pairs of chromosomes. Of these 23, 22 are autosomes (non sex chromosomes) and one is a sex chromosome. Sex chromosomes determine our sex (this is not the case for all animals). In humans, females have XX while males have XY, which is the same for pigs as you can see here because the male has an X and a Y.</a:t>
            </a:r>
          </a:p>
          <a:p>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Using immunofluorescence, the chromosomes in the nucleus can be seen under a microscope during mitosis. The chromosomes show up in blue here. Humans have 23 pairs of chromosomes. Of these 23, 22 pairs are autosomes (non sex chromosomes) and one pair is the sex chromosomes.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smtClean="0"/>
              <a:t>Inside are nucleus, the DNA is packaged into chromosomes. Different bits of chromosomes represent different genes. Different genes code for different things. Humans have approximately 22,000 genes.</a:t>
            </a: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fld id="{052B426D-253C-48A7-B61E-7EBCF3058EB2}" type="slidenum">
              <a:rPr lang="en-US" sz="1200"/>
              <a:pPr eaLnBrk="1" hangingPunct="1"/>
              <a:t>17</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We have two copies of every gene, one inherited from our dad and the other from our mum. These copies are referred to as alleles, which is a word pupils are not taught at this level but will learn about later on.</a:t>
            </a:r>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smtClean="0"/>
              <a:t>Our genes tells our cells what proteins to produce. It is these proteins which specify different traits in our bodies, like our hair color, our eye color or whether we are left or right handed. Some traits are simple – they are only effected by one gene. Some examples of these traits are free ear lobes versus attached ear lobes, tongue rolling versus non tongue rolling and dimpled gene versus non dimpled chin. Ask your class if they can roll their tongue or not or if they have free or attached ear lobes. </a:t>
            </a:r>
          </a:p>
          <a:p>
            <a:pPr>
              <a:spcBef>
                <a:spcPct val="0"/>
              </a:spcBef>
            </a:pPr>
            <a:endParaRPr lang="en-US" smtClean="0"/>
          </a:p>
          <a:p>
            <a:pPr>
              <a:spcBef>
                <a:spcPct val="0"/>
              </a:spcBef>
            </a:pPr>
            <a:r>
              <a:rPr lang="en-US" smtClean="0"/>
              <a:t>The expression of most traits however is much more complicated, the result of the interaction of many genes together and the environment.  </a:t>
            </a: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fld id="{8A1CEC02-59DE-4FE5-8D66-6EBF9E996126}" type="slidenum">
              <a:rPr lang="en-US" sz="1200"/>
              <a:pPr eaLnBrk="1" hangingPunct="1"/>
              <a:t>20</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9E7932-6ACF-4101-8996-BA8473464A99}" type="slidenum">
              <a:rPr lang="en-US"/>
              <a:pPr/>
              <a:t>23</a:t>
            </a:fld>
            <a:endParaRPr lang="en-US"/>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D5C12B-9175-4CE1-BBA3-0B26F1195638}" type="slidenum">
              <a:rPr lang="en-US"/>
              <a:pPr/>
              <a:t>25</a:t>
            </a:fld>
            <a:endParaRPr lang="en-US"/>
          </a:p>
        </p:txBody>
      </p:sp>
      <p:sp>
        <p:nvSpPr>
          <p:cNvPr id="461826" name="Rectangle 2"/>
          <p:cNvSpPr>
            <a:spLocks noGrp="1" noRot="1" noChangeAspect="1" noChangeArrowheads="1" noTextEdit="1"/>
          </p:cNvSpPr>
          <p:nvPr>
            <p:ph type="sldImg"/>
          </p:nvPr>
        </p:nvSpPr>
        <p:spPr>
          <a:ln/>
        </p:spPr>
      </p:sp>
      <p:sp>
        <p:nvSpPr>
          <p:cNvPr id="461827" name="Rectangle 3"/>
          <p:cNvSpPr>
            <a:spLocks noGrp="1" noChangeArrowheads="1"/>
          </p:cNvSpPr>
          <p:nvPr>
            <p:ph type="body" idx="1"/>
          </p:nvPr>
        </p:nvSpPr>
        <p:spPr>
          <a:xfrm>
            <a:off x="914400" y="4343400"/>
            <a:ext cx="5029200" cy="4114800"/>
          </a:xfrm>
        </p:spPr>
        <p:txBody>
          <a:bodyPr/>
          <a:lstStyle/>
          <a:p>
            <a:r>
              <a:rPr lang="en-US" altLang="en-US"/>
              <a:t>Outline format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1E034D-4D0B-462F-A18D-BF91208A54FE}" type="slidenum">
              <a:rPr lang="en-US"/>
              <a:pPr/>
              <a:t>26</a:t>
            </a:fld>
            <a:endParaRPr lang="en-US"/>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a:xfrm>
            <a:off x="914400" y="4343400"/>
            <a:ext cx="5029200" cy="4114800"/>
          </a:xfrm>
        </p:spPr>
        <p:txBody>
          <a:bodyPr/>
          <a:lstStyle/>
          <a:p>
            <a:r>
              <a:rPr lang="en-US" altLang="en-US"/>
              <a:t>Outline format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BC240F-8161-4FC2-85FC-CEAACB38E366}" type="slidenum">
              <a:rPr lang="en-US"/>
              <a:pPr/>
              <a:t>27</a:t>
            </a:fld>
            <a:endParaRPr lang="en-US"/>
          </a:p>
        </p:txBody>
      </p:sp>
      <p:sp>
        <p:nvSpPr>
          <p:cNvPr id="463874" name="Rectangle 2"/>
          <p:cNvSpPr>
            <a:spLocks noGrp="1" noRot="1" noChangeAspect="1" noChangeArrowheads="1" noTextEdit="1"/>
          </p:cNvSpPr>
          <p:nvPr>
            <p:ph type="sldImg"/>
          </p:nvPr>
        </p:nvSpPr>
        <p:spPr>
          <a:ln/>
        </p:spPr>
      </p:sp>
      <p:sp>
        <p:nvSpPr>
          <p:cNvPr id="463875" name="Rectangle 3"/>
          <p:cNvSpPr>
            <a:spLocks noGrp="1" noChangeArrowheads="1"/>
          </p:cNvSpPr>
          <p:nvPr>
            <p:ph type="body" idx="1"/>
          </p:nvPr>
        </p:nvSpPr>
        <p:spPr>
          <a:xfrm>
            <a:off x="914400" y="4343400"/>
            <a:ext cx="5029200" cy="4114800"/>
          </a:xfrm>
        </p:spPr>
        <p:txBody>
          <a:bodyPr/>
          <a:lstStyle/>
          <a:p>
            <a:r>
              <a:rPr lang="en-US" altLang="en-US"/>
              <a:t>Outline format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48AA9B-0FB9-484C-9B04-88E89453AB35}" type="slidenum">
              <a:rPr lang="en-US"/>
              <a:pPr/>
              <a:t>28</a:t>
            </a:fld>
            <a:endParaRPr lang="en-US"/>
          </a:p>
        </p:txBody>
      </p:sp>
      <p:sp>
        <p:nvSpPr>
          <p:cNvPr id="465922" name="Rectangle 2"/>
          <p:cNvSpPr>
            <a:spLocks noGrp="1" noRot="1" noChangeAspect="1" noChangeArrowheads="1" noTextEdit="1"/>
          </p:cNvSpPr>
          <p:nvPr>
            <p:ph type="sldImg"/>
          </p:nvPr>
        </p:nvSpPr>
        <p:spPr>
          <a:ln/>
        </p:spPr>
      </p:sp>
      <p:sp>
        <p:nvSpPr>
          <p:cNvPr id="465923" name="Rectangle 3"/>
          <p:cNvSpPr>
            <a:spLocks noGrp="1" noChangeArrowheads="1"/>
          </p:cNvSpPr>
          <p:nvPr>
            <p:ph type="body" idx="1"/>
          </p:nvPr>
        </p:nvSpPr>
        <p:spPr>
          <a:xfrm>
            <a:off x="914400" y="4343400"/>
            <a:ext cx="5029200" cy="4114800"/>
          </a:xfrm>
        </p:spPr>
        <p:txBody>
          <a:bodyPr/>
          <a:lstStyle/>
          <a:p>
            <a:r>
              <a:rPr lang="en-US" altLang="en-US"/>
              <a:t>Outline format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7B6B1A-157D-4E78-A976-A31290C0CA6A}" type="slidenum">
              <a:rPr lang="en-US"/>
              <a:pPr/>
              <a:t>29</a:t>
            </a:fld>
            <a:endParaRPr lang="en-US"/>
          </a:p>
        </p:txBody>
      </p:sp>
      <p:sp>
        <p:nvSpPr>
          <p:cNvPr id="483330" name="Rectangle 2"/>
          <p:cNvSpPr>
            <a:spLocks noGrp="1" noRot="1" noChangeAspect="1" noChangeArrowheads="1" noTextEdit="1"/>
          </p:cNvSpPr>
          <p:nvPr>
            <p:ph type="sldImg"/>
          </p:nvPr>
        </p:nvSpPr>
        <p:spPr>
          <a:ln/>
        </p:spPr>
      </p:sp>
      <p:sp>
        <p:nvSpPr>
          <p:cNvPr id="483331" name="Rectangle 3"/>
          <p:cNvSpPr>
            <a:spLocks noGrp="1" noChangeArrowheads="1"/>
          </p:cNvSpPr>
          <p:nvPr>
            <p:ph type="body" idx="1"/>
          </p:nvPr>
        </p:nvSpPr>
        <p:spPr>
          <a:xfrm>
            <a:off x="914400" y="4343400"/>
            <a:ext cx="5029200" cy="4114800"/>
          </a:xfrm>
        </p:spPr>
        <p:txBody>
          <a:bodyPr/>
          <a:lstStyle/>
          <a:p>
            <a:r>
              <a:rPr lang="en-US" altLang="en-US"/>
              <a:t>Outline format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B37C45-2E7F-46C8-87F1-967DC4F4387B}" type="slidenum">
              <a:rPr lang="en-US"/>
              <a:pPr/>
              <a:t>30</a:t>
            </a:fld>
            <a:endParaRPr lang="en-US"/>
          </a:p>
        </p:txBody>
      </p:sp>
      <p:sp>
        <p:nvSpPr>
          <p:cNvPr id="476162" name="Rectangle 2"/>
          <p:cNvSpPr>
            <a:spLocks noGrp="1" noRot="1" noChangeAspect="1" noChangeArrowheads="1" noTextEdit="1"/>
          </p:cNvSpPr>
          <p:nvPr>
            <p:ph type="sldImg"/>
          </p:nvPr>
        </p:nvSpPr>
        <p:spPr>
          <a:ln/>
        </p:spPr>
      </p:sp>
      <p:sp>
        <p:nvSpPr>
          <p:cNvPr id="476163" name="Rectangle 3"/>
          <p:cNvSpPr>
            <a:spLocks noGrp="1" noChangeArrowheads="1"/>
          </p:cNvSpPr>
          <p:nvPr>
            <p:ph type="body" idx="1"/>
          </p:nvPr>
        </p:nvSpPr>
        <p:spPr>
          <a:xfrm>
            <a:off x="914400" y="4343400"/>
            <a:ext cx="5029200" cy="4114800"/>
          </a:xfrm>
        </p:spPr>
        <p:txBody>
          <a:bodyPr/>
          <a:lstStyle/>
          <a:p>
            <a:r>
              <a:rPr lang="en-US" altLang="en-US"/>
              <a:t>Outline format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AB88E0-7A4D-4D0B-BA14-37B0CA86E4EA}" type="slidenum">
              <a:rPr lang="en-US"/>
              <a:pPr/>
              <a:t>31</a:t>
            </a:fld>
            <a:endParaRPr lang="en-US"/>
          </a:p>
        </p:txBody>
      </p:sp>
      <p:sp>
        <p:nvSpPr>
          <p:cNvPr id="467970" name="Rectangle 2"/>
          <p:cNvSpPr>
            <a:spLocks noGrp="1" noRot="1" noChangeAspect="1" noChangeArrowheads="1" noTextEdit="1"/>
          </p:cNvSpPr>
          <p:nvPr>
            <p:ph type="sldImg"/>
          </p:nvPr>
        </p:nvSpPr>
        <p:spPr>
          <a:ln/>
        </p:spPr>
      </p:sp>
      <p:sp>
        <p:nvSpPr>
          <p:cNvPr id="467971" name="Rectangle 3"/>
          <p:cNvSpPr>
            <a:spLocks noGrp="1" noChangeArrowheads="1"/>
          </p:cNvSpPr>
          <p:nvPr>
            <p:ph type="body" idx="1"/>
          </p:nvPr>
        </p:nvSpPr>
        <p:spPr>
          <a:xfrm>
            <a:off x="914400" y="4343400"/>
            <a:ext cx="5029200" cy="4114800"/>
          </a:xfrm>
        </p:spPr>
        <p:txBody>
          <a:bodyPr/>
          <a:lstStyle/>
          <a:p>
            <a:r>
              <a:rPr lang="en-US" altLang="en-US"/>
              <a:t>Outline format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0FDF88-2555-4769-A9C5-663BF2167FD6}" type="slidenum">
              <a:rPr lang="en-US"/>
              <a:pPr/>
              <a:t>32</a:t>
            </a:fld>
            <a:endParaRPr lang="en-US"/>
          </a:p>
        </p:txBody>
      </p:sp>
      <p:sp>
        <p:nvSpPr>
          <p:cNvPr id="459778" name="Rectangle 2"/>
          <p:cNvSpPr>
            <a:spLocks noGrp="1" noRot="1" noChangeAspect="1" noChangeArrowheads="1" noTextEdit="1"/>
          </p:cNvSpPr>
          <p:nvPr>
            <p:ph type="sldImg"/>
          </p:nvPr>
        </p:nvSpPr>
        <p:spPr>
          <a:ln/>
        </p:spPr>
      </p:sp>
      <p:sp>
        <p:nvSpPr>
          <p:cNvPr id="459779" name="Rectangle 3"/>
          <p:cNvSpPr>
            <a:spLocks noGrp="1" noChangeArrowheads="1"/>
          </p:cNvSpPr>
          <p:nvPr>
            <p:ph type="body" idx="1"/>
          </p:nvPr>
        </p:nvSpPr>
        <p:spPr>
          <a:xfrm>
            <a:off x="914400" y="4343400"/>
            <a:ext cx="5029200" cy="4114800"/>
          </a:xfrm>
        </p:spPr>
        <p:txBody>
          <a:bodyPr/>
          <a:lstStyle/>
          <a:p>
            <a:r>
              <a:rPr lang="en-US" altLang="en-US"/>
              <a:t>Outline format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50E98A-F465-4F1E-8363-46DC071F29A6}" type="slidenum">
              <a:rPr lang="en-US"/>
              <a:pPr/>
              <a:t>35</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E2C26C-EA73-4A07-9A1E-A51F8BB44CEA}" type="slidenum">
              <a:rPr lang="en-US"/>
              <a:pPr/>
              <a:t>36</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xfrm>
            <a:off x="914400" y="4343400"/>
            <a:ext cx="5029200" cy="4114800"/>
          </a:xfrm>
        </p:spPr>
        <p:txBody>
          <a:bodyPr/>
          <a:lstStyle/>
          <a:p>
            <a:r>
              <a:rPr lang="en-US" altLang="en-US"/>
              <a:t>Crowded slide</a:t>
            </a:r>
          </a:p>
          <a:p>
            <a:r>
              <a:rPr lang="en-US" altLang="en-US"/>
              <a:t>Organism of life….</a:t>
            </a:r>
          </a:p>
          <a:p>
            <a:r>
              <a:rPr lang="en-US" altLang="en-US"/>
              <a:t>Cells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DA4991-EC96-4629-A58B-710CCCB1D31A}" type="slidenum">
              <a:rPr lang="en-US"/>
              <a:pPr/>
              <a:t>37</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2B2AB0-418C-4D85-ADDD-9B4F59677F1D}" type="slidenum">
              <a:rPr lang="en-US"/>
              <a:pPr/>
              <a:t>40</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xfrm>
            <a:off x="914400" y="4343400"/>
            <a:ext cx="5029200" cy="4114800"/>
          </a:xfrm>
        </p:spPr>
        <p:txBody>
          <a:bodyPr/>
          <a:lstStyle/>
          <a:p>
            <a:r>
              <a:rPr lang="en-US" altLang="en-US"/>
              <a:t>Reverse sides</a:t>
            </a:r>
          </a:p>
          <a:p>
            <a:r>
              <a:rPr lang="en-US" altLang="en-US"/>
              <a:t>Delete continues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9F2F8C-5BAF-4565-9BB7-4936B1A6352B}" type="slidenum">
              <a:rPr lang="en-US"/>
              <a:pPr/>
              <a:t>43</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xfrm>
            <a:off x="914400" y="4343400"/>
            <a:ext cx="5029200" cy="4114800"/>
          </a:xfrm>
        </p:spPr>
        <p:txBody>
          <a:bodyPr/>
          <a:lstStyle/>
          <a:p>
            <a:r>
              <a:rPr lang="en-US" altLang="en-US"/>
              <a:t>Structural differences</a:t>
            </a:r>
          </a:p>
          <a:p>
            <a:r>
              <a:rPr lang="en-US" altLang="en-US"/>
              <a:t>Two columns labelled prokaryotes and eukaryotes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DD2930-4D10-4A53-90E4-6CE2E86E61EE}" type="slidenum">
              <a:rPr lang="en-US"/>
              <a:pPr/>
              <a:t>44</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xfrm>
            <a:off x="914400" y="4343400"/>
            <a:ext cx="5029200" cy="4114800"/>
          </a:xfrm>
        </p:spPr>
        <p:txBody>
          <a:bodyPr/>
          <a:lstStyle/>
          <a:p>
            <a:r>
              <a:rPr lang="en-US" altLang="en-US"/>
              <a:t>Chromosomal diffecernces</a:t>
            </a:r>
          </a:p>
          <a:p>
            <a:r>
              <a:rPr lang="en-US" altLang="en-US"/>
              <a:t>Two labelled columns</a:t>
            </a:r>
          </a:p>
          <a:p>
            <a:r>
              <a:rPr lang="en-US" altLang="en-US"/>
              <a:t>Succinct in descriptioon</a:t>
            </a:r>
          </a:p>
          <a:p>
            <a:r>
              <a:rPr lang="en-US" altLang="en-US"/>
              <a:t>&gt;90% encodes proteins      Many repeats of noncoding sequences</a:t>
            </a:r>
          </a:p>
          <a:p>
            <a:r>
              <a:rPr lang="en-US" altLang="en-US"/>
              <a:t>Delete weights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DDE42B-B100-4F92-A8D9-6D923903A897}" type="slidenum">
              <a:rPr lang="en-US"/>
              <a:pPr/>
              <a:t>45</a:t>
            </a:fld>
            <a:endParaRPr lang="en-US"/>
          </a:p>
        </p:txBody>
      </p:sp>
      <p:sp>
        <p:nvSpPr>
          <p:cNvPr id="558082" name="Rectangle 2"/>
          <p:cNvSpPr>
            <a:spLocks noGrp="1" noRot="1" noChangeAspect="1" noChangeArrowheads="1" noTextEdit="1"/>
          </p:cNvSpPr>
          <p:nvPr>
            <p:ph type="sldImg"/>
          </p:nvPr>
        </p:nvSpPr>
        <p:spPr>
          <a:ln/>
        </p:spPr>
      </p:sp>
      <p:sp>
        <p:nvSpPr>
          <p:cNvPr id="558083"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28360C-6C73-43E9-9CC4-25AE06E123CE}" type="slidenum">
              <a:rPr lang="en-US" smtClean="0"/>
              <a:pPr/>
              <a:t>55</a:t>
            </a:fld>
            <a:endParaRPr lang="en-US"/>
          </a:p>
        </p:txBody>
      </p:sp>
    </p:spTree>
    <p:extLst>
      <p:ext uri="{BB962C8B-B14F-4D97-AF65-F5344CB8AC3E}">
        <p14:creationId xmlns:p14="http://schemas.microsoft.com/office/powerpoint/2010/main" val="1632041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18435" name="Rectangle 3"/>
          <p:cNvSpPr>
            <a:spLocks noGrp="1" noChangeArrowheads="1"/>
          </p:cNvSpPr>
          <p:nvPr>
            <p:ph type="subTitle" idx="1"/>
          </p:nvPr>
        </p:nvSpPr>
        <p:spPr>
          <a:xfrm>
            <a:off x="1981200" y="3962400"/>
            <a:ext cx="6553200" cy="1752600"/>
          </a:xfrm>
        </p:spPr>
        <p:txBody>
          <a:bodyPr/>
          <a:lstStyle>
            <a:lvl1pPr marL="0" indent="0">
              <a:buFontTx/>
              <a:buNone/>
              <a:defRPr sz="2800"/>
            </a:lvl1pPr>
          </a:lstStyle>
          <a:p>
            <a:r>
              <a:rPr lang="en-US" altLang="en-US"/>
              <a:t>Click to edit Master subtitle style</a:t>
            </a:r>
          </a:p>
        </p:txBody>
      </p:sp>
      <p:sp>
        <p:nvSpPr>
          <p:cNvPr id="18436" name="Rectangle 4"/>
          <p:cNvSpPr>
            <a:spLocks noGrp="1" noChangeArrowheads="1"/>
          </p:cNvSpPr>
          <p:nvPr>
            <p:ph type="dt" sz="half" idx="2"/>
          </p:nvPr>
        </p:nvSpPr>
        <p:spPr/>
        <p:txBody>
          <a:bodyPr/>
          <a:lstStyle>
            <a:lvl1pPr>
              <a:defRPr/>
            </a:lvl1pPr>
          </a:lstStyle>
          <a:p>
            <a:endParaRPr lang="en-US" altLang="en-US"/>
          </a:p>
        </p:txBody>
      </p:sp>
      <p:sp>
        <p:nvSpPr>
          <p:cNvPr id="18437" name="Rectangle 5"/>
          <p:cNvSpPr>
            <a:spLocks noGrp="1" noChangeArrowheads="1"/>
          </p:cNvSpPr>
          <p:nvPr>
            <p:ph type="ftr" sz="quarter" idx="3"/>
          </p:nvPr>
        </p:nvSpPr>
        <p:spPr>
          <a:xfrm>
            <a:off x="3124200" y="6243638"/>
            <a:ext cx="2895600" cy="457200"/>
          </a:xfrm>
        </p:spPr>
        <p:txBody>
          <a:bodyPr/>
          <a:lstStyle>
            <a:lvl1pPr>
              <a:defRPr/>
            </a:lvl1pPr>
          </a:lstStyle>
          <a:p>
            <a:endParaRPr lang="en-US" altLang="en-US"/>
          </a:p>
        </p:txBody>
      </p:sp>
      <p:sp>
        <p:nvSpPr>
          <p:cNvPr id="18438" name="Rectangle 6"/>
          <p:cNvSpPr>
            <a:spLocks noGrp="1" noChangeArrowheads="1"/>
          </p:cNvSpPr>
          <p:nvPr>
            <p:ph type="sldNum" sz="quarter" idx="4"/>
          </p:nvPr>
        </p:nvSpPr>
        <p:spPr/>
        <p:txBody>
          <a:bodyPr/>
          <a:lstStyle>
            <a:lvl1pPr>
              <a:defRPr/>
            </a:lvl1pPr>
          </a:lstStyle>
          <a:p>
            <a:fld id="{F84C39C7-5F20-421F-98F8-F7CD3431B9D0}" type="slidenum">
              <a:rPr lang="en-US" altLang="en-US"/>
              <a:pPr/>
              <a:t>‹#›</a:t>
            </a:fld>
            <a:endParaRPr lang="en-US" altLang="en-US"/>
          </a:p>
        </p:txBody>
      </p:sp>
      <p:sp>
        <p:nvSpPr>
          <p:cNvPr id="18439"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18440"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endParaRPr lang="en-US"/>
          </a:p>
        </p:txBody>
      </p:sp>
      <p:sp>
        <p:nvSpPr>
          <p:cNvPr id="18441" name="Text Box 9"/>
          <p:cNvSpPr txBox="1">
            <a:spLocks noChangeArrowheads="1"/>
          </p:cNvSpPr>
          <p:nvPr/>
        </p:nvSpPr>
        <p:spPr bwMode="auto">
          <a:xfrm>
            <a:off x="6096000" y="0"/>
            <a:ext cx="2667000" cy="366713"/>
          </a:xfrm>
          <a:prstGeom prst="rect">
            <a:avLst/>
          </a:prstGeom>
          <a:noFill/>
          <a:ln w="9525">
            <a:noFill/>
            <a:miter lim="800000"/>
            <a:headEnd/>
            <a:tailEnd/>
          </a:ln>
          <a:effectLst/>
        </p:spPr>
        <p:txBody>
          <a:bodyPr>
            <a:spAutoFit/>
          </a:bodyPr>
          <a:lstStyle/>
          <a:p>
            <a:r>
              <a:rPr lang="en-US" b="0"/>
              <a:t>www.bioalgorithms.info</a:t>
            </a:r>
          </a:p>
        </p:txBody>
      </p:sp>
      <p:sp>
        <p:nvSpPr>
          <p:cNvPr id="18442" name="Text Box 10"/>
          <p:cNvSpPr txBox="1">
            <a:spLocks noChangeArrowheads="1"/>
          </p:cNvSpPr>
          <p:nvPr/>
        </p:nvSpPr>
        <p:spPr bwMode="auto">
          <a:xfrm>
            <a:off x="533400" y="0"/>
            <a:ext cx="5029200" cy="366713"/>
          </a:xfrm>
          <a:prstGeom prst="rect">
            <a:avLst/>
          </a:prstGeom>
          <a:noFill/>
          <a:ln w="9525">
            <a:noFill/>
            <a:miter lim="800000"/>
            <a:headEnd/>
            <a:tailEnd/>
          </a:ln>
          <a:effectLst/>
        </p:spPr>
        <p:txBody>
          <a:bodyPr>
            <a:spAutoFit/>
          </a:bodyPr>
          <a:lstStyle/>
          <a:p>
            <a:r>
              <a:rPr lang="en-US" b="0"/>
              <a:t>An Introduction to Bioinformatics Algorithms</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5F1AD27-5060-411A-890A-3C0FB95F41DD}" type="slidenum">
              <a:rPr lang="en-US" altLang="en-US"/>
              <a:pPr/>
              <a:t>‹#›</a:t>
            </a:fld>
            <a:r>
              <a:rPr lang="en-US" altLang="en-US"/>
              <a:t>15</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0DC13A5-043D-48E6-B647-753CC2244C4B}" type="slidenum">
              <a:rPr lang="en-US" altLang="en-US"/>
              <a:pPr/>
              <a:t>‹#›</a:t>
            </a:fld>
            <a:r>
              <a:rPr lang="en-US" altLang="en-US"/>
              <a:t>15</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E8AF5A6-0C5E-4C32-A612-14D059C3F8D7}" type="slidenum">
              <a:rPr lang="en-US" altLang="en-US"/>
              <a:pPr/>
              <a:t>‹#›</a:t>
            </a:fld>
            <a:r>
              <a:rPr lang="en-US" altLang="en-US"/>
              <a:t>15</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8B2B1D5E-0496-4EAE-93F4-BD0919FFC5EE}" type="slidenum">
              <a:rPr lang="en-US" altLang="en-US"/>
              <a:pPr/>
              <a:t>‹#›</a:t>
            </a:fld>
            <a:r>
              <a:rPr lang="en-US" altLang="en-US"/>
              <a:t>15</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C81AFFD0-CEC0-472B-BBCD-1FD9198BFD33}" type="slidenum">
              <a:rPr lang="en-US" altLang="en-US"/>
              <a:pPr/>
              <a:t>‹#›</a:t>
            </a:fld>
            <a:r>
              <a:rPr lang="en-US" altLang="en-US"/>
              <a:t>15</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0432168-8CD6-4B88-8F7A-A99292A8FE31}" type="slidenum">
              <a:rPr lang="en-US" altLang="en-US"/>
              <a:pPr/>
              <a:t>‹#›</a:t>
            </a:fld>
            <a:r>
              <a:rPr lang="en-US" altLang="en-US"/>
              <a:t>15</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C0B7BB6-A97E-40D2-A71B-49B6C00E28C4}" type="slidenum">
              <a:rPr lang="en-US" altLang="en-US"/>
              <a:pPr/>
              <a:t>‹#›</a:t>
            </a:fld>
            <a:r>
              <a:rPr lang="en-US" altLang="en-US"/>
              <a:t>15</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260505C-C613-4715-B644-C8DDE79530B5}" type="slidenum">
              <a:rPr lang="en-US" altLang="en-US"/>
              <a:pPr/>
              <a:t>‹#›</a:t>
            </a:fld>
            <a:r>
              <a:rPr lang="en-US" altLang="en-US"/>
              <a:t>15</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A56CFB0-D56B-4109-A220-47562FC2EB84}" type="slidenum">
              <a:rPr lang="en-US" altLang="en-US"/>
              <a:pPr/>
              <a:t>‹#›</a:t>
            </a:fld>
            <a:r>
              <a:rPr lang="en-US" altLang="en-US"/>
              <a:t>15</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7D273BD-DE1A-41C5-9FFD-13ADCF736B3F}" type="slidenum">
              <a:rPr lang="en-US" altLang="en-US"/>
              <a:pPr/>
              <a:t>‹#›</a:t>
            </a:fld>
            <a:r>
              <a:rPr lang="en-US" altLang="en-US"/>
              <a:t>15</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1B00416C-1610-43DE-AF41-8C8848791475}" type="slidenum">
              <a:rPr lang="en-US" altLang="en-US"/>
              <a:pPr/>
              <a:t>‹#›</a:t>
            </a:fld>
            <a:r>
              <a:rPr lang="en-US" altLang="en-US"/>
              <a:t>15</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964C26ED-281C-42D7-B6D6-D034B2F8F0E4}" type="slidenum">
              <a:rPr lang="en-US" altLang="en-US"/>
              <a:pPr/>
              <a:t>‹#›</a:t>
            </a:fld>
            <a:r>
              <a:rPr lang="en-US" altLang="en-US"/>
              <a:t>15</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30725"/>
          </a:xfrm>
        </p:spPr>
        <p:txBody>
          <a:bodyPr/>
          <a:lstStyle/>
          <a:p>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937460FA-7DAC-4F84-BC0D-FE77353017FC}" type="slidenum">
              <a:rPr lang="en-US" altLang="en-US"/>
              <a:pPr/>
              <a:t>‹#›</a:t>
            </a:fld>
            <a:r>
              <a:rPr lang="en-US" altLang="en-US"/>
              <a:t>15</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0ECEF722-E602-48EC-B6E3-4D99D2E670FD}" type="slidenum">
              <a:rPr lang="en-US" altLang="en-US"/>
              <a:pPr/>
              <a:t>‹#›</a:t>
            </a:fld>
            <a:r>
              <a:rPr lang="en-US" altLang="en-US"/>
              <a:t>15</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87ACE460-DF82-432F-960A-E72AB3BB43AE}" type="slidenum">
              <a:rPr lang="en-US" altLang="en-US"/>
              <a:pPr/>
              <a:t>‹#›</a:t>
            </a:fld>
            <a:r>
              <a:rPr lang="en-US" altLang="en-US"/>
              <a:t>15</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DD8A977A-6665-4762-8AB5-A52E1FD447A3}" type="slidenum">
              <a:rPr lang="en-US" altLang="en-US"/>
              <a:pPr/>
              <a:t>‹#›</a:t>
            </a:fld>
            <a:r>
              <a:rPr lang="en-US" altLang="en-US"/>
              <a:t>15</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884238"/>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9" name="Slide Number Placeholder 8"/>
          <p:cNvSpPr>
            <a:spLocks noGrp="1"/>
          </p:cNvSpPr>
          <p:nvPr>
            <p:ph type="sldNum" sz="quarter" idx="12"/>
          </p:nvPr>
        </p:nvSpPr>
        <p:spPr>
          <a:xfrm>
            <a:off x="6553200" y="6243638"/>
            <a:ext cx="2133600" cy="457200"/>
          </a:xfrm>
        </p:spPr>
        <p:txBody>
          <a:bodyPr/>
          <a:lstStyle>
            <a:lvl1pPr>
              <a:defRPr/>
            </a:lvl1pPr>
          </a:lstStyle>
          <a:p>
            <a:fld id="{CE2D40A4-5EB3-4452-8E6C-D0815FFB8826}" type="slidenum">
              <a:rPr lang="en-US" altLang="en-US"/>
              <a:pPr/>
              <a:t>‹#›</a:t>
            </a:fld>
            <a:r>
              <a:rPr lang="en-US" altLang="en-US"/>
              <a:t>15</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30725"/>
          </a:xfrm>
        </p:spPr>
        <p:txBody>
          <a:bodyPr/>
          <a:lstStyle/>
          <a:p>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FA2D6942-7741-4165-B4B8-D346CE11578F}" type="slidenum">
              <a:rPr lang="en-US" altLang="en-US"/>
              <a:pPr/>
              <a:t>‹#›</a:t>
            </a:fld>
            <a:r>
              <a:rPr lang="en-US" altLang="en-US"/>
              <a:t>15</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C792B9FD-5C11-493B-B9D0-FE6E0B0B7067}" type="slidenum">
              <a:rPr lang="en-US" altLang="en-US"/>
              <a:pPr/>
              <a:t>‹#›</a:t>
            </a:fld>
            <a:r>
              <a:rPr lang="en-US" altLang="en-US"/>
              <a:t>15</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8D688EF9-5F32-43FF-BE56-2C84F1459113}" type="slidenum">
              <a:rPr lang="en-US" altLang="en-US"/>
              <a:pPr/>
              <a:t>‹#›</a:t>
            </a:fld>
            <a:r>
              <a:rPr lang="en-US" altLang="en-US"/>
              <a:t>15</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30725"/>
          </a:xfrm>
        </p:spPr>
        <p:txBody>
          <a:bodyPr/>
          <a:lstStyle/>
          <a:p>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2DE9FF38-4C26-4685-8B0F-7F06DA0AAD69}" type="slidenum">
              <a:rPr lang="en-US" altLang="en-US"/>
              <a:pPr/>
              <a:t>‹#›</a:t>
            </a:fld>
            <a:r>
              <a:rPr lang="en-US" altLang="en-US"/>
              <a:t>15</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04E7FC1D-89F6-4018-BC71-881DECD6A15C}" type="slidenum">
              <a:rPr lang="en-US" altLang="en-US"/>
              <a:pPr/>
              <a:t>‹#›</a:t>
            </a:fld>
            <a:r>
              <a:rPr lang="en-US" altLang="en-US"/>
              <a:t>15</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33400"/>
            <a:ext cx="8229600" cy="5597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6553200" y="6243638"/>
            <a:ext cx="2133600" cy="457200"/>
          </a:xfrm>
        </p:spPr>
        <p:txBody>
          <a:bodyPr/>
          <a:lstStyle>
            <a:lvl1pPr>
              <a:defRPr/>
            </a:lvl1pPr>
          </a:lstStyle>
          <a:p>
            <a:fld id="{F34AA3C1-78E5-40E5-87C5-EA0EEE46D0CE}" type="slidenum">
              <a:rPr lang="en-US" altLang="en-US"/>
              <a:pPr/>
              <a:t>‹#›</a:t>
            </a:fld>
            <a:r>
              <a:rPr lang="en-US" altLang="en-US"/>
              <a:t>15</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457200" y="533400"/>
            <a:ext cx="8229600" cy="8842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Molecular Biology Primer</a:t>
            </a:r>
          </a:p>
        </p:txBody>
      </p:sp>
      <p:sp>
        <p:nvSpPr>
          <p:cNvPr id="17411"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df</a:t>
            </a:r>
          </a:p>
          <a:p>
            <a:pPr lvl="4"/>
            <a:r>
              <a:rPr lang="en-US" altLang="en-US" smtClean="0"/>
              <a:t>Fifth level</a:t>
            </a:r>
          </a:p>
        </p:txBody>
      </p:sp>
      <p:sp>
        <p:nvSpPr>
          <p:cNvPr id="17412"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Garamond" pitchFamily="18" charset="0"/>
              </a:defRPr>
            </a:lvl1pPr>
          </a:lstStyle>
          <a:p>
            <a:endParaRPr lang="en-US" altLang="en-US"/>
          </a:p>
        </p:txBody>
      </p:sp>
      <p:sp>
        <p:nvSpPr>
          <p:cNvPr id="1741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a:latin typeface="Garamond" pitchFamily="18" charset="0"/>
              </a:defRPr>
            </a:lvl1pPr>
          </a:lstStyle>
          <a:p>
            <a:endParaRPr lang="en-US" altLang="en-US"/>
          </a:p>
        </p:txBody>
      </p:sp>
      <p:sp>
        <p:nvSpPr>
          <p:cNvPr id="17414"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Garamond" pitchFamily="18" charset="0"/>
              </a:defRPr>
            </a:lvl1pPr>
          </a:lstStyle>
          <a:p>
            <a:fld id="{70664613-0CD9-4385-9CC2-BB9787DCD4B2}" type="slidenum">
              <a:rPr lang="en-US" altLang="en-US"/>
              <a:pPr/>
              <a:t>‹#›</a:t>
            </a:fld>
            <a:r>
              <a:rPr lang="en-US" altLang="en-US"/>
              <a:t>15</a:t>
            </a:r>
          </a:p>
        </p:txBody>
      </p:sp>
      <p:sp>
        <p:nvSpPr>
          <p:cNvPr id="17415" name="Freeform 7"/>
          <p:cNvSpPr>
            <a:spLocks noChangeArrowheads="1"/>
          </p:cNvSpPr>
          <p:nvPr/>
        </p:nvSpPr>
        <p:spPr bwMode="auto">
          <a:xfrm>
            <a:off x="457200" y="5334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endParaRPr lang="en-US"/>
          </a:p>
        </p:txBody>
      </p:sp>
      <p:sp>
        <p:nvSpPr>
          <p:cNvPr id="17416"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endParaRPr lang="en-US"/>
          </a:p>
        </p:txBody>
      </p:sp>
      <p:sp>
        <p:nvSpPr>
          <p:cNvPr id="17417" name="Text Box 9"/>
          <p:cNvSpPr txBox="1">
            <a:spLocks noChangeArrowheads="1"/>
          </p:cNvSpPr>
          <p:nvPr/>
        </p:nvSpPr>
        <p:spPr bwMode="auto">
          <a:xfrm>
            <a:off x="533400" y="0"/>
            <a:ext cx="5029200" cy="366713"/>
          </a:xfrm>
          <a:prstGeom prst="rect">
            <a:avLst/>
          </a:prstGeom>
          <a:noFill/>
          <a:ln w="9525">
            <a:noFill/>
            <a:miter lim="800000"/>
            <a:headEnd/>
            <a:tailEnd/>
          </a:ln>
          <a:effectLst/>
        </p:spPr>
        <p:txBody>
          <a:bodyPr>
            <a:spAutoFit/>
          </a:bodyPr>
          <a:lstStyle/>
          <a:p>
            <a:pPr>
              <a:spcBef>
                <a:spcPct val="50000"/>
              </a:spcBef>
            </a:pPr>
            <a:r>
              <a:rPr lang="en-US" b="0"/>
              <a:t>An Introduction to Bioinformatics Algorithms</a:t>
            </a:r>
          </a:p>
        </p:txBody>
      </p:sp>
      <p:sp>
        <p:nvSpPr>
          <p:cNvPr id="17418" name="Text Box 10"/>
          <p:cNvSpPr txBox="1">
            <a:spLocks noChangeArrowheads="1"/>
          </p:cNvSpPr>
          <p:nvPr/>
        </p:nvSpPr>
        <p:spPr bwMode="auto">
          <a:xfrm>
            <a:off x="6096000" y="0"/>
            <a:ext cx="2667000" cy="366713"/>
          </a:xfrm>
          <a:prstGeom prst="rect">
            <a:avLst/>
          </a:prstGeom>
          <a:noFill/>
          <a:ln w="9525">
            <a:noFill/>
            <a:miter lim="800000"/>
            <a:headEnd/>
            <a:tailEnd/>
          </a:ln>
          <a:effectLst/>
        </p:spPr>
        <p:txBody>
          <a:bodyPr>
            <a:spAutoFit/>
          </a:bodyPr>
          <a:lstStyle/>
          <a:p>
            <a:pPr>
              <a:spcBef>
                <a:spcPct val="50000"/>
              </a:spcBef>
            </a:pPr>
            <a:r>
              <a:rPr lang="en-US" b="0"/>
              <a:t>www.bioalgorithms.info</a:t>
            </a: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Lst>
  <p:timing>
    <p:tnLst>
      <p:par>
        <p:cTn id="1" dur="indefinite" restart="never" nodeType="tmRoot"/>
      </p:par>
    </p:tn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Arial Unicode MS" pitchFamily="34" charset="-128"/>
          <a:cs typeface="Arial" charset="0"/>
        </a:defRPr>
      </a:lvl2pPr>
      <a:lvl3pPr algn="l" rtl="0" fontAlgn="base">
        <a:spcBef>
          <a:spcPct val="0"/>
        </a:spcBef>
        <a:spcAft>
          <a:spcPct val="0"/>
        </a:spcAft>
        <a:defRPr sz="4200">
          <a:solidFill>
            <a:schemeClr val="tx2"/>
          </a:solidFill>
          <a:latin typeface="Arial Unicode MS" pitchFamily="34" charset="-128"/>
          <a:cs typeface="Arial" charset="0"/>
        </a:defRPr>
      </a:lvl3pPr>
      <a:lvl4pPr algn="l" rtl="0" fontAlgn="base">
        <a:spcBef>
          <a:spcPct val="0"/>
        </a:spcBef>
        <a:spcAft>
          <a:spcPct val="0"/>
        </a:spcAft>
        <a:defRPr sz="4200">
          <a:solidFill>
            <a:schemeClr val="tx2"/>
          </a:solidFill>
          <a:latin typeface="Arial Unicode MS" pitchFamily="34" charset="-128"/>
          <a:cs typeface="Arial" charset="0"/>
        </a:defRPr>
      </a:lvl4pPr>
      <a:lvl5pPr algn="l" rtl="0" fontAlgn="base">
        <a:spcBef>
          <a:spcPct val="0"/>
        </a:spcBef>
        <a:spcAft>
          <a:spcPct val="0"/>
        </a:spcAft>
        <a:defRPr sz="4200">
          <a:solidFill>
            <a:schemeClr val="tx2"/>
          </a:solidFill>
          <a:latin typeface="Arial Unicode MS" pitchFamily="34" charset="-128"/>
          <a:cs typeface="Arial" charset="0"/>
        </a:defRPr>
      </a:lvl5pPr>
      <a:lvl6pPr marL="457200" algn="l" rtl="0" fontAlgn="base">
        <a:spcBef>
          <a:spcPct val="0"/>
        </a:spcBef>
        <a:spcAft>
          <a:spcPct val="0"/>
        </a:spcAft>
        <a:defRPr sz="4200">
          <a:solidFill>
            <a:schemeClr val="tx2"/>
          </a:solidFill>
          <a:latin typeface="Arial Unicode MS" pitchFamily="34" charset="-128"/>
          <a:cs typeface="Arial" charset="0"/>
        </a:defRPr>
      </a:lvl6pPr>
      <a:lvl7pPr marL="914400" algn="l" rtl="0" fontAlgn="base">
        <a:spcBef>
          <a:spcPct val="0"/>
        </a:spcBef>
        <a:spcAft>
          <a:spcPct val="0"/>
        </a:spcAft>
        <a:defRPr sz="4200">
          <a:solidFill>
            <a:schemeClr val="tx2"/>
          </a:solidFill>
          <a:latin typeface="Arial Unicode MS" pitchFamily="34" charset="-128"/>
          <a:cs typeface="Arial" charset="0"/>
        </a:defRPr>
      </a:lvl7pPr>
      <a:lvl8pPr marL="1371600" algn="l" rtl="0" fontAlgn="base">
        <a:spcBef>
          <a:spcPct val="0"/>
        </a:spcBef>
        <a:spcAft>
          <a:spcPct val="0"/>
        </a:spcAft>
        <a:defRPr sz="4200">
          <a:solidFill>
            <a:schemeClr val="tx2"/>
          </a:solidFill>
          <a:latin typeface="Arial Unicode MS" pitchFamily="34" charset="-128"/>
          <a:cs typeface="Arial" charset="0"/>
        </a:defRPr>
      </a:lvl8pPr>
      <a:lvl9pPr marL="1828800" algn="l" rtl="0" fontAlgn="base">
        <a:spcBef>
          <a:spcPct val="0"/>
        </a:spcBef>
        <a:spcAft>
          <a:spcPct val="0"/>
        </a:spcAft>
        <a:defRPr sz="4200">
          <a:solidFill>
            <a:schemeClr val="tx2"/>
          </a:solidFill>
          <a:latin typeface="Arial Unicode MS" pitchFamily="34" charset="-128"/>
          <a:cs typeface="Arial" charset="0"/>
        </a:defRPr>
      </a:lvl9pPr>
    </p:titleStyle>
    <p:bodyStyle>
      <a:lvl1pPr marL="342900" indent="-342900" algn="l" rtl="0" fontAlgn="base">
        <a:spcBef>
          <a:spcPct val="20000"/>
        </a:spcBef>
        <a:spcAft>
          <a:spcPct val="0"/>
        </a:spcAft>
        <a:buClr>
          <a:schemeClr val="accent1"/>
        </a:buClr>
        <a:buChar char="•"/>
        <a:defRPr sz="3000">
          <a:solidFill>
            <a:schemeClr val="tx1"/>
          </a:solidFill>
          <a:latin typeface="+mn-lt"/>
          <a:ea typeface="+mn-ea"/>
          <a:cs typeface="+mn-cs"/>
        </a:defRPr>
      </a:lvl1pPr>
      <a:lvl2pPr marL="669925" indent="-325438" algn="l" rtl="0" fontAlgn="base">
        <a:spcBef>
          <a:spcPct val="20000"/>
        </a:spcBef>
        <a:spcAft>
          <a:spcPct val="0"/>
        </a:spcAft>
        <a:buClr>
          <a:schemeClr val="accent2"/>
        </a:buClr>
        <a:buChar char="•"/>
        <a:defRPr sz="2600">
          <a:solidFill>
            <a:schemeClr val="tx1"/>
          </a:solidFill>
          <a:latin typeface="+mn-lt"/>
          <a:cs typeface="+mn-cs"/>
        </a:defRPr>
      </a:lvl2pPr>
      <a:lvl3pPr marL="1022350" indent="-350838" algn="l" rtl="0" fontAlgn="base">
        <a:spcBef>
          <a:spcPct val="20000"/>
        </a:spcBef>
        <a:spcAft>
          <a:spcPct val="0"/>
        </a:spcAft>
        <a:buClr>
          <a:schemeClr val="accent1"/>
        </a:buClr>
        <a:buChar char="•"/>
        <a:defRPr sz="2200">
          <a:solidFill>
            <a:schemeClr val="tx1"/>
          </a:solidFill>
          <a:latin typeface="+mn-lt"/>
          <a:cs typeface="+mn-cs"/>
        </a:defRPr>
      </a:lvl3pPr>
      <a:lvl4pPr marL="1339850" indent="-315913" algn="l" rtl="0" fontAlgn="base">
        <a:spcBef>
          <a:spcPct val="20000"/>
        </a:spcBef>
        <a:spcAft>
          <a:spcPct val="0"/>
        </a:spcAft>
        <a:buClr>
          <a:schemeClr val="accent2"/>
        </a:buClr>
        <a:buChar char="•"/>
        <a:defRPr sz="2000">
          <a:solidFill>
            <a:schemeClr val="tx1"/>
          </a:solidFill>
          <a:latin typeface="+mn-lt"/>
          <a:cs typeface="+mn-cs"/>
        </a:defRPr>
      </a:lvl4pPr>
      <a:lvl5pPr marL="1681163" indent="-339725" algn="l" rtl="0" fontAlgn="base">
        <a:spcBef>
          <a:spcPct val="20000"/>
        </a:spcBef>
        <a:spcAft>
          <a:spcPct val="0"/>
        </a:spcAft>
        <a:buClr>
          <a:schemeClr val="accent1"/>
        </a:buClr>
        <a:buChar char="•"/>
        <a:defRPr sz="2000">
          <a:solidFill>
            <a:schemeClr val="tx1"/>
          </a:solidFill>
          <a:latin typeface="+mn-lt"/>
          <a:cs typeface="+mn-cs"/>
        </a:defRPr>
      </a:lvl5pPr>
      <a:lvl6pPr marL="2138363" indent="-339725" algn="l" rtl="0" fontAlgn="base">
        <a:spcBef>
          <a:spcPct val="20000"/>
        </a:spcBef>
        <a:spcAft>
          <a:spcPct val="0"/>
        </a:spcAft>
        <a:buClr>
          <a:schemeClr val="accent1"/>
        </a:buClr>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7.wmf"/><Relationship Id="rId4" Type="http://schemas.openxmlformats.org/officeDocument/2006/relationships/image" Target="../media/image26.wmf"/></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9.jpeg"/><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47.jpeg"/><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gif"/><Relationship Id="rId7" Type="http://schemas.openxmlformats.org/officeDocument/2006/relationships/image" Target="../media/image55.png"/><Relationship Id="rId2" Type="http://schemas.openxmlformats.org/officeDocument/2006/relationships/image" Target="../media/image50.jpeg"/><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61.jpeg"/></Relationships>
</file>

<file path=ppt/slides/_rels/slide4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00" name="Picture 1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276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3797" name="Text Box 1029"/>
          <p:cNvSpPr txBox="1">
            <a:spLocks noChangeArrowheads="1"/>
          </p:cNvSpPr>
          <p:nvPr/>
        </p:nvSpPr>
        <p:spPr bwMode="auto">
          <a:xfrm>
            <a:off x="3779838" y="1844675"/>
            <a:ext cx="489585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4800" dirty="0" smtClean="0">
                <a:solidFill>
                  <a:schemeClr val="accent2"/>
                </a:solidFill>
                <a:effectLst>
                  <a:outerShdw blurRad="38100" dist="38100" dir="2700000" algn="tl">
                    <a:srgbClr val="000000"/>
                  </a:outerShdw>
                </a:effectLst>
              </a:rPr>
              <a:t>ДНХ</a:t>
            </a:r>
            <a:r>
              <a:rPr lang="en-GB" sz="4800" dirty="0" smtClean="0">
                <a:solidFill>
                  <a:schemeClr val="accent2"/>
                </a:solidFill>
                <a:effectLst>
                  <a:outerShdw blurRad="38100" dist="38100" dir="2700000" algn="tl">
                    <a:srgbClr val="000000"/>
                  </a:outerShdw>
                </a:effectLst>
              </a:rPr>
              <a:t>, </a:t>
            </a:r>
            <a:endParaRPr lang="mn-MN" sz="4800" dirty="0" smtClean="0">
              <a:solidFill>
                <a:schemeClr val="accent2"/>
              </a:solidFill>
              <a:effectLst>
                <a:outerShdw blurRad="38100" dist="38100" dir="2700000" algn="tl">
                  <a:srgbClr val="000000"/>
                </a:outerShdw>
              </a:effectLst>
            </a:endParaRPr>
          </a:p>
          <a:p>
            <a:pPr>
              <a:spcBef>
                <a:spcPct val="50000"/>
              </a:spcBef>
            </a:pPr>
            <a:r>
              <a:rPr lang="mn-MN" sz="4800" dirty="0" smtClean="0">
                <a:solidFill>
                  <a:schemeClr val="accent2"/>
                </a:solidFill>
                <a:effectLst>
                  <a:outerShdw blurRad="38100" dist="38100" dir="2700000" algn="tl">
                    <a:srgbClr val="000000"/>
                  </a:outerShdw>
                </a:effectLst>
              </a:rPr>
              <a:t>Хромосом</a:t>
            </a:r>
            <a:r>
              <a:rPr lang="en-GB" sz="4800" dirty="0" smtClean="0">
                <a:solidFill>
                  <a:schemeClr val="accent2"/>
                </a:solidFill>
                <a:effectLst>
                  <a:outerShdw blurRad="38100" dist="38100" dir="2700000" algn="tl">
                    <a:srgbClr val="000000"/>
                  </a:outerShdw>
                </a:effectLst>
              </a:rPr>
              <a:t> </a:t>
            </a:r>
            <a:r>
              <a:rPr lang="en-GB" sz="4800" dirty="0">
                <a:solidFill>
                  <a:schemeClr val="accent2"/>
                </a:solidFill>
                <a:effectLst>
                  <a:outerShdw blurRad="38100" dist="38100" dir="2700000" algn="tl">
                    <a:srgbClr val="000000"/>
                  </a:outerShdw>
                </a:effectLst>
              </a:rPr>
              <a:t>&amp; </a:t>
            </a:r>
            <a:r>
              <a:rPr lang="mn-MN" sz="4800" dirty="0" smtClean="0">
                <a:solidFill>
                  <a:schemeClr val="accent2"/>
                </a:solidFill>
                <a:effectLst>
                  <a:outerShdw blurRad="38100" dist="38100" dir="2700000" algn="tl">
                    <a:srgbClr val="000000"/>
                  </a:outerShdw>
                </a:effectLst>
              </a:rPr>
              <a:t>Ген</a:t>
            </a:r>
            <a:endParaRPr lang="en-GB" sz="4800" dirty="0">
              <a:solidFill>
                <a:schemeClr val="accent2"/>
              </a:solidFill>
              <a:effectLst>
                <a:outerShdw blurRad="38100" dist="38100" dir="2700000" algn="tl">
                  <a:srgbClr val="000000"/>
                </a:outerShdw>
              </a:effectLst>
            </a:endParaRPr>
          </a:p>
          <a:p>
            <a:pPr>
              <a:spcBef>
                <a:spcPct val="50000"/>
              </a:spcBef>
            </a:pPr>
            <a:endParaRPr lang="en-GB" sz="4800" dirty="0"/>
          </a:p>
        </p:txBody>
      </p:sp>
      <p:pic>
        <p:nvPicPr>
          <p:cNvPr id="33799" name="Picture 1031"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498457"/>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type="body" sz="half" idx="4294967295"/>
          </p:nvPr>
        </p:nvSpPr>
        <p:spPr>
          <a:xfrm>
            <a:off x="0" y="5734050"/>
            <a:ext cx="9144000" cy="576263"/>
          </a:xfrm>
        </p:spPr>
        <p:txBody>
          <a:bodyPr/>
          <a:lstStyle/>
          <a:p>
            <a:pPr algn="ctr" eaLnBrk="1" hangingPunct="1">
              <a:buFontTx/>
              <a:buNone/>
            </a:pPr>
            <a:r>
              <a:rPr lang="mn-MN" sz="3600" dirty="0" smtClean="0">
                <a:solidFill>
                  <a:schemeClr val="accent2"/>
                </a:solidFill>
              </a:rPr>
              <a:t>Яг үүтэй адил хүний биемахбодийн хувьд эс гол тулгуур бүтэц болох юм</a:t>
            </a:r>
            <a:r>
              <a:rPr lang="en-GB" sz="3600" dirty="0" smtClean="0">
                <a:solidFill>
                  <a:schemeClr val="accent2"/>
                </a:solidFill>
              </a:rPr>
              <a:t>!</a:t>
            </a:r>
            <a:endParaRPr lang="en-GB" sz="3600" dirty="0" smtClean="0">
              <a:solidFill>
                <a:schemeClr val="accent2"/>
              </a:solidFill>
            </a:endParaRPr>
          </a:p>
        </p:txBody>
      </p:sp>
      <p:pic>
        <p:nvPicPr>
          <p:cNvPr id="68611" name="Picture 1027"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pic>
        <p:nvPicPr>
          <p:cNvPr id="68612" name="Picture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700213"/>
            <a:ext cx="4932362" cy="3922712"/>
          </a:xfrm>
          <a:prstGeom prst="rect">
            <a:avLst/>
          </a:prstGeom>
          <a:noFill/>
          <a:extLst>
            <a:ext uri="{909E8E84-426E-40DD-AFC4-6F175D3DCCD1}">
              <a14:hiddenFill xmlns:a14="http://schemas.microsoft.com/office/drawing/2010/main">
                <a:solidFill>
                  <a:srgbClr val="FFFFFF"/>
                </a:solidFill>
              </a14:hiddenFill>
            </a:ext>
          </a:extLst>
        </p:spPr>
      </p:pic>
      <p:sp>
        <p:nvSpPr>
          <p:cNvPr id="68613" name="Rectangle 1029"/>
          <p:cNvSpPr>
            <a:spLocks noChangeArrowheads="1"/>
          </p:cNvSpPr>
          <p:nvPr/>
        </p:nvSpPr>
        <p:spPr bwMode="auto">
          <a:xfrm>
            <a:off x="0" y="188913"/>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mn-MN" sz="3600" dirty="0" smtClean="0">
                <a:solidFill>
                  <a:schemeClr val="accent2"/>
                </a:solidFill>
              </a:rPr>
              <a:t>Байшин барихад гол бүтэц нь блок байдаг.</a:t>
            </a:r>
            <a:endParaRPr lang="en-GB" sz="3600" dirty="0">
              <a:solidFill>
                <a:schemeClr val="accent2"/>
              </a:solidFill>
            </a:endParaRPr>
          </a:p>
        </p:txBody>
      </p:sp>
      <p:pic>
        <p:nvPicPr>
          <p:cNvPr id="68614" name="Picture 10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1700213"/>
            <a:ext cx="3865562" cy="3924300"/>
          </a:xfrm>
          <a:prstGeom prst="rect">
            <a:avLst/>
          </a:prstGeom>
          <a:noFill/>
          <a:extLst>
            <a:ext uri="{909E8E84-426E-40DD-AFC4-6F175D3DCCD1}">
              <a14:hiddenFill xmlns:a14="http://schemas.microsoft.com/office/drawing/2010/main">
                <a:solidFill>
                  <a:srgbClr val="FFFFFF"/>
                </a:solidFill>
              </a14:hiddenFill>
            </a:ext>
          </a:extLst>
        </p:spPr>
      </p:pic>
      <p:pic>
        <p:nvPicPr>
          <p:cNvPr id="68615" name="Picture 1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1863" y="1700213"/>
            <a:ext cx="2130425" cy="3925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409799"/>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8613"/>
                                        </p:tgtEl>
                                        <p:attrNameLst>
                                          <p:attrName>style.visibility</p:attrName>
                                        </p:attrNameLst>
                                      </p:cBhvr>
                                      <p:to>
                                        <p:strVal val="visible"/>
                                      </p:to>
                                    </p:set>
                                    <p:animEffect transition="in" filter="box(in)">
                                      <p:cBhvr>
                                        <p:cTn id="7" dur="3000"/>
                                        <p:tgtEl>
                                          <p:spTgt spid="686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0051">
                                            <p:txEl>
                                              <p:pRg st="0" end="0"/>
                                            </p:txEl>
                                          </p:spTgt>
                                        </p:tgtEl>
                                        <p:attrNameLst>
                                          <p:attrName>style.visibility</p:attrName>
                                        </p:attrNameLst>
                                      </p:cBhvr>
                                      <p:to>
                                        <p:strVal val="visible"/>
                                      </p:to>
                                    </p:set>
                                    <p:animEffect transition="in" filter="box(in)">
                                      <p:cBhvr>
                                        <p:cTn id="12" dur="3000"/>
                                        <p:tgtEl>
                                          <p:spTgt spid="1300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68615"/>
                                        </p:tgtEl>
                                        <p:attrNameLst>
                                          <p:attrName>style.visibility</p:attrName>
                                        </p:attrNameLst>
                                      </p:cBhvr>
                                      <p:to>
                                        <p:strVal val="visible"/>
                                      </p:to>
                                    </p:set>
                                    <p:animEffect transition="in" filter="box(in)">
                                      <p:cBhvr>
                                        <p:cTn id="17" dur="3000"/>
                                        <p:tgtEl>
                                          <p:spTgt spid="68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P spid="686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7" name="Picture 1029"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
        <p:nvSpPr>
          <p:cNvPr id="116739" name="Rectangle 3"/>
          <p:cNvSpPr>
            <a:spLocks noChangeArrowheads="1"/>
          </p:cNvSpPr>
          <p:nvPr/>
        </p:nvSpPr>
        <p:spPr bwMode="auto">
          <a:xfrm>
            <a:off x="0" y="5589588"/>
            <a:ext cx="91440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90000"/>
              </a:lnSpc>
              <a:spcBef>
                <a:spcPct val="20000"/>
              </a:spcBef>
            </a:pPr>
            <a:r>
              <a:rPr lang="mn-MN" sz="3600" dirty="0" smtClean="0">
                <a:solidFill>
                  <a:schemeClr val="accent2"/>
                </a:solidFill>
              </a:rPr>
              <a:t>Энд гэрлийн микроскопоор авсан эсийн зургийг харуулав.</a:t>
            </a:r>
            <a:endParaRPr lang="en-GB" sz="3600" dirty="0">
              <a:solidFill>
                <a:schemeClr val="accent2"/>
              </a:solidFill>
            </a:endParaRPr>
          </a:p>
        </p:txBody>
      </p:sp>
      <p:pic>
        <p:nvPicPr>
          <p:cNvPr id="74760" name="Picture 1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0"/>
            <a:ext cx="6480175" cy="545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991956"/>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Effect transition="in" filter="box(in)">
                                      <p:cBhvr>
                                        <p:cTn id="7" dur="3000"/>
                                        <p:tgtEl>
                                          <p:spTgt spid="1167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835150" y="260350"/>
            <a:ext cx="5400675" cy="2276475"/>
          </a:xfrm>
        </p:spPr>
        <p:txBody>
          <a:bodyPr/>
          <a:lstStyle/>
          <a:p>
            <a:r>
              <a:rPr lang="en-GB" sz="3600" smtClean="0">
                <a:solidFill>
                  <a:schemeClr val="accent2"/>
                </a:solidFill>
              </a:rPr>
              <a:t>Now lets have a look at another cell taken using a much stronger microscope…</a:t>
            </a:r>
          </a:p>
        </p:txBody>
      </p:sp>
      <p:sp>
        <p:nvSpPr>
          <p:cNvPr id="50183" name="Rectangle 7"/>
          <p:cNvSpPr>
            <a:spLocks noChangeArrowheads="1"/>
          </p:cNvSpPr>
          <p:nvPr/>
        </p:nvSpPr>
        <p:spPr bwMode="auto">
          <a:xfrm>
            <a:off x="0" y="5229225"/>
            <a:ext cx="914400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r>
              <a:rPr lang="mn-MN" sz="3600" dirty="0" smtClean="0">
                <a:solidFill>
                  <a:schemeClr val="accent2"/>
                </a:solidFill>
              </a:rPr>
              <a:t>Энэ бол хүний нарийн гэдэсний эс юм</a:t>
            </a:r>
            <a:endParaRPr lang="en-GB" sz="3600" dirty="0">
              <a:solidFill>
                <a:schemeClr val="accent2"/>
              </a:solidFill>
            </a:endParaRPr>
          </a:p>
        </p:txBody>
      </p:sp>
      <p:pic>
        <p:nvPicPr>
          <p:cNvPr id="50181"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pic>
        <p:nvPicPr>
          <p:cNvPr id="5018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0"/>
            <a:ext cx="5437188" cy="5516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337653"/>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50182"/>
                                        </p:tgtEl>
                                        <p:attrNameLst>
                                          <p:attrName>style.visibility</p:attrName>
                                        </p:attrNameLst>
                                      </p:cBhvr>
                                      <p:to>
                                        <p:strVal val="visible"/>
                                      </p:to>
                                    </p:set>
                                    <p:animEffect transition="in" filter="box(in)">
                                      <p:cBhvr>
                                        <p:cTn id="7" dur="3000"/>
                                        <p:tgtEl>
                                          <p:spTgt spid="501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0183"/>
                                        </p:tgtEl>
                                        <p:attrNameLst>
                                          <p:attrName>style.visibility</p:attrName>
                                        </p:attrNameLst>
                                      </p:cBhvr>
                                      <p:to>
                                        <p:strVal val="visible"/>
                                      </p:to>
                                    </p:set>
                                    <p:animEffect transition="in" filter="box(in)">
                                      <p:cBhvr>
                                        <p:cTn id="12" dur="3000"/>
                                        <p:tgtEl>
                                          <p:spTgt spid="50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Rectangle 7"/>
          <p:cNvSpPr>
            <a:spLocks noChangeArrowheads="1"/>
          </p:cNvSpPr>
          <p:nvPr/>
        </p:nvSpPr>
        <p:spPr bwMode="auto">
          <a:xfrm>
            <a:off x="0" y="5661025"/>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mn-MN" sz="3600" dirty="0" smtClean="0">
                <a:solidFill>
                  <a:schemeClr val="accent2"/>
                </a:solidFill>
              </a:rPr>
              <a:t>Эсийн доторх зүйл бол бөөм юм.</a:t>
            </a:r>
            <a:endParaRPr lang="en-GB" sz="3600" dirty="0">
              <a:solidFill>
                <a:schemeClr val="accent2"/>
              </a:solidFill>
            </a:endParaRPr>
          </a:p>
        </p:txBody>
      </p:sp>
      <p:pic>
        <p:nvPicPr>
          <p:cNvPr id="57352" name="Picture 8"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pic>
        <p:nvPicPr>
          <p:cNvPr id="5735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0"/>
            <a:ext cx="6480175" cy="5451475"/>
          </a:xfrm>
          <a:prstGeom prst="rect">
            <a:avLst/>
          </a:prstGeom>
          <a:noFill/>
          <a:extLst>
            <a:ext uri="{909E8E84-426E-40DD-AFC4-6F175D3DCCD1}">
              <a14:hiddenFill xmlns:a14="http://schemas.microsoft.com/office/drawing/2010/main">
                <a:solidFill>
                  <a:srgbClr val="FFFFFF"/>
                </a:solidFill>
              </a14:hiddenFill>
            </a:ext>
          </a:extLst>
        </p:spPr>
      </p:pic>
      <p:pic>
        <p:nvPicPr>
          <p:cNvPr id="120839" name="Picture 7" descr="MCj0439806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16317">
            <a:off x="4932363" y="4508500"/>
            <a:ext cx="15113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114027"/>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7351"/>
                                        </p:tgtEl>
                                        <p:attrNameLst>
                                          <p:attrName>style.visibility</p:attrName>
                                        </p:attrNameLst>
                                      </p:cBhvr>
                                      <p:to>
                                        <p:strVal val="visible"/>
                                      </p:to>
                                    </p:set>
                                    <p:animEffect transition="in" filter="box(in)">
                                      <p:cBhvr>
                                        <p:cTn id="7" dur="3000"/>
                                        <p:tgtEl>
                                          <p:spTgt spid="573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20839"/>
                                        </p:tgtEl>
                                        <p:attrNameLst>
                                          <p:attrName>style.visibility</p:attrName>
                                        </p:attrNameLst>
                                      </p:cBhvr>
                                      <p:to>
                                        <p:strVal val="visible"/>
                                      </p:to>
                                    </p:set>
                                    <p:anim calcmode="lin" valueType="num">
                                      <p:cBhvr additive="base">
                                        <p:cTn id="12" dur="2000" fill="hold"/>
                                        <p:tgtEl>
                                          <p:spTgt spid="120839"/>
                                        </p:tgtEl>
                                        <p:attrNameLst>
                                          <p:attrName>ppt_x</p:attrName>
                                        </p:attrNameLst>
                                      </p:cBhvr>
                                      <p:tavLst>
                                        <p:tav tm="0">
                                          <p:val>
                                            <p:strVal val="#ppt_x"/>
                                          </p:val>
                                        </p:tav>
                                        <p:tav tm="100000">
                                          <p:val>
                                            <p:strVal val="#ppt_x"/>
                                          </p:val>
                                        </p:tav>
                                      </p:tavLst>
                                    </p:anim>
                                    <p:anim calcmode="lin" valueType="num">
                                      <p:cBhvr additive="base">
                                        <p:cTn id="13" dur="2000" fill="hold"/>
                                        <p:tgtEl>
                                          <p:spTgt spid="1208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3" name="Picture 10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0"/>
            <a:ext cx="5437188" cy="5516563"/>
          </a:xfrm>
          <a:prstGeom prst="rect">
            <a:avLst/>
          </a:prstGeom>
          <a:noFill/>
          <a:extLst>
            <a:ext uri="{909E8E84-426E-40DD-AFC4-6F175D3DCCD1}">
              <a14:hiddenFill xmlns:a14="http://schemas.microsoft.com/office/drawing/2010/main">
                <a:solidFill>
                  <a:srgbClr val="FFFFFF"/>
                </a:solidFill>
              </a14:hiddenFill>
            </a:ext>
          </a:extLst>
        </p:spPr>
      </p:pic>
      <p:pic>
        <p:nvPicPr>
          <p:cNvPr id="21519" name="Picture 1039"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
        <p:nvSpPr>
          <p:cNvPr id="21527" name="Text Box 1047"/>
          <p:cNvSpPr txBox="1">
            <a:spLocks noChangeArrowheads="1"/>
          </p:cNvSpPr>
          <p:nvPr/>
        </p:nvSpPr>
        <p:spPr bwMode="auto">
          <a:xfrm>
            <a:off x="0" y="5661025"/>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3600" dirty="0" smtClean="0">
                <a:solidFill>
                  <a:schemeClr val="accent2"/>
                </a:solidFill>
              </a:rPr>
              <a:t>Энэ харлаж буй хэсэг бол бөөм юм</a:t>
            </a:r>
            <a:endParaRPr lang="en-GB" sz="3600" dirty="0">
              <a:solidFill>
                <a:schemeClr val="accent2"/>
              </a:solidFill>
            </a:endParaRPr>
          </a:p>
        </p:txBody>
      </p:sp>
      <p:grpSp>
        <p:nvGrpSpPr>
          <p:cNvPr id="21530" name="Group 1050"/>
          <p:cNvGrpSpPr>
            <a:grpSpLocks/>
          </p:cNvGrpSpPr>
          <p:nvPr/>
        </p:nvGrpSpPr>
        <p:grpSpPr bwMode="auto">
          <a:xfrm>
            <a:off x="1476375" y="2133600"/>
            <a:ext cx="2719388" cy="2447925"/>
            <a:chOff x="930" y="1344"/>
            <a:chExt cx="1713" cy="1542"/>
          </a:xfrm>
        </p:grpSpPr>
        <p:pic>
          <p:nvPicPr>
            <p:cNvPr id="21526" name="Picture 1046"/>
            <p:cNvPicPr>
              <a:picLocks noChangeAspect="1" noChangeArrowheads="1"/>
            </p:cNvPicPr>
            <p:nvPr/>
          </p:nvPicPr>
          <p:blipFill>
            <a:blip r:embed="rId5">
              <a:lum bright="-34000" contrast="16000"/>
              <a:extLst>
                <a:ext uri="{28A0092B-C50C-407E-A947-70E740481C1C}">
                  <a14:useLocalDpi xmlns:a14="http://schemas.microsoft.com/office/drawing/2010/main" val="0"/>
                </a:ext>
              </a:extLst>
            </a:blip>
            <a:srcRect/>
            <a:stretch>
              <a:fillRect/>
            </a:stretch>
          </p:blipFill>
          <p:spPr bwMode="auto">
            <a:xfrm>
              <a:off x="1156" y="1389"/>
              <a:ext cx="1487" cy="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8" name="Oval 1048"/>
            <p:cNvSpPr>
              <a:spLocks noChangeArrowheads="1"/>
            </p:cNvSpPr>
            <p:nvPr/>
          </p:nvSpPr>
          <p:spPr bwMode="auto">
            <a:xfrm>
              <a:off x="930" y="1344"/>
              <a:ext cx="1678" cy="1497"/>
            </a:xfrm>
            <a:prstGeom prst="ellipse">
              <a:avLst/>
            </a:prstGeom>
            <a:noFill/>
            <a:ln w="76200">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727129751"/>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21527"/>
                                        </p:tgtEl>
                                        <p:attrNameLst>
                                          <p:attrName>style.visibility</p:attrName>
                                        </p:attrNameLst>
                                      </p:cBhvr>
                                      <p:to>
                                        <p:strVal val="visible"/>
                                      </p:to>
                                    </p:set>
                                    <p:animEffect transition="in" filter="box(in)">
                                      <p:cBhvr>
                                        <p:cTn id="11" dur="3000"/>
                                        <p:tgtEl>
                                          <p:spTgt spid="215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xit" presetSubtype="0" fill="hold" nodeType="clickEffect">
                                  <p:stCondLst>
                                    <p:cond delay="0"/>
                                  </p:stCondLst>
                                  <p:childTnLst>
                                    <p:set>
                                      <p:cBhvr>
                                        <p:cTn id="15" dur="1" fill="hold">
                                          <p:stCondLst>
                                            <p:cond delay="0"/>
                                          </p:stCondLst>
                                        </p:cTn>
                                        <p:tgtEl>
                                          <p:spTgt spid="215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628775"/>
            <a:ext cx="4335462" cy="3263900"/>
          </a:xfrm>
          <a:prstGeom prst="rect">
            <a:avLst/>
          </a:prstGeom>
          <a:noFill/>
          <a:ln w="22225">
            <a:solidFill>
              <a:srgbClr val="66FF99"/>
            </a:solidFill>
            <a:miter lim="800000"/>
            <a:headEnd/>
            <a:tailEnd/>
          </a:ln>
          <a:extLst>
            <a:ext uri="{909E8E84-426E-40DD-AFC4-6F175D3DCCD1}">
              <a14:hiddenFill xmlns:a14="http://schemas.microsoft.com/office/drawing/2010/main">
                <a:solidFill>
                  <a:srgbClr val="FFFFFF"/>
                </a:solidFill>
              </a14:hiddenFill>
            </a:ext>
          </a:extLst>
        </p:spPr>
      </p:pic>
      <p:sp>
        <p:nvSpPr>
          <p:cNvPr id="47110" name="Text Box 6"/>
          <p:cNvSpPr txBox="1">
            <a:spLocks noChangeArrowheads="1"/>
          </p:cNvSpPr>
          <p:nvPr/>
        </p:nvSpPr>
        <p:spPr bwMode="auto">
          <a:xfrm>
            <a:off x="611188" y="188913"/>
            <a:ext cx="7848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3600" dirty="0" smtClean="0">
                <a:solidFill>
                  <a:schemeClr val="accent2"/>
                </a:solidFill>
              </a:rPr>
              <a:t>Яг л бялуу хийх заавар бүхйи жор шиг</a:t>
            </a:r>
            <a:endParaRPr lang="en-GB" sz="3600" dirty="0">
              <a:solidFill>
                <a:schemeClr val="accent2"/>
              </a:solidFill>
            </a:endParaRPr>
          </a:p>
        </p:txBody>
      </p:sp>
      <p:sp>
        <p:nvSpPr>
          <p:cNvPr id="47111" name="Text Box 7"/>
          <p:cNvSpPr txBox="1">
            <a:spLocks noChangeArrowheads="1"/>
          </p:cNvSpPr>
          <p:nvPr/>
        </p:nvSpPr>
        <p:spPr bwMode="auto">
          <a:xfrm>
            <a:off x="468313" y="5013325"/>
            <a:ext cx="835183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3600" dirty="0" smtClean="0">
                <a:solidFill>
                  <a:schemeClr val="accent2"/>
                </a:solidFill>
              </a:rPr>
              <a:t>Бөөм нь эсэд хэрэгтэй зүйлийг нь хийхэд зааварлах үүргийг гүйцэтгэдэг</a:t>
            </a:r>
            <a:r>
              <a:rPr lang="en-GB" sz="3600" dirty="0" smtClean="0">
                <a:solidFill>
                  <a:schemeClr val="accent2"/>
                </a:solidFill>
              </a:rPr>
              <a:t>!</a:t>
            </a:r>
            <a:endParaRPr lang="en-GB" sz="3600" dirty="0">
              <a:solidFill>
                <a:schemeClr val="accent2"/>
              </a:solidFill>
            </a:endParaRPr>
          </a:p>
        </p:txBody>
      </p:sp>
      <p:pic>
        <p:nvPicPr>
          <p:cNvPr id="47112" name="Picture 8"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pic>
        <p:nvPicPr>
          <p:cNvPr id="4711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163" y="1628775"/>
            <a:ext cx="3671887" cy="3298825"/>
          </a:xfrm>
          <a:prstGeom prst="rect">
            <a:avLst/>
          </a:prstGeom>
          <a:noFill/>
          <a:extLst>
            <a:ext uri="{909E8E84-426E-40DD-AFC4-6F175D3DCCD1}">
              <a14:hiddenFill xmlns:a14="http://schemas.microsoft.com/office/drawing/2010/main">
                <a:solidFill>
                  <a:srgbClr val="FFFFFF"/>
                </a:solidFill>
              </a14:hiddenFill>
            </a:ext>
          </a:extLst>
        </p:spPr>
      </p:pic>
      <p:sp>
        <p:nvSpPr>
          <p:cNvPr id="47115" name="AutoShape 11"/>
          <p:cNvSpPr>
            <a:spLocks noChangeArrowheads="1"/>
          </p:cNvSpPr>
          <p:nvPr/>
        </p:nvSpPr>
        <p:spPr bwMode="auto">
          <a:xfrm>
            <a:off x="3924300" y="2924175"/>
            <a:ext cx="1944688" cy="720725"/>
          </a:xfrm>
          <a:prstGeom prst="rightArrow">
            <a:avLst>
              <a:gd name="adj1" fmla="val 50000"/>
              <a:gd name="adj2" fmla="val 67456"/>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976381098"/>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1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71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47111"/>
                                        </p:tgtEl>
                                        <p:attrNameLst>
                                          <p:attrName>style.visibility</p:attrName>
                                        </p:attrNameLst>
                                      </p:cBhvr>
                                      <p:to>
                                        <p:strVal val="visible"/>
                                      </p:to>
                                    </p:set>
                                    <p:animEffect transition="in" filter="box(in)">
                                      <p:cBhvr>
                                        <p:cTn id="19" dur="3000"/>
                                        <p:tgtEl>
                                          <p:spTgt spid="47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p:bldP spid="471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395288" y="260350"/>
            <a:ext cx="8424862" cy="1152525"/>
          </a:xfrm>
        </p:spPr>
        <p:txBody>
          <a:bodyPr/>
          <a:lstStyle/>
          <a:p>
            <a:r>
              <a:rPr lang="mn-MN" sz="3600" dirty="0" smtClean="0">
                <a:solidFill>
                  <a:schemeClr val="accent2"/>
                </a:solidFill>
              </a:rPr>
              <a:t>Бөөмөнд орших ДНХ дээрх зааварчилгаа үүргийг гүйцэтгэдэг байна</a:t>
            </a:r>
            <a:endParaRPr lang="en-GB" sz="3600" dirty="0" smtClean="0">
              <a:solidFill>
                <a:schemeClr val="accent2"/>
              </a:solidFill>
            </a:endParaRPr>
          </a:p>
        </p:txBody>
      </p:sp>
      <p:pic>
        <p:nvPicPr>
          <p:cNvPr id="706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773238"/>
            <a:ext cx="4335463" cy="3263900"/>
          </a:xfrm>
          <a:prstGeom prst="rect">
            <a:avLst/>
          </a:prstGeom>
          <a:noFill/>
          <a:ln w="22225">
            <a:solidFill>
              <a:srgbClr val="66FF99"/>
            </a:solidFill>
            <a:miter lim="800000"/>
            <a:headEnd/>
            <a:tailEnd/>
          </a:ln>
          <a:extLst>
            <a:ext uri="{909E8E84-426E-40DD-AFC4-6F175D3DCCD1}">
              <a14:hiddenFill xmlns:a14="http://schemas.microsoft.com/office/drawing/2010/main">
                <a:solidFill>
                  <a:srgbClr val="FFFFFF"/>
                </a:solidFill>
              </a14:hiddenFill>
            </a:ext>
          </a:extLst>
        </p:spPr>
      </p:pic>
      <p:pic>
        <p:nvPicPr>
          <p:cNvPr id="706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1773238"/>
            <a:ext cx="1431925" cy="3260725"/>
          </a:xfrm>
          <a:prstGeom prst="rect">
            <a:avLst/>
          </a:prstGeom>
          <a:noFill/>
          <a:ln w="31750">
            <a:solidFill>
              <a:srgbClr val="66FF99"/>
            </a:solidFill>
            <a:miter lim="800000"/>
            <a:headEnd/>
            <a:tailEnd/>
          </a:ln>
          <a:extLst>
            <a:ext uri="{909E8E84-426E-40DD-AFC4-6F175D3DCCD1}">
              <a14:hiddenFill xmlns:a14="http://schemas.microsoft.com/office/drawing/2010/main">
                <a:solidFill>
                  <a:srgbClr val="FFFFFF"/>
                </a:solidFill>
              </a14:hiddenFill>
            </a:ext>
          </a:extLst>
        </p:spPr>
      </p:pic>
      <p:sp>
        <p:nvSpPr>
          <p:cNvPr id="121859" name="Rectangle 3"/>
          <p:cNvSpPr>
            <a:spLocks noChangeArrowheads="1"/>
          </p:cNvSpPr>
          <p:nvPr/>
        </p:nvSpPr>
        <p:spPr bwMode="auto">
          <a:xfrm>
            <a:off x="0" y="5661025"/>
            <a:ext cx="9144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80000"/>
              </a:lnSpc>
              <a:spcBef>
                <a:spcPct val="20000"/>
              </a:spcBef>
            </a:pPr>
            <a:r>
              <a:rPr lang="mn-MN" sz="3600" dirty="0" smtClean="0">
                <a:solidFill>
                  <a:schemeClr val="accent2"/>
                </a:solidFill>
              </a:rPr>
              <a:t>Энэ бол бидний ДНХ харагдах байдал</a:t>
            </a:r>
            <a:endParaRPr lang="en-US" sz="3600" dirty="0">
              <a:solidFill>
                <a:schemeClr val="accent2"/>
              </a:solidFill>
            </a:endParaRPr>
          </a:p>
        </p:txBody>
      </p:sp>
      <p:pic>
        <p:nvPicPr>
          <p:cNvPr id="70663" name="Picture 7"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pic>
        <p:nvPicPr>
          <p:cNvPr id="120839" name="Picture 7" descr="MCj0439806000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3819517">
            <a:off x="6084888" y="4941888"/>
            <a:ext cx="792162"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494211"/>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6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121859">
                                            <p:txEl>
                                              <p:pRg st="0" end="0"/>
                                            </p:txEl>
                                          </p:spTgt>
                                        </p:tgtEl>
                                        <p:attrNameLst>
                                          <p:attrName>style.visibility</p:attrName>
                                        </p:attrNameLst>
                                      </p:cBhvr>
                                      <p:to>
                                        <p:strVal val="visible"/>
                                      </p:to>
                                    </p:set>
                                    <p:animEffect transition="in" filter="box(in)">
                                      <p:cBhvr>
                                        <p:cTn id="11" dur="3000"/>
                                        <p:tgtEl>
                                          <p:spTgt spid="121859">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208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lstStyle/>
          <a:p>
            <a:pPr algn="l"/>
            <a:r>
              <a:rPr lang="mn-MN" sz="4000" dirty="0"/>
              <a:t>ДНХ ба Хромосом, генийн хоорондын уялдаа холбоо</a:t>
            </a:r>
            <a:endParaRPr lang="en-US" sz="4000" dirty="0"/>
          </a:p>
        </p:txBody>
      </p:sp>
      <p:sp>
        <p:nvSpPr>
          <p:cNvPr id="12293" name="Rectangle 5"/>
          <p:cNvSpPr>
            <a:spLocks noGrp="1" noChangeArrowheads="1"/>
          </p:cNvSpPr>
          <p:nvPr>
            <p:ph type="body" sz="half" idx="1"/>
          </p:nvPr>
        </p:nvSpPr>
        <p:spPr/>
        <p:txBody>
          <a:bodyPr/>
          <a:lstStyle/>
          <a:p>
            <a:pPr marL="533400" indent="-533400">
              <a:buSzTx/>
              <a:buFont typeface="Wingdings" pitchFamily="2" charset="2"/>
              <a:buAutoNum type="arabicPeriod"/>
            </a:pPr>
            <a:r>
              <a:rPr lang="mn-MN" sz="2800" b="1" u="sng" dirty="0" smtClean="0"/>
              <a:t>ДНХ </a:t>
            </a:r>
            <a:r>
              <a:rPr lang="en-US" sz="2800" dirty="0" smtClean="0"/>
              <a:t> </a:t>
            </a:r>
            <a:r>
              <a:rPr lang="mn-MN" sz="2800" dirty="0" smtClean="0"/>
              <a:t> бол бүх л амьд биемахбодийн эсэд оршиж, уурга үйлдвэрлэх зааврыг өгч байдаг. </a:t>
            </a:r>
            <a:r>
              <a:rPr lang="mn-MN" sz="2800" dirty="0" smtClean="0"/>
              <a:t>Ганцхан утас ДНХ л гэхэд маш олон уургийг үйлдвэрлэх мэдээллийг агуулж байдаг байна.</a:t>
            </a:r>
            <a:endParaRPr lang="en-US" sz="2800" dirty="0"/>
          </a:p>
        </p:txBody>
      </p:sp>
      <p:pic>
        <p:nvPicPr>
          <p:cNvPr id="12297" name="Picture 9" descr="DNA Strand"/>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467350" y="2224088"/>
            <a:ext cx="2400300" cy="14954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8" name="Picture 10" descr="DNA image 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459413" y="4114800"/>
            <a:ext cx="2416175"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6324424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l"/>
            <a:r>
              <a:rPr lang="mn-MN" sz="4000" dirty="0"/>
              <a:t>ДНХ ба Хромосом, генийн хоорондын уялдаа холбоо</a:t>
            </a:r>
            <a:endParaRPr lang="en-US" sz="4000" dirty="0"/>
          </a:p>
        </p:txBody>
      </p:sp>
      <p:sp>
        <p:nvSpPr>
          <p:cNvPr id="16387" name="Rectangle 3"/>
          <p:cNvSpPr>
            <a:spLocks noGrp="1" noChangeArrowheads="1"/>
          </p:cNvSpPr>
          <p:nvPr>
            <p:ph type="body" sz="half" idx="1"/>
          </p:nvPr>
        </p:nvSpPr>
        <p:spPr/>
        <p:txBody>
          <a:bodyPr/>
          <a:lstStyle/>
          <a:p>
            <a:pPr marL="533400" indent="-533400">
              <a:buSzTx/>
              <a:buFont typeface="Wingdings" pitchFamily="2" charset="2"/>
              <a:buAutoNum type="arabicPeriod" startAt="2"/>
            </a:pPr>
            <a:r>
              <a:rPr lang="mn-MN" sz="2800" b="1" u="sng" dirty="0" smtClean="0"/>
              <a:t>Хромосом</a:t>
            </a:r>
            <a:r>
              <a:rPr lang="en-US" sz="2800" dirty="0" smtClean="0"/>
              <a:t> </a:t>
            </a:r>
            <a:r>
              <a:rPr lang="mn-MN" sz="2800" dirty="0" smtClean="0"/>
              <a:t>нь ДНХ-н эрчлэгдсэн утаслагаас тогтох ба </a:t>
            </a:r>
            <a:r>
              <a:rPr lang="en-US" sz="2800" dirty="0" smtClean="0"/>
              <a:t>– </a:t>
            </a:r>
            <a:r>
              <a:rPr lang="mn-MN" sz="2800" dirty="0" smtClean="0"/>
              <a:t>энэ хромосом нь ч төрөл бүрийн уургийг мэдээллийг өөртөө агуулна.</a:t>
            </a:r>
            <a:endParaRPr lang="en-US" sz="2800" dirty="0"/>
          </a:p>
        </p:txBody>
      </p:sp>
      <p:pic>
        <p:nvPicPr>
          <p:cNvPr id="16390" name="Picture 6" descr="Chromosome"/>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105400" y="1905000"/>
            <a:ext cx="2895600" cy="1816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91" name="Picture 7" descr="chromosome"/>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105400" y="3886200"/>
            <a:ext cx="2895600" cy="2628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823417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l"/>
            <a:r>
              <a:rPr lang="mn-MN" sz="4000" dirty="0" smtClean="0"/>
              <a:t>ДНХ ба Хромосом, генийн хоорондын уялдаа холбоо</a:t>
            </a:r>
            <a:endParaRPr lang="en-US" sz="4000" dirty="0"/>
          </a:p>
        </p:txBody>
      </p:sp>
      <p:sp>
        <p:nvSpPr>
          <p:cNvPr id="17411" name="Rectangle 3"/>
          <p:cNvSpPr>
            <a:spLocks noGrp="1" noChangeArrowheads="1"/>
          </p:cNvSpPr>
          <p:nvPr>
            <p:ph type="body" sz="half" idx="1"/>
          </p:nvPr>
        </p:nvSpPr>
        <p:spPr>
          <a:xfrm>
            <a:off x="457200" y="1981200"/>
            <a:ext cx="8686800" cy="1828800"/>
          </a:xfrm>
        </p:spPr>
        <p:txBody>
          <a:bodyPr/>
          <a:lstStyle/>
          <a:p>
            <a:pPr marL="533400" indent="-533400">
              <a:buSzTx/>
              <a:buFont typeface="Wingdings" pitchFamily="2" charset="2"/>
              <a:buAutoNum type="arabicPeriod" startAt="3"/>
            </a:pPr>
            <a:r>
              <a:rPr lang="mn-MN" sz="2800" b="1" u="sng" dirty="0" smtClean="0"/>
              <a:t>Ген</a:t>
            </a:r>
            <a:r>
              <a:rPr lang="en-US" sz="2800" dirty="0" smtClean="0"/>
              <a:t> </a:t>
            </a:r>
            <a:r>
              <a:rPr lang="mn-MN" sz="2800" dirty="0" smtClean="0"/>
              <a:t>бол ДНХ-н тодорхой хэсэг бөгөөд нэг л төрлийн уургийг мэдээллийг хадгалж байдаг </a:t>
            </a:r>
            <a:r>
              <a:rPr lang="en-US" sz="2800" dirty="0" smtClean="0"/>
              <a:t>– </a:t>
            </a:r>
            <a:r>
              <a:rPr lang="mn-MN" sz="2800" dirty="0" smtClean="0"/>
              <a:t>Тиймээс хромосомд маш олон ген байдаг байна</a:t>
            </a:r>
            <a:endParaRPr lang="en-US" sz="2800" dirty="0"/>
          </a:p>
        </p:txBody>
      </p:sp>
      <p:pic>
        <p:nvPicPr>
          <p:cNvPr id="17419" name="Picture 11" descr="geneinchromosom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295400" y="3581400"/>
            <a:ext cx="6477000" cy="310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7239185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125538"/>
            <a:ext cx="2201862" cy="5013325"/>
          </a:xfrm>
          <a:prstGeom prst="rect">
            <a:avLst/>
          </a:prstGeom>
          <a:noFill/>
          <a:extLst>
            <a:ext uri="{909E8E84-426E-40DD-AFC4-6F175D3DCCD1}">
              <a14:hiddenFill xmlns:a14="http://schemas.microsoft.com/office/drawing/2010/main">
                <a:solidFill>
                  <a:srgbClr val="FFFFFF"/>
                </a:solidFill>
              </a14:hiddenFill>
            </a:ext>
          </a:extLst>
        </p:spPr>
      </p:pic>
      <p:sp>
        <p:nvSpPr>
          <p:cNvPr id="59397" name="Rectangle 5"/>
          <p:cNvSpPr>
            <a:spLocks noChangeArrowheads="1"/>
          </p:cNvSpPr>
          <p:nvPr/>
        </p:nvSpPr>
        <p:spPr bwMode="auto">
          <a:xfrm>
            <a:off x="0" y="333375"/>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mn-MN" sz="4000" dirty="0" smtClean="0">
                <a:solidFill>
                  <a:schemeClr val="accent2"/>
                </a:solidFill>
              </a:rPr>
              <a:t>Бидний ДНХ маш урт</a:t>
            </a:r>
            <a:endParaRPr lang="en-US" sz="4000" dirty="0">
              <a:solidFill>
                <a:schemeClr val="accent2"/>
              </a:solidFill>
            </a:endParaRPr>
          </a:p>
        </p:txBody>
      </p:sp>
      <p:pic>
        <p:nvPicPr>
          <p:cNvPr id="59398" name="Picture 6"/>
          <p:cNvPicPr>
            <a:picLocks noChangeAspect="1" noChangeArrowheads="1"/>
          </p:cNvPicPr>
          <p:nvPr/>
        </p:nvPicPr>
        <p:blipFill>
          <a:blip r:embed="rId4">
            <a:lum bright="-34000" contrast="16000"/>
            <a:extLst>
              <a:ext uri="{28A0092B-C50C-407E-A947-70E740481C1C}">
                <a14:useLocalDpi xmlns:a14="http://schemas.microsoft.com/office/drawing/2010/main" val="0"/>
              </a:ext>
            </a:extLst>
          </a:blip>
          <a:srcRect/>
          <a:stretch>
            <a:fillRect/>
          </a:stretch>
        </p:blipFill>
        <p:spPr bwMode="auto">
          <a:xfrm>
            <a:off x="5867400" y="1700213"/>
            <a:ext cx="3003550"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9405" name="Group 13"/>
          <p:cNvGrpSpPr>
            <a:grpSpLocks/>
          </p:cNvGrpSpPr>
          <p:nvPr/>
        </p:nvGrpSpPr>
        <p:grpSpPr bwMode="auto">
          <a:xfrm>
            <a:off x="2987675" y="2420938"/>
            <a:ext cx="6156325" cy="3843337"/>
            <a:chOff x="1882" y="1616"/>
            <a:chExt cx="3878" cy="2421"/>
          </a:xfrm>
        </p:grpSpPr>
        <p:sp>
          <p:nvSpPr>
            <p:cNvPr id="59399" name="Text Box 7"/>
            <p:cNvSpPr txBox="1">
              <a:spLocks noChangeArrowheads="1"/>
            </p:cNvSpPr>
            <p:nvPr/>
          </p:nvSpPr>
          <p:spPr bwMode="auto">
            <a:xfrm>
              <a:off x="1882" y="3203"/>
              <a:ext cx="3878" cy="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4000" dirty="0" smtClean="0">
                  <a:solidFill>
                    <a:schemeClr val="accent2"/>
                  </a:solidFill>
                </a:rPr>
                <a:t>Тэгвэл яаж бөөмөнд багтдаг вэ?</a:t>
              </a:r>
              <a:endParaRPr lang="en-GB" sz="4000" dirty="0">
                <a:solidFill>
                  <a:schemeClr val="accent2"/>
                </a:solidFill>
              </a:endParaRPr>
            </a:p>
          </p:txBody>
        </p:sp>
        <p:sp>
          <p:nvSpPr>
            <p:cNvPr id="59400" name="AutoShape 8"/>
            <p:cNvSpPr>
              <a:spLocks noChangeArrowheads="1"/>
            </p:cNvSpPr>
            <p:nvPr/>
          </p:nvSpPr>
          <p:spPr bwMode="auto">
            <a:xfrm>
              <a:off x="2018" y="1616"/>
              <a:ext cx="1588" cy="680"/>
            </a:xfrm>
            <a:prstGeom prst="rightArrow">
              <a:avLst>
                <a:gd name="adj1" fmla="val 50000"/>
                <a:gd name="adj2" fmla="val 58382"/>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9401" name="Text Box 9"/>
          <p:cNvSpPr txBox="1">
            <a:spLocks noChangeArrowheads="1"/>
          </p:cNvSpPr>
          <p:nvPr/>
        </p:nvSpPr>
        <p:spPr bwMode="auto">
          <a:xfrm>
            <a:off x="3276600" y="2133600"/>
            <a:ext cx="2087563"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sz="9600">
                <a:solidFill>
                  <a:schemeClr val="accent2"/>
                </a:solidFill>
              </a:rPr>
              <a:t>?</a:t>
            </a:r>
          </a:p>
        </p:txBody>
      </p:sp>
      <p:pic>
        <p:nvPicPr>
          <p:cNvPr id="59406" name="Picture 14"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345915"/>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93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94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40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6" presetClass="emph" presetSubtype="0" fill="hold" grpId="1" nodeType="clickEffect">
                                  <p:stCondLst>
                                    <p:cond delay="0"/>
                                  </p:stCondLst>
                                  <p:childTnLst>
                                    <p:animScale>
                                      <p:cBhvr>
                                        <p:cTn id="18" dur="2000" fill="hold"/>
                                        <p:tgtEl>
                                          <p:spTgt spid="5940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1" grpId="0"/>
      <p:bldP spid="59401"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2" name="Picture 6"/>
          <p:cNvPicPr>
            <a:picLocks noChangeAspect="1" noChangeArrowheads="1"/>
          </p:cNvPicPr>
          <p:nvPr/>
        </p:nvPicPr>
        <p:blipFill>
          <a:blip r:embed="rId3">
            <a:lum bright="-34000" contrast="16000"/>
            <a:extLst>
              <a:ext uri="{28A0092B-C50C-407E-A947-70E740481C1C}">
                <a14:useLocalDpi xmlns:a14="http://schemas.microsoft.com/office/drawing/2010/main" val="0"/>
              </a:ext>
            </a:extLst>
          </a:blip>
          <a:srcRect/>
          <a:stretch>
            <a:fillRect/>
          </a:stretch>
        </p:blipFill>
        <p:spPr bwMode="auto">
          <a:xfrm>
            <a:off x="6011863" y="2060575"/>
            <a:ext cx="2789237"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1628775"/>
            <a:ext cx="1654175" cy="4033838"/>
          </a:xfrm>
          <a:prstGeom prst="rect">
            <a:avLst/>
          </a:prstGeom>
          <a:noFill/>
          <a:extLst>
            <a:ext uri="{909E8E84-426E-40DD-AFC4-6F175D3DCCD1}">
              <a14:hiddenFill xmlns:a14="http://schemas.microsoft.com/office/drawing/2010/main">
                <a:solidFill>
                  <a:srgbClr val="FFFFFF"/>
                </a:solidFill>
              </a14:hiddenFill>
            </a:ext>
          </a:extLst>
        </p:spPr>
      </p:pic>
      <p:sp>
        <p:nvSpPr>
          <p:cNvPr id="60428" name="AutoShape 12"/>
          <p:cNvSpPr>
            <a:spLocks noChangeArrowheads="1"/>
          </p:cNvSpPr>
          <p:nvPr/>
        </p:nvSpPr>
        <p:spPr bwMode="auto">
          <a:xfrm>
            <a:off x="5003800" y="3141663"/>
            <a:ext cx="1008063" cy="504825"/>
          </a:xfrm>
          <a:prstGeom prst="rightArrow">
            <a:avLst>
              <a:gd name="adj1" fmla="val 50000"/>
              <a:gd name="adj2" fmla="val 49921"/>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0429" name="Picture 13"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
        <p:nvSpPr>
          <p:cNvPr id="60431" name="Rectangle 15"/>
          <p:cNvSpPr>
            <a:spLocks noChangeArrowheads="1"/>
          </p:cNvSpPr>
          <p:nvPr/>
        </p:nvSpPr>
        <p:spPr bwMode="auto">
          <a:xfrm>
            <a:off x="2700337" y="260350"/>
            <a:ext cx="470614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mn-MN" sz="4000" dirty="0" smtClean="0">
                <a:solidFill>
                  <a:schemeClr val="accent2"/>
                </a:solidFill>
              </a:rPr>
              <a:t>Энэ нь хромосомд байрлана</a:t>
            </a:r>
            <a:endParaRPr lang="en-GB" sz="4000" dirty="0">
              <a:solidFill>
                <a:schemeClr val="accent2"/>
              </a:solidFill>
            </a:endParaRPr>
          </a:p>
        </p:txBody>
      </p:sp>
      <p:pic>
        <p:nvPicPr>
          <p:cNvPr id="60432"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313" y="1125538"/>
            <a:ext cx="2201862" cy="5013325"/>
          </a:xfrm>
          <a:prstGeom prst="rect">
            <a:avLst/>
          </a:prstGeom>
          <a:noFill/>
          <a:extLst>
            <a:ext uri="{909E8E84-426E-40DD-AFC4-6F175D3DCCD1}">
              <a14:hiddenFill xmlns:a14="http://schemas.microsoft.com/office/drawing/2010/main">
                <a:solidFill>
                  <a:srgbClr val="FFFFFF"/>
                </a:solidFill>
              </a14:hiddenFill>
            </a:ext>
          </a:extLst>
        </p:spPr>
      </p:pic>
      <p:sp>
        <p:nvSpPr>
          <p:cNvPr id="60433" name="AutoShape 17"/>
          <p:cNvSpPr>
            <a:spLocks noChangeArrowheads="1"/>
          </p:cNvSpPr>
          <p:nvPr/>
        </p:nvSpPr>
        <p:spPr bwMode="auto">
          <a:xfrm>
            <a:off x="2484438" y="3141663"/>
            <a:ext cx="1008062" cy="504825"/>
          </a:xfrm>
          <a:prstGeom prst="rightArrow">
            <a:avLst>
              <a:gd name="adj1" fmla="val 50000"/>
              <a:gd name="adj2" fmla="val 49921"/>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991126866"/>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0431"/>
                                        </p:tgtEl>
                                        <p:attrNameLst>
                                          <p:attrName>style.visibility</p:attrName>
                                        </p:attrNameLst>
                                      </p:cBhvr>
                                      <p:to>
                                        <p:strVal val="visible"/>
                                      </p:to>
                                    </p:set>
                                    <p:animEffect transition="in" filter="box(in)">
                                      <p:cBhvr>
                                        <p:cTn id="7" dur="3000"/>
                                        <p:tgtEl>
                                          <p:spTgt spid="604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043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042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042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60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8" grpId="0" animBg="1"/>
      <p:bldP spid="60431" grpId="0"/>
      <p:bldP spid="604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76200" y="4868069"/>
            <a:ext cx="9144000" cy="865188"/>
          </a:xfrm>
        </p:spPr>
        <p:txBody>
          <a:bodyPr/>
          <a:lstStyle/>
          <a:p>
            <a:r>
              <a:rPr lang="mn-MN" sz="3200" dirty="0" smtClean="0">
                <a:solidFill>
                  <a:schemeClr val="accent2"/>
                </a:solidFill>
              </a:rPr>
              <a:t>Энэ бол гахайны хос хромосомыг харуулсан байна</a:t>
            </a:r>
            <a:endParaRPr lang="en-GB" sz="3200" dirty="0" smtClean="0">
              <a:solidFill>
                <a:schemeClr val="accent2"/>
              </a:solidFill>
            </a:endParaRPr>
          </a:p>
        </p:txBody>
      </p:sp>
      <p:pic>
        <p:nvPicPr>
          <p:cNvPr id="860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75" y="115888"/>
            <a:ext cx="3865563" cy="4464050"/>
          </a:xfrm>
          <a:prstGeom prst="rect">
            <a:avLst/>
          </a:prstGeom>
          <a:noFill/>
          <a:extLst>
            <a:ext uri="{909E8E84-426E-40DD-AFC4-6F175D3DCCD1}">
              <a14:hiddenFill xmlns:a14="http://schemas.microsoft.com/office/drawing/2010/main">
                <a:solidFill>
                  <a:srgbClr val="FFFFFF"/>
                </a:solidFill>
              </a14:hiddenFill>
            </a:ext>
          </a:extLst>
        </p:spPr>
      </p:pic>
      <p:pic>
        <p:nvPicPr>
          <p:cNvPr id="86023" name="Picture 7"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683917"/>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6018"/>
                                        </p:tgtEl>
                                        <p:attrNameLst>
                                          <p:attrName>style.visibility</p:attrName>
                                        </p:attrNameLst>
                                      </p:cBhvr>
                                      <p:to>
                                        <p:strVal val="visible"/>
                                      </p:to>
                                    </p:set>
                                    <p:animEffect transition="in" filter="box(in)">
                                      <p:cBhvr>
                                        <p:cTn id="7" dur="3000"/>
                                        <p:tgtEl>
                                          <p:spTgt spid="86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Picture 4"/>
          <p:cNvPicPr>
            <a:picLocks noChangeAspect="1" noChangeArrowheads="1"/>
          </p:cNvPicPr>
          <p:nvPr/>
        </p:nvPicPr>
        <p:blipFill>
          <a:blip r:embed="rId3" cstate="print">
            <a:lum contrast="32000"/>
            <a:extLst>
              <a:ext uri="{28A0092B-C50C-407E-A947-70E740481C1C}">
                <a14:useLocalDpi xmlns:a14="http://schemas.microsoft.com/office/drawing/2010/main" val="0"/>
              </a:ext>
            </a:extLst>
          </a:blip>
          <a:srcRect l="9436" t="3163" r="7385" b="13104"/>
          <a:stretch>
            <a:fillRect/>
          </a:stretch>
        </p:blipFill>
        <p:spPr bwMode="auto">
          <a:xfrm>
            <a:off x="892277" y="304800"/>
            <a:ext cx="7848600" cy="5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Rectangle 3"/>
          <p:cNvSpPr>
            <a:spLocks noGrp="1" noChangeArrowheads="1"/>
          </p:cNvSpPr>
          <p:nvPr>
            <p:ph type="body" idx="1"/>
          </p:nvPr>
        </p:nvSpPr>
        <p:spPr>
          <a:xfrm>
            <a:off x="0" y="5589588"/>
            <a:ext cx="9144000" cy="576262"/>
          </a:xfrm>
        </p:spPr>
        <p:txBody>
          <a:bodyPr/>
          <a:lstStyle/>
          <a:p>
            <a:pPr algn="ctr">
              <a:lnSpc>
                <a:spcPct val="80000"/>
              </a:lnSpc>
              <a:buFontTx/>
              <a:buNone/>
            </a:pPr>
            <a:r>
              <a:rPr lang="mn-MN" sz="3600" dirty="0" smtClean="0"/>
              <a:t>Энэ нь эр хүйсийн гайханы хромосом байна</a:t>
            </a:r>
            <a:endParaRPr lang="en-GB" sz="3600" dirty="0" smtClean="0"/>
          </a:p>
        </p:txBody>
      </p:sp>
      <p:pic>
        <p:nvPicPr>
          <p:cNvPr id="81925" name="Picture 5"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023199"/>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box(in)">
                                      <p:cBhvr>
                                        <p:cTn id="7" dur="3000"/>
                                        <p:tgtEl>
                                          <p:spTgt spid="819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8192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p:bldP spid="81923" grpI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9" name="Text Box 7"/>
          <p:cNvSpPr txBox="1">
            <a:spLocks noChangeArrowheads="1"/>
          </p:cNvSpPr>
          <p:nvPr/>
        </p:nvSpPr>
        <p:spPr bwMode="auto">
          <a:xfrm>
            <a:off x="-17206" y="5757863"/>
            <a:ext cx="9144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3200" dirty="0" smtClean="0">
                <a:solidFill>
                  <a:schemeClr val="accent2"/>
                </a:solidFill>
              </a:rPr>
              <a:t>Энэ бол </a:t>
            </a:r>
            <a:r>
              <a:rPr lang="mn-MN" sz="3200" dirty="0" smtClean="0">
                <a:solidFill>
                  <a:schemeClr val="accent2"/>
                </a:solidFill>
              </a:rPr>
              <a:t>хүний</a:t>
            </a:r>
            <a:r>
              <a:rPr lang="mn-MN" sz="3200" dirty="0" smtClean="0">
                <a:solidFill>
                  <a:schemeClr val="accent2"/>
                </a:solidFill>
              </a:rPr>
              <a:t> эсийн доторх хромосом юм</a:t>
            </a:r>
            <a:endParaRPr lang="en-GB" sz="3200" dirty="0">
              <a:solidFill>
                <a:schemeClr val="accent2"/>
              </a:solidFill>
            </a:endParaRPr>
          </a:p>
        </p:txBody>
      </p:sp>
      <p:sp>
        <p:nvSpPr>
          <p:cNvPr id="64522" name="Text Box 10"/>
          <p:cNvSpPr txBox="1">
            <a:spLocks noChangeArrowheads="1"/>
          </p:cNvSpPr>
          <p:nvPr/>
        </p:nvSpPr>
        <p:spPr bwMode="auto">
          <a:xfrm>
            <a:off x="0" y="5240544"/>
            <a:ext cx="9144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3200" dirty="0" smtClean="0">
                <a:solidFill>
                  <a:schemeClr val="accent2"/>
                </a:solidFill>
              </a:rPr>
              <a:t>Хүн нийт </a:t>
            </a:r>
            <a:r>
              <a:rPr lang="en-GB" sz="3200" dirty="0" smtClean="0">
                <a:solidFill>
                  <a:schemeClr val="accent2"/>
                </a:solidFill>
              </a:rPr>
              <a:t>23 </a:t>
            </a:r>
            <a:r>
              <a:rPr lang="mn-MN" sz="3200" dirty="0" smtClean="0">
                <a:solidFill>
                  <a:schemeClr val="accent2"/>
                </a:solidFill>
              </a:rPr>
              <a:t>хос хромосомтой</a:t>
            </a:r>
            <a:endParaRPr lang="en-GB" sz="3200" dirty="0">
              <a:solidFill>
                <a:schemeClr val="accent2"/>
              </a:solidFill>
            </a:endParaRPr>
          </a:p>
        </p:txBody>
      </p:sp>
      <p:pic>
        <p:nvPicPr>
          <p:cNvPr id="64516" name="Picture 4" descr="DARWIN01 cop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613" y="0"/>
            <a:ext cx="5275262" cy="5275263"/>
          </a:xfrm>
          <a:prstGeom prst="rect">
            <a:avLst/>
          </a:prstGeom>
          <a:noFill/>
          <a:extLst>
            <a:ext uri="{909E8E84-426E-40DD-AFC4-6F175D3DCCD1}">
              <a14:hiddenFill xmlns:a14="http://schemas.microsoft.com/office/drawing/2010/main">
                <a:solidFill>
                  <a:srgbClr val="FFFFFF"/>
                </a:solidFill>
              </a14:hiddenFill>
            </a:ext>
          </a:extLst>
        </p:spPr>
      </p:pic>
      <p:pic>
        <p:nvPicPr>
          <p:cNvPr id="64517" name="Picture 5"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980022"/>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4519"/>
                                        </p:tgtEl>
                                        <p:attrNameLst>
                                          <p:attrName>style.visibility</p:attrName>
                                        </p:attrNameLst>
                                      </p:cBhvr>
                                      <p:to>
                                        <p:strVal val="visible"/>
                                      </p:to>
                                    </p:set>
                                    <p:animEffect transition="in" filter="box(in)">
                                      <p:cBhvr>
                                        <p:cTn id="7" dur="3000"/>
                                        <p:tgtEl>
                                          <p:spTgt spid="645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4519"/>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16" fill="hold" nodeType="clickEffect">
                                  <p:stCondLst>
                                    <p:cond delay="0"/>
                                  </p:stCondLst>
                                  <p:childTnLst>
                                    <p:set>
                                      <p:cBhvr>
                                        <p:cTn id="15" dur="1" fill="hold">
                                          <p:stCondLst>
                                            <p:cond delay="0"/>
                                          </p:stCondLst>
                                        </p:cTn>
                                        <p:tgtEl>
                                          <p:spTgt spid="64522">
                                            <p:txEl>
                                              <p:pRg st="0" end="0"/>
                                            </p:txEl>
                                          </p:spTgt>
                                        </p:tgtEl>
                                        <p:attrNameLst>
                                          <p:attrName>style.visibility</p:attrName>
                                        </p:attrNameLst>
                                      </p:cBhvr>
                                      <p:to>
                                        <p:strVal val="visible"/>
                                      </p:to>
                                    </p:set>
                                    <p:animEffect transition="in" filter="box(in)">
                                      <p:cBhvr>
                                        <p:cTn id="16" dur="3000"/>
                                        <p:tgtEl>
                                          <p:spTgt spid="645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9" grpId="0"/>
      <p:bldP spid="64519"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2811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129027" name="Rectangle 3"/>
          <p:cNvSpPr>
            <a:spLocks noGrp="1" noChangeArrowheads="1"/>
          </p:cNvSpPr>
          <p:nvPr>
            <p:ph type="body" idx="1"/>
          </p:nvPr>
        </p:nvSpPr>
        <p:spPr>
          <a:xfrm>
            <a:off x="3708400" y="1557338"/>
            <a:ext cx="4824413" cy="1800225"/>
          </a:xfrm>
        </p:spPr>
        <p:txBody>
          <a:bodyPr/>
          <a:lstStyle/>
          <a:p>
            <a:pPr algn="ctr" eaLnBrk="1" hangingPunct="1">
              <a:buFontTx/>
              <a:buNone/>
            </a:pPr>
            <a:r>
              <a:rPr lang="en-GB" dirty="0" smtClean="0">
                <a:solidFill>
                  <a:schemeClr val="accent2"/>
                </a:solidFill>
              </a:rPr>
              <a:t>	</a:t>
            </a:r>
            <a:r>
              <a:rPr lang="mn-MN" dirty="0">
                <a:solidFill>
                  <a:schemeClr val="accent2"/>
                </a:solidFill>
              </a:rPr>
              <a:t>Х</a:t>
            </a:r>
            <a:r>
              <a:rPr lang="mn-MN" dirty="0" smtClean="0">
                <a:solidFill>
                  <a:schemeClr val="accent2"/>
                </a:solidFill>
              </a:rPr>
              <a:t>ромосомын өөр өөр хэрчим бүр тус тусын үүрэгтэй</a:t>
            </a:r>
            <a:endParaRPr lang="en-GB" sz="3600" dirty="0" smtClean="0">
              <a:solidFill>
                <a:schemeClr val="accent2"/>
              </a:solidFill>
            </a:endParaRPr>
          </a:p>
        </p:txBody>
      </p:sp>
      <p:sp>
        <p:nvSpPr>
          <p:cNvPr id="26627" name="Text Box 4"/>
          <p:cNvSpPr txBox="1">
            <a:spLocks noChangeArrowheads="1"/>
          </p:cNvSpPr>
          <p:nvPr/>
        </p:nvSpPr>
        <p:spPr bwMode="auto">
          <a:xfrm>
            <a:off x="3132138" y="5803900"/>
            <a:ext cx="5759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spcBef>
                <a:spcPct val="50000"/>
              </a:spcBef>
            </a:pPr>
            <a:endParaRPr lang="en-US" sz="1800"/>
          </a:p>
        </p:txBody>
      </p:sp>
      <p:sp>
        <p:nvSpPr>
          <p:cNvPr id="26629" name="Text Box 6"/>
          <p:cNvSpPr txBox="1">
            <a:spLocks noChangeArrowheads="1"/>
          </p:cNvSpPr>
          <p:nvPr/>
        </p:nvSpPr>
        <p:spPr bwMode="auto">
          <a:xfrm>
            <a:off x="1619250" y="3213100"/>
            <a:ext cx="19446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spcBef>
                <a:spcPct val="50000"/>
              </a:spcBef>
            </a:pPr>
            <a:r>
              <a:rPr lang="en-GB" sz="3600">
                <a:solidFill>
                  <a:schemeClr val="accent2"/>
                </a:solidFill>
              </a:rPr>
              <a:t>]</a:t>
            </a:r>
          </a:p>
        </p:txBody>
      </p:sp>
      <p:sp>
        <p:nvSpPr>
          <p:cNvPr id="26630" name="Text Box 7"/>
          <p:cNvSpPr txBox="1">
            <a:spLocks noChangeArrowheads="1"/>
          </p:cNvSpPr>
          <p:nvPr/>
        </p:nvSpPr>
        <p:spPr bwMode="auto">
          <a:xfrm rot="-5677035">
            <a:off x="1188244" y="2924969"/>
            <a:ext cx="35274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spcBef>
                <a:spcPct val="50000"/>
              </a:spcBef>
            </a:pPr>
            <a:r>
              <a:rPr lang="en-GB" sz="7200">
                <a:solidFill>
                  <a:schemeClr val="accent2"/>
                </a:solidFill>
              </a:rPr>
              <a:t>l</a:t>
            </a:r>
          </a:p>
        </p:txBody>
      </p:sp>
      <p:pic>
        <p:nvPicPr>
          <p:cNvPr id="26632" name="Picture 8"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
        <p:nvSpPr>
          <p:cNvPr id="26634" name="Text Box 10"/>
          <p:cNvSpPr txBox="1">
            <a:spLocks noChangeArrowheads="1"/>
          </p:cNvSpPr>
          <p:nvPr/>
        </p:nvSpPr>
        <p:spPr bwMode="auto">
          <a:xfrm>
            <a:off x="3635375" y="3933825"/>
            <a:ext cx="496887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mn-MN" sz="3600" dirty="0" smtClean="0">
                <a:solidFill>
                  <a:schemeClr val="accent2"/>
                </a:solidFill>
              </a:rPr>
              <a:t>Энэхүү хэрчим бүрийг </a:t>
            </a:r>
            <a:r>
              <a:rPr lang="mn-MN" sz="3600" b="1" u="sng" dirty="0" smtClean="0">
                <a:solidFill>
                  <a:schemeClr val="accent2"/>
                </a:solidFill>
              </a:rPr>
              <a:t>ген</a:t>
            </a:r>
            <a:r>
              <a:rPr lang="mn-MN" sz="3600" b="1" dirty="0">
                <a:solidFill>
                  <a:schemeClr val="accent2"/>
                </a:solidFill>
              </a:rPr>
              <a:t> </a:t>
            </a:r>
            <a:r>
              <a:rPr lang="mn-MN" sz="3600" dirty="0" smtClean="0">
                <a:solidFill>
                  <a:schemeClr val="accent2"/>
                </a:solidFill>
              </a:rPr>
              <a:t>гэнэ.</a:t>
            </a:r>
            <a:endParaRPr lang="en-GB" sz="3600" dirty="0"/>
          </a:p>
        </p:txBody>
      </p:sp>
    </p:spTree>
    <p:extLst>
      <p:ext uri="{BB962C8B-B14F-4D97-AF65-F5344CB8AC3E}">
        <p14:creationId xmlns:p14="http://schemas.microsoft.com/office/powerpoint/2010/main" val="1704842552"/>
      </p:ext>
    </p:extLst>
  </p:cSld>
  <p:clrMapOvr>
    <a:masterClrMapping/>
  </p:clrMapOvr>
  <mc:AlternateContent xmlns:mc="http://schemas.openxmlformats.org/markup-compatibility/2006">
    <mc:Choice xmlns:p14="http://schemas.microsoft.com/office/powerpoint/2010/main" Requires="p14">
      <p:transition p14:dur="10" advTm="10000"/>
    </mc:Choice>
    <mc:Fallback>
      <p:transition advTm="1000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animEffect transition="in" filter="box(in)">
                                      <p:cBhvr>
                                        <p:cTn id="7" dur="3000"/>
                                        <p:tgtEl>
                                          <p:spTgt spid="1290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6634"/>
                                        </p:tgtEl>
                                        <p:attrNameLst>
                                          <p:attrName>style.visibility</p:attrName>
                                        </p:attrNameLst>
                                      </p:cBhvr>
                                      <p:to>
                                        <p:strVal val="visible"/>
                                      </p:to>
                                    </p:set>
                                    <p:animEffect transition="in" filter="box(in)">
                                      <p:cBhvr>
                                        <p:cTn id="12" dur="3000"/>
                                        <p:tgtEl>
                                          <p:spTgt spid="26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p:bldP spid="266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mn-MN" sz="4000" dirty="0"/>
              <a:t>ДНХ ба Хромосом, генийн хоорондын уялдаа холбоо</a:t>
            </a:r>
            <a:endParaRPr lang="en-US" sz="4000" dirty="0"/>
          </a:p>
        </p:txBody>
      </p:sp>
      <p:pic>
        <p:nvPicPr>
          <p:cNvPr id="18440" name="Picture 8" descr="DNA Gene Chromosom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1000" y="1981200"/>
            <a:ext cx="8212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6124812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2138" y="2781300"/>
            <a:ext cx="2665412" cy="2652713"/>
          </a:xfrm>
          <a:prstGeom prst="rect">
            <a:avLst/>
          </a:prstGeom>
          <a:noFill/>
          <a:ln w="28575">
            <a:solidFill>
              <a:srgbClr val="66FF99"/>
            </a:solidFill>
            <a:miter lim="800000"/>
            <a:headEnd/>
            <a:tailEnd/>
          </a:ln>
          <a:extLst>
            <a:ext uri="{909E8E84-426E-40DD-AFC4-6F175D3DCCD1}">
              <a14:hiddenFill xmlns:a14="http://schemas.microsoft.com/office/drawing/2010/main">
                <a:solidFill>
                  <a:srgbClr val="FFFFFF"/>
                </a:solidFill>
              </a14:hiddenFill>
            </a:ext>
          </a:extLst>
        </p:spPr>
      </p:pic>
      <p:grpSp>
        <p:nvGrpSpPr>
          <p:cNvPr id="82962" name="Group 18"/>
          <p:cNvGrpSpPr>
            <a:grpSpLocks/>
          </p:cNvGrpSpPr>
          <p:nvPr/>
        </p:nvGrpSpPr>
        <p:grpSpPr bwMode="auto">
          <a:xfrm>
            <a:off x="827088" y="1196975"/>
            <a:ext cx="2757487" cy="3527425"/>
            <a:chOff x="521" y="754"/>
            <a:chExt cx="1737" cy="2222"/>
          </a:xfrm>
        </p:grpSpPr>
        <p:pic>
          <p:nvPicPr>
            <p:cNvPr id="82951" name="Picture 7"/>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 y="754"/>
              <a:ext cx="1068" cy="2222"/>
            </a:xfrm>
            <a:prstGeom prst="rect">
              <a:avLst/>
            </a:prstGeom>
            <a:solidFill>
              <a:srgbClr val="0000FF"/>
            </a:solidFill>
            <a:ln w="28575">
              <a:solidFill>
                <a:srgbClr val="0000FF"/>
              </a:solidFill>
              <a:miter lim="800000"/>
              <a:headEnd/>
              <a:tailEnd/>
            </a:ln>
          </p:spPr>
        </p:pic>
        <p:sp>
          <p:nvSpPr>
            <p:cNvPr id="82954" name="AutoShape 10"/>
            <p:cNvSpPr>
              <a:spLocks noChangeArrowheads="1"/>
            </p:cNvSpPr>
            <p:nvPr/>
          </p:nvSpPr>
          <p:spPr bwMode="auto">
            <a:xfrm rot="2607722">
              <a:off x="1202" y="2251"/>
              <a:ext cx="1056" cy="499"/>
            </a:xfrm>
            <a:prstGeom prst="rightArrow">
              <a:avLst>
                <a:gd name="adj1" fmla="val 50000"/>
                <a:gd name="adj2" fmla="val 52906"/>
              </a:avLst>
            </a:prstGeom>
            <a:solidFill>
              <a:srgbClr val="0000FF"/>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2960" name="Group 16"/>
          <p:cNvGrpSpPr>
            <a:grpSpLocks/>
          </p:cNvGrpSpPr>
          <p:nvPr/>
        </p:nvGrpSpPr>
        <p:grpSpPr bwMode="auto">
          <a:xfrm>
            <a:off x="5292725" y="1125538"/>
            <a:ext cx="3021013" cy="3500437"/>
            <a:chOff x="3334" y="709"/>
            <a:chExt cx="1903" cy="2205"/>
          </a:xfrm>
        </p:grpSpPr>
        <p:pic>
          <p:nvPicPr>
            <p:cNvPr id="829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0" y="709"/>
              <a:ext cx="1087" cy="2205"/>
            </a:xfrm>
            <a:prstGeom prst="rect">
              <a:avLst/>
            </a:prstGeom>
            <a:noFill/>
            <a:ln w="28575">
              <a:solidFill>
                <a:srgbClr val="FF00FF"/>
              </a:solidFill>
              <a:miter lim="800000"/>
              <a:headEnd/>
              <a:tailEnd/>
            </a:ln>
            <a:extLst>
              <a:ext uri="{909E8E84-426E-40DD-AFC4-6F175D3DCCD1}">
                <a14:hiddenFill xmlns:a14="http://schemas.microsoft.com/office/drawing/2010/main">
                  <a:solidFill>
                    <a:srgbClr val="FFFFFF"/>
                  </a:solidFill>
                </a14:hiddenFill>
              </a:ext>
            </a:extLst>
          </p:spPr>
        </p:pic>
        <p:sp>
          <p:nvSpPr>
            <p:cNvPr id="82955" name="AutoShape 11"/>
            <p:cNvSpPr>
              <a:spLocks noChangeArrowheads="1"/>
            </p:cNvSpPr>
            <p:nvPr/>
          </p:nvSpPr>
          <p:spPr bwMode="auto">
            <a:xfrm rot="8207090">
              <a:off x="3334" y="2296"/>
              <a:ext cx="1057" cy="499"/>
            </a:xfrm>
            <a:prstGeom prst="rightArrow">
              <a:avLst>
                <a:gd name="adj1" fmla="val 50000"/>
                <a:gd name="adj2" fmla="val 52956"/>
              </a:avLst>
            </a:prstGeom>
            <a:solidFill>
              <a:srgbClr val="FF00FF"/>
            </a:solidFill>
            <a:ln w="28575">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2957" name="Rectangle 13"/>
          <p:cNvSpPr>
            <a:spLocks noChangeArrowheads="1"/>
          </p:cNvSpPr>
          <p:nvPr/>
        </p:nvSpPr>
        <p:spPr bwMode="auto">
          <a:xfrm>
            <a:off x="323850" y="5445125"/>
            <a:ext cx="8640763"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mn-MN" sz="3200" dirty="0" smtClean="0">
                <a:solidFill>
                  <a:schemeClr val="accent2"/>
                </a:solidFill>
              </a:rPr>
              <a:t>Бид нэгийг нь ааваас, нөгөөг нь ээжээс авдаг.</a:t>
            </a:r>
            <a:endParaRPr lang="en-GB" sz="3200" dirty="0">
              <a:solidFill>
                <a:schemeClr val="accent2"/>
              </a:solidFill>
            </a:endParaRPr>
          </a:p>
        </p:txBody>
      </p:sp>
      <p:pic>
        <p:nvPicPr>
          <p:cNvPr id="82961" name="Picture 17"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mn-MN" dirty="0" smtClean="0"/>
              <a:t>Бид бол эцэг эхийн генийн хуулбар юм</a:t>
            </a:r>
            <a:endParaRPr lang="en-US" dirty="0"/>
          </a:p>
        </p:txBody>
      </p:sp>
    </p:spTree>
    <p:extLst>
      <p:ext uri="{BB962C8B-B14F-4D97-AF65-F5344CB8AC3E}">
        <p14:creationId xmlns:p14="http://schemas.microsoft.com/office/powerpoint/2010/main" val="3026973"/>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9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29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nodeType="clickEffect">
                                  <p:stCondLst>
                                    <p:cond delay="0"/>
                                  </p:stCondLst>
                                  <p:childTnLst>
                                    <p:set>
                                      <p:cBhvr>
                                        <p:cTn id="14" dur="1" fill="hold">
                                          <p:stCondLst>
                                            <p:cond delay="0"/>
                                          </p:stCondLst>
                                        </p:cTn>
                                        <p:tgtEl>
                                          <p:spTgt spid="82952"/>
                                        </p:tgtEl>
                                        <p:attrNameLst>
                                          <p:attrName>style.visibility</p:attrName>
                                        </p:attrNameLst>
                                      </p:cBhvr>
                                      <p:to>
                                        <p:strVal val="visible"/>
                                      </p:to>
                                    </p:set>
                                    <p:animEffect transition="in" filter="box(in)">
                                      <p:cBhvr>
                                        <p:cTn id="15" dur="3000"/>
                                        <p:tgtEl>
                                          <p:spTgt spid="8295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82957"/>
                                        </p:tgtEl>
                                        <p:attrNameLst>
                                          <p:attrName>style.visibility</p:attrName>
                                        </p:attrNameLst>
                                      </p:cBhvr>
                                      <p:to>
                                        <p:strVal val="visible"/>
                                      </p:to>
                                    </p:set>
                                    <p:animEffect transition="in" filter="box(in)">
                                      <p:cBhvr>
                                        <p:cTn id="20" dur="3000"/>
                                        <p:tgtEl>
                                          <p:spTgt spid="82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6" descr="MCj0425746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3" y="4292600"/>
            <a:ext cx="18923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8" descr="MCj0425820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2500" y="4149725"/>
            <a:ext cx="1981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9" descr="MCj0434421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6688" y="4292600"/>
            <a:ext cx="200660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Text Box 1031"/>
          <p:cNvSpPr txBox="1">
            <a:spLocks noChangeArrowheads="1"/>
          </p:cNvSpPr>
          <p:nvPr/>
        </p:nvSpPr>
        <p:spPr bwMode="auto">
          <a:xfrm>
            <a:off x="0" y="1628775"/>
            <a:ext cx="91440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3600" dirty="0" smtClean="0">
                <a:solidFill>
                  <a:schemeClr val="accent2"/>
                </a:solidFill>
              </a:rPr>
              <a:t>яг л үсний өнгө, нүдний өнгө, зөв эсвэл солгой гартай болохыг тодорхойлдог байна.</a:t>
            </a:r>
            <a:endParaRPr lang="en-GB" sz="3600" dirty="0">
              <a:solidFill>
                <a:schemeClr val="accent2"/>
              </a:solidFill>
            </a:endParaRPr>
          </a:p>
        </p:txBody>
      </p:sp>
      <p:sp>
        <p:nvSpPr>
          <p:cNvPr id="28680" name="Text Box 1032"/>
          <p:cNvSpPr txBox="1">
            <a:spLocks noChangeArrowheads="1"/>
          </p:cNvSpPr>
          <p:nvPr/>
        </p:nvSpPr>
        <p:spPr bwMode="auto">
          <a:xfrm>
            <a:off x="0" y="404813"/>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mn-MN" sz="3600" dirty="0" smtClean="0">
                <a:solidFill>
                  <a:schemeClr val="accent2"/>
                </a:solidFill>
              </a:rPr>
              <a:t>Өөр өөр генүүд нь тус тусын үүрэгтэй</a:t>
            </a:r>
            <a:endParaRPr lang="en-GB" sz="3600" dirty="0">
              <a:solidFill>
                <a:schemeClr val="accent2"/>
              </a:solidFill>
            </a:endParaRPr>
          </a:p>
        </p:txBody>
      </p:sp>
      <p:pic>
        <p:nvPicPr>
          <p:cNvPr id="28682" name="Picture 1034"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7050" y="6291263"/>
            <a:ext cx="2266950" cy="566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1621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8676"/>
                                        </p:tgtEl>
                                        <p:attrNameLst>
                                          <p:attrName>style.visibility</p:attrName>
                                        </p:attrNameLst>
                                      </p:cBhvr>
                                      <p:to>
                                        <p:strVal val="visible"/>
                                      </p:to>
                                    </p:set>
                                    <p:anim calcmode="lin" valueType="num">
                                      <p:cBhvr additive="base">
                                        <p:cTn id="7" dur="2000" fill="hold"/>
                                        <p:tgtEl>
                                          <p:spTgt spid="28676"/>
                                        </p:tgtEl>
                                        <p:attrNameLst>
                                          <p:attrName>ppt_x</p:attrName>
                                        </p:attrNameLst>
                                      </p:cBhvr>
                                      <p:tavLst>
                                        <p:tav tm="0">
                                          <p:val>
                                            <p:strVal val="0-#ppt_w/2"/>
                                          </p:val>
                                        </p:tav>
                                        <p:tav tm="100000">
                                          <p:val>
                                            <p:strVal val="#ppt_x"/>
                                          </p:val>
                                        </p:tav>
                                      </p:tavLst>
                                    </p:anim>
                                    <p:anim calcmode="lin" valueType="num">
                                      <p:cBhvr additive="base">
                                        <p:cTn id="8" dur="2000" fill="hold"/>
                                        <p:tgtEl>
                                          <p:spTgt spid="2867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8678"/>
                                        </p:tgtEl>
                                        <p:attrNameLst>
                                          <p:attrName>style.visibility</p:attrName>
                                        </p:attrNameLst>
                                      </p:cBhvr>
                                      <p:to>
                                        <p:strVal val="visible"/>
                                      </p:to>
                                    </p:set>
                                    <p:anim calcmode="lin" valueType="num">
                                      <p:cBhvr additive="base">
                                        <p:cTn id="13" dur="2000" fill="hold"/>
                                        <p:tgtEl>
                                          <p:spTgt spid="28678"/>
                                        </p:tgtEl>
                                        <p:attrNameLst>
                                          <p:attrName>ppt_x</p:attrName>
                                        </p:attrNameLst>
                                      </p:cBhvr>
                                      <p:tavLst>
                                        <p:tav tm="0">
                                          <p:val>
                                            <p:strVal val="1+#ppt_w/2"/>
                                          </p:val>
                                        </p:tav>
                                        <p:tav tm="100000">
                                          <p:val>
                                            <p:strVal val="#ppt_x"/>
                                          </p:val>
                                        </p:tav>
                                      </p:tavLst>
                                    </p:anim>
                                    <p:anim calcmode="lin" valueType="num">
                                      <p:cBhvr additive="base">
                                        <p:cTn id="14" dur="2000" fill="hold"/>
                                        <p:tgtEl>
                                          <p:spTgt spid="2867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8677"/>
                                        </p:tgtEl>
                                        <p:attrNameLst>
                                          <p:attrName>style.visibility</p:attrName>
                                        </p:attrNameLst>
                                      </p:cBhvr>
                                      <p:to>
                                        <p:strVal val="visible"/>
                                      </p:to>
                                    </p:set>
                                    <p:anim calcmode="lin" valueType="num">
                                      <p:cBhvr additive="base">
                                        <p:cTn id="19" dur="2000" fill="hold"/>
                                        <p:tgtEl>
                                          <p:spTgt spid="28677"/>
                                        </p:tgtEl>
                                        <p:attrNameLst>
                                          <p:attrName>ppt_x</p:attrName>
                                        </p:attrNameLst>
                                      </p:cBhvr>
                                      <p:tavLst>
                                        <p:tav tm="0">
                                          <p:val>
                                            <p:strVal val="#ppt_x"/>
                                          </p:val>
                                        </p:tav>
                                        <p:tav tm="100000">
                                          <p:val>
                                            <p:strVal val="#ppt_x"/>
                                          </p:val>
                                        </p:tav>
                                      </p:tavLst>
                                    </p:anim>
                                    <p:anim calcmode="lin" valueType="num">
                                      <p:cBhvr additive="base">
                                        <p:cTn id="20" dur="2000" fill="hold"/>
                                        <p:tgtEl>
                                          <p:spTgt spid="2867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28679"/>
                                        </p:tgtEl>
                                        <p:attrNameLst>
                                          <p:attrName>style.visibility</p:attrName>
                                        </p:attrNameLst>
                                      </p:cBhvr>
                                      <p:to>
                                        <p:strVal val="visible"/>
                                      </p:to>
                                    </p:set>
                                    <p:animEffect transition="in" filter="box(in)">
                                      <p:cBhvr>
                                        <p:cTn id="25" dur="3000"/>
                                        <p:tgtEl>
                                          <p:spTgt spid="28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105400" y="-17206"/>
            <a:ext cx="3657600" cy="1371600"/>
          </a:xfrm>
        </p:spPr>
        <p:txBody>
          <a:bodyPr/>
          <a:lstStyle/>
          <a:p>
            <a:endParaRPr lang="en-US" dirty="0"/>
          </a:p>
        </p:txBody>
      </p:sp>
      <p:sp>
        <p:nvSpPr>
          <p:cNvPr id="23557" name="Rectangle 5"/>
          <p:cNvSpPr>
            <a:spLocks noGrp="1" noChangeArrowheads="1"/>
          </p:cNvSpPr>
          <p:nvPr>
            <p:ph type="body" sz="half" idx="2"/>
          </p:nvPr>
        </p:nvSpPr>
        <p:spPr/>
        <p:txBody>
          <a:bodyPr/>
          <a:lstStyle/>
          <a:p>
            <a:r>
              <a:rPr lang="mn-MN" sz="2800" dirty="0" smtClean="0"/>
              <a:t>Хромосомууд нь яг л утасны дэвтэр шиг, учир нь хромосомд маш олон ген агуулагддаг байна.</a:t>
            </a:r>
            <a:endParaRPr lang="en-US" sz="2800" dirty="0"/>
          </a:p>
        </p:txBody>
      </p:sp>
      <p:pic>
        <p:nvPicPr>
          <p:cNvPr id="23558" name="Picture 6" descr="phone book"/>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04800" y="1066800"/>
            <a:ext cx="4232275" cy="4953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091515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en-US" dirty="0"/>
          </a:p>
        </p:txBody>
      </p:sp>
      <p:sp>
        <p:nvSpPr>
          <p:cNvPr id="25604" name="Rectangle 4"/>
          <p:cNvSpPr>
            <a:spLocks noGrp="1" noChangeArrowheads="1"/>
          </p:cNvSpPr>
          <p:nvPr>
            <p:ph type="body" sz="half" idx="1"/>
          </p:nvPr>
        </p:nvSpPr>
        <p:spPr/>
        <p:txBody>
          <a:bodyPr/>
          <a:lstStyle/>
          <a:p>
            <a:r>
              <a:rPr lang="mn-MN" dirty="0" smtClean="0"/>
              <a:t>Ген нь яг л утасны дугаар шиг нэг л тодорхой уургийг кодолдог. Яг л нэг утасны дугаар нэг л хүнлүү залгадаг шиг.</a:t>
            </a:r>
            <a:endParaRPr lang="en-US" dirty="0"/>
          </a:p>
        </p:txBody>
      </p:sp>
      <p:sp>
        <p:nvSpPr>
          <p:cNvPr id="25606" name="Rectangle 6"/>
          <p:cNvSpPr>
            <a:spLocks noGrp="1" noChangeArrowheads="1"/>
          </p:cNvSpPr>
          <p:nvPr>
            <p:ph type="body" sz="half" idx="2"/>
          </p:nvPr>
        </p:nvSpPr>
        <p:spPr/>
        <p:txBody>
          <a:bodyPr/>
          <a:lstStyle/>
          <a:p>
            <a:pPr>
              <a:buFont typeface="Wingdings" pitchFamily="2" charset="2"/>
              <a:buNone/>
            </a:pPr>
            <a:r>
              <a:rPr lang="en-US" sz="4000" dirty="0"/>
              <a:t>     </a:t>
            </a:r>
            <a:r>
              <a:rPr lang="mn-MN" sz="4000" dirty="0" smtClean="0"/>
              <a:t>103</a:t>
            </a:r>
            <a:endParaRPr lang="en-US" sz="4000" dirty="0"/>
          </a:p>
          <a:p>
            <a:pPr>
              <a:buFont typeface="Wingdings" pitchFamily="2" charset="2"/>
              <a:buNone/>
            </a:pPr>
            <a:r>
              <a:rPr lang="en-US" sz="4000" dirty="0"/>
              <a:t>  </a:t>
            </a:r>
            <a:r>
              <a:rPr lang="mn-MN" sz="4000" dirty="0" smtClean="0"/>
              <a:t>Түргэн</a:t>
            </a:r>
            <a:endParaRPr lang="en-US" sz="4000" dirty="0"/>
          </a:p>
        </p:txBody>
      </p:sp>
    </p:spTree>
    <p:extLst>
      <p:ext uri="{BB962C8B-B14F-4D97-AF65-F5344CB8AC3E}">
        <p14:creationId xmlns:p14="http://schemas.microsoft.com/office/powerpoint/2010/main" val="1745379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2000"/>
                                        <p:tgtEl>
                                          <p:spTgt spid="256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4">
                                            <p:txEl>
                                              <p:pRg st="0" end="0"/>
                                            </p:txEl>
                                          </p:spTgt>
                                        </p:tgtEl>
                                        <p:attrNameLst>
                                          <p:attrName>style.visibility</p:attrName>
                                        </p:attrNameLst>
                                      </p:cBhvr>
                                      <p:to>
                                        <p:strVal val="visible"/>
                                      </p:to>
                                    </p:set>
                                    <p:animEffect transition="in" filter="fade">
                                      <p:cBhvr>
                                        <p:cTn id="12" dur="2000"/>
                                        <p:tgtEl>
                                          <p:spTgt spid="2560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6">
                                            <p:txEl>
                                              <p:pRg st="0" end="0"/>
                                            </p:txEl>
                                          </p:spTgt>
                                        </p:tgtEl>
                                        <p:attrNameLst>
                                          <p:attrName>style.visibility</p:attrName>
                                        </p:attrNameLst>
                                      </p:cBhvr>
                                      <p:to>
                                        <p:strVal val="visible"/>
                                      </p:to>
                                    </p:set>
                                    <p:animEffect transition="in" filter="fade">
                                      <p:cBhvr>
                                        <p:cTn id="17" dur="2000"/>
                                        <p:tgtEl>
                                          <p:spTgt spid="25606">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6">
                                            <p:txEl>
                                              <p:pRg st="1" end="1"/>
                                            </p:txEl>
                                          </p:spTgt>
                                        </p:tgtEl>
                                        <p:attrNameLst>
                                          <p:attrName>style.visibility</p:attrName>
                                        </p:attrNameLst>
                                      </p:cBhvr>
                                      <p:to>
                                        <p:strVal val="visible"/>
                                      </p:to>
                                    </p:set>
                                    <p:animEffect transition="in" filter="fade">
                                      <p:cBhvr>
                                        <p:cTn id="22" dur="2000"/>
                                        <p:tgtEl>
                                          <p:spTgt spid="2560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4" grpId="0" build="p"/>
      <p:bldP spid="2560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mn-MN" altLang="en-US" sz="3000" b="1" dirty="0" smtClean="0">
                <a:latin typeface="Albertus Medium" pitchFamily="34" charset="0"/>
              </a:rPr>
              <a:t>Үндсэн агуулга</a:t>
            </a:r>
            <a:endParaRPr lang="en-US" altLang="en-US" sz="3000" b="1" dirty="0">
              <a:latin typeface="Albertus Medium" pitchFamily="34" charset="0"/>
            </a:endParaRPr>
          </a:p>
        </p:txBody>
      </p:sp>
      <p:sp>
        <p:nvSpPr>
          <p:cNvPr id="392195" name="Rectangle 3"/>
          <p:cNvSpPr>
            <a:spLocks noGrp="1" noChangeArrowheads="1"/>
          </p:cNvSpPr>
          <p:nvPr>
            <p:ph type="body" idx="1"/>
          </p:nvPr>
        </p:nvSpPr>
        <p:spPr/>
        <p:txBody>
          <a:bodyPr/>
          <a:lstStyle/>
          <a:p>
            <a:pPr>
              <a:buClr>
                <a:schemeClr val="tx1"/>
              </a:buClr>
            </a:pPr>
            <a:r>
              <a:rPr lang="en-US" altLang="en-US" sz="2500" dirty="0">
                <a:latin typeface="Arial" pitchFamily="34" charset="0"/>
                <a:cs typeface="Arial" pitchFamily="34" charset="0"/>
              </a:rPr>
              <a:t>0.  </a:t>
            </a:r>
            <a:r>
              <a:rPr lang="mn-MN" altLang="en-US" sz="2500" dirty="0" smtClean="0">
                <a:latin typeface="Arial" pitchFamily="34" charset="0"/>
                <a:cs typeface="Arial" pitchFamily="34" charset="0"/>
              </a:rPr>
              <a:t>Молекул биологийн түүхэн дахь онцлох үйл явдлууд</a:t>
            </a:r>
            <a:endParaRPr lang="en-US" altLang="en-US" sz="2500" dirty="0">
              <a:latin typeface="Arial" pitchFamily="34" charset="0"/>
              <a:cs typeface="Arial" pitchFamily="34" charset="0"/>
            </a:endParaRPr>
          </a:p>
          <a:p>
            <a:pPr>
              <a:buClr>
                <a:schemeClr val="tx1"/>
              </a:buClr>
            </a:pPr>
            <a:r>
              <a:rPr lang="en-US" altLang="en-US" sz="2500" dirty="0">
                <a:latin typeface="Arial" pitchFamily="34" charset="0"/>
                <a:cs typeface="Arial" pitchFamily="34" charset="0"/>
              </a:rPr>
              <a:t>1. </a:t>
            </a:r>
            <a:r>
              <a:rPr lang="mn-MN" altLang="en-US" sz="2500" dirty="0" smtClean="0">
                <a:latin typeface="Arial" pitchFamily="34" charset="0"/>
                <a:cs typeface="Arial" pitchFamily="34" charset="0"/>
              </a:rPr>
              <a:t> Амьдрал юунаас бүтдэг вэ? </a:t>
            </a:r>
            <a:endParaRPr lang="en-US" altLang="en-US" sz="2500" dirty="0">
              <a:latin typeface="Arial" pitchFamily="34" charset="0"/>
              <a:cs typeface="Arial" pitchFamily="34" charset="0"/>
            </a:endParaRPr>
          </a:p>
          <a:p>
            <a:pPr>
              <a:buClr>
                <a:schemeClr val="tx1"/>
              </a:buClr>
            </a:pPr>
            <a:r>
              <a:rPr lang="en-US" altLang="en-US" sz="2500" dirty="0">
                <a:latin typeface="Arial" pitchFamily="34" charset="0"/>
                <a:cs typeface="Arial" pitchFamily="34" charset="0"/>
              </a:rPr>
              <a:t>2.  </a:t>
            </a:r>
            <a:r>
              <a:rPr lang="mn-MN" altLang="en-US" sz="2500" dirty="0" smtClean="0">
                <a:latin typeface="Arial" pitchFamily="34" charset="0"/>
                <a:cs typeface="Arial" pitchFamily="34" charset="0"/>
              </a:rPr>
              <a:t>Удамшлын материал гэж юу вэ? </a:t>
            </a:r>
            <a:endParaRPr lang="en-US" altLang="en-US" sz="2500" dirty="0">
              <a:latin typeface="Arial" pitchFamily="34" charset="0"/>
              <a:cs typeface="Arial" pitchFamily="34" charset="0"/>
            </a:endParaRPr>
          </a:p>
          <a:p>
            <a:pPr>
              <a:buClr>
                <a:schemeClr val="tx1"/>
              </a:buClr>
            </a:pPr>
            <a:r>
              <a:rPr lang="en-US" altLang="en-US" sz="2500" dirty="0">
                <a:latin typeface="Arial" pitchFamily="34" charset="0"/>
                <a:cs typeface="Arial" pitchFamily="34" charset="0"/>
              </a:rPr>
              <a:t>3.  </a:t>
            </a:r>
            <a:r>
              <a:rPr lang="mn-MN" altLang="en-US" sz="2500" dirty="0" smtClean="0">
                <a:latin typeface="Arial" pitchFamily="34" charset="0"/>
                <a:cs typeface="Arial" pitchFamily="34" charset="0"/>
              </a:rPr>
              <a:t>Генийн үйл ажиллагаа </a:t>
            </a:r>
            <a:endParaRPr lang="en-US" altLang="en-US" sz="2500" dirty="0">
              <a:latin typeface="Arial" pitchFamily="34" charset="0"/>
              <a:cs typeface="Arial" pitchFamily="34" charset="0"/>
            </a:endParaRPr>
          </a:p>
          <a:p>
            <a:pPr>
              <a:buClr>
                <a:schemeClr val="tx1"/>
              </a:buClr>
            </a:pPr>
            <a:r>
              <a:rPr lang="en-US" altLang="en-US" sz="2500" dirty="0">
                <a:latin typeface="Arial" pitchFamily="34" charset="0"/>
                <a:cs typeface="Arial" pitchFamily="34" charset="0"/>
              </a:rPr>
              <a:t>4.  </a:t>
            </a:r>
            <a:r>
              <a:rPr lang="mn-MN" altLang="en-US" sz="2500" dirty="0" smtClean="0">
                <a:latin typeface="Arial" pitchFamily="34" charset="0"/>
                <a:cs typeface="Arial" pitchFamily="34" charset="0"/>
              </a:rPr>
              <a:t>Генийн молекул код гэж юу вэ? </a:t>
            </a:r>
            <a:endParaRPr lang="en-US" altLang="en-US" sz="2500" dirty="0">
              <a:latin typeface="Arial" pitchFamily="34" charset="0"/>
              <a:cs typeface="Arial" pitchFamily="34" charset="0"/>
            </a:endParaRPr>
          </a:p>
          <a:p>
            <a:pPr>
              <a:buClr>
                <a:schemeClr val="tx1"/>
              </a:buClr>
            </a:pPr>
            <a:r>
              <a:rPr lang="en-US" altLang="en-US" sz="2500" dirty="0">
                <a:latin typeface="Arial" pitchFamily="34" charset="0"/>
                <a:cs typeface="Arial" pitchFamily="34" charset="0"/>
              </a:rPr>
              <a:t>5.   </a:t>
            </a:r>
            <a:r>
              <a:rPr lang="mn-MN" altLang="en-US" sz="2500" dirty="0" smtClean="0">
                <a:latin typeface="Arial" pitchFamily="34" charset="0"/>
                <a:cs typeface="Arial" pitchFamily="34" charset="0"/>
              </a:rPr>
              <a:t>ДНХ молекулын бүтэц</a:t>
            </a:r>
            <a:endParaRPr lang="en-US" altLang="en-US" sz="2500" dirty="0">
              <a:latin typeface="Arial" pitchFamily="34" charset="0"/>
              <a:cs typeface="Arial" pitchFamily="34" charset="0"/>
            </a:endParaRPr>
          </a:p>
          <a:p>
            <a:pPr>
              <a:buClr>
                <a:schemeClr val="tx1"/>
              </a:buClr>
            </a:pPr>
            <a:r>
              <a:rPr lang="en-US" altLang="en-US" sz="2500" dirty="0">
                <a:latin typeface="Arial" pitchFamily="34" charset="0"/>
                <a:cs typeface="Arial" pitchFamily="34" charset="0"/>
              </a:rPr>
              <a:t>6. </a:t>
            </a:r>
            <a:r>
              <a:rPr lang="mn-MN" altLang="en-US" sz="2500" dirty="0" smtClean="0">
                <a:latin typeface="Arial" pitchFamily="34" charset="0"/>
                <a:cs typeface="Arial" pitchFamily="34" charset="0"/>
              </a:rPr>
              <a:t> ДНХ –аас уураг үүсэх мэдээлэл хэрхэн дамжих вэ? </a:t>
            </a:r>
            <a:endParaRPr lang="en-US" altLang="en-US" sz="2500" dirty="0">
              <a:latin typeface="Arial" pitchFamily="34" charset="0"/>
              <a:cs typeface="Arial" pitchFamily="34" charset="0"/>
            </a:endParaRPr>
          </a:p>
          <a:p>
            <a:pPr>
              <a:buClr>
                <a:schemeClr val="tx1"/>
              </a:buClr>
            </a:pPr>
            <a:r>
              <a:rPr lang="en-US" altLang="en-US" sz="2500" dirty="0">
                <a:latin typeface="Arial" pitchFamily="34" charset="0"/>
                <a:cs typeface="Arial" pitchFamily="34" charset="0"/>
              </a:rPr>
              <a:t>7.  </a:t>
            </a:r>
            <a:r>
              <a:rPr lang="mn-MN" altLang="en-US" sz="2500" dirty="0" smtClean="0">
                <a:latin typeface="Arial" pitchFamily="34" charset="0"/>
                <a:cs typeface="Arial" pitchFamily="34" charset="0"/>
              </a:rPr>
              <a:t>Уургийн нийлэгжил ? </a:t>
            </a:r>
            <a:endParaRPr lang="en-US" altLang="en-US" sz="2500" dirty="0">
              <a:latin typeface="Arial" pitchFamily="34" charset="0"/>
              <a:cs typeface="Arial" pitchFamily="34" charset="0"/>
            </a:endParaRPr>
          </a:p>
          <a:p>
            <a:pPr>
              <a:buFontTx/>
              <a:buNone/>
            </a:pPr>
            <a:endParaRPr lang="en-US" altLang="en-US" sz="25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p:txBody>
          <a:bodyPr/>
          <a:lstStyle/>
          <a:p>
            <a:r>
              <a:rPr lang="mn-MN" sz="3600" dirty="0" smtClean="0"/>
              <a:t>Молекул биологийн шинжлэх ухаан</a:t>
            </a:r>
            <a:endParaRPr lang="en-US" sz="3600" dirty="0"/>
          </a:p>
        </p:txBody>
      </p:sp>
      <p:sp>
        <p:nvSpPr>
          <p:cNvPr id="499715" name="Rectangle 3"/>
          <p:cNvSpPr>
            <a:spLocks noGrp="1" noChangeArrowheads="1"/>
          </p:cNvSpPr>
          <p:nvPr>
            <p:ph type="body" sz="half" idx="1"/>
          </p:nvPr>
        </p:nvSpPr>
        <p:spPr>
          <a:xfrm>
            <a:off x="304800" y="1143000"/>
            <a:ext cx="4191000" cy="4800600"/>
          </a:xfrm>
        </p:spPr>
        <p:txBody>
          <a:bodyPr/>
          <a:lstStyle/>
          <a:p>
            <a:r>
              <a:rPr lang="mn-MN" sz="2200" dirty="0" smtClean="0"/>
              <a:t>Биологийн шинжлэх ухаанд микроскопи өргөнөөр ашиглах болсон - </a:t>
            </a:r>
            <a:r>
              <a:rPr lang="en-US" sz="2200" dirty="0" smtClean="0"/>
              <a:t>1665</a:t>
            </a:r>
            <a:endParaRPr lang="en-US" sz="2200" dirty="0"/>
          </a:p>
          <a:p>
            <a:endParaRPr lang="en-US" sz="2200" dirty="0"/>
          </a:p>
          <a:p>
            <a:r>
              <a:rPr lang="en-US" sz="2200" dirty="0"/>
              <a:t>Robert Hooke (1635-1703) </a:t>
            </a:r>
            <a:r>
              <a:rPr lang="mn-MN" sz="2200" dirty="0" smtClean="0"/>
              <a:t>Амьд организмыг эс бүтээдгийг нээсэн. </a:t>
            </a:r>
            <a:endParaRPr lang="en-US" sz="2200" dirty="0"/>
          </a:p>
          <a:p>
            <a:pPr>
              <a:buFontTx/>
              <a:buNone/>
            </a:pPr>
            <a:endParaRPr lang="en-US" sz="2200" dirty="0"/>
          </a:p>
          <a:p>
            <a:r>
              <a:rPr lang="en-US" sz="2200" dirty="0"/>
              <a:t>Matthias </a:t>
            </a:r>
            <a:r>
              <a:rPr lang="en-US" sz="2200" dirty="0" err="1"/>
              <a:t>Schleiden</a:t>
            </a:r>
            <a:r>
              <a:rPr lang="en-US" sz="2200" dirty="0"/>
              <a:t> (1804-1881) and Theodor Schwann (1810-1882) </a:t>
            </a:r>
            <a:r>
              <a:rPr lang="mn-MN" sz="2200" dirty="0" smtClean="0"/>
              <a:t>Энэхүү судалгааг цааш хөгжүүлсэн. </a:t>
            </a:r>
            <a:endParaRPr lang="en-US" sz="2200" dirty="0"/>
          </a:p>
          <a:p>
            <a:pPr>
              <a:buFontTx/>
              <a:buNone/>
            </a:pPr>
            <a:endParaRPr lang="en-US" sz="2200" dirty="0"/>
          </a:p>
        </p:txBody>
      </p:sp>
      <p:pic>
        <p:nvPicPr>
          <p:cNvPr id="499716" name="Picture 4" descr="Hooke"/>
          <p:cNvPicPr>
            <a:picLocks noGrp="1" noChangeAspect="1" noChangeArrowheads="1"/>
          </p:cNvPicPr>
          <p:nvPr>
            <p:ph sz="quarter" idx="2"/>
          </p:nvPr>
        </p:nvPicPr>
        <p:blipFill>
          <a:blip r:embed="rId2" cstate="print"/>
          <a:srcRect/>
          <a:stretch>
            <a:fillRect/>
          </a:stretch>
        </p:blipFill>
        <p:spPr>
          <a:xfrm>
            <a:off x="4724400" y="1143000"/>
            <a:ext cx="1692275" cy="1981200"/>
          </a:xfrm>
          <a:noFill/>
          <a:ln/>
        </p:spPr>
      </p:pic>
      <p:sp>
        <p:nvSpPr>
          <p:cNvPr id="499717" name="Rectangle 5"/>
          <p:cNvSpPr>
            <a:spLocks noChangeArrowheads="1"/>
          </p:cNvSpPr>
          <p:nvPr/>
        </p:nvSpPr>
        <p:spPr bwMode="auto">
          <a:xfrm>
            <a:off x="6477000" y="1219200"/>
            <a:ext cx="1981200" cy="914400"/>
          </a:xfrm>
          <a:prstGeom prst="rect">
            <a:avLst/>
          </a:prstGeom>
          <a:noFill/>
          <a:ln w="9525">
            <a:noFill/>
            <a:miter lim="800000"/>
            <a:headEnd/>
            <a:tailEnd/>
          </a:ln>
          <a:effectLst/>
        </p:spPr>
        <p:txBody>
          <a:bodyPr/>
          <a:lstStyle/>
          <a:p>
            <a:pPr marL="342900" indent="-342900">
              <a:spcBef>
                <a:spcPct val="20000"/>
              </a:spcBef>
              <a:buClr>
                <a:schemeClr val="accent1"/>
              </a:buClr>
              <a:buFontTx/>
              <a:buChar char="•"/>
            </a:pPr>
            <a:r>
              <a:rPr lang="en-US" sz="2600" b="0"/>
              <a:t>Robert Hooke</a:t>
            </a:r>
          </a:p>
          <a:p>
            <a:pPr marL="342900" indent="-342900">
              <a:spcBef>
                <a:spcPct val="20000"/>
              </a:spcBef>
              <a:buClr>
                <a:schemeClr val="accent1"/>
              </a:buClr>
            </a:pPr>
            <a:endParaRPr lang="en-US" sz="2600" b="0"/>
          </a:p>
        </p:txBody>
      </p:sp>
      <p:pic>
        <p:nvPicPr>
          <p:cNvPr id="499718" name="Picture 6" descr="Schwann"/>
          <p:cNvPicPr>
            <a:picLocks noGrp="1" noChangeAspect="1" noChangeArrowheads="1"/>
          </p:cNvPicPr>
          <p:nvPr>
            <p:ph sz="quarter" idx="3"/>
          </p:nvPr>
        </p:nvPicPr>
        <p:blipFill>
          <a:blip r:embed="rId3" cstate="print"/>
          <a:srcRect/>
          <a:stretch>
            <a:fillRect/>
          </a:stretch>
        </p:blipFill>
        <p:spPr>
          <a:xfrm>
            <a:off x="4648200" y="3276600"/>
            <a:ext cx="1676400" cy="1962150"/>
          </a:xfrm>
          <a:noFill/>
          <a:ln/>
        </p:spPr>
      </p:pic>
      <p:sp>
        <p:nvSpPr>
          <p:cNvPr id="499719" name="Rectangle 7"/>
          <p:cNvSpPr>
            <a:spLocks noChangeArrowheads="1"/>
          </p:cNvSpPr>
          <p:nvPr/>
        </p:nvSpPr>
        <p:spPr bwMode="auto">
          <a:xfrm>
            <a:off x="6705600" y="5181600"/>
            <a:ext cx="1981200" cy="914400"/>
          </a:xfrm>
          <a:prstGeom prst="rect">
            <a:avLst/>
          </a:prstGeom>
          <a:noFill/>
          <a:ln w="9525">
            <a:noFill/>
            <a:miter lim="800000"/>
            <a:headEnd/>
            <a:tailEnd/>
          </a:ln>
          <a:effectLst/>
        </p:spPr>
        <p:txBody>
          <a:bodyPr/>
          <a:lstStyle/>
          <a:p>
            <a:pPr marL="342900" indent="-342900">
              <a:spcBef>
                <a:spcPct val="20000"/>
              </a:spcBef>
              <a:buClr>
                <a:schemeClr val="accent1"/>
              </a:buClr>
              <a:buFontTx/>
              <a:buChar char="•"/>
            </a:pPr>
            <a:r>
              <a:rPr lang="en-US" sz="2600" b="0"/>
              <a:t>Theodor Schwann</a:t>
            </a:r>
          </a:p>
          <a:p>
            <a:pPr marL="342900" indent="-342900">
              <a:spcBef>
                <a:spcPct val="20000"/>
              </a:spcBef>
              <a:buClr>
                <a:schemeClr val="accent1"/>
              </a:buClr>
            </a:pPr>
            <a:endParaRPr lang="en-US" sz="2600" b="0"/>
          </a:p>
        </p:txBody>
      </p:sp>
      <p:pic>
        <p:nvPicPr>
          <p:cNvPr id="499720" name="Picture 8" descr="matthias"/>
          <p:cNvPicPr>
            <a:picLocks noChangeAspect="1" noChangeArrowheads="1"/>
          </p:cNvPicPr>
          <p:nvPr/>
        </p:nvPicPr>
        <p:blipFill>
          <a:blip r:embed="rId4" cstate="print"/>
          <a:srcRect/>
          <a:stretch>
            <a:fillRect/>
          </a:stretch>
        </p:blipFill>
        <p:spPr bwMode="auto">
          <a:xfrm>
            <a:off x="6934200" y="3124200"/>
            <a:ext cx="1600200" cy="1981200"/>
          </a:xfrm>
          <a:prstGeom prst="rect">
            <a:avLst/>
          </a:prstGeom>
          <a:noFill/>
        </p:spPr>
      </p:pic>
      <p:sp>
        <p:nvSpPr>
          <p:cNvPr id="499721" name="Rectangle 9"/>
          <p:cNvSpPr>
            <a:spLocks noChangeArrowheads="1"/>
          </p:cNvSpPr>
          <p:nvPr/>
        </p:nvSpPr>
        <p:spPr bwMode="auto">
          <a:xfrm>
            <a:off x="4572000" y="5334000"/>
            <a:ext cx="1981200" cy="914400"/>
          </a:xfrm>
          <a:prstGeom prst="rect">
            <a:avLst/>
          </a:prstGeom>
          <a:noFill/>
          <a:ln w="9525">
            <a:noFill/>
            <a:miter lim="800000"/>
            <a:headEnd/>
            <a:tailEnd/>
          </a:ln>
          <a:effectLst/>
        </p:spPr>
        <p:txBody>
          <a:bodyPr/>
          <a:lstStyle/>
          <a:p>
            <a:pPr marL="342900" indent="-342900">
              <a:spcBef>
                <a:spcPct val="20000"/>
              </a:spcBef>
              <a:buClr>
                <a:schemeClr val="accent1"/>
              </a:buClr>
              <a:buFontTx/>
              <a:buChar char="•"/>
            </a:pPr>
            <a:r>
              <a:rPr lang="en-US" sz="2600" b="0"/>
              <a:t>Matthias Schleiden</a:t>
            </a:r>
          </a:p>
          <a:p>
            <a:pPr marL="342900" indent="-342900">
              <a:spcBef>
                <a:spcPct val="20000"/>
              </a:spcBef>
              <a:buClr>
                <a:schemeClr val="accent1"/>
              </a:buClr>
            </a:pPr>
            <a:endParaRPr lang="en-US" sz="2600" b="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04" name="Picture 4" descr="mendel"/>
          <p:cNvPicPr>
            <a:picLocks noGrp="1" noChangeAspect="1" noChangeArrowheads="1"/>
          </p:cNvPicPr>
          <p:nvPr>
            <p:ph sz="quarter" idx="2"/>
          </p:nvPr>
        </p:nvPicPr>
        <p:blipFill>
          <a:blip r:embed="rId3" cstate="print"/>
          <a:srcRect/>
          <a:stretch>
            <a:fillRect/>
          </a:stretch>
        </p:blipFill>
        <p:spPr>
          <a:xfrm>
            <a:off x="5791200" y="1219200"/>
            <a:ext cx="1704975" cy="2189163"/>
          </a:xfrm>
          <a:noFill/>
          <a:ln/>
        </p:spPr>
      </p:pic>
      <p:sp>
        <p:nvSpPr>
          <p:cNvPr id="460802" name="Rectangle 2"/>
          <p:cNvSpPr>
            <a:spLocks noGrp="1" noChangeArrowheads="1"/>
          </p:cNvSpPr>
          <p:nvPr>
            <p:ph type="title"/>
          </p:nvPr>
        </p:nvSpPr>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latin typeface="Albertus Medium" pitchFamily="34" charset="0"/>
              </a:rPr>
              <a:t>1800 </a:t>
            </a:r>
            <a:r>
              <a:rPr lang="en-US" altLang="en-US" sz="3000" b="1" dirty="0">
                <a:latin typeface="Albertus Medium" pitchFamily="34" charset="0"/>
              </a:rPr>
              <a:t>- 1870</a:t>
            </a:r>
          </a:p>
        </p:txBody>
      </p:sp>
      <p:sp>
        <p:nvSpPr>
          <p:cNvPr id="460803" name="Rectangle 3"/>
          <p:cNvSpPr>
            <a:spLocks noGrp="1" noChangeArrowheads="1"/>
          </p:cNvSpPr>
          <p:nvPr>
            <p:ph type="body" sz="half" idx="1"/>
          </p:nvPr>
        </p:nvSpPr>
        <p:spPr/>
        <p:txBody>
          <a:bodyPr/>
          <a:lstStyle/>
          <a:p>
            <a:r>
              <a:rPr lang="en-US" altLang="en-US" sz="2100" b="1" dirty="0">
                <a:solidFill>
                  <a:srgbClr val="FF0000"/>
                </a:solidFill>
              </a:rPr>
              <a:t>1865</a:t>
            </a:r>
            <a:r>
              <a:rPr lang="en-US" altLang="en-US" sz="2100" dirty="0">
                <a:latin typeface="Arial Narrow" pitchFamily="34" charset="0"/>
              </a:rPr>
              <a:t>   </a:t>
            </a:r>
            <a:r>
              <a:rPr lang="mn-MN" altLang="en-US" sz="2100" dirty="0" smtClean="0"/>
              <a:t>Грегор Мендел</a:t>
            </a:r>
          </a:p>
          <a:p>
            <a:r>
              <a:rPr lang="mn-MN" altLang="en-US" sz="2100" dirty="0" smtClean="0"/>
              <a:t>Вандуйн дээр удамшлын суурь хуулийг нээсэн. </a:t>
            </a:r>
            <a:endParaRPr lang="en-US" altLang="en-US" sz="2100" dirty="0"/>
          </a:p>
          <a:p>
            <a:pPr marL="742950" lvl="1" indent="-285750"/>
            <a:r>
              <a:rPr lang="mn-MN" altLang="en-US" sz="1900" dirty="0" smtClean="0"/>
              <a:t>Доминант, рецессив генүүд байдгийг баталсан. </a:t>
            </a:r>
            <a:endParaRPr lang="en-US" altLang="en-US" sz="1900" dirty="0"/>
          </a:p>
          <a:p>
            <a:pPr marL="742950" lvl="1" indent="-285750"/>
            <a:endParaRPr lang="en-US" altLang="en-US" sz="1900" dirty="0"/>
          </a:p>
          <a:p>
            <a:r>
              <a:rPr lang="en-US" sz="2100" b="1" dirty="0">
                <a:solidFill>
                  <a:srgbClr val="FF0000"/>
                </a:solidFill>
              </a:rPr>
              <a:t>1869</a:t>
            </a:r>
            <a:r>
              <a:rPr lang="en-US" sz="2100" dirty="0"/>
              <a:t> Johann Friedrich </a:t>
            </a:r>
            <a:r>
              <a:rPr lang="en-US" sz="2100" dirty="0" err="1" smtClean="0"/>
              <a:t>Miescher</a:t>
            </a:r>
            <a:r>
              <a:rPr lang="mn-MN" sz="2100" dirty="0" smtClean="0"/>
              <a:t> ДНХ нээсэн бөгөөд нуклейн гэж нэрлэсэн. </a:t>
            </a:r>
            <a:endParaRPr lang="en-US" sz="2100" dirty="0"/>
          </a:p>
          <a:p>
            <a:endParaRPr lang="en-US" altLang="en-US" sz="2000" dirty="0"/>
          </a:p>
        </p:txBody>
      </p:sp>
      <p:sp>
        <p:nvSpPr>
          <p:cNvPr id="460806" name="Text Box 6"/>
          <p:cNvSpPr txBox="1">
            <a:spLocks noChangeArrowheads="1"/>
          </p:cNvSpPr>
          <p:nvPr/>
        </p:nvSpPr>
        <p:spPr bwMode="auto">
          <a:xfrm>
            <a:off x="6194400" y="3392269"/>
            <a:ext cx="2340000" cy="646331"/>
          </a:xfrm>
          <a:prstGeom prst="rect">
            <a:avLst/>
          </a:prstGeom>
          <a:noFill/>
          <a:ln w="9525">
            <a:noFill/>
            <a:miter lim="800000"/>
            <a:headEnd/>
            <a:tailEnd/>
          </a:ln>
          <a:effectLst/>
        </p:spPr>
        <p:txBody>
          <a:bodyPr wrap="none">
            <a:spAutoFit/>
          </a:bodyPr>
          <a:lstStyle/>
          <a:p>
            <a:r>
              <a:rPr lang="en-US" b="0" dirty="0"/>
              <a:t>Mendel: </a:t>
            </a:r>
            <a:r>
              <a:rPr lang="mn-MN" b="0" dirty="0" smtClean="0"/>
              <a:t>Генетикийн </a:t>
            </a:r>
          </a:p>
          <a:p>
            <a:r>
              <a:rPr lang="mn-MN" b="0" dirty="0" smtClean="0"/>
              <a:t>загалмайлсан эцэг</a:t>
            </a:r>
            <a:endParaRPr lang="en-US" b="0" dirty="0"/>
          </a:p>
        </p:txBody>
      </p:sp>
      <p:pic>
        <p:nvPicPr>
          <p:cNvPr id="460807" name="Picture 7" descr="miescher"/>
          <p:cNvPicPr>
            <a:picLocks noGrp="1" noChangeAspect="1" noChangeArrowheads="1"/>
          </p:cNvPicPr>
          <p:nvPr>
            <p:ph sz="quarter" idx="3"/>
          </p:nvPr>
        </p:nvPicPr>
        <p:blipFill>
          <a:blip r:embed="rId4" cstate="print"/>
          <a:srcRect/>
          <a:stretch>
            <a:fillRect/>
          </a:stretch>
        </p:blipFill>
        <p:spPr>
          <a:xfrm>
            <a:off x="4495800" y="3962400"/>
            <a:ext cx="1466850" cy="2189163"/>
          </a:xfrm>
          <a:noFill/>
          <a:ln/>
        </p:spPr>
      </p:pic>
      <p:sp>
        <p:nvSpPr>
          <p:cNvPr id="460809" name="Text Box 9"/>
          <p:cNvSpPr txBox="1">
            <a:spLocks noChangeArrowheads="1"/>
          </p:cNvSpPr>
          <p:nvPr/>
        </p:nvSpPr>
        <p:spPr bwMode="auto">
          <a:xfrm>
            <a:off x="5943600" y="5486400"/>
            <a:ext cx="1924050" cy="366713"/>
          </a:xfrm>
          <a:prstGeom prst="rect">
            <a:avLst/>
          </a:prstGeom>
          <a:noFill/>
          <a:ln w="9525">
            <a:noFill/>
            <a:miter lim="800000"/>
            <a:headEnd/>
            <a:tailEnd/>
          </a:ln>
          <a:effectLst/>
        </p:spPr>
        <p:txBody>
          <a:bodyPr wrap="none">
            <a:spAutoFit/>
          </a:bodyPr>
          <a:lstStyle/>
          <a:p>
            <a:r>
              <a:rPr lang="en-US" b="0" dirty="0"/>
              <a:t>Johann </a:t>
            </a:r>
            <a:r>
              <a:rPr lang="en-US" b="0" dirty="0" err="1"/>
              <a:t>Miescher</a:t>
            </a:r>
            <a:endParaRPr lang="en-US" b="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latin typeface="Albertus Medium" pitchFamily="34" charset="0"/>
              </a:rPr>
              <a:t>1880 </a:t>
            </a:r>
            <a:r>
              <a:rPr lang="en-US" altLang="en-US" sz="3000" b="1" dirty="0">
                <a:latin typeface="Albertus Medium" pitchFamily="34" charset="0"/>
              </a:rPr>
              <a:t>- 1900</a:t>
            </a:r>
          </a:p>
        </p:txBody>
      </p:sp>
      <p:sp>
        <p:nvSpPr>
          <p:cNvPr id="188419" name="Rectangle 3"/>
          <p:cNvSpPr>
            <a:spLocks noGrp="1" noChangeArrowheads="1"/>
          </p:cNvSpPr>
          <p:nvPr>
            <p:ph type="body" sz="half" idx="1"/>
          </p:nvPr>
        </p:nvSpPr>
        <p:spPr>
          <a:xfrm>
            <a:off x="457200" y="1600200"/>
            <a:ext cx="8153400" cy="4530725"/>
          </a:xfrm>
        </p:spPr>
        <p:txBody>
          <a:bodyPr/>
          <a:lstStyle/>
          <a:p>
            <a:r>
              <a:rPr lang="en-US" sz="2400" b="1" dirty="0">
                <a:solidFill>
                  <a:srgbClr val="FF0000"/>
                </a:solidFill>
              </a:rPr>
              <a:t>1881</a:t>
            </a:r>
            <a:r>
              <a:rPr lang="en-US" sz="2400" dirty="0"/>
              <a:t> Edward Zacharias </a:t>
            </a:r>
            <a:r>
              <a:rPr lang="mn-MN" sz="2400" dirty="0" smtClean="0"/>
              <a:t> - Хромосомууд нуклейн аас тогтдог гэдгийг нээсэн. </a:t>
            </a:r>
            <a:endParaRPr lang="en-US" sz="2400" dirty="0"/>
          </a:p>
          <a:p>
            <a:endParaRPr lang="en-US" sz="2400" dirty="0"/>
          </a:p>
          <a:p>
            <a:r>
              <a:rPr lang="en-US" sz="2400" b="1" dirty="0">
                <a:solidFill>
                  <a:srgbClr val="FF0000"/>
                </a:solidFill>
              </a:rPr>
              <a:t>1899</a:t>
            </a:r>
            <a:r>
              <a:rPr lang="en-US" sz="2400" dirty="0"/>
              <a:t> Richard </a:t>
            </a:r>
            <a:r>
              <a:rPr lang="en-US" sz="2400" dirty="0" err="1" smtClean="0"/>
              <a:t>Altmann</a:t>
            </a:r>
            <a:r>
              <a:rPr lang="mn-MN" sz="2400" dirty="0" smtClean="0"/>
              <a:t> нуклейн – нуклейн хүчил болгон шинээр нэрлэсэн. </a:t>
            </a:r>
            <a:endParaRPr lang="en-US" sz="2400" dirty="0"/>
          </a:p>
          <a:p>
            <a:endParaRPr lang="en-US" sz="2400" dirty="0"/>
          </a:p>
          <a:p>
            <a:r>
              <a:rPr lang="en-US" sz="2400" b="1" dirty="0">
                <a:solidFill>
                  <a:srgbClr val="FF0000"/>
                </a:solidFill>
              </a:rPr>
              <a:t>By 1900</a:t>
            </a:r>
            <a:r>
              <a:rPr lang="en-US" sz="2400" dirty="0"/>
              <a:t>, </a:t>
            </a:r>
            <a:r>
              <a:rPr lang="mn-MN" sz="2400" dirty="0" smtClean="0"/>
              <a:t>20 амин хүчлийн найрлагийг тогтоосон. </a:t>
            </a:r>
            <a:endParaRPr lang="en-US" sz="2400" dirty="0"/>
          </a:p>
        </p:txBody>
      </p:sp>
      <p:pic>
        <p:nvPicPr>
          <p:cNvPr id="188420" name="Picture 4" descr="arg3d"/>
          <p:cNvPicPr>
            <a:picLocks noGrp="1" noChangeAspect="1" noChangeArrowheads="1"/>
          </p:cNvPicPr>
          <p:nvPr>
            <p:ph sz="half" idx="2"/>
          </p:nvPr>
        </p:nvPicPr>
        <p:blipFill>
          <a:blip r:embed="rId3" cstate="print"/>
          <a:srcRect/>
          <a:stretch>
            <a:fillRect/>
          </a:stretch>
        </p:blipFill>
        <p:spPr>
          <a:xfrm>
            <a:off x="5715000" y="4648200"/>
            <a:ext cx="3124200" cy="1762125"/>
          </a:xfrm>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latin typeface="Albertus Medium" pitchFamily="34" charset="0"/>
              </a:rPr>
              <a:t>1900-1911</a:t>
            </a:r>
            <a:endParaRPr lang="en-US" altLang="en-US" sz="3000" b="1" dirty="0">
              <a:latin typeface="Albertus Medium" pitchFamily="34" charset="0"/>
            </a:endParaRPr>
          </a:p>
        </p:txBody>
      </p:sp>
      <p:sp>
        <p:nvSpPr>
          <p:cNvPr id="462851" name="Rectangle 3"/>
          <p:cNvSpPr>
            <a:spLocks noGrp="1" noChangeArrowheads="1"/>
          </p:cNvSpPr>
          <p:nvPr>
            <p:ph type="body" sz="half" idx="1"/>
          </p:nvPr>
        </p:nvSpPr>
        <p:spPr>
          <a:xfrm>
            <a:off x="457200" y="1600200"/>
            <a:ext cx="5791200" cy="4530725"/>
          </a:xfrm>
        </p:spPr>
        <p:txBody>
          <a:bodyPr/>
          <a:lstStyle/>
          <a:p>
            <a:pPr>
              <a:lnSpc>
                <a:spcPct val="80000"/>
              </a:lnSpc>
            </a:pPr>
            <a:r>
              <a:rPr lang="en-US" sz="2000" b="1" dirty="0">
                <a:solidFill>
                  <a:srgbClr val="FF0000"/>
                </a:solidFill>
              </a:rPr>
              <a:t>1902</a:t>
            </a:r>
            <a:r>
              <a:rPr lang="en-US" sz="2000" dirty="0"/>
              <a:t> - Emil Hermann </a:t>
            </a:r>
            <a:r>
              <a:rPr lang="en-US" sz="2000" dirty="0" smtClean="0"/>
              <a:t>Fischer</a:t>
            </a:r>
            <a:r>
              <a:rPr lang="mn-MN" sz="2000" dirty="0" smtClean="0"/>
              <a:t>: Нобелийн шагнал </a:t>
            </a:r>
          </a:p>
          <a:p>
            <a:pPr>
              <a:lnSpc>
                <a:spcPct val="80000"/>
              </a:lnSpc>
            </a:pPr>
            <a:r>
              <a:rPr lang="mn-MN" sz="2000" dirty="0" smtClean="0"/>
              <a:t>Амин хүчил нь уургийг бүтээдэг. </a:t>
            </a:r>
            <a:endParaRPr lang="en-US" sz="2000" dirty="0"/>
          </a:p>
          <a:p>
            <a:pPr>
              <a:lnSpc>
                <a:spcPct val="80000"/>
              </a:lnSpc>
            </a:pPr>
            <a:r>
              <a:rPr lang="mn-MN" sz="2000" dirty="0" smtClean="0"/>
              <a:t>Дэвшүүлсэн онол нь : Уураг нь амин хүчлийн онцлог дарааллаас тогтдог. </a:t>
            </a:r>
            <a:endParaRPr lang="en-US" sz="2000" dirty="0"/>
          </a:p>
          <a:p>
            <a:pPr>
              <a:lnSpc>
                <a:spcPct val="80000"/>
              </a:lnSpc>
            </a:pPr>
            <a:endParaRPr lang="en-US" sz="2000" dirty="0"/>
          </a:p>
          <a:p>
            <a:pPr>
              <a:lnSpc>
                <a:spcPct val="80000"/>
              </a:lnSpc>
            </a:pPr>
            <a:r>
              <a:rPr lang="en-US" altLang="en-US" sz="2000" b="1" dirty="0">
                <a:solidFill>
                  <a:srgbClr val="FF0000"/>
                </a:solidFill>
              </a:rPr>
              <a:t>1911</a:t>
            </a:r>
            <a:r>
              <a:rPr lang="en-US" altLang="en-US" sz="2000" b="1" dirty="0"/>
              <a:t> – </a:t>
            </a:r>
            <a:r>
              <a:rPr lang="en-US" altLang="en-US" sz="2000" dirty="0"/>
              <a:t>Thomas Hunt </a:t>
            </a:r>
            <a:r>
              <a:rPr lang="en-US" altLang="en-US" sz="2000" dirty="0" smtClean="0"/>
              <a:t>Morgan </a:t>
            </a:r>
            <a:r>
              <a:rPr lang="mn-MN" altLang="en-US" sz="2000" dirty="0" smtClean="0"/>
              <a:t>1 хромосом дээр байгаа генүүд тус тусдаа удамшдаг. </a:t>
            </a:r>
          </a:p>
          <a:p>
            <a:pPr>
              <a:lnSpc>
                <a:spcPct val="80000"/>
              </a:lnSpc>
            </a:pPr>
            <a:endParaRPr lang="en-US" altLang="en-US" sz="2000" dirty="0"/>
          </a:p>
          <a:p>
            <a:pPr>
              <a:lnSpc>
                <a:spcPct val="80000"/>
              </a:lnSpc>
            </a:pPr>
            <a:endParaRPr lang="en-US" altLang="en-US" sz="2000" dirty="0"/>
          </a:p>
          <a:p>
            <a:pPr>
              <a:lnSpc>
                <a:spcPct val="80000"/>
              </a:lnSpc>
            </a:pPr>
            <a:r>
              <a:rPr lang="en-US" altLang="en-US" sz="2000" b="1" dirty="0">
                <a:solidFill>
                  <a:srgbClr val="FF0000"/>
                </a:solidFill>
              </a:rPr>
              <a:t>1911</a:t>
            </a:r>
            <a:r>
              <a:rPr lang="en-US" altLang="en-US" sz="2000" dirty="0"/>
              <a:t> </a:t>
            </a:r>
            <a:r>
              <a:rPr lang="en-US" altLang="en-US" sz="2000" dirty="0" err="1"/>
              <a:t>Pheobus</a:t>
            </a:r>
            <a:r>
              <a:rPr lang="en-US" altLang="en-US" sz="2000" dirty="0"/>
              <a:t> Aaron Theodore </a:t>
            </a:r>
            <a:r>
              <a:rPr lang="en-US" altLang="en-US" sz="2000" dirty="0" err="1"/>
              <a:t>Lerene</a:t>
            </a:r>
            <a:r>
              <a:rPr lang="en-US" altLang="en-US" sz="2000" dirty="0"/>
              <a:t> </a:t>
            </a:r>
            <a:r>
              <a:rPr lang="mn-MN" altLang="en-US" sz="2000" dirty="0" smtClean="0"/>
              <a:t> </a:t>
            </a:r>
            <a:r>
              <a:rPr lang="en-US" altLang="en-US" sz="2000" dirty="0" smtClean="0"/>
              <a:t>RNA</a:t>
            </a:r>
            <a:r>
              <a:rPr lang="mn-MN" altLang="en-US" sz="2000" dirty="0" smtClean="0"/>
              <a:t> нээсэн. </a:t>
            </a:r>
            <a:endParaRPr lang="en-US" altLang="en-US" sz="2000" dirty="0"/>
          </a:p>
        </p:txBody>
      </p:sp>
      <p:pic>
        <p:nvPicPr>
          <p:cNvPr id="462852" name="Picture 4" descr="fischer"/>
          <p:cNvPicPr>
            <a:picLocks noGrp="1" noChangeAspect="1" noChangeArrowheads="1"/>
          </p:cNvPicPr>
          <p:nvPr>
            <p:ph sz="quarter" idx="2"/>
          </p:nvPr>
        </p:nvPicPr>
        <p:blipFill>
          <a:blip r:embed="rId3" cstate="print"/>
          <a:srcRect/>
          <a:stretch>
            <a:fillRect/>
          </a:stretch>
        </p:blipFill>
        <p:spPr>
          <a:xfrm>
            <a:off x="6172200" y="1219200"/>
            <a:ext cx="1333500" cy="1885950"/>
          </a:xfrm>
          <a:noFill/>
          <a:ln/>
        </p:spPr>
      </p:pic>
      <p:pic>
        <p:nvPicPr>
          <p:cNvPr id="462860" name="Picture 12" descr="morgan"/>
          <p:cNvPicPr>
            <a:picLocks noGrp="1" noChangeAspect="1" noChangeArrowheads="1"/>
          </p:cNvPicPr>
          <p:nvPr>
            <p:ph sz="quarter" idx="3"/>
          </p:nvPr>
        </p:nvPicPr>
        <p:blipFill>
          <a:blip r:embed="rId4" cstate="print"/>
          <a:srcRect/>
          <a:stretch>
            <a:fillRect/>
          </a:stretch>
        </p:blipFill>
        <p:spPr>
          <a:xfrm>
            <a:off x="6172200" y="3429000"/>
            <a:ext cx="1333500" cy="1885950"/>
          </a:xfrm>
          <a:noFill/>
          <a:ln/>
        </p:spPr>
      </p:pic>
      <p:sp>
        <p:nvSpPr>
          <p:cNvPr id="462862" name="Text Box 14"/>
          <p:cNvSpPr txBox="1">
            <a:spLocks noChangeArrowheads="1"/>
          </p:cNvSpPr>
          <p:nvPr/>
        </p:nvSpPr>
        <p:spPr bwMode="auto">
          <a:xfrm>
            <a:off x="7543800" y="2362200"/>
            <a:ext cx="990600" cy="641350"/>
          </a:xfrm>
          <a:prstGeom prst="rect">
            <a:avLst/>
          </a:prstGeom>
          <a:noFill/>
          <a:ln w="9525">
            <a:noFill/>
            <a:miter lim="800000"/>
            <a:headEnd/>
            <a:tailEnd/>
          </a:ln>
          <a:effectLst/>
        </p:spPr>
        <p:txBody>
          <a:bodyPr>
            <a:spAutoFit/>
          </a:bodyPr>
          <a:lstStyle/>
          <a:p>
            <a:r>
              <a:rPr lang="en-US" b="0"/>
              <a:t>Emil Fischer</a:t>
            </a:r>
          </a:p>
        </p:txBody>
      </p:sp>
      <p:sp>
        <p:nvSpPr>
          <p:cNvPr id="462863" name="Rectangle 15"/>
          <p:cNvSpPr>
            <a:spLocks noChangeArrowheads="1"/>
          </p:cNvSpPr>
          <p:nvPr/>
        </p:nvSpPr>
        <p:spPr bwMode="auto">
          <a:xfrm>
            <a:off x="7543800" y="4495800"/>
            <a:ext cx="1143000" cy="641350"/>
          </a:xfrm>
          <a:prstGeom prst="rect">
            <a:avLst/>
          </a:prstGeom>
          <a:noFill/>
          <a:ln w="9525">
            <a:noFill/>
            <a:miter lim="800000"/>
            <a:headEnd/>
            <a:tailEnd/>
          </a:ln>
          <a:effectLst/>
        </p:spPr>
        <p:txBody>
          <a:bodyPr>
            <a:spAutoFit/>
          </a:bodyPr>
          <a:lstStyle/>
          <a:p>
            <a:r>
              <a:rPr lang="en-US" b="0"/>
              <a:t>Thomas Morgan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4902" name="Picture 6" descr="beadle"/>
          <p:cNvPicPr>
            <a:picLocks noGrp="1" noChangeAspect="1" noChangeArrowheads="1"/>
          </p:cNvPicPr>
          <p:nvPr>
            <p:ph sz="quarter" idx="3"/>
          </p:nvPr>
        </p:nvPicPr>
        <p:blipFill>
          <a:blip r:embed="rId3" cstate="print"/>
          <a:srcRect/>
          <a:stretch>
            <a:fillRect/>
          </a:stretch>
        </p:blipFill>
        <p:spPr>
          <a:xfrm>
            <a:off x="5211762" y="1492250"/>
            <a:ext cx="1135063" cy="1600200"/>
          </a:xfrm>
          <a:noFill/>
          <a:ln/>
        </p:spPr>
      </p:pic>
      <p:pic>
        <p:nvPicPr>
          <p:cNvPr id="464900" name="Picture 4" descr="tatum"/>
          <p:cNvPicPr>
            <a:picLocks noGrp="1" noChangeAspect="1" noChangeArrowheads="1"/>
          </p:cNvPicPr>
          <p:nvPr>
            <p:ph sz="quarter" idx="2"/>
          </p:nvPr>
        </p:nvPicPr>
        <p:blipFill>
          <a:blip r:embed="rId4" cstate="print"/>
          <a:srcRect/>
          <a:stretch>
            <a:fillRect/>
          </a:stretch>
        </p:blipFill>
        <p:spPr>
          <a:xfrm>
            <a:off x="6811962" y="1492250"/>
            <a:ext cx="1189038" cy="1676400"/>
          </a:xfrm>
          <a:noFill/>
          <a:ln/>
        </p:spPr>
      </p:pic>
      <p:sp>
        <p:nvSpPr>
          <p:cNvPr id="464898" name="Rectangle 2"/>
          <p:cNvSpPr>
            <a:spLocks noGrp="1" noChangeArrowheads="1"/>
          </p:cNvSpPr>
          <p:nvPr>
            <p:ph type="title"/>
          </p:nvPr>
        </p:nvSpPr>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latin typeface="Albertus Medium" pitchFamily="34" charset="0"/>
              </a:rPr>
              <a:t>1940 </a:t>
            </a:r>
            <a:r>
              <a:rPr lang="en-US" altLang="en-US" sz="3000" b="1" dirty="0">
                <a:latin typeface="Albertus Medium" pitchFamily="34" charset="0"/>
              </a:rPr>
              <a:t>- 1950</a:t>
            </a:r>
          </a:p>
        </p:txBody>
      </p:sp>
      <p:sp>
        <p:nvSpPr>
          <p:cNvPr id="464899" name="Rectangle 3"/>
          <p:cNvSpPr>
            <a:spLocks noGrp="1" noChangeArrowheads="1"/>
          </p:cNvSpPr>
          <p:nvPr>
            <p:ph type="body" sz="half" idx="1"/>
          </p:nvPr>
        </p:nvSpPr>
        <p:spPr>
          <a:xfrm>
            <a:off x="457200" y="1447800"/>
            <a:ext cx="4419600" cy="4683125"/>
          </a:xfrm>
        </p:spPr>
        <p:txBody>
          <a:bodyPr/>
          <a:lstStyle/>
          <a:p>
            <a:r>
              <a:rPr lang="en-US" altLang="en-US" sz="2000" b="1" dirty="0">
                <a:solidFill>
                  <a:srgbClr val="FF0000"/>
                </a:solidFill>
              </a:rPr>
              <a:t>1941</a:t>
            </a:r>
            <a:r>
              <a:rPr lang="en-US" altLang="en-US" sz="2000" dirty="0"/>
              <a:t> – George Beadle and Edward Tatum </a:t>
            </a:r>
            <a:r>
              <a:rPr lang="mn-MN" altLang="en-US" sz="2000" dirty="0" smtClean="0"/>
              <a:t>генүүд уургаас тогтож буйг баталсан. </a:t>
            </a:r>
            <a:endParaRPr lang="en-US" altLang="en-US" sz="2000" dirty="0"/>
          </a:p>
          <a:p>
            <a:pPr>
              <a:buFontTx/>
              <a:buNone/>
            </a:pPr>
            <a:endParaRPr lang="en-US" altLang="en-US" sz="2000" dirty="0"/>
          </a:p>
          <a:p>
            <a:pPr>
              <a:buFontTx/>
              <a:buNone/>
            </a:pPr>
            <a:endParaRPr lang="en-US" altLang="en-US" sz="2000" dirty="0"/>
          </a:p>
          <a:p>
            <a:pPr>
              <a:buFontTx/>
              <a:buNone/>
            </a:pPr>
            <a:endParaRPr lang="en-US" altLang="en-US" sz="2000" dirty="0"/>
          </a:p>
          <a:p>
            <a:pPr>
              <a:buFontTx/>
              <a:buNone/>
            </a:pPr>
            <a:endParaRPr lang="en-US" altLang="en-US" sz="2000" dirty="0"/>
          </a:p>
          <a:p>
            <a:r>
              <a:rPr lang="en-US" altLang="en-US" sz="2000" b="1" dirty="0">
                <a:solidFill>
                  <a:srgbClr val="FF0000"/>
                </a:solidFill>
              </a:rPr>
              <a:t>1950</a:t>
            </a:r>
            <a:r>
              <a:rPr lang="en-US" altLang="en-US" sz="2000" dirty="0"/>
              <a:t> – Edwin Chargaff </a:t>
            </a:r>
            <a:endParaRPr lang="mn-MN" altLang="en-US" sz="2000" dirty="0" smtClean="0"/>
          </a:p>
          <a:p>
            <a:r>
              <a:rPr lang="mn-MN" altLang="en-US" sz="2000" dirty="0" smtClean="0"/>
              <a:t>Цитозин – Гуанин</a:t>
            </a:r>
          </a:p>
          <a:p>
            <a:r>
              <a:rPr lang="mn-MN" altLang="en-US" sz="2000" dirty="0" smtClean="0"/>
              <a:t>Аденин – Тимин байх комплементар зарчмыг нээсэн. </a:t>
            </a:r>
            <a:endParaRPr lang="en-US" altLang="en-US" sz="2000" dirty="0"/>
          </a:p>
        </p:txBody>
      </p:sp>
      <p:sp>
        <p:nvSpPr>
          <p:cNvPr id="464904" name="Rectangle 8"/>
          <p:cNvSpPr>
            <a:spLocks noChangeArrowheads="1"/>
          </p:cNvSpPr>
          <p:nvPr/>
        </p:nvSpPr>
        <p:spPr bwMode="auto">
          <a:xfrm>
            <a:off x="5211762" y="3092450"/>
            <a:ext cx="1066800" cy="641350"/>
          </a:xfrm>
          <a:prstGeom prst="rect">
            <a:avLst/>
          </a:prstGeom>
          <a:noFill/>
          <a:ln w="9525">
            <a:noFill/>
            <a:miter lim="800000"/>
            <a:headEnd/>
            <a:tailEnd/>
          </a:ln>
          <a:effectLst/>
        </p:spPr>
        <p:txBody>
          <a:bodyPr>
            <a:spAutoFit/>
          </a:bodyPr>
          <a:lstStyle/>
          <a:p>
            <a:r>
              <a:rPr lang="en-US" b="0"/>
              <a:t>George Beadle</a:t>
            </a:r>
          </a:p>
        </p:txBody>
      </p:sp>
      <p:sp>
        <p:nvSpPr>
          <p:cNvPr id="464905" name="Rectangle 9"/>
          <p:cNvSpPr>
            <a:spLocks noChangeArrowheads="1"/>
          </p:cNvSpPr>
          <p:nvPr/>
        </p:nvSpPr>
        <p:spPr bwMode="auto">
          <a:xfrm>
            <a:off x="6888162" y="3168650"/>
            <a:ext cx="1066800" cy="641350"/>
          </a:xfrm>
          <a:prstGeom prst="rect">
            <a:avLst/>
          </a:prstGeom>
          <a:noFill/>
          <a:ln w="9525">
            <a:noFill/>
            <a:miter lim="800000"/>
            <a:headEnd/>
            <a:tailEnd/>
          </a:ln>
          <a:effectLst/>
        </p:spPr>
        <p:txBody>
          <a:bodyPr>
            <a:spAutoFit/>
          </a:bodyPr>
          <a:lstStyle/>
          <a:p>
            <a:r>
              <a:rPr lang="en-US" b="0"/>
              <a:t>Edward Tatum</a:t>
            </a:r>
          </a:p>
        </p:txBody>
      </p:sp>
      <p:pic>
        <p:nvPicPr>
          <p:cNvPr id="464906" name="Picture 10" descr="chargaf2"/>
          <p:cNvPicPr>
            <a:picLocks noChangeAspect="1" noChangeArrowheads="1"/>
          </p:cNvPicPr>
          <p:nvPr/>
        </p:nvPicPr>
        <p:blipFill>
          <a:blip r:embed="rId5" cstate="print"/>
          <a:srcRect/>
          <a:stretch>
            <a:fillRect/>
          </a:stretch>
        </p:blipFill>
        <p:spPr bwMode="auto">
          <a:xfrm>
            <a:off x="5257800" y="3767137"/>
            <a:ext cx="1284288" cy="1795463"/>
          </a:xfrm>
          <a:prstGeom prst="rect">
            <a:avLst/>
          </a:prstGeom>
          <a:noFill/>
        </p:spPr>
      </p:pic>
      <p:sp>
        <p:nvSpPr>
          <p:cNvPr id="464907" name="Rectangle 11"/>
          <p:cNvSpPr>
            <a:spLocks noChangeArrowheads="1"/>
          </p:cNvSpPr>
          <p:nvPr/>
        </p:nvSpPr>
        <p:spPr bwMode="auto">
          <a:xfrm>
            <a:off x="6553200" y="4910137"/>
            <a:ext cx="1066800" cy="641350"/>
          </a:xfrm>
          <a:prstGeom prst="rect">
            <a:avLst/>
          </a:prstGeom>
          <a:noFill/>
          <a:ln w="9525">
            <a:noFill/>
            <a:miter lim="800000"/>
            <a:headEnd/>
            <a:tailEnd/>
          </a:ln>
          <a:effectLst/>
        </p:spPr>
        <p:txBody>
          <a:bodyPr>
            <a:spAutoFit/>
          </a:bodyPr>
          <a:lstStyle/>
          <a:p>
            <a:r>
              <a:rPr lang="en-US" b="0"/>
              <a:t>Edwin Chargaff</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2311" name="Picture 7" descr="Hershey_Chase"/>
          <p:cNvPicPr>
            <a:picLocks noChangeAspect="1" noChangeArrowheads="1"/>
          </p:cNvPicPr>
          <p:nvPr/>
        </p:nvPicPr>
        <p:blipFill>
          <a:blip r:embed="rId3" cstate="print"/>
          <a:srcRect/>
          <a:stretch>
            <a:fillRect/>
          </a:stretch>
        </p:blipFill>
        <p:spPr bwMode="auto">
          <a:xfrm>
            <a:off x="4343400" y="3438525"/>
            <a:ext cx="4648200" cy="2657475"/>
          </a:xfrm>
          <a:prstGeom prst="rect">
            <a:avLst/>
          </a:prstGeom>
          <a:noFill/>
        </p:spPr>
      </p:pic>
      <p:pic>
        <p:nvPicPr>
          <p:cNvPr id="482310" name="Picture 6" descr="21abio"/>
          <p:cNvPicPr>
            <a:picLocks noGrp="1" noChangeAspect="1" noChangeArrowheads="1"/>
          </p:cNvPicPr>
          <p:nvPr>
            <p:ph sz="quarter" idx="3"/>
          </p:nvPr>
        </p:nvPicPr>
        <p:blipFill>
          <a:blip r:embed="rId4" cstate="print"/>
          <a:srcRect/>
          <a:stretch>
            <a:fillRect/>
          </a:stretch>
        </p:blipFill>
        <p:spPr>
          <a:xfrm>
            <a:off x="4495800" y="1544637"/>
            <a:ext cx="1354138" cy="1808163"/>
          </a:xfrm>
          <a:noFill/>
          <a:ln/>
        </p:spPr>
      </p:pic>
      <p:sp>
        <p:nvSpPr>
          <p:cNvPr id="482313" name="Text Box 9"/>
          <p:cNvSpPr txBox="1">
            <a:spLocks noChangeArrowheads="1"/>
          </p:cNvSpPr>
          <p:nvPr/>
        </p:nvSpPr>
        <p:spPr bwMode="auto">
          <a:xfrm>
            <a:off x="5927725" y="2647950"/>
            <a:ext cx="1974850" cy="366712"/>
          </a:xfrm>
          <a:prstGeom prst="rect">
            <a:avLst/>
          </a:prstGeom>
          <a:noFill/>
          <a:ln w="9525">
            <a:noFill/>
            <a:miter lim="800000"/>
            <a:headEnd/>
            <a:tailEnd/>
          </a:ln>
          <a:effectLst/>
        </p:spPr>
        <p:txBody>
          <a:bodyPr wrap="none">
            <a:spAutoFit/>
          </a:bodyPr>
          <a:lstStyle/>
          <a:p>
            <a:r>
              <a:rPr lang="en-US" altLang="en-US" b="0"/>
              <a:t>Mahlon Hoagland</a:t>
            </a:r>
            <a:endParaRPr lang="en-US" b="0"/>
          </a:p>
        </p:txBody>
      </p:sp>
      <p:sp>
        <p:nvSpPr>
          <p:cNvPr id="482306" name="Rectangle 2"/>
          <p:cNvSpPr>
            <a:spLocks noGrp="1" noChangeArrowheads="1"/>
          </p:cNvSpPr>
          <p:nvPr>
            <p:ph type="title"/>
          </p:nvPr>
        </p:nvSpPr>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latin typeface="Albertus Medium" pitchFamily="34" charset="0"/>
              </a:rPr>
              <a:t>1950 </a:t>
            </a:r>
            <a:r>
              <a:rPr lang="en-US" altLang="en-US" sz="3000" b="1" dirty="0">
                <a:latin typeface="Albertus Medium" pitchFamily="34" charset="0"/>
              </a:rPr>
              <a:t>- 1952</a:t>
            </a:r>
          </a:p>
        </p:txBody>
      </p:sp>
      <p:sp>
        <p:nvSpPr>
          <p:cNvPr id="482307" name="Rectangle 3"/>
          <p:cNvSpPr>
            <a:spLocks noGrp="1" noChangeArrowheads="1"/>
          </p:cNvSpPr>
          <p:nvPr>
            <p:ph type="body" sz="half" idx="1"/>
          </p:nvPr>
        </p:nvSpPr>
        <p:spPr/>
        <p:txBody>
          <a:bodyPr/>
          <a:lstStyle/>
          <a:p>
            <a:r>
              <a:rPr lang="en-US" altLang="en-US" sz="2000" b="1" dirty="0" smtClean="0">
                <a:solidFill>
                  <a:srgbClr val="FF0000"/>
                </a:solidFill>
              </a:rPr>
              <a:t>1950</a:t>
            </a:r>
            <a:r>
              <a:rPr lang="en-US" altLang="en-US" sz="2000" dirty="0" smtClean="0"/>
              <a:t> </a:t>
            </a:r>
            <a:r>
              <a:rPr lang="en-US" altLang="en-US" sz="2000" dirty="0"/>
              <a:t>– </a:t>
            </a:r>
            <a:r>
              <a:rPr lang="en-US" altLang="en-US" sz="2000" dirty="0" err="1"/>
              <a:t>Mahlon</a:t>
            </a:r>
            <a:r>
              <a:rPr lang="en-US" altLang="en-US" sz="2000" dirty="0"/>
              <a:t> Bush Hoagland </a:t>
            </a:r>
            <a:r>
              <a:rPr lang="mn-MN" altLang="en-US" sz="2000" dirty="0" smtClean="0"/>
              <a:t> 	     </a:t>
            </a:r>
            <a:r>
              <a:rPr lang="en-US" altLang="en-US" sz="2000" dirty="0" err="1" smtClean="0"/>
              <a:t>tRNA</a:t>
            </a:r>
            <a:r>
              <a:rPr lang="mn-MN" altLang="en-US" sz="2000" dirty="0" smtClean="0"/>
              <a:t> нээсэн. </a:t>
            </a:r>
            <a:endParaRPr lang="en-US" altLang="en-US" sz="2000" dirty="0"/>
          </a:p>
          <a:p>
            <a:pPr>
              <a:buFontTx/>
              <a:buNone/>
            </a:pPr>
            <a:endParaRPr lang="en-US" altLang="en-US" sz="2000" dirty="0"/>
          </a:p>
          <a:p>
            <a:pPr>
              <a:buFontTx/>
              <a:buNone/>
            </a:pPr>
            <a:endParaRPr lang="en-US" altLang="en-US" sz="2000" dirty="0"/>
          </a:p>
          <a:p>
            <a:pPr>
              <a:buFontTx/>
              <a:buNone/>
            </a:pPr>
            <a:endParaRPr lang="en-US" altLang="en-US" sz="2000" dirty="0"/>
          </a:p>
          <a:p>
            <a:pPr>
              <a:buFontTx/>
              <a:buNone/>
            </a:pPr>
            <a:endParaRPr lang="en-US" altLang="en-US" sz="2000" dirty="0"/>
          </a:p>
          <a:p>
            <a:pPr>
              <a:buFontTx/>
              <a:buNone/>
            </a:pPr>
            <a:endParaRPr lang="en-US" altLang="en-US" sz="2000" dirty="0"/>
          </a:p>
          <a:p>
            <a:r>
              <a:rPr lang="en-US" altLang="en-US" sz="2000" b="1" dirty="0">
                <a:solidFill>
                  <a:srgbClr val="FF0000"/>
                </a:solidFill>
              </a:rPr>
              <a:t>1952</a:t>
            </a:r>
            <a:r>
              <a:rPr lang="en-US" altLang="en-US" sz="2000" dirty="0"/>
              <a:t> – Alfred Hershey and Martha </a:t>
            </a:r>
            <a:r>
              <a:rPr lang="en-US" altLang="en-US" sz="2000" dirty="0" smtClean="0"/>
              <a:t>Chase</a:t>
            </a:r>
            <a:r>
              <a:rPr lang="mn-MN" altLang="en-US" sz="2000" dirty="0" smtClean="0"/>
              <a:t> </a:t>
            </a:r>
          </a:p>
          <a:p>
            <a:r>
              <a:rPr lang="mn-MN" altLang="en-US" sz="2000" dirty="0" smtClean="0"/>
              <a:t>Генүүд нь </a:t>
            </a:r>
            <a:r>
              <a:rPr lang="en-US" altLang="en-US" sz="2000" dirty="0" smtClean="0"/>
              <a:t>DNA </a:t>
            </a:r>
            <a:r>
              <a:rPr lang="mn-MN" altLang="en-US" sz="2000" dirty="0" smtClean="0"/>
              <a:t> тогтож буйг нээсэн. </a:t>
            </a:r>
            <a:endParaRPr lang="en-US" altLang="en-US" sz="2000" dirty="0"/>
          </a:p>
          <a:p>
            <a:pPr>
              <a:buFontTx/>
              <a:buNone/>
            </a:pPr>
            <a:endParaRPr lang="en-US" altLang="en-US" sz="2000" dirty="0"/>
          </a:p>
          <a:p>
            <a:pPr>
              <a:buFontTx/>
              <a:buNone/>
            </a:pPr>
            <a:endParaRPr lang="en-US" altLang="en-US" sz="2000" dirty="0"/>
          </a:p>
        </p:txBody>
      </p:sp>
      <p:sp>
        <p:nvSpPr>
          <p:cNvPr id="482314" name="Text Box 10"/>
          <p:cNvSpPr txBox="1">
            <a:spLocks noChangeArrowheads="1"/>
          </p:cNvSpPr>
          <p:nvPr/>
        </p:nvSpPr>
        <p:spPr bwMode="auto">
          <a:xfrm>
            <a:off x="1600200" y="5638800"/>
            <a:ext cx="2590800" cy="320675"/>
          </a:xfrm>
          <a:prstGeom prst="rect">
            <a:avLst/>
          </a:prstGeom>
          <a:noFill/>
          <a:ln w="9525">
            <a:noFill/>
            <a:miter lim="800000"/>
            <a:headEnd/>
            <a:tailEnd/>
          </a:ln>
          <a:effectLst/>
        </p:spPr>
        <p:txBody>
          <a:bodyPr>
            <a:spAutoFit/>
          </a:bodyPr>
          <a:lstStyle/>
          <a:p>
            <a:r>
              <a:rPr lang="en-US" altLang="en-US" sz="1500" b="0" dirty="0"/>
              <a:t>Hershey Chase Experiment</a:t>
            </a:r>
            <a:endParaRPr lang="en-US" sz="1500" b="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latin typeface="Albertus Medium" pitchFamily="34" charset="0"/>
              </a:rPr>
              <a:t>1952 </a:t>
            </a:r>
            <a:r>
              <a:rPr lang="en-US" altLang="en-US" sz="3000" b="1" dirty="0">
                <a:latin typeface="Albertus Medium" pitchFamily="34" charset="0"/>
              </a:rPr>
              <a:t>- 1960</a:t>
            </a:r>
          </a:p>
        </p:txBody>
      </p:sp>
      <p:sp>
        <p:nvSpPr>
          <p:cNvPr id="475139" name="Rectangle 3"/>
          <p:cNvSpPr>
            <a:spLocks noGrp="1" noChangeArrowheads="1"/>
          </p:cNvSpPr>
          <p:nvPr>
            <p:ph type="body" sz="half" idx="1"/>
          </p:nvPr>
        </p:nvSpPr>
        <p:spPr/>
        <p:txBody>
          <a:bodyPr/>
          <a:lstStyle/>
          <a:p>
            <a:pPr>
              <a:buFontTx/>
              <a:buNone/>
            </a:pPr>
            <a:endParaRPr lang="en-US" altLang="en-US" sz="2000" dirty="0"/>
          </a:p>
          <a:p>
            <a:r>
              <a:rPr lang="en-US" altLang="en-US" sz="2100" b="1" dirty="0"/>
              <a:t>1952-1953</a:t>
            </a:r>
            <a:r>
              <a:rPr lang="en-US" altLang="en-US" sz="2100" dirty="0"/>
              <a:t>   James D. Watson and Francis H. C. Crick </a:t>
            </a:r>
            <a:r>
              <a:rPr lang="mn-MN" altLang="en-US" sz="2100" dirty="0" smtClean="0"/>
              <a:t> </a:t>
            </a:r>
            <a:r>
              <a:rPr lang="en-US" altLang="en-US" sz="2100" dirty="0" smtClean="0"/>
              <a:t>DNA </a:t>
            </a:r>
            <a:r>
              <a:rPr lang="mn-MN" altLang="en-US" sz="2100" dirty="0" smtClean="0"/>
              <a:t>нь хеликс бүтэцтэй  гэдэг дүгнэлтийг хийсэн. </a:t>
            </a:r>
            <a:endParaRPr lang="en-US" altLang="en-US" sz="2100" dirty="0"/>
          </a:p>
          <a:p>
            <a:pPr>
              <a:buFontTx/>
              <a:buNone/>
            </a:pPr>
            <a:endParaRPr lang="en-US" altLang="en-US" sz="2100" dirty="0"/>
          </a:p>
          <a:p>
            <a:r>
              <a:rPr lang="en-US" sz="2100" b="1" dirty="0"/>
              <a:t>1956</a:t>
            </a:r>
            <a:r>
              <a:rPr lang="en-US" sz="2100" dirty="0"/>
              <a:t> George Emil Palade </a:t>
            </a:r>
            <a:endParaRPr lang="mn-MN" sz="2100" dirty="0" smtClean="0"/>
          </a:p>
          <a:p>
            <a:r>
              <a:rPr lang="mn-MN" sz="2100" dirty="0" smtClean="0"/>
              <a:t>Цитоплазм дахь энзимүүдийн  РНХ байрлах өвөрмөц байрлал РНХ-сууж өгөх эрхтэнцэрийг Рибосом гэж нэрлэсэн.  </a:t>
            </a:r>
          </a:p>
        </p:txBody>
      </p:sp>
      <p:pic>
        <p:nvPicPr>
          <p:cNvPr id="475140" name="Picture 4" descr="watsoncrick"/>
          <p:cNvPicPr>
            <a:picLocks noGrp="1" noChangeAspect="1" noChangeArrowheads="1"/>
          </p:cNvPicPr>
          <p:nvPr>
            <p:ph sz="quarter" idx="2"/>
          </p:nvPr>
        </p:nvPicPr>
        <p:blipFill>
          <a:blip r:embed="rId3" cstate="print"/>
          <a:srcRect/>
          <a:stretch>
            <a:fillRect/>
          </a:stretch>
        </p:blipFill>
        <p:spPr>
          <a:xfrm>
            <a:off x="4724400" y="1600200"/>
            <a:ext cx="1943100" cy="1830388"/>
          </a:xfrm>
          <a:noFill/>
          <a:ln/>
        </p:spPr>
      </p:pic>
      <p:sp>
        <p:nvSpPr>
          <p:cNvPr id="475142" name="Text Box 6"/>
          <p:cNvSpPr txBox="1">
            <a:spLocks noChangeArrowheads="1"/>
          </p:cNvSpPr>
          <p:nvPr/>
        </p:nvSpPr>
        <p:spPr bwMode="auto">
          <a:xfrm>
            <a:off x="6781800" y="2362200"/>
            <a:ext cx="1981200" cy="641350"/>
          </a:xfrm>
          <a:prstGeom prst="rect">
            <a:avLst/>
          </a:prstGeom>
          <a:noFill/>
          <a:ln w="9525">
            <a:noFill/>
            <a:miter lim="800000"/>
            <a:headEnd/>
            <a:tailEnd/>
          </a:ln>
          <a:effectLst/>
        </p:spPr>
        <p:txBody>
          <a:bodyPr>
            <a:spAutoFit/>
          </a:bodyPr>
          <a:lstStyle/>
          <a:p>
            <a:pPr eaLnBrk="0" hangingPunct="0"/>
            <a:r>
              <a:rPr lang="en-US" b="0"/>
              <a:t>James Watson and Francis Crick</a:t>
            </a:r>
          </a:p>
        </p:txBody>
      </p:sp>
      <p:pic>
        <p:nvPicPr>
          <p:cNvPr id="475148" name="Picture 12" descr="george_emil_palade"/>
          <p:cNvPicPr>
            <a:picLocks noGrp="1" noChangeAspect="1" noChangeArrowheads="1"/>
          </p:cNvPicPr>
          <p:nvPr>
            <p:ph sz="quarter" idx="3"/>
          </p:nvPr>
        </p:nvPicPr>
        <p:blipFill>
          <a:blip r:embed="rId4" cstate="print"/>
          <a:srcRect/>
          <a:stretch>
            <a:fillRect/>
          </a:stretch>
        </p:blipFill>
        <p:spPr>
          <a:xfrm>
            <a:off x="4724400" y="3657600"/>
            <a:ext cx="1460500" cy="1933575"/>
          </a:xfrm>
          <a:noFill/>
          <a:ln/>
        </p:spPr>
      </p:pic>
      <p:sp>
        <p:nvSpPr>
          <p:cNvPr id="475150" name="Text Box 14"/>
          <p:cNvSpPr txBox="1">
            <a:spLocks noChangeArrowheads="1"/>
          </p:cNvSpPr>
          <p:nvPr/>
        </p:nvSpPr>
        <p:spPr bwMode="auto">
          <a:xfrm>
            <a:off x="6248400" y="5181600"/>
            <a:ext cx="2228850" cy="366713"/>
          </a:xfrm>
          <a:prstGeom prst="rect">
            <a:avLst/>
          </a:prstGeom>
          <a:noFill/>
          <a:ln w="9525">
            <a:noFill/>
            <a:miter lim="800000"/>
            <a:headEnd/>
            <a:tailEnd/>
          </a:ln>
          <a:effectLst/>
        </p:spPr>
        <p:txBody>
          <a:bodyPr wrap="none">
            <a:spAutoFit/>
          </a:bodyPr>
          <a:lstStyle/>
          <a:p>
            <a:pPr eaLnBrk="0" hangingPunct="0"/>
            <a:r>
              <a:rPr lang="en-US" b="0"/>
              <a:t>George Emil Palade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latin typeface="Albertus Medium" pitchFamily="34" charset="0"/>
              </a:rPr>
              <a:t>1970</a:t>
            </a:r>
            <a:endParaRPr lang="en-US" altLang="en-US" sz="3000" b="1" dirty="0">
              <a:latin typeface="Albertus Medium" pitchFamily="34" charset="0"/>
            </a:endParaRPr>
          </a:p>
        </p:txBody>
      </p:sp>
      <p:sp>
        <p:nvSpPr>
          <p:cNvPr id="466947" name="Rectangle 3"/>
          <p:cNvSpPr>
            <a:spLocks noGrp="1" noChangeArrowheads="1"/>
          </p:cNvSpPr>
          <p:nvPr>
            <p:ph type="body" sz="half" idx="1"/>
          </p:nvPr>
        </p:nvSpPr>
        <p:spPr>
          <a:xfrm>
            <a:off x="0" y="1752600"/>
            <a:ext cx="5410200" cy="3505200"/>
          </a:xfrm>
        </p:spPr>
        <p:txBody>
          <a:bodyPr/>
          <a:lstStyle/>
          <a:p>
            <a:pPr>
              <a:lnSpc>
                <a:spcPct val="90000"/>
              </a:lnSpc>
            </a:pPr>
            <a:r>
              <a:rPr lang="en-US" altLang="en-US" sz="1900" b="1" dirty="0"/>
              <a:t>1970</a:t>
            </a:r>
            <a:r>
              <a:rPr lang="en-US" altLang="en-US" sz="1900" dirty="0"/>
              <a:t>  </a:t>
            </a:r>
            <a:r>
              <a:rPr lang="en-US" altLang="en-US" sz="2400" dirty="0"/>
              <a:t>Howard Temin and David Baltimore </a:t>
            </a:r>
            <a:endParaRPr lang="mn-MN" altLang="en-US" sz="2400" dirty="0" smtClean="0"/>
          </a:p>
          <a:p>
            <a:pPr>
              <a:lnSpc>
                <a:spcPct val="90000"/>
              </a:lnSpc>
            </a:pPr>
            <a:r>
              <a:rPr lang="mn-MN" altLang="en-US" sz="2400" dirty="0" smtClean="0"/>
              <a:t>Анхны бие даан ажиллах чадвар бүхий рестрикцийн энзим ялгаж авсан. </a:t>
            </a:r>
          </a:p>
          <a:p>
            <a:pPr marL="742950" lvl="1" indent="-285750">
              <a:lnSpc>
                <a:spcPct val="90000"/>
              </a:lnSpc>
            </a:pPr>
            <a:r>
              <a:rPr lang="mn-MN" altLang="en-US" sz="2400" dirty="0" smtClean="0"/>
              <a:t>Генийн клон</a:t>
            </a:r>
          </a:p>
          <a:p>
            <a:pPr marL="742950" lvl="1" indent="-285750">
              <a:lnSpc>
                <a:spcPct val="90000"/>
              </a:lnSpc>
            </a:pPr>
            <a:r>
              <a:rPr lang="mn-MN" altLang="en-US" sz="2400" dirty="0" smtClean="0"/>
              <a:t>Рекомбинант ДНХ технологийг гаргаж авсан. </a:t>
            </a:r>
          </a:p>
        </p:txBody>
      </p:sp>
      <p:pic>
        <p:nvPicPr>
          <p:cNvPr id="466948" name="Picture 4" descr="restdna1"/>
          <p:cNvPicPr>
            <a:picLocks noGrp="1" noChangeAspect="1" noChangeArrowheads="1"/>
          </p:cNvPicPr>
          <p:nvPr>
            <p:ph sz="half" idx="2"/>
          </p:nvPr>
        </p:nvPicPr>
        <p:blipFill>
          <a:blip r:embed="rId3" cstate="print"/>
          <a:srcRect/>
          <a:stretch>
            <a:fillRect/>
          </a:stretch>
        </p:blipFill>
        <p:spPr>
          <a:xfrm>
            <a:off x="5486400" y="1524000"/>
            <a:ext cx="2717800" cy="4530725"/>
          </a:xfrm>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latin typeface="Albertus Medium" pitchFamily="34" charset="0"/>
              </a:rPr>
              <a:t>1970- </a:t>
            </a:r>
            <a:r>
              <a:rPr lang="en-US" altLang="en-US" sz="3000" b="1" dirty="0">
                <a:latin typeface="Albertus Medium" pitchFamily="34" charset="0"/>
              </a:rPr>
              <a:t>1977</a:t>
            </a:r>
          </a:p>
        </p:txBody>
      </p:sp>
      <p:sp>
        <p:nvSpPr>
          <p:cNvPr id="458755" name="Rectangle 3"/>
          <p:cNvSpPr>
            <a:spLocks noGrp="1" noChangeArrowheads="1"/>
          </p:cNvSpPr>
          <p:nvPr>
            <p:ph type="body" sz="half" idx="1"/>
          </p:nvPr>
        </p:nvSpPr>
        <p:spPr/>
        <p:txBody>
          <a:bodyPr/>
          <a:lstStyle/>
          <a:p>
            <a:endParaRPr lang="en-US" altLang="en-US" sz="1800" dirty="0"/>
          </a:p>
          <a:p>
            <a:r>
              <a:rPr lang="en-US" sz="2100" b="1" dirty="0"/>
              <a:t>1977</a:t>
            </a:r>
            <a:r>
              <a:rPr lang="en-US" sz="2100" dirty="0"/>
              <a:t> Phillip Sharp and Richard Roberts </a:t>
            </a:r>
            <a:endParaRPr lang="mn-MN" sz="2100" dirty="0" smtClean="0"/>
          </a:p>
          <a:p>
            <a:r>
              <a:rPr lang="mn-MN" sz="2100" dirty="0" smtClean="0"/>
              <a:t>Пре Мессенжэр РНХ-д интронийг хэрчиж, экзоныг залгадаг процессийг нээсэн. </a:t>
            </a:r>
            <a:endParaRPr lang="en-US" sz="2100" dirty="0"/>
          </a:p>
          <a:p>
            <a:endParaRPr lang="en-US" sz="2100" dirty="0"/>
          </a:p>
          <a:p>
            <a:r>
              <a:rPr lang="en-US" sz="2100" dirty="0"/>
              <a:t>Joan </a:t>
            </a:r>
            <a:r>
              <a:rPr lang="en-US" sz="2100" dirty="0" err="1"/>
              <a:t>Steitz</a:t>
            </a:r>
            <a:r>
              <a:rPr lang="en-US" sz="2100" dirty="0"/>
              <a:t> determined that the 5’ end of </a:t>
            </a:r>
            <a:r>
              <a:rPr lang="en-US" sz="2100" dirty="0" err="1"/>
              <a:t>snRNA</a:t>
            </a:r>
            <a:r>
              <a:rPr lang="en-US" sz="2100" dirty="0"/>
              <a:t> is partially complementary to the consensus sequence of 5’ splice junctions.</a:t>
            </a:r>
            <a:endParaRPr lang="en-US" altLang="en-US" sz="1800" dirty="0"/>
          </a:p>
        </p:txBody>
      </p:sp>
      <p:pic>
        <p:nvPicPr>
          <p:cNvPr id="458760" name="Picture 8" descr="jsteitz"/>
          <p:cNvPicPr>
            <a:picLocks noGrp="1" noChangeAspect="1" noChangeArrowheads="1"/>
          </p:cNvPicPr>
          <p:nvPr>
            <p:ph sz="quarter" idx="2"/>
          </p:nvPr>
        </p:nvPicPr>
        <p:blipFill>
          <a:blip r:embed="rId3" cstate="print"/>
          <a:srcRect/>
          <a:stretch>
            <a:fillRect/>
          </a:stretch>
        </p:blipFill>
        <p:spPr>
          <a:xfrm>
            <a:off x="5638800" y="3810000"/>
            <a:ext cx="1487488" cy="2189163"/>
          </a:xfrm>
          <a:noFill/>
          <a:ln/>
        </p:spPr>
      </p:pic>
      <p:sp>
        <p:nvSpPr>
          <p:cNvPr id="458762" name="Text Box 10"/>
          <p:cNvSpPr txBox="1">
            <a:spLocks noChangeArrowheads="1"/>
          </p:cNvSpPr>
          <p:nvPr/>
        </p:nvSpPr>
        <p:spPr bwMode="auto">
          <a:xfrm>
            <a:off x="7010400" y="5562600"/>
            <a:ext cx="1314450" cy="366713"/>
          </a:xfrm>
          <a:prstGeom prst="rect">
            <a:avLst/>
          </a:prstGeom>
          <a:noFill/>
          <a:ln w="9525">
            <a:noFill/>
            <a:miter lim="800000"/>
            <a:headEnd/>
            <a:tailEnd/>
          </a:ln>
          <a:effectLst/>
        </p:spPr>
        <p:txBody>
          <a:bodyPr wrap="none">
            <a:spAutoFit/>
          </a:bodyPr>
          <a:lstStyle/>
          <a:p>
            <a:r>
              <a:rPr lang="en-US" altLang="en-US" b="0"/>
              <a:t>Joan Steitz</a:t>
            </a:r>
            <a:endParaRPr lang="en-US" b="0"/>
          </a:p>
        </p:txBody>
      </p:sp>
      <p:pic>
        <p:nvPicPr>
          <p:cNvPr id="458763" name="Picture 11" descr="sharp"/>
          <p:cNvPicPr>
            <a:picLocks noGrp="1" noChangeAspect="1" noChangeArrowheads="1"/>
          </p:cNvPicPr>
          <p:nvPr>
            <p:ph sz="quarter" idx="3"/>
          </p:nvPr>
        </p:nvPicPr>
        <p:blipFill>
          <a:blip r:embed="rId4" cstate="print"/>
          <a:srcRect/>
          <a:stretch>
            <a:fillRect/>
          </a:stretch>
        </p:blipFill>
        <p:spPr>
          <a:xfrm>
            <a:off x="5029200" y="1371600"/>
            <a:ext cx="1135063" cy="1600200"/>
          </a:xfrm>
          <a:noFill/>
          <a:ln/>
        </p:spPr>
      </p:pic>
      <p:pic>
        <p:nvPicPr>
          <p:cNvPr id="458765" name="Picture 13" descr="roberts"/>
          <p:cNvPicPr>
            <a:picLocks noChangeAspect="1" noChangeArrowheads="1"/>
          </p:cNvPicPr>
          <p:nvPr/>
        </p:nvPicPr>
        <p:blipFill>
          <a:blip r:embed="rId5" cstate="print"/>
          <a:srcRect/>
          <a:stretch>
            <a:fillRect/>
          </a:stretch>
        </p:blipFill>
        <p:spPr bwMode="auto">
          <a:xfrm>
            <a:off x="7239000" y="1447800"/>
            <a:ext cx="1135063" cy="1600200"/>
          </a:xfrm>
          <a:prstGeom prst="rect">
            <a:avLst/>
          </a:prstGeom>
          <a:noFill/>
        </p:spPr>
      </p:pic>
      <p:sp>
        <p:nvSpPr>
          <p:cNvPr id="458766" name="Text Box 14"/>
          <p:cNvSpPr txBox="1">
            <a:spLocks noChangeArrowheads="1"/>
          </p:cNvSpPr>
          <p:nvPr/>
        </p:nvSpPr>
        <p:spPr bwMode="auto">
          <a:xfrm>
            <a:off x="4876800" y="2971800"/>
            <a:ext cx="1466850" cy="366713"/>
          </a:xfrm>
          <a:prstGeom prst="rect">
            <a:avLst/>
          </a:prstGeom>
          <a:noFill/>
          <a:ln w="9525">
            <a:noFill/>
            <a:miter lim="800000"/>
            <a:headEnd/>
            <a:tailEnd/>
          </a:ln>
          <a:effectLst/>
        </p:spPr>
        <p:txBody>
          <a:bodyPr wrap="none">
            <a:spAutoFit/>
          </a:bodyPr>
          <a:lstStyle/>
          <a:p>
            <a:r>
              <a:rPr lang="en-US" altLang="en-US" b="0"/>
              <a:t>Phillip Sharp</a:t>
            </a:r>
            <a:endParaRPr lang="en-US" b="0"/>
          </a:p>
        </p:txBody>
      </p:sp>
      <p:sp>
        <p:nvSpPr>
          <p:cNvPr id="458767" name="Text Box 15"/>
          <p:cNvSpPr txBox="1">
            <a:spLocks noChangeArrowheads="1"/>
          </p:cNvSpPr>
          <p:nvPr/>
        </p:nvSpPr>
        <p:spPr bwMode="auto">
          <a:xfrm>
            <a:off x="7239000" y="3048000"/>
            <a:ext cx="1835150" cy="366713"/>
          </a:xfrm>
          <a:prstGeom prst="rect">
            <a:avLst/>
          </a:prstGeom>
          <a:noFill/>
          <a:ln w="9525">
            <a:noFill/>
            <a:miter lim="800000"/>
            <a:headEnd/>
            <a:tailEnd/>
          </a:ln>
          <a:effectLst/>
        </p:spPr>
        <p:txBody>
          <a:bodyPr wrap="none">
            <a:spAutoFit/>
          </a:bodyPr>
          <a:lstStyle/>
          <a:p>
            <a:r>
              <a:rPr lang="en-US" altLang="en-US" b="0"/>
              <a:t>Richard Roberts</a:t>
            </a:r>
            <a:endParaRPr lang="en-US" b="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7" name="Rectangle 5"/>
          <p:cNvSpPr>
            <a:spLocks noGrp="1" noChangeArrowheads="1"/>
          </p:cNvSpPr>
          <p:nvPr>
            <p:ph type="title"/>
          </p:nvPr>
        </p:nvSpPr>
        <p:spPr>
          <a:noFill/>
          <a:ln/>
        </p:spPr>
        <p:txBody>
          <a:bodyPr/>
          <a:lstStyle/>
          <a:p>
            <a:r>
              <a:rPr lang="mn-MN" altLang="en-US" sz="3000" b="1" dirty="0" smtClean="0">
                <a:latin typeface="Albertus Medium" pitchFamily="34" charset="0"/>
              </a:rPr>
              <a:t> Молекул биологийн түүхэнд гарсан томоохон нээлтүүд </a:t>
            </a:r>
            <a:r>
              <a:rPr lang="en-US" altLang="en-US" sz="3000" b="1" dirty="0" smtClean="0"/>
              <a:t>1986 </a:t>
            </a:r>
            <a:r>
              <a:rPr lang="en-US" altLang="en-US" sz="3000" b="1" dirty="0"/>
              <a:t>- 1995</a:t>
            </a:r>
          </a:p>
        </p:txBody>
      </p:sp>
      <p:sp>
        <p:nvSpPr>
          <p:cNvPr id="468995" name="Rectangle 3"/>
          <p:cNvSpPr>
            <a:spLocks noGrp="1" noChangeArrowheads="1"/>
          </p:cNvSpPr>
          <p:nvPr>
            <p:ph type="body" sz="half" idx="1"/>
          </p:nvPr>
        </p:nvSpPr>
        <p:spPr/>
        <p:txBody>
          <a:bodyPr/>
          <a:lstStyle/>
          <a:p>
            <a:pPr>
              <a:lnSpc>
                <a:spcPct val="80000"/>
              </a:lnSpc>
            </a:pPr>
            <a:r>
              <a:rPr lang="en-US" altLang="en-US" sz="1900" b="1" dirty="0"/>
              <a:t>1986</a:t>
            </a:r>
            <a:r>
              <a:rPr lang="en-US" altLang="en-US" sz="1900" dirty="0"/>
              <a:t> Leroy Hood</a:t>
            </a:r>
            <a:r>
              <a:rPr lang="en-US" altLang="en-US" sz="1900" dirty="0" smtClean="0"/>
              <a:t>:</a:t>
            </a:r>
            <a:endParaRPr lang="mn-MN" altLang="en-US" sz="1900" dirty="0" smtClean="0"/>
          </a:p>
          <a:p>
            <a:pPr>
              <a:lnSpc>
                <a:spcPct val="80000"/>
              </a:lnSpc>
            </a:pPr>
            <a:r>
              <a:rPr lang="mn-MN" altLang="en-US" sz="1900" dirty="0" smtClean="0"/>
              <a:t>Автомат секуэнзийн механи</a:t>
            </a:r>
            <a:r>
              <a:rPr lang="mn-MN" altLang="en-US" sz="1900" dirty="0"/>
              <a:t>з</a:t>
            </a:r>
            <a:r>
              <a:rPr lang="mn-MN" altLang="en-US" sz="1900" dirty="0" smtClean="0"/>
              <a:t>мийг бүтээсэн. </a:t>
            </a:r>
            <a:endParaRPr lang="en-US" altLang="en-US" sz="1900" dirty="0"/>
          </a:p>
          <a:p>
            <a:pPr>
              <a:lnSpc>
                <a:spcPct val="80000"/>
              </a:lnSpc>
            </a:pPr>
            <a:endParaRPr lang="en-US" altLang="en-US" sz="1900" dirty="0"/>
          </a:p>
          <a:p>
            <a:pPr>
              <a:lnSpc>
                <a:spcPct val="80000"/>
              </a:lnSpc>
            </a:pPr>
            <a:r>
              <a:rPr lang="en-US" sz="1900" b="1" dirty="0"/>
              <a:t>1986</a:t>
            </a:r>
            <a:r>
              <a:rPr lang="en-US" sz="1900" dirty="0"/>
              <a:t> </a:t>
            </a:r>
            <a:r>
              <a:rPr lang="mn-MN" sz="1900" dirty="0" smtClean="0"/>
              <a:t>Хүний геномыг судлахыг дэмжсэн </a:t>
            </a:r>
            <a:endParaRPr lang="en-US" sz="1900" dirty="0"/>
          </a:p>
          <a:p>
            <a:pPr marL="742950" lvl="1" indent="-285750">
              <a:lnSpc>
                <a:spcPct val="80000"/>
              </a:lnSpc>
              <a:buFontTx/>
              <a:buNone/>
            </a:pPr>
            <a:endParaRPr lang="en-US" sz="1700" dirty="0"/>
          </a:p>
          <a:p>
            <a:pPr>
              <a:lnSpc>
                <a:spcPct val="80000"/>
              </a:lnSpc>
            </a:pPr>
            <a:r>
              <a:rPr lang="en-US" sz="1900" b="1" dirty="0"/>
              <a:t>1990</a:t>
            </a:r>
            <a:r>
              <a:rPr lang="en-US" sz="1900" dirty="0"/>
              <a:t> </a:t>
            </a:r>
            <a:r>
              <a:rPr lang="mn-MN" sz="1900" dirty="0" smtClean="0"/>
              <a:t>нэгдсэн улсын конгрессоор хүний геном төсөл 15 жил хэрэгжихээр батлагдсан. </a:t>
            </a:r>
            <a:endParaRPr lang="en-US" sz="1900" dirty="0"/>
          </a:p>
          <a:p>
            <a:pPr>
              <a:lnSpc>
                <a:spcPct val="80000"/>
              </a:lnSpc>
            </a:pPr>
            <a:endParaRPr lang="en-US" sz="1900" dirty="0"/>
          </a:p>
          <a:p>
            <a:pPr>
              <a:lnSpc>
                <a:spcPct val="80000"/>
              </a:lnSpc>
            </a:pPr>
            <a:r>
              <a:rPr lang="en-US" sz="1900" b="1" dirty="0"/>
              <a:t>1995</a:t>
            </a:r>
            <a:r>
              <a:rPr lang="en-US" sz="1900" dirty="0"/>
              <a:t> </a:t>
            </a:r>
            <a:r>
              <a:rPr lang="mn-MN" sz="1900" dirty="0" smtClean="0"/>
              <a:t>3,11,12,22 хросомын энгийн зураглал бүхий анхны хромосомын газрын зураг хэвлэгдсэн. </a:t>
            </a:r>
          </a:p>
        </p:txBody>
      </p:sp>
      <p:pic>
        <p:nvPicPr>
          <p:cNvPr id="469004" name="Picture 12" descr="beyondhgp"/>
          <p:cNvPicPr>
            <a:picLocks noGrp="1" noChangeAspect="1" noChangeArrowheads="1"/>
          </p:cNvPicPr>
          <p:nvPr>
            <p:ph sz="quarter" idx="2"/>
          </p:nvPr>
        </p:nvPicPr>
        <p:blipFill>
          <a:blip r:embed="rId2" cstate="print"/>
          <a:srcRect/>
          <a:stretch>
            <a:fillRect/>
          </a:stretch>
        </p:blipFill>
        <p:spPr>
          <a:xfrm>
            <a:off x="5257800" y="3581400"/>
            <a:ext cx="2919413" cy="2189163"/>
          </a:xfrm>
          <a:noFill/>
          <a:ln/>
        </p:spPr>
      </p:pic>
      <p:pic>
        <p:nvPicPr>
          <p:cNvPr id="469006" name="Picture 14" descr="reflections_hood"/>
          <p:cNvPicPr>
            <a:picLocks noGrp="1" noChangeAspect="1" noChangeArrowheads="1"/>
          </p:cNvPicPr>
          <p:nvPr>
            <p:ph sz="quarter" idx="3"/>
          </p:nvPr>
        </p:nvPicPr>
        <p:blipFill>
          <a:blip r:embed="rId3" cstate="print"/>
          <a:srcRect/>
          <a:stretch>
            <a:fillRect/>
          </a:stretch>
        </p:blipFill>
        <p:spPr>
          <a:xfrm>
            <a:off x="5638800" y="1447800"/>
            <a:ext cx="1158875" cy="1524000"/>
          </a:xfrm>
          <a:noFill/>
          <a:ln/>
        </p:spPr>
      </p:pic>
      <p:sp>
        <p:nvSpPr>
          <p:cNvPr id="469008" name="Text Box 16"/>
          <p:cNvSpPr txBox="1">
            <a:spLocks noChangeArrowheads="1"/>
          </p:cNvSpPr>
          <p:nvPr/>
        </p:nvSpPr>
        <p:spPr bwMode="auto">
          <a:xfrm>
            <a:off x="5562600" y="2971800"/>
            <a:ext cx="1365250" cy="366713"/>
          </a:xfrm>
          <a:prstGeom prst="rect">
            <a:avLst/>
          </a:prstGeom>
          <a:noFill/>
          <a:ln w="9525">
            <a:noFill/>
            <a:miter lim="800000"/>
            <a:headEnd/>
            <a:tailEnd/>
          </a:ln>
          <a:effectLst/>
        </p:spPr>
        <p:txBody>
          <a:bodyPr wrap="none">
            <a:spAutoFit/>
          </a:bodyPr>
          <a:lstStyle/>
          <a:p>
            <a:r>
              <a:rPr lang="en-US" altLang="en-US" b="0"/>
              <a:t>Leroy Hood</a:t>
            </a:r>
            <a:endParaRPr lang="en-US" b="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457200" y="533400"/>
            <a:ext cx="8686800" cy="884238"/>
          </a:xfrm>
        </p:spPr>
        <p:txBody>
          <a:bodyPr/>
          <a:lstStyle/>
          <a:p>
            <a:pPr algn="ctr"/>
            <a:r>
              <a:rPr lang="mn-MN" sz="3800" dirty="0" smtClean="0"/>
              <a:t>Сэдэв 1</a:t>
            </a:r>
            <a:r>
              <a:rPr lang="en-US" sz="3800" dirty="0" smtClean="0"/>
              <a:t>: </a:t>
            </a:r>
            <a:r>
              <a:rPr lang="mn-MN" sz="3700" dirty="0" smtClean="0"/>
              <a:t>Амьдрал юунаас бүтдэг вэ? </a:t>
            </a:r>
            <a:endParaRPr lang="en-US" sz="3200" dirty="0"/>
          </a:p>
        </p:txBody>
      </p:sp>
      <p:pic>
        <p:nvPicPr>
          <p:cNvPr id="294916" name="Picture 4" descr="figure-01-07a"/>
          <p:cNvPicPr>
            <a:picLocks noGrp="1" noChangeAspect="1" noChangeArrowheads="1"/>
          </p:cNvPicPr>
          <p:nvPr>
            <p:ph sz="quarter" idx="2"/>
          </p:nvPr>
        </p:nvPicPr>
        <p:blipFill>
          <a:blip r:embed="rId2" cstate="print"/>
          <a:srcRect/>
          <a:stretch>
            <a:fillRect/>
          </a:stretch>
        </p:blipFill>
        <p:spPr>
          <a:xfrm>
            <a:off x="1524000" y="3733800"/>
            <a:ext cx="1724025" cy="1285875"/>
          </a:xfrm>
          <a:noFill/>
          <a:ln/>
        </p:spPr>
      </p:pic>
      <p:sp>
        <p:nvSpPr>
          <p:cNvPr id="294917" name="Text Box 5"/>
          <p:cNvSpPr txBox="1">
            <a:spLocks noChangeArrowheads="1"/>
          </p:cNvSpPr>
          <p:nvPr/>
        </p:nvSpPr>
        <p:spPr bwMode="auto">
          <a:xfrm>
            <a:off x="1219200" y="3124200"/>
            <a:ext cx="3124200" cy="366713"/>
          </a:xfrm>
          <a:prstGeom prst="rect">
            <a:avLst/>
          </a:prstGeom>
          <a:noFill/>
          <a:ln w="9525">
            <a:noFill/>
            <a:miter lim="800000"/>
            <a:headEnd/>
            <a:tailEnd/>
          </a:ln>
          <a:effectLst/>
        </p:spPr>
        <p:txBody>
          <a:bodyPr>
            <a:spAutoFit/>
          </a:bodyPr>
          <a:lstStyle/>
          <a:p>
            <a:pPr>
              <a:spcBef>
                <a:spcPct val="50000"/>
              </a:spcBef>
            </a:pPr>
            <a:endParaRPr lang="en-US" b="0"/>
          </a:p>
        </p:txBody>
      </p:sp>
      <p:pic>
        <p:nvPicPr>
          <p:cNvPr id="294918" name="Picture 6" descr="cilia"/>
          <p:cNvPicPr>
            <a:picLocks noChangeAspect="1" noChangeArrowheads="1" noCrop="1"/>
          </p:cNvPicPr>
          <p:nvPr/>
        </p:nvPicPr>
        <p:blipFill>
          <a:blip r:embed="rId3" cstate="print"/>
          <a:srcRect/>
          <a:stretch>
            <a:fillRect/>
          </a:stretch>
        </p:blipFill>
        <p:spPr bwMode="auto">
          <a:xfrm>
            <a:off x="609600" y="1981200"/>
            <a:ext cx="1295400" cy="1676400"/>
          </a:xfrm>
          <a:prstGeom prst="rect">
            <a:avLst/>
          </a:prstGeom>
          <a:noFill/>
        </p:spPr>
      </p:pic>
      <p:pic>
        <p:nvPicPr>
          <p:cNvPr id="294919" name="Picture 7" descr="cell37-3s"/>
          <p:cNvPicPr>
            <a:picLocks noChangeAspect="1" noChangeArrowheads="1"/>
          </p:cNvPicPr>
          <p:nvPr/>
        </p:nvPicPr>
        <p:blipFill>
          <a:blip r:embed="rId4" cstate="print"/>
          <a:srcRect/>
          <a:stretch>
            <a:fillRect/>
          </a:stretch>
        </p:blipFill>
        <p:spPr bwMode="auto">
          <a:xfrm>
            <a:off x="2286000" y="1981200"/>
            <a:ext cx="1295400" cy="1676400"/>
          </a:xfrm>
          <a:prstGeom prst="rect">
            <a:avLst/>
          </a:prstGeom>
          <a:noFill/>
        </p:spPr>
      </p:pic>
      <p:pic>
        <p:nvPicPr>
          <p:cNvPr id="294920" name="Picture 8" descr="cell84s"/>
          <p:cNvPicPr>
            <a:picLocks noChangeAspect="1" noChangeArrowheads="1"/>
          </p:cNvPicPr>
          <p:nvPr/>
        </p:nvPicPr>
        <p:blipFill>
          <a:blip r:embed="rId5" cstate="print"/>
          <a:srcRect/>
          <a:stretch>
            <a:fillRect/>
          </a:stretch>
        </p:blipFill>
        <p:spPr bwMode="auto">
          <a:xfrm>
            <a:off x="3962400" y="1981200"/>
            <a:ext cx="1295400" cy="1654175"/>
          </a:xfrm>
          <a:prstGeom prst="rect">
            <a:avLst/>
          </a:prstGeom>
          <a:noFill/>
        </p:spPr>
      </p:pic>
      <p:pic>
        <p:nvPicPr>
          <p:cNvPr id="294921" name="Picture 9" descr="cell37-2s"/>
          <p:cNvPicPr>
            <a:picLocks noChangeAspect="1" noChangeArrowheads="1"/>
          </p:cNvPicPr>
          <p:nvPr/>
        </p:nvPicPr>
        <p:blipFill>
          <a:blip r:embed="rId6" cstate="print"/>
          <a:srcRect/>
          <a:stretch>
            <a:fillRect/>
          </a:stretch>
        </p:blipFill>
        <p:spPr bwMode="auto">
          <a:xfrm>
            <a:off x="5638800" y="1981200"/>
            <a:ext cx="1295400" cy="1676400"/>
          </a:xfrm>
          <a:prstGeom prst="rect">
            <a:avLst/>
          </a:prstGeom>
          <a:noFill/>
        </p:spPr>
      </p:pic>
      <p:pic>
        <p:nvPicPr>
          <p:cNvPr id="294922" name="Picture 10" descr="cell37s"/>
          <p:cNvPicPr>
            <a:picLocks noChangeAspect="1" noChangeArrowheads="1"/>
          </p:cNvPicPr>
          <p:nvPr/>
        </p:nvPicPr>
        <p:blipFill>
          <a:blip r:embed="rId7" cstate="print"/>
          <a:srcRect/>
          <a:stretch>
            <a:fillRect/>
          </a:stretch>
        </p:blipFill>
        <p:spPr bwMode="auto">
          <a:xfrm>
            <a:off x="7315200" y="1981200"/>
            <a:ext cx="1335088" cy="1676400"/>
          </a:xfrm>
          <a:prstGeom prst="rect">
            <a:avLst/>
          </a:prstGeom>
          <a:noFill/>
        </p:spPr>
      </p:pic>
      <p:pic>
        <p:nvPicPr>
          <p:cNvPr id="294923" name="Picture 11" descr="figure-01-07b"/>
          <p:cNvPicPr>
            <a:picLocks noGrp="1" noChangeAspect="1" noChangeArrowheads="1"/>
          </p:cNvPicPr>
          <p:nvPr>
            <p:ph sz="quarter" idx="3"/>
          </p:nvPr>
        </p:nvPicPr>
        <p:blipFill>
          <a:blip r:embed="rId8" cstate="print"/>
          <a:srcRect/>
          <a:stretch>
            <a:fillRect/>
          </a:stretch>
        </p:blipFill>
        <p:spPr>
          <a:xfrm>
            <a:off x="3733800" y="3733800"/>
            <a:ext cx="1752600" cy="1252538"/>
          </a:xfrm>
          <a:noFill/>
          <a:ln/>
        </p:spPr>
      </p:pic>
      <p:pic>
        <p:nvPicPr>
          <p:cNvPr id="294924" name="Picture 12" descr="figure-01-07c"/>
          <p:cNvPicPr>
            <a:picLocks noChangeAspect="1" noChangeArrowheads="1"/>
          </p:cNvPicPr>
          <p:nvPr/>
        </p:nvPicPr>
        <p:blipFill>
          <a:blip r:embed="rId9" cstate="print"/>
          <a:srcRect/>
          <a:stretch>
            <a:fillRect/>
          </a:stretch>
        </p:blipFill>
        <p:spPr bwMode="auto">
          <a:xfrm>
            <a:off x="5943600" y="3733800"/>
            <a:ext cx="1752600" cy="1250950"/>
          </a:xfrm>
          <a:prstGeom prst="rect">
            <a:avLst/>
          </a:prstGeom>
          <a:noFill/>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mn-MN" altLang="en-US" sz="3000" b="1" dirty="0" smtClean="0">
                <a:latin typeface="Albertus Medium" pitchFamily="34" charset="0"/>
              </a:rPr>
              <a:t>Сэдэв 1 –ийн хүрээнд </a:t>
            </a:r>
            <a:endParaRPr lang="en-US" altLang="en-US" sz="3000" b="1" dirty="0">
              <a:latin typeface="Albertus Medium" pitchFamily="34" charset="0"/>
            </a:endParaRPr>
          </a:p>
        </p:txBody>
      </p:sp>
      <p:sp>
        <p:nvSpPr>
          <p:cNvPr id="83971" name="Rectangle 3"/>
          <p:cNvSpPr>
            <a:spLocks noGrp="1" noChangeArrowheads="1"/>
          </p:cNvSpPr>
          <p:nvPr>
            <p:ph type="body" idx="1"/>
          </p:nvPr>
        </p:nvSpPr>
        <p:spPr/>
        <p:txBody>
          <a:bodyPr/>
          <a:lstStyle/>
          <a:p>
            <a:pPr>
              <a:buClr>
                <a:schemeClr val="tx1"/>
              </a:buClr>
            </a:pPr>
            <a:r>
              <a:rPr lang="mn-MN" altLang="en-US" b="1" dirty="0" smtClean="0">
                <a:solidFill>
                  <a:schemeClr val="accent1"/>
                </a:solidFill>
                <a:latin typeface="Arial Narrow" pitchFamily="34" charset="0"/>
              </a:rPr>
              <a:t>Амьд бүхэн эсээс бүтдэг </a:t>
            </a:r>
            <a:endParaRPr lang="en-US" altLang="en-US" b="1" dirty="0">
              <a:solidFill>
                <a:schemeClr val="accent1"/>
              </a:solidFill>
              <a:latin typeface="Arial Narrow" pitchFamily="34" charset="0"/>
            </a:endParaRPr>
          </a:p>
          <a:p>
            <a:pPr marL="742950" lvl="1" indent="-285750">
              <a:buClr>
                <a:schemeClr val="tx1"/>
              </a:buClr>
            </a:pPr>
            <a:r>
              <a:rPr lang="mn-MN" altLang="en-US" b="1" i="1" dirty="0" smtClean="0">
                <a:solidFill>
                  <a:schemeClr val="hlink"/>
                </a:solidFill>
                <a:latin typeface="Arial Narrow" pitchFamily="34" charset="0"/>
              </a:rPr>
              <a:t>Прокариот </a:t>
            </a:r>
          </a:p>
          <a:p>
            <a:pPr marL="742950" lvl="1" indent="-285750">
              <a:buClr>
                <a:schemeClr val="tx1"/>
              </a:buClr>
            </a:pPr>
            <a:r>
              <a:rPr lang="mn-MN" altLang="en-US" b="1" i="1" dirty="0" smtClean="0">
                <a:solidFill>
                  <a:schemeClr val="hlink"/>
                </a:solidFill>
                <a:latin typeface="Arial Narrow" pitchFamily="34" charset="0"/>
              </a:rPr>
              <a:t>Эукариот</a:t>
            </a:r>
            <a:endParaRPr lang="en-US" altLang="en-US" b="1" i="1" dirty="0">
              <a:solidFill>
                <a:schemeClr val="hlink"/>
              </a:solidFill>
              <a:latin typeface="Arial Narrow" pitchFamily="34" charset="0"/>
            </a:endParaRPr>
          </a:p>
          <a:p>
            <a:pPr>
              <a:buClr>
                <a:schemeClr val="tx1"/>
              </a:buClr>
            </a:pPr>
            <a:r>
              <a:rPr lang="mn-MN" altLang="en-US" b="1" i="1" dirty="0" smtClean="0">
                <a:solidFill>
                  <a:schemeClr val="hlink"/>
                </a:solidFill>
                <a:latin typeface="Arial Narrow" pitchFamily="34" charset="0"/>
              </a:rPr>
              <a:t>Эсийн сигналь</a:t>
            </a:r>
            <a:endParaRPr lang="en-US" altLang="en-US" b="1" i="1" dirty="0">
              <a:solidFill>
                <a:schemeClr val="hlink"/>
              </a:solidFill>
              <a:latin typeface="Arial Narrow" pitchFamily="34" charset="0"/>
            </a:endParaRPr>
          </a:p>
          <a:p>
            <a:pPr>
              <a:buClr>
                <a:schemeClr val="tx1"/>
              </a:buClr>
            </a:pPr>
            <a:r>
              <a:rPr lang="mn-MN" altLang="en-US" b="1" i="1" dirty="0" smtClean="0">
                <a:solidFill>
                  <a:schemeClr val="hlink"/>
                </a:solidFill>
                <a:latin typeface="Arial Narrow" pitchFamily="34" charset="0"/>
              </a:rPr>
              <a:t>Эсийн дотоодод </a:t>
            </a:r>
          </a:p>
          <a:p>
            <a:pPr lvl="1">
              <a:buClr>
                <a:schemeClr val="tx1"/>
              </a:buClr>
            </a:pPr>
            <a:r>
              <a:rPr lang="mn-MN" altLang="en-US" b="1" i="1" dirty="0" smtClean="0">
                <a:solidFill>
                  <a:schemeClr val="hlink"/>
                </a:solidFill>
                <a:latin typeface="Arial Narrow" pitchFamily="34" charset="0"/>
              </a:rPr>
              <a:t>ДНХ  - </a:t>
            </a:r>
            <a:r>
              <a:rPr lang="en-US" altLang="en-US" b="1" i="1" dirty="0" smtClean="0">
                <a:solidFill>
                  <a:schemeClr val="hlink"/>
                </a:solidFill>
                <a:latin typeface="Arial Narrow" pitchFamily="34" charset="0"/>
              </a:rPr>
              <a:t> </a:t>
            </a:r>
            <a:r>
              <a:rPr lang="mn-MN" altLang="en-US" b="1" i="1" dirty="0" smtClean="0">
                <a:solidFill>
                  <a:schemeClr val="hlink"/>
                </a:solidFill>
                <a:latin typeface="Arial Narrow" pitchFamily="34" charset="0"/>
              </a:rPr>
              <a:t>РНХ  - </a:t>
            </a:r>
            <a:r>
              <a:rPr lang="en-US" altLang="en-US" b="1" i="1" dirty="0" smtClean="0">
                <a:solidFill>
                  <a:schemeClr val="hlink"/>
                </a:solidFill>
                <a:latin typeface="Arial Narrow" pitchFamily="34" charset="0"/>
              </a:rPr>
              <a:t> </a:t>
            </a:r>
            <a:r>
              <a:rPr lang="mn-MN" altLang="en-US" b="1" i="1" dirty="0" smtClean="0">
                <a:solidFill>
                  <a:schemeClr val="hlink"/>
                </a:solidFill>
                <a:latin typeface="Arial Narrow" pitchFamily="34" charset="0"/>
              </a:rPr>
              <a:t>Уураг</a:t>
            </a:r>
            <a:endParaRPr lang="en-US" altLang="en-US" b="1" i="1" dirty="0">
              <a:solidFill>
                <a:schemeClr val="hlink"/>
              </a:solidFill>
              <a:latin typeface="Arial Narrow" pitchFamily="34" charset="0"/>
            </a:endParaRPr>
          </a:p>
          <a:p>
            <a:pPr>
              <a:buClr>
                <a:schemeClr val="tx1"/>
              </a:buClr>
            </a:pPr>
            <a:endParaRPr lang="en-US" altLang="en-US" b="1" i="1" dirty="0">
              <a:solidFill>
                <a:schemeClr val="hlink"/>
              </a:solidFill>
              <a:latin typeface="Arial Narrow"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mn-MN" altLang="en-US" sz="3600" b="1" dirty="0" smtClean="0">
                <a:latin typeface="Albertus Medium" pitchFamily="34" charset="0"/>
              </a:rPr>
              <a:t>ЭС </a:t>
            </a:r>
            <a:endParaRPr lang="en-US" altLang="en-US" sz="3600" b="1" dirty="0">
              <a:latin typeface="Albertus Medium" pitchFamily="34" charset="0"/>
            </a:endParaRPr>
          </a:p>
        </p:txBody>
      </p:sp>
      <p:sp>
        <p:nvSpPr>
          <p:cNvPr id="86019" name="Rectangle 3"/>
          <p:cNvSpPr>
            <a:spLocks noGrp="1" noChangeArrowheads="1"/>
          </p:cNvSpPr>
          <p:nvPr>
            <p:ph type="body" idx="1"/>
          </p:nvPr>
        </p:nvSpPr>
        <p:spPr/>
        <p:txBody>
          <a:bodyPr/>
          <a:lstStyle/>
          <a:p>
            <a:r>
              <a:rPr lang="mn-MN" altLang="en-US" sz="2400" dirty="0" smtClean="0">
                <a:latin typeface="Arial" pitchFamily="34" charset="0"/>
                <a:cs typeface="Arial" pitchFamily="34" charset="0"/>
              </a:rPr>
              <a:t>Дэлхий дээр байгаа бүх прокариот болон эукариот эсүүд нь 3.5 тэр бум жилийн эвалюци хөгжлийн үр дүн </a:t>
            </a:r>
          </a:p>
          <a:p>
            <a:r>
              <a:rPr lang="mn-MN" altLang="en-US" sz="2400" dirty="0" smtClean="0">
                <a:latin typeface="Arial" pitchFamily="34" charset="0"/>
                <a:cs typeface="Arial" pitchFamily="34" charset="0"/>
              </a:rPr>
              <a:t>Бүх амьд биеийн үйл ажиллагааны үндсэн нэгж эс. </a:t>
            </a:r>
          </a:p>
          <a:p>
            <a:r>
              <a:rPr lang="mn-MN" altLang="en-US" sz="2400" dirty="0" smtClean="0">
                <a:latin typeface="Arial" pitchFamily="34" charset="0"/>
                <a:cs typeface="Arial" pitchFamily="34" charset="0"/>
              </a:rPr>
              <a:t>Хэлбэрээр нь : </a:t>
            </a:r>
          </a:p>
          <a:p>
            <a:pPr lvl="1"/>
            <a:r>
              <a:rPr lang="mn-MN" altLang="en-US" sz="2400" dirty="0" smtClean="0">
                <a:latin typeface="Arial" pitchFamily="34" charset="0"/>
                <a:cs typeface="Arial" pitchFamily="34" charset="0"/>
              </a:rPr>
              <a:t>Прокариот эс </a:t>
            </a:r>
          </a:p>
          <a:p>
            <a:pPr lvl="1"/>
            <a:r>
              <a:rPr lang="mn-MN" altLang="en-US" sz="2400" dirty="0" smtClean="0">
                <a:latin typeface="Arial" pitchFamily="34" charset="0"/>
                <a:cs typeface="Arial" pitchFamily="34" charset="0"/>
              </a:rPr>
              <a:t>Эукариот эс </a:t>
            </a:r>
            <a:endParaRPr lang="en-US" altLang="en-US" sz="2400" dirty="0">
              <a:latin typeface="Arial" pitchFamily="34" charset="0"/>
              <a:cs typeface="Arial" pitchFamily="34" charset="0"/>
            </a:endParaRPr>
          </a:p>
          <a:p>
            <a:r>
              <a:rPr lang="mn-MN" altLang="en-US" sz="2400" b="1" dirty="0" smtClean="0">
                <a:solidFill>
                  <a:schemeClr val="accent2"/>
                </a:solidFill>
                <a:latin typeface="Arial" pitchFamily="34" charset="0"/>
                <a:cs typeface="Arial" pitchFamily="34" charset="0"/>
              </a:rPr>
              <a:t>Эукариот эс болон прокариот эсүүд нь анхдагч бүдүүлэг эсээс хөгжсөн эсүүд.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6018"/>
                                        </p:tgtEl>
                                        <p:attrNameLst>
                                          <p:attrName>style.visibility</p:attrName>
                                        </p:attrNameLst>
                                      </p:cBhvr>
                                      <p:to>
                                        <p:strVal val="visible"/>
                                      </p:to>
                                    </p:set>
                                    <p:animEffect transition="in" filter="checkerboard(across)">
                                      <p:cBhvr>
                                        <p:cTn id="7" dur="500"/>
                                        <p:tgtEl>
                                          <p:spTgt spid="86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533400"/>
            <a:ext cx="8153400" cy="684213"/>
          </a:xfrm>
        </p:spPr>
        <p:txBody>
          <a:bodyPr/>
          <a:lstStyle/>
          <a:p>
            <a:r>
              <a:rPr lang="mn-MN" altLang="en-US" sz="3600" b="1" dirty="0" smtClean="0">
                <a:latin typeface="Arial Narrow" pitchFamily="34" charset="0"/>
              </a:rPr>
              <a:t>ЭС</a:t>
            </a:r>
            <a:endParaRPr lang="en-US" altLang="en-US" sz="3600" b="1" dirty="0">
              <a:latin typeface="Arial Narrow" pitchFamily="34" charset="0"/>
            </a:endParaRPr>
          </a:p>
        </p:txBody>
      </p:sp>
      <p:sp>
        <p:nvSpPr>
          <p:cNvPr id="88067" name="Rectangle 3"/>
          <p:cNvSpPr>
            <a:spLocks noGrp="1" noChangeArrowheads="1"/>
          </p:cNvSpPr>
          <p:nvPr>
            <p:ph type="body" idx="1"/>
          </p:nvPr>
        </p:nvSpPr>
        <p:spPr>
          <a:xfrm>
            <a:off x="457200" y="1219200"/>
            <a:ext cx="8229600" cy="4876799"/>
          </a:xfrm>
        </p:spPr>
        <p:txBody>
          <a:bodyPr/>
          <a:lstStyle/>
          <a:p>
            <a:pPr>
              <a:lnSpc>
                <a:spcPct val="80000"/>
              </a:lnSpc>
            </a:pPr>
            <a:r>
              <a:rPr lang="mn-MN" altLang="en-US" sz="2400" i="1" u="sng" dirty="0" smtClean="0">
                <a:solidFill>
                  <a:schemeClr val="accent2"/>
                </a:solidFill>
                <a:latin typeface="Arial" pitchFamily="34" charset="0"/>
                <a:cs typeface="Arial" pitchFamily="34" charset="0"/>
              </a:rPr>
              <a:t>Химийн тогтоц – Жингийн </a:t>
            </a:r>
            <a:endParaRPr lang="en-US" altLang="en-US" sz="2400" dirty="0">
              <a:latin typeface="Arial" pitchFamily="34" charset="0"/>
              <a:cs typeface="Arial" pitchFamily="34" charset="0"/>
            </a:endParaRPr>
          </a:p>
          <a:p>
            <a:pPr marL="742950" lvl="1" indent="-285750">
              <a:lnSpc>
                <a:spcPct val="80000"/>
              </a:lnSpc>
            </a:pPr>
            <a:r>
              <a:rPr lang="en-US" altLang="en-US" sz="2400" dirty="0">
                <a:latin typeface="Arial" pitchFamily="34" charset="0"/>
                <a:cs typeface="Arial" pitchFamily="34" charset="0"/>
              </a:rPr>
              <a:t>70% </a:t>
            </a:r>
            <a:r>
              <a:rPr lang="mn-MN" altLang="en-US" sz="2400" dirty="0" smtClean="0">
                <a:latin typeface="Arial" pitchFamily="34" charset="0"/>
                <a:cs typeface="Arial" pitchFamily="34" charset="0"/>
              </a:rPr>
              <a:t>ус </a:t>
            </a:r>
            <a:endParaRPr lang="en-US" altLang="en-US" sz="2400" dirty="0">
              <a:latin typeface="Arial" pitchFamily="34" charset="0"/>
              <a:cs typeface="Arial" pitchFamily="34" charset="0"/>
            </a:endParaRPr>
          </a:p>
          <a:p>
            <a:pPr marL="742950" lvl="1" indent="-285750">
              <a:lnSpc>
                <a:spcPct val="80000"/>
              </a:lnSpc>
            </a:pPr>
            <a:r>
              <a:rPr lang="en-US" altLang="en-US" sz="2400" dirty="0">
                <a:latin typeface="Arial" pitchFamily="34" charset="0"/>
                <a:cs typeface="Arial" pitchFamily="34" charset="0"/>
              </a:rPr>
              <a:t>7% </a:t>
            </a:r>
            <a:r>
              <a:rPr lang="mn-MN" altLang="en-US" sz="2400" dirty="0" smtClean="0">
                <a:latin typeface="Arial" pitchFamily="34" charset="0"/>
                <a:cs typeface="Arial" pitchFamily="34" charset="0"/>
              </a:rPr>
              <a:t>микромолекул </a:t>
            </a:r>
            <a:endParaRPr lang="en-US" altLang="en-US" sz="2400" dirty="0">
              <a:latin typeface="Arial" pitchFamily="34" charset="0"/>
              <a:cs typeface="Arial" pitchFamily="34" charset="0"/>
            </a:endParaRPr>
          </a:p>
          <a:p>
            <a:pPr marL="1143000" lvl="2" indent="-228600">
              <a:lnSpc>
                <a:spcPct val="80000"/>
              </a:lnSpc>
            </a:pPr>
            <a:r>
              <a:rPr lang="mn-MN" altLang="en-US" sz="2400" dirty="0" smtClean="0">
                <a:latin typeface="Arial" pitchFamily="34" charset="0"/>
                <a:cs typeface="Arial" pitchFamily="34" charset="0"/>
              </a:rPr>
              <a:t>Давс</a:t>
            </a:r>
            <a:endParaRPr lang="en-US" altLang="en-US" sz="2400" dirty="0">
              <a:latin typeface="Arial" pitchFamily="34" charset="0"/>
              <a:cs typeface="Arial" pitchFamily="34" charset="0"/>
            </a:endParaRPr>
          </a:p>
          <a:p>
            <a:pPr marL="1143000" lvl="2" indent="-228600">
              <a:lnSpc>
                <a:spcPct val="80000"/>
              </a:lnSpc>
            </a:pPr>
            <a:r>
              <a:rPr lang="mn-MN" altLang="en-US" sz="2400" dirty="0" smtClean="0">
                <a:latin typeface="Arial" pitchFamily="34" charset="0"/>
                <a:cs typeface="Arial" pitchFamily="34" charset="0"/>
              </a:rPr>
              <a:t>Липид</a:t>
            </a:r>
            <a:endParaRPr lang="en-US" altLang="en-US" sz="2400" dirty="0">
              <a:latin typeface="Arial" pitchFamily="34" charset="0"/>
              <a:cs typeface="Arial" pitchFamily="34" charset="0"/>
            </a:endParaRPr>
          </a:p>
          <a:p>
            <a:pPr marL="1143000" lvl="2" indent="-228600">
              <a:lnSpc>
                <a:spcPct val="80000"/>
              </a:lnSpc>
            </a:pPr>
            <a:r>
              <a:rPr lang="mn-MN" altLang="en-US" sz="2400" dirty="0" smtClean="0">
                <a:latin typeface="Arial" pitchFamily="34" charset="0"/>
                <a:cs typeface="Arial" pitchFamily="34" charset="0"/>
              </a:rPr>
              <a:t>Амин хүчил</a:t>
            </a:r>
            <a:endParaRPr lang="en-US" altLang="en-US" sz="2400" dirty="0">
              <a:latin typeface="Arial" pitchFamily="34" charset="0"/>
              <a:cs typeface="Arial" pitchFamily="34" charset="0"/>
            </a:endParaRPr>
          </a:p>
          <a:p>
            <a:pPr marL="1143000" lvl="2" indent="-228600">
              <a:lnSpc>
                <a:spcPct val="80000"/>
              </a:lnSpc>
            </a:pPr>
            <a:r>
              <a:rPr lang="mn-MN" altLang="en-US" sz="2400" dirty="0" smtClean="0">
                <a:latin typeface="Arial" pitchFamily="34" charset="0"/>
                <a:cs typeface="Arial" pitchFamily="34" charset="0"/>
              </a:rPr>
              <a:t>Нуклеотид</a:t>
            </a:r>
            <a:endParaRPr lang="en-US" altLang="en-US" sz="2400" dirty="0">
              <a:latin typeface="Arial" pitchFamily="34" charset="0"/>
              <a:cs typeface="Arial" pitchFamily="34" charset="0"/>
            </a:endParaRPr>
          </a:p>
          <a:p>
            <a:pPr marL="742950" lvl="1" indent="-285750">
              <a:lnSpc>
                <a:spcPct val="80000"/>
              </a:lnSpc>
            </a:pPr>
            <a:r>
              <a:rPr lang="en-US" altLang="en-US" sz="2400" dirty="0">
                <a:latin typeface="Arial" pitchFamily="34" charset="0"/>
                <a:cs typeface="Arial" pitchFamily="34" charset="0"/>
              </a:rPr>
              <a:t>23% </a:t>
            </a:r>
            <a:r>
              <a:rPr lang="mn-MN" altLang="en-US" sz="2400" dirty="0" smtClean="0">
                <a:latin typeface="Arial" pitchFamily="34" charset="0"/>
                <a:cs typeface="Arial" pitchFamily="34" charset="0"/>
              </a:rPr>
              <a:t>макромолекул</a:t>
            </a:r>
            <a:endParaRPr lang="en-US" altLang="en-US" sz="2400" dirty="0">
              <a:latin typeface="Arial" pitchFamily="34" charset="0"/>
              <a:cs typeface="Arial" pitchFamily="34" charset="0"/>
            </a:endParaRPr>
          </a:p>
          <a:p>
            <a:pPr marL="1143000" lvl="2" indent="-228600">
              <a:lnSpc>
                <a:spcPct val="80000"/>
              </a:lnSpc>
            </a:pPr>
            <a:r>
              <a:rPr lang="mn-MN" altLang="en-US" sz="2400" dirty="0" smtClean="0">
                <a:latin typeface="Arial" pitchFamily="34" charset="0"/>
                <a:cs typeface="Arial" pitchFamily="34" charset="0"/>
              </a:rPr>
              <a:t>Уураг </a:t>
            </a:r>
            <a:endParaRPr lang="en-US" altLang="en-US" sz="2400" dirty="0">
              <a:latin typeface="Arial" pitchFamily="34" charset="0"/>
              <a:cs typeface="Arial" pitchFamily="34" charset="0"/>
            </a:endParaRPr>
          </a:p>
          <a:p>
            <a:pPr marL="1143000" lvl="2" indent="-228600">
              <a:lnSpc>
                <a:spcPct val="80000"/>
              </a:lnSpc>
            </a:pPr>
            <a:r>
              <a:rPr lang="mn-MN" altLang="en-US" sz="2400" dirty="0" smtClean="0">
                <a:latin typeface="Arial" pitchFamily="34" charset="0"/>
                <a:cs typeface="Arial" pitchFamily="34" charset="0"/>
              </a:rPr>
              <a:t>Полисахарид</a:t>
            </a:r>
            <a:endParaRPr lang="en-US" altLang="en-US" sz="2400" dirty="0">
              <a:latin typeface="Arial" pitchFamily="34" charset="0"/>
              <a:cs typeface="Arial" pitchFamily="34" charset="0"/>
            </a:endParaRPr>
          </a:p>
          <a:p>
            <a:pPr marL="1143000" lvl="2" indent="-228600">
              <a:lnSpc>
                <a:spcPct val="80000"/>
              </a:lnSpc>
            </a:pPr>
            <a:r>
              <a:rPr lang="mn-MN" altLang="en-US" sz="2400" dirty="0" smtClean="0">
                <a:latin typeface="Arial" pitchFamily="34" charset="0"/>
                <a:cs typeface="Arial" pitchFamily="34" charset="0"/>
              </a:rPr>
              <a:t>Липид</a:t>
            </a:r>
            <a:endParaRPr lang="en-US" alt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mn-MN" sz="3800" dirty="0" smtClean="0"/>
              <a:t>ЭС</a:t>
            </a:r>
            <a:r>
              <a:rPr lang="en-US" sz="3800" dirty="0"/>
              <a:t/>
            </a:r>
            <a:br>
              <a:rPr lang="en-US" sz="3800" dirty="0"/>
            </a:br>
            <a:endParaRPr lang="en-US" sz="3800" dirty="0"/>
          </a:p>
        </p:txBody>
      </p:sp>
      <p:sp>
        <p:nvSpPr>
          <p:cNvPr id="77827" name="Rectangle 3"/>
          <p:cNvSpPr>
            <a:spLocks noGrp="1" noChangeArrowheads="1"/>
          </p:cNvSpPr>
          <p:nvPr>
            <p:ph type="body" sz="half" idx="1"/>
          </p:nvPr>
        </p:nvSpPr>
        <p:spPr>
          <a:xfrm>
            <a:off x="1143000" y="4343400"/>
            <a:ext cx="6705600" cy="1676400"/>
          </a:xfrm>
        </p:spPr>
        <p:txBody>
          <a:bodyPr/>
          <a:lstStyle/>
          <a:p>
            <a:r>
              <a:rPr lang="mn-MN" sz="2400" dirty="0" smtClean="0">
                <a:latin typeface="Arial" pitchFamily="34" charset="0"/>
                <a:cs typeface="Arial" pitchFamily="34" charset="0"/>
              </a:rPr>
              <a:t>Эс амьд бие махбодийн бүтэц үйл ажиллагааны үндсэн нэгж</a:t>
            </a:r>
          </a:p>
          <a:p>
            <a:r>
              <a:rPr lang="mn-MN" sz="2400" dirty="0" smtClean="0">
                <a:latin typeface="Arial" pitchFamily="34" charset="0"/>
                <a:cs typeface="Arial" pitchFamily="34" charset="0"/>
              </a:rPr>
              <a:t>Бүх эсд ерөнхий шинж гэж байдаг. </a:t>
            </a:r>
            <a:endParaRPr lang="en-US" sz="2400" dirty="0">
              <a:latin typeface="Arial" pitchFamily="34" charset="0"/>
              <a:cs typeface="Arial" pitchFamily="34" charset="0"/>
            </a:endParaRPr>
          </a:p>
          <a:p>
            <a:pPr>
              <a:buFontTx/>
              <a:buNone/>
            </a:pPr>
            <a:endParaRPr lang="en-US" sz="2400" dirty="0">
              <a:latin typeface="Arial" pitchFamily="34" charset="0"/>
              <a:cs typeface="Arial" pitchFamily="34" charset="0"/>
            </a:endParaRPr>
          </a:p>
          <a:p>
            <a:pPr>
              <a:buFontTx/>
              <a:buNone/>
            </a:pPr>
            <a:endParaRPr lang="en-US" sz="2400" dirty="0">
              <a:latin typeface="Arial" pitchFamily="34" charset="0"/>
              <a:cs typeface="Arial" pitchFamily="34" charset="0"/>
            </a:endParaRPr>
          </a:p>
          <a:p>
            <a:pPr lvl="1">
              <a:buFontTx/>
              <a:buNone/>
            </a:pPr>
            <a:endParaRPr lang="en-US" sz="2400" dirty="0">
              <a:latin typeface="Arial" pitchFamily="34" charset="0"/>
              <a:cs typeface="Arial" pitchFamily="34" charset="0"/>
            </a:endParaRPr>
          </a:p>
          <a:p>
            <a:endParaRPr lang="en-US" sz="2400" dirty="0">
              <a:latin typeface="Arial" pitchFamily="34" charset="0"/>
              <a:cs typeface="Arial" pitchFamily="34" charset="0"/>
            </a:endParaRPr>
          </a:p>
        </p:txBody>
      </p:sp>
      <p:pic>
        <p:nvPicPr>
          <p:cNvPr id="77828" name="Picture 4" descr="figure-01-02b-2"/>
          <p:cNvPicPr>
            <a:picLocks noGrp="1" noChangeAspect="1" noChangeArrowheads="1"/>
          </p:cNvPicPr>
          <p:nvPr>
            <p:ph sz="half" idx="2"/>
          </p:nvPr>
        </p:nvPicPr>
        <p:blipFill>
          <a:blip r:embed="rId2" cstate="print"/>
          <a:srcRect t="9213"/>
          <a:stretch>
            <a:fillRect/>
          </a:stretch>
        </p:blipFill>
        <p:spPr>
          <a:xfrm>
            <a:off x="838200" y="1143000"/>
            <a:ext cx="6781800" cy="3276600"/>
          </a:xfrm>
          <a:noFill/>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mn-MN" sz="3600" dirty="0" smtClean="0"/>
              <a:t>Эсийн цикл </a:t>
            </a:r>
            <a:endParaRPr lang="en-US" sz="3600" dirty="0"/>
          </a:p>
        </p:txBody>
      </p:sp>
      <p:sp>
        <p:nvSpPr>
          <p:cNvPr id="78851" name="Rectangle 3"/>
          <p:cNvSpPr>
            <a:spLocks noGrp="1" noChangeArrowheads="1"/>
          </p:cNvSpPr>
          <p:nvPr>
            <p:ph type="body" sz="half" idx="1"/>
          </p:nvPr>
        </p:nvSpPr>
        <p:spPr>
          <a:xfrm>
            <a:off x="457200" y="5638800"/>
            <a:ext cx="8686800" cy="838200"/>
          </a:xfrm>
        </p:spPr>
        <p:txBody>
          <a:bodyPr/>
          <a:lstStyle/>
          <a:p>
            <a:r>
              <a:rPr lang="mn-MN" sz="2600" dirty="0" smtClean="0"/>
              <a:t>Төрөх</a:t>
            </a:r>
            <a:r>
              <a:rPr lang="en-US" sz="2600" dirty="0" smtClean="0"/>
              <a:t>, </a:t>
            </a:r>
            <a:r>
              <a:rPr lang="mn-MN" sz="2600" dirty="0" smtClean="0"/>
              <a:t>идэх</a:t>
            </a:r>
            <a:r>
              <a:rPr lang="en-US" sz="2600" dirty="0" smtClean="0"/>
              <a:t>, </a:t>
            </a:r>
            <a:r>
              <a:rPr lang="mn-MN" sz="2600" dirty="0" smtClean="0"/>
              <a:t>үржих</a:t>
            </a:r>
            <a:r>
              <a:rPr lang="en-US" sz="2600" dirty="0" smtClean="0"/>
              <a:t>, </a:t>
            </a:r>
            <a:r>
              <a:rPr lang="mn-MN" sz="2600" dirty="0" smtClean="0"/>
              <a:t>үхэх</a:t>
            </a:r>
            <a:endParaRPr lang="en-US" sz="2600" dirty="0"/>
          </a:p>
          <a:p>
            <a:pPr>
              <a:buFontTx/>
              <a:buNone/>
            </a:pPr>
            <a:endParaRPr lang="en-US" sz="2600" dirty="0"/>
          </a:p>
        </p:txBody>
      </p:sp>
      <p:pic>
        <p:nvPicPr>
          <p:cNvPr id="78852" name="Picture 4" descr="figure-01-17"/>
          <p:cNvPicPr>
            <a:picLocks noGrp="1" noChangeAspect="1" noChangeArrowheads="1"/>
          </p:cNvPicPr>
          <p:nvPr>
            <p:ph sz="half" idx="2"/>
          </p:nvPr>
        </p:nvPicPr>
        <p:blipFill>
          <a:blip r:embed="rId2" cstate="print"/>
          <a:srcRect/>
          <a:stretch>
            <a:fillRect/>
          </a:stretch>
        </p:blipFill>
        <p:spPr>
          <a:xfrm>
            <a:off x="533400" y="1219200"/>
            <a:ext cx="7772400" cy="4495800"/>
          </a:xfrm>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5_6"/>
          <p:cNvPicPr>
            <a:picLocks noGrp="1" noChangeAspect="1" noChangeArrowheads="1"/>
          </p:cNvPicPr>
          <p:nvPr>
            <p:ph sz="half" idx="1"/>
          </p:nvPr>
        </p:nvPicPr>
        <p:blipFill>
          <a:blip r:embed="rId3" cstate="print"/>
          <a:srcRect/>
          <a:stretch>
            <a:fillRect/>
          </a:stretch>
        </p:blipFill>
        <p:spPr>
          <a:xfrm>
            <a:off x="4724400" y="3124200"/>
            <a:ext cx="4038600" cy="2906713"/>
          </a:xfrm>
          <a:noFill/>
          <a:ln/>
        </p:spPr>
      </p:pic>
      <p:sp>
        <p:nvSpPr>
          <p:cNvPr id="90115" name="Rectangle 3"/>
          <p:cNvSpPr>
            <a:spLocks noGrp="1" noChangeArrowheads="1"/>
          </p:cNvSpPr>
          <p:nvPr>
            <p:ph type="title"/>
          </p:nvPr>
        </p:nvSpPr>
        <p:spPr>
          <a:xfrm>
            <a:off x="381000" y="457200"/>
            <a:ext cx="8305800" cy="960438"/>
          </a:xfrm>
        </p:spPr>
        <p:txBody>
          <a:bodyPr/>
          <a:lstStyle/>
          <a:p>
            <a:r>
              <a:rPr lang="mn-MN" altLang="en-US" sz="3200" b="1" dirty="0" smtClean="0">
                <a:latin typeface="Albertus Medium" pitchFamily="34" charset="0"/>
              </a:rPr>
              <a:t>Прокариот</a:t>
            </a:r>
            <a:r>
              <a:rPr lang="en-US" altLang="en-US" sz="3200" b="1" dirty="0" smtClean="0">
                <a:latin typeface="Albertus Medium" pitchFamily="34" charset="0"/>
              </a:rPr>
              <a:t> </a:t>
            </a:r>
            <a:r>
              <a:rPr lang="en-US" altLang="en-US" sz="3200" b="1" dirty="0" err="1" smtClean="0">
                <a:latin typeface="Albertus Medium" pitchFamily="34" charset="0"/>
              </a:rPr>
              <a:t>v.s</a:t>
            </a:r>
            <a:r>
              <a:rPr lang="en-US" altLang="en-US" sz="3200" b="1" dirty="0" smtClean="0">
                <a:latin typeface="Albertus Medium" pitchFamily="34" charset="0"/>
              </a:rPr>
              <a:t>.</a:t>
            </a:r>
            <a:r>
              <a:rPr lang="mn-MN" altLang="en-US" sz="3200" b="1" dirty="0" smtClean="0">
                <a:latin typeface="Albertus Medium" pitchFamily="34" charset="0"/>
              </a:rPr>
              <a:t> Эукариот</a:t>
            </a:r>
            <a:r>
              <a:rPr lang="en-US" altLang="en-US" sz="3200" b="1" dirty="0">
                <a:latin typeface="Albertus Medium" pitchFamily="34" charset="0"/>
              </a:rPr>
              <a:t/>
            </a:r>
            <a:br>
              <a:rPr lang="en-US" altLang="en-US" sz="3200" b="1" dirty="0">
                <a:latin typeface="Albertus Medium" pitchFamily="34" charset="0"/>
              </a:rPr>
            </a:br>
            <a:endParaRPr lang="en-US" altLang="en-US" sz="3200" b="1" dirty="0">
              <a:latin typeface="Albertus Medium" pitchFamily="34" charset="0"/>
            </a:endParaRPr>
          </a:p>
        </p:txBody>
      </p:sp>
      <p:pic>
        <p:nvPicPr>
          <p:cNvPr id="90116" name="Picture 4" descr="bactcell"/>
          <p:cNvPicPr>
            <a:picLocks noGrp="1" noChangeAspect="1" noChangeArrowheads="1"/>
          </p:cNvPicPr>
          <p:nvPr>
            <p:ph sz="half" idx="2"/>
          </p:nvPr>
        </p:nvPicPr>
        <p:blipFill>
          <a:blip r:embed="rId4" cstate="print"/>
          <a:srcRect/>
          <a:stretch>
            <a:fillRect/>
          </a:stretch>
        </p:blipFill>
        <p:spPr>
          <a:xfrm>
            <a:off x="609600" y="1447800"/>
            <a:ext cx="4038600" cy="2439988"/>
          </a:xfrm>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r>
              <a:rPr lang="mn-MN" dirty="0" smtClean="0"/>
              <a:t>Прокариот </a:t>
            </a:r>
            <a:r>
              <a:rPr lang="en-US" dirty="0" err="1" smtClean="0"/>
              <a:t>vs</a:t>
            </a:r>
            <a:r>
              <a:rPr lang="mn-MN" dirty="0" smtClean="0"/>
              <a:t> Эукариот </a:t>
            </a:r>
            <a:endParaRPr lang="en-US" dirty="0"/>
          </a:p>
        </p:txBody>
      </p:sp>
      <p:pic>
        <p:nvPicPr>
          <p:cNvPr id="344067" name="Picture 3" descr="threedomains"/>
          <p:cNvPicPr>
            <a:picLocks noGrp="1" noChangeAspect="1" noChangeArrowheads="1"/>
          </p:cNvPicPr>
          <p:nvPr>
            <p:ph idx="1"/>
          </p:nvPr>
        </p:nvPicPr>
        <p:blipFill>
          <a:blip r:embed="rId2" cstate="print"/>
          <a:srcRect/>
          <a:stretch>
            <a:fillRect/>
          </a:stretch>
        </p:blipFill>
        <p:spPr>
          <a:xfrm>
            <a:off x="1143000" y="1143000"/>
            <a:ext cx="5238750" cy="3600450"/>
          </a:xfrm>
          <a:noFill/>
          <a:ln/>
        </p:spPr>
      </p:pic>
      <p:sp>
        <p:nvSpPr>
          <p:cNvPr id="344068" name="Text Box 4"/>
          <p:cNvSpPr txBox="1">
            <a:spLocks noChangeArrowheads="1"/>
          </p:cNvSpPr>
          <p:nvPr/>
        </p:nvSpPr>
        <p:spPr bwMode="auto">
          <a:xfrm>
            <a:off x="533400" y="4724400"/>
            <a:ext cx="8072438" cy="923330"/>
          </a:xfrm>
          <a:prstGeom prst="rect">
            <a:avLst/>
          </a:prstGeom>
          <a:noFill/>
          <a:ln w="9525">
            <a:noFill/>
            <a:miter lim="800000"/>
            <a:headEnd/>
            <a:tailEnd/>
          </a:ln>
          <a:effectLst/>
        </p:spPr>
        <p:txBody>
          <a:bodyPr>
            <a:spAutoFit/>
          </a:bodyPr>
          <a:lstStyle/>
          <a:p>
            <a:pPr eaLnBrk="0" hangingPunct="0">
              <a:buFontTx/>
              <a:buChar char="•"/>
            </a:pPr>
            <a:r>
              <a:rPr lang="mn-MN" b="0" dirty="0" smtClean="0">
                <a:latin typeface="Garamond" pitchFamily="18" charset="0"/>
              </a:rPr>
              <a:t>Эсийн үүслийн амьдралын мод нь 3 салаатай гэж үзэж байна.</a:t>
            </a:r>
            <a:r>
              <a:rPr lang="en-US" b="0" dirty="0" smtClean="0">
                <a:latin typeface="Garamond" pitchFamily="18" charset="0"/>
              </a:rPr>
              <a:t> </a:t>
            </a:r>
            <a:endParaRPr lang="en-US" b="0" dirty="0">
              <a:latin typeface="Garamond" pitchFamily="18" charset="0"/>
            </a:endParaRPr>
          </a:p>
          <a:p>
            <a:pPr eaLnBrk="0" hangingPunct="0">
              <a:buFontTx/>
              <a:buChar char="•"/>
            </a:pPr>
            <a:r>
              <a:rPr lang="mn-MN" b="0" dirty="0" smtClean="0">
                <a:latin typeface="Garamond" pitchFamily="18" charset="0"/>
              </a:rPr>
              <a:t>Прокариот эс нь анх төрмөлүүд болон бактерийг багтаадаг. </a:t>
            </a:r>
            <a:endParaRPr lang="en-US" b="0" dirty="0">
              <a:latin typeface="Garamond" pitchFamily="18" charset="0"/>
            </a:endParaRPr>
          </a:p>
          <a:p>
            <a:pPr eaLnBrk="0" hangingPunct="0">
              <a:buFontTx/>
              <a:buChar char="•"/>
            </a:pPr>
            <a:r>
              <a:rPr lang="mn-MN" b="0" dirty="0" smtClean="0">
                <a:latin typeface="Garamond" pitchFamily="18" charset="0"/>
              </a:rPr>
              <a:t>Эукариот эсийн бүлэгт ургамал, амьтад, мөөгөнцөр, замаг зэргийг багтаадаг. </a:t>
            </a:r>
            <a:endParaRPr lang="en-US" b="0" dirty="0">
              <a:latin typeface="Garamond"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r>
              <a:rPr lang="mn-MN" sz="3800" dirty="0" smtClean="0"/>
              <a:t>Прокариот </a:t>
            </a:r>
            <a:r>
              <a:rPr lang="en-US" sz="3800" dirty="0" err="1" smtClean="0"/>
              <a:t>vs</a:t>
            </a:r>
            <a:r>
              <a:rPr lang="en-US" sz="3800" dirty="0" smtClean="0"/>
              <a:t> </a:t>
            </a:r>
            <a:r>
              <a:rPr lang="mn-MN" sz="3800" dirty="0" smtClean="0"/>
              <a:t>Эукариот </a:t>
            </a:r>
            <a:endParaRPr lang="en-US" sz="3800" dirty="0"/>
          </a:p>
        </p:txBody>
      </p:sp>
      <p:graphicFrame>
        <p:nvGraphicFramePr>
          <p:cNvPr id="345091" name="Group 3"/>
          <p:cNvGraphicFramePr>
            <a:graphicFrameLocks noGrp="1"/>
          </p:cNvGraphicFramePr>
          <p:nvPr>
            <p:ph idx="1"/>
          </p:nvPr>
        </p:nvGraphicFramePr>
        <p:xfrm>
          <a:off x="457200" y="1752600"/>
          <a:ext cx="8229600" cy="4517709"/>
        </p:xfrm>
        <a:graphic>
          <a:graphicData uri="http://schemas.openxmlformats.org/drawingml/2006/table">
            <a:tbl>
              <a:tblPr/>
              <a:tblGrid>
                <a:gridCol w="4114800"/>
                <a:gridCol w="4114800"/>
              </a:tblGrid>
              <a:tr h="671513">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1" i="0" u="none" strike="noStrike" cap="none" normalizeH="0" baseline="0" dirty="0" smtClean="0">
                          <a:ln>
                            <a:noFill/>
                          </a:ln>
                          <a:solidFill>
                            <a:schemeClr val="tx1"/>
                          </a:solidFill>
                          <a:effectLst/>
                          <a:latin typeface="Arial" charset="0"/>
                          <a:cs typeface="Arial" charset="0"/>
                        </a:rPr>
                        <a:t>Прокариот</a:t>
                      </a:r>
                      <a:endParaRPr kumimoji="0" lang="en-US" sz="26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1" i="0" u="none" strike="noStrike" cap="none" normalizeH="0" baseline="0" dirty="0" smtClean="0">
                          <a:ln>
                            <a:noFill/>
                          </a:ln>
                          <a:solidFill>
                            <a:schemeClr val="tx1"/>
                          </a:solidFill>
                          <a:effectLst/>
                          <a:latin typeface="Arial" charset="0"/>
                          <a:cs typeface="Arial" charset="0"/>
                        </a:rPr>
                        <a:t>Эукариот</a:t>
                      </a:r>
                      <a:endParaRPr kumimoji="0" lang="en-US" sz="26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Нэг эст</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Нэг эсвэл олон эст</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1513">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Бөөмгүй</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Бөөмтэй</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Эрхтэнцэрүүд байхгүй</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Олон тооны эрхтэнцэрүүдтэй</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1513">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Цагираг ДНХ</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Хромосомууд</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5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Транкскрипцийн дараах мРНХ байхгүй</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mn-MN" sz="2600" b="0" i="0" u="none" strike="noStrike" cap="none" normalizeH="0" baseline="0" dirty="0" smtClean="0">
                          <a:ln>
                            <a:noFill/>
                          </a:ln>
                          <a:solidFill>
                            <a:schemeClr val="tx1"/>
                          </a:solidFill>
                          <a:effectLst/>
                          <a:latin typeface="Arial" charset="0"/>
                          <a:cs typeface="Arial" charset="0"/>
                        </a:rPr>
                        <a:t>Экзон/интрон сплайсинг</a:t>
                      </a:r>
                      <a:endParaRPr kumimoji="0" lang="en-US" sz="2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533400"/>
            <a:ext cx="7772400" cy="1143000"/>
          </a:xfrm>
        </p:spPr>
        <p:txBody>
          <a:bodyPr/>
          <a:lstStyle/>
          <a:p>
            <a:r>
              <a:rPr lang="mn-MN" altLang="en-US" sz="2500" b="1" dirty="0" smtClean="0">
                <a:latin typeface="Albertus Medium" pitchFamily="34" charset="0"/>
              </a:rPr>
              <a:t>Эукариот </a:t>
            </a:r>
            <a:r>
              <a:rPr lang="en-US" altLang="en-US" sz="2500" b="1" dirty="0" err="1" smtClean="0">
                <a:latin typeface="Albertus Medium" pitchFamily="34" charset="0"/>
              </a:rPr>
              <a:t>vs</a:t>
            </a:r>
            <a:r>
              <a:rPr lang="en-US" altLang="en-US" sz="2500" b="1" dirty="0" smtClean="0">
                <a:latin typeface="Albertus Medium" pitchFamily="34" charset="0"/>
              </a:rPr>
              <a:t> </a:t>
            </a:r>
            <a:r>
              <a:rPr lang="mn-MN" altLang="en-US" sz="2500" b="1" dirty="0" smtClean="0">
                <a:latin typeface="Albertus Medium" pitchFamily="34" charset="0"/>
              </a:rPr>
              <a:t>Прокариот </a:t>
            </a:r>
            <a:br>
              <a:rPr lang="mn-MN" altLang="en-US" sz="2500" b="1" dirty="0" smtClean="0">
                <a:latin typeface="Albertus Medium" pitchFamily="34" charset="0"/>
              </a:rPr>
            </a:br>
            <a:r>
              <a:rPr lang="mn-MN" altLang="en-US" sz="2500" b="1" dirty="0" smtClean="0">
                <a:latin typeface="Albertus Medium" pitchFamily="34" charset="0"/>
              </a:rPr>
              <a:t>Бүтцийн ялгаа </a:t>
            </a:r>
            <a:endParaRPr lang="en-US" altLang="en-US" sz="2100" b="1" dirty="0">
              <a:latin typeface="Albertus Medium" pitchFamily="34" charset="0"/>
            </a:endParaRPr>
          </a:p>
        </p:txBody>
      </p:sp>
      <p:sp>
        <p:nvSpPr>
          <p:cNvPr id="92163" name="Rectangle 3"/>
          <p:cNvSpPr>
            <a:spLocks noGrp="1" noChangeArrowheads="1"/>
          </p:cNvSpPr>
          <p:nvPr>
            <p:ph type="body" sz="half" idx="1"/>
          </p:nvPr>
        </p:nvSpPr>
        <p:spPr>
          <a:xfrm>
            <a:off x="685800" y="1524000"/>
            <a:ext cx="3810000" cy="4119563"/>
          </a:xfrm>
        </p:spPr>
        <p:txBody>
          <a:bodyPr/>
          <a:lstStyle/>
          <a:p>
            <a:pPr>
              <a:lnSpc>
                <a:spcPct val="90000"/>
              </a:lnSpc>
              <a:buFontTx/>
              <a:buNone/>
            </a:pPr>
            <a:r>
              <a:rPr lang="mn-MN" altLang="en-US" sz="2200" dirty="0" smtClean="0">
                <a:latin typeface="Arial" pitchFamily="34" charset="0"/>
                <a:cs typeface="Arial" pitchFamily="34" charset="0"/>
              </a:rPr>
              <a:t>Прокариот	</a:t>
            </a:r>
            <a:endParaRPr lang="en-US" altLang="en-US" sz="2200" dirty="0">
              <a:latin typeface="Arial" pitchFamily="34" charset="0"/>
              <a:cs typeface="Arial" pitchFamily="34" charset="0"/>
            </a:endParaRPr>
          </a:p>
          <a:p>
            <a:pPr>
              <a:lnSpc>
                <a:spcPct val="90000"/>
              </a:lnSpc>
              <a:buClr>
                <a:schemeClr val="tx1"/>
              </a:buClr>
              <a:buFont typeface="Wingdings" pitchFamily="2" charset="2"/>
              <a:buChar char="Ø"/>
            </a:pPr>
            <a:r>
              <a:rPr lang="mn-MN" altLang="en-US" sz="2000" dirty="0" smtClean="0">
                <a:latin typeface="Arial" pitchFamily="34" charset="0"/>
                <a:cs typeface="Arial" pitchFamily="34" charset="0"/>
              </a:rPr>
              <a:t>Эубактери, анхтөрмөл төрхтэй</a:t>
            </a:r>
            <a:endParaRPr lang="en-US" altLang="en-US" sz="2000" dirty="0">
              <a:latin typeface="Arial" pitchFamily="34" charset="0"/>
              <a:cs typeface="Arial" pitchFamily="34" charset="0"/>
            </a:endParaRPr>
          </a:p>
          <a:p>
            <a:pPr>
              <a:lnSpc>
                <a:spcPct val="90000"/>
              </a:lnSpc>
              <a:buClr>
                <a:schemeClr val="tx1"/>
              </a:buClr>
              <a:buFont typeface="Wingdings" pitchFamily="2" charset="2"/>
              <a:buChar char="Ø"/>
            </a:pPr>
            <a:r>
              <a:rPr lang="mn-MN" altLang="en-US" sz="2000" dirty="0" smtClean="0">
                <a:latin typeface="Arial" pitchFamily="34" charset="0"/>
                <a:cs typeface="Arial" pitchFamily="34" charset="0"/>
              </a:rPr>
              <a:t>Нэг л төрөл бүхий плазмын мембрант бүтэцтэй. </a:t>
            </a:r>
          </a:p>
          <a:p>
            <a:pPr>
              <a:lnSpc>
                <a:spcPct val="90000"/>
              </a:lnSpc>
              <a:buClr>
                <a:schemeClr val="tx1"/>
              </a:buClr>
              <a:buFont typeface="Wingdings" pitchFamily="2" charset="2"/>
              <a:buChar char="Ø"/>
            </a:pPr>
            <a:r>
              <a:rPr lang="mn-MN" altLang="en-US" sz="2000" dirty="0" smtClean="0">
                <a:latin typeface="Arial" pitchFamily="34" charset="0"/>
                <a:cs typeface="Arial" pitchFamily="34" charset="0"/>
              </a:rPr>
              <a:t>Хэмжээ нь жижиг эсүүдтэй ойролцоо байдаг. </a:t>
            </a:r>
            <a:endParaRPr lang="en-US" altLang="en-US" sz="2000" dirty="0">
              <a:latin typeface="Arial" pitchFamily="34" charset="0"/>
              <a:cs typeface="Arial" pitchFamily="34" charset="0"/>
            </a:endParaRPr>
          </a:p>
          <a:p>
            <a:pPr lvl="1">
              <a:lnSpc>
                <a:spcPct val="90000"/>
              </a:lnSpc>
              <a:buClr>
                <a:schemeClr val="tx1"/>
              </a:buClr>
              <a:buFont typeface="Wingdings" pitchFamily="2" charset="2"/>
              <a:buChar char="§"/>
            </a:pPr>
            <a:r>
              <a:rPr lang="en-US" altLang="en-US" sz="1800" dirty="0" err="1">
                <a:latin typeface="Arial" pitchFamily="34" charset="0"/>
                <a:cs typeface="Arial" pitchFamily="34" charset="0"/>
              </a:rPr>
              <a:t>Ecoli</a:t>
            </a:r>
            <a:r>
              <a:rPr lang="en-US" altLang="en-US" sz="1800" dirty="0">
                <a:latin typeface="Arial" pitchFamily="34" charset="0"/>
                <a:cs typeface="Arial" pitchFamily="34" charset="0"/>
              </a:rPr>
              <a:t> cell</a:t>
            </a:r>
          </a:p>
          <a:p>
            <a:pPr lvl="1">
              <a:lnSpc>
                <a:spcPct val="90000"/>
              </a:lnSpc>
              <a:buClr>
                <a:schemeClr val="tx1"/>
              </a:buClr>
              <a:buFont typeface="Wingdings" pitchFamily="2" charset="2"/>
              <a:buChar char="§"/>
            </a:pPr>
            <a:r>
              <a:rPr lang="en-US" altLang="en-US" sz="1800" dirty="0">
                <a:latin typeface="Arial" pitchFamily="34" charset="0"/>
                <a:cs typeface="Arial" pitchFamily="34" charset="0"/>
              </a:rPr>
              <a:t>3x10</a:t>
            </a:r>
            <a:r>
              <a:rPr lang="en-US" altLang="en-US" sz="1800" baseline="30000" dirty="0">
                <a:latin typeface="Arial" pitchFamily="34" charset="0"/>
                <a:cs typeface="Arial" pitchFamily="34" charset="0"/>
              </a:rPr>
              <a:t>6 </a:t>
            </a:r>
            <a:r>
              <a:rPr lang="mn-MN" altLang="en-US" sz="1800" dirty="0" smtClean="0">
                <a:latin typeface="Arial" pitchFamily="34" charset="0"/>
                <a:cs typeface="Arial" pitchFamily="34" charset="0"/>
              </a:rPr>
              <a:t>уургийн молекул </a:t>
            </a:r>
            <a:endParaRPr lang="en-US" altLang="en-US" sz="1800" dirty="0">
              <a:latin typeface="Arial" pitchFamily="34" charset="0"/>
              <a:cs typeface="Arial" pitchFamily="34" charset="0"/>
            </a:endParaRPr>
          </a:p>
          <a:p>
            <a:pPr lvl="1">
              <a:lnSpc>
                <a:spcPct val="90000"/>
              </a:lnSpc>
              <a:buClr>
                <a:schemeClr val="tx1"/>
              </a:buClr>
              <a:buFont typeface="Wingdings" pitchFamily="2" charset="2"/>
              <a:buChar char="§"/>
            </a:pPr>
            <a:r>
              <a:rPr lang="en-US" altLang="en-US" sz="1800" dirty="0">
                <a:latin typeface="Arial" pitchFamily="34" charset="0"/>
                <a:cs typeface="Arial" pitchFamily="34" charset="0"/>
              </a:rPr>
              <a:t>1000-2000 </a:t>
            </a:r>
            <a:r>
              <a:rPr lang="mn-MN" altLang="en-US" sz="1800" dirty="0" smtClean="0">
                <a:latin typeface="Arial" pitchFamily="34" charset="0"/>
                <a:cs typeface="Arial" pitchFamily="34" charset="0"/>
              </a:rPr>
              <a:t>полипептидийн бүтэц </a:t>
            </a:r>
            <a:endParaRPr lang="en-US" altLang="en-US" sz="1800" dirty="0">
              <a:latin typeface="Arial" pitchFamily="34" charset="0"/>
              <a:cs typeface="Arial" pitchFamily="34" charset="0"/>
            </a:endParaRPr>
          </a:p>
          <a:p>
            <a:pPr lvl="1">
              <a:lnSpc>
                <a:spcPct val="90000"/>
              </a:lnSpc>
              <a:buClr>
                <a:schemeClr val="tx1"/>
              </a:buClr>
              <a:buFont typeface="Wingdings" pitchFamily="2" charset="2"/>
              <a:buChar char="Ø"/>
            </a:pPr>
            <a:endParaRPr lang="en-US" altLang="en-US" sz="1800" dirty="0">
              <a:latin typeface="Arial" pitchFamily="34" charset="0"/>
              <a:cs typeface="Arial" pitchFamily="34" charset="0"/>
            </a:endParaRPr>
          </a:p>
        </p:txBody>
      </p:sp>
      <p:sp>
        <p:nvSpPr>
          <p:cNvPr id="92164" name="Rectangle 4"/>
          <p:cNvSpPr>
            <a:spLocks noGrp="1" noChangeArrowheads="1"/>
          </p:cNvSpPr>
          <p:nvPr>
            <p:ph type="body" sz="half" idx="2"/>
          </p:nvPr>
        </p:nvSpPr>
        <p:spPr>
          <a:xfrm>
            <a:off x="4800600" y="1447800"/>
            <a:ext cx="3810000" cy="4267200"/>
          </a:xfrm>
        </p:spPr>
        <p:txBody>
          <a:bodyPr/>
          <a:lstStyle/>
          <a:p>
            <a:pPr>
              <a:buFontTx/>
              <a:buNone/>
            </a:pPr>
            <a:r>
              <a:rPr lang="mn-MN" altLang="en-US" sz="2200" dirty="0" smtClean="0">
                <a:latin typeface="Arial" pitchFamily="34" charset="0"/>
                <a:cs typeface="Arial" pitchFamily="34" charset="0"/>
              </a:rPr>
              <a:t>Эукариот </a:t>
            </a:r>
            <a:endParaRPr lang="en-US" altLang="en-US" sz="2200" dirty="0">
              <a:latin typeface="Arial" pitchFamily="34" charset="0"/>
              <a:cs typeface="Arial" pitchFamily="34" charset="0"/>
            </a:endParaRPr>
          </a:p>
          <a:p>
            <a:pPr>
              <a:buClr>
                <a:schemeClr val="tx1"/>
              </a:buClr>
              <a:buFont typeface="Wingdings" pitchFamily="2" charset="2"/>
              <a:buChar char="Ø"/>
            </a:pPr>
            <a:r>
              <a:rPr lang="mn-MN" altLang="en-US" sz="2000" dirty="0" smtClean="0">
                <a:latin typeface="Arial" pitchFamily="34" charset="0"/>
                <a:cs typeface="Arial" pitchFamily="34" charset="0"/>
              </a:rPr>
              <a:t>Ургамалууд, амьтад, шимэгч, мөөгөнцөр</a:t>
            </a:r>
            <a:endParaRPr lang="en-US" altLang="en-US" sz="2000" dirty="0">
              <a:latin typeface="Arial" pitchFamily="34" charset="0"/>
              <a:cs typeface="Arial" pitchFamily="34" charset="0"/>
            </a:endParaRPr>
          </a:p>
          <a:p>
            <a:pPr>
              <a:buClr>
                <a:schemeClr val="tx1"/>
              </a:buClr>
              <a:buFont typeface="Wingdings" pitchFamily="2" charset="2"/>
              <a:buChar char="Ø"/>
            </a:pPr>
            <a:r>
              <a:rPr lang="mn-MN" altLang="en-US" sz="2000" dirty="0" smtClean="0">
                <a:latin typeface="Arial" pitchFamily="34" charset="0"/>
                <a:cs typeface="Arial" pitchFamily="34" charset="0"/>
              </a:rPr>
              <a:t>Дотоод мембраны бүтэц нь комплекс бүтэцтэй. </a:t>
            </a:r>
            <a:endParaRPr lang="en-US" altLang="en-US" sz="2000" dirty="0">
              <a:latin typeface="Arial" pitchFamily="34" charset="0"/>
              <a:cs typeface="Arial" pitchFamily="34" charset="0"/>
            </a:endParaRPr>
          </a:p>
          <a:p>
            <a:pPr marL="742950" lvl="1" indent="-285750">
              <a:buClr>
                <a:schemeClr val="tx1"/>
              </a:buClr>
              <a:buFont typeface="Wingdings" pitchFamily="2" charset="2"/>
              <a:buChar char="§"/>
            </a:pPr>
            <a:r>
              <a:rPr lang="mn-MN" altLang="en-US" sz="1800" b="1" i="1" dirty="0" smtClean="0">
                <a:solidFill>
                  <a:schemeClr val="accent2"/>
                </a:solidFill>
                <a:latin typeface="Arial" pitchFamily="34" charset="0"/>
                <a:cs typeface="Arial" pitchFamily="34" charset="0"/>
              </a:rPr>
              <a:t>Эрхтэнцэрүүд болон  олон тооны орон зайн бүтэцтэй</a:t>
            </a:r>
            <a:endParaRPr lang="en-US" altLang="en-US" sz="1800" b="1" i="1" dirty="0">
              <a:solidFill>
                <a:schemeClr val="accent2"/>
              </a:solidFill>
              <a:latin typeface="Arial" pitchFamily="34" charset="0"/>
              <a:cs typeface="Arial" pitchFamily="34" charset="0"/>
            </a:endParaRPr>
          </a:p>
          <a:p>
            <a:pPr>
              <a:buClr>
                <a:schemeClr val="tx1"/>
              </a:buClr>
              <a:buFont typeface="Wingdings" pitchFamily="2" charset="2"/>
              <a:buChar char="Ø"/>
            </a:pPr>
            <a:r>
              <a:rPr lang="mn-MN" altLang="en-US" sz="2000" dirty="0" smtClean="0">
                <a:latin typeface="Arial" pitchFamily="34" charset="0"/>
                <a:cs typeface="Arial" pitchFamily="34" charset="0"/>
              </a:rPr>
              <a:t>Эсийн бүтэц нь хэд дахин том хэмжээтэй. </a:t>
            </a:r>
            <a:endParaRPr lang="en-US" altLang="en-US" sz="2000" dirty="0">
              <a:latin typeface="Arial" pitchFamily="34" charset="0"/>
              <a:cs typeface="Arial" pitchFamily="34" charset="0"/>
            </a:endParaRPr>
          </a:p>
          <a:p>
            <a:pPr marL="742950" lvl="1" indent="-285750">
              <a:buClr>
                <a:schemeClr val="tx1"/>
              </a:buClr>
              <a:buFont typeface="Wingdings" pitchFamily="2" charset="2"/>
              <a:buChar char="§"/>
            </a:pPr>
            <a:r>
              <a:rPr lang="en-US" altLang="en-US" sz="1800" dirty="0" err="1">
                <a:latin typeface="Arial" pitchFamily="34" charset="0"/>
                <a:cs typeface="Arial" pitchFamily="34" charset="0"/>
              </a:rPr>
              <a:t>Hela</a:t>
            </a:r>
            <a:r>
              <a:rPr lang="en-US" altLang="en-US" sz="1800" dirty="0">
                <a:latin typeface="Arial" pitchFamily="34" charset="0"/>
                <a:cs typeface="Arial" pitchFamily="34" charset="0"/>
              </a:rPr>
              <a:t> </a:t>
            </a:r>
            <a:r>
              <a:rPr lang="mn-MN" altLang="en-US" sz="1800" dirty="0" smtClean="0">
                <a:latin typeface="Arial" pitchFamily="34" charset="0"/>
                <a:cs typeface="Arial" pitchFamily="34" charset="0"/>
              </a:rPr>
              <a:t>эс </a:t>
            </a:r>
            <a:endParaRPr lang="en-US" altLang="en-US" sz="1800" dirty="0">
              <a:latin typeface="Arial" pitchFamily="34" charset="0"/>
              <a:cs typeface="Arial" pitchFamily="34" charset="0"/>
            </a:endParaRPr>
          </a:p>
          <a:p>
            <a:pPr marL="742950" lvl="1" indent="-285750">
              <a:buClr>
                <a:schemeClr val="tx1"/>
              </a:buClr>
              <a:buFont typeface="Wingdings" pitchFamily="2" charset="2"/>
              <a:buChar char="§"/>
            </a:pPr>
            <a:r>
              <a:rPr lang="en-US" altLang="en-US" sz="1800" dirty="0">
                <a:latin typeface="Arial" pitchFamily="34" charset="0"/>
                <a:cs typeface="Arial" pitchFamily="34" charset="0"/>
              </a:rPr>
              <a:t>5x10</a:t>
            </a:r>
            <a:r>
              <a:rPr lang="en-US" altLang="en-US" sz="1800" baseline="30000" dirty="0">
                <a:latin typeface="Arial" pitchFamily="34" charset="0"/>
                <a:cs typeface="Arial" pitchFamily="34" charset="0"/>
              </a:rPr>
              <a:t>9</a:t>
            </a:r>
            <a:r>
              <a:rPr lang="en-US" altLang="en-US" sz="1800" dirty="0">
                <a:latin typeface="Arial" pitchFamily="34" charset="0"/>
                <a:cs typeface="Arial" pitchFamily="34" charset="0"/>
              </a:rPr>
              <a:t> </a:t>
            </a:r>
            <a:r>
              <a:rPr lang="mn-MN" altLang="en-US" sz="1800" dirty="0" smtClean="0">
                <a:latin typeface="Arial" pitchFamily="34" charset="0"/>
                <a:cs typeface="Arial" pitchFamily="34" charset="0"/>
              </a:rPr>
              <a:t>уургийн молекул</a:t>
            </a:r>
            <a:endParaRPr lang="en-US" altLang="en-US" sz="1800" dirty="0">
              <a:latin typeface="Arial" pitchFamily="34" charset="0"/>
              <a:cs typeface="Arial" pitchFamily="34" charset="0"/>
            </a:endParaRPr>
          </a:p>
          <a:p>
            <a:pPr marL="742950" lvl="1" indent="-285750">
              <a:buClr>
                <a:schemeClr val="tx1"/>
              </a:buClr>
              <a:buFont typeface="Wingdings" pitchFamily="2" charset="2"/>
              <a:buChar char="§"/>
            </a:pPr>
            <a:r>
              <a:rPr lang="en-US" altLang="en-US" sz="1800" dirty="0">
                <a:latin typeface="Arial" pitchFamily="34" charset="0"/>
                <a:cs typeface="Arial" pitchFamily="34" charset="0"/>
              </a:rPr>
              <a:t>5000-10,000 </a:t>
            </a:r>
            <a:r>
              <a:rPr lang="mn-MN" altLang="en-US" sz="1800" dirty="0" smtClean="0">
                <a:latin typeface="Arial" pitchFamily="34" charset="0"/>
                <a:cs typeface="Arial" pitchFamily="34" charset="0"/>
              </a:rPr>
              <a:t>полипептидийн хэсгүүдтэй </a:t>
            </a:r>
            <a:endParaRPr lang="en-US" alt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533400" y="533400"/>
            <a:ext cx="7772400" cy="1143000"/>
          </a:xfrm>
        </p:spPr>
        <p:txBody>
          <a:bodyPr/>
          <a:lstStyle/>
          <a:p>
            <a:r>
              <a:rPr lang="mn-MN" altLang="en-US" sz="2500" b="1" dirty="0" smtClean="0">
                <a:latin typeface="Albertus Medium" pitchFamily="34" charset="0"/>
              </a:rPr>
              <a:t>Эукариот </a:t>
            </a:r>
            <a:r>
              <a:rPr lang="en-US" altLang="en-US" sz="2500" b="1" dirty="0" err="1" smtClean="0">
                <a:latin typeface="Albertus Medium" pitchFamily="34" charset="0"/>
              </a:rPr>
              <a:t>vs</a:t>
            </a:r>
            <a:r>
              <a:rPr lang="en-US" altLang="en-US" sz="2500" b="1" dirty="0" smtClean="0">
                <a:latin typeface="Albertus Medium" pitchFamily="34" charset="0"/>
              </a:rPr>
              <a:t> </a:t>
            </a:r>
            <a:r>
              <a:rPr lang="mn-MN" altLang="en-US" sz="2500" b="1" dirty="0" smtClean="0">
                <a:latin typeface="Albertus Medium" pitchFamily="34" charset="0"/>
              </a:rPr>
              <a:t>Прокариот эс </a:t>
            </a:r>
            <a:r>
              <a:rPr lang="en-US" altLang="en-US" sz="2500" b="1" dirty="0">
                <a:latin typeface="Albertus Medium" pitchFamily="34" charset="0"/>
              </a:rPr>
              <a:t/>
            </a:r>
            <a:br>
              <a:rPr lang="en-US" altLang="en-US" sz="2500" b="1" dirty="0">
                <a:latin typeface="Albertus Medium" pitchFamily="34" charset="0"/>
              </a:rPr>
            </a:br>
            <a:r>
              <a:rPr lang="mn-MN" altLang="en-US" sz="2100" b="1" dirty="0" smtClean="0">
                <a:latin typeface="Albertus Medium" pitchFamily="34" charset="0"/>
              </a:rPr>
              <a:t>Хромосомын ялгаа </a:t>
            </a:r>
            <a:endParaRPr lang="en-US" altLang="en-US" sz="2100" b="1" dirty="0">
              <a:latin typeface="Albertus Medium" pitchFamily="34" charset="0"/>
            </a:endParaRPr>
          </a:p>
        </p:txBody>
      </p:sp>
      <p:sp>
        <p:nvSpPr>
          <p:cNvPr id="94211" name="Rectangle 3"/>
          <p:cNvSpPr>
            <a:spLocks noGrp="1" noChangeArrowheads="1"/>
          </p:cNvSpPr>
          <p:nvPr>
            <p:ph type="body" sz="half" idx="1"/>
          </p:nvPr>
        </p:nvSpPr>
        <p:spPr>
          <a:xfrm>
            <a:off x="685800" y="1600200"/>
            <a:ext cx="3810000" cy="4119563"/>
          </a:xfrm>
        </p:spPr>
        <p:txBody>
          <a:bodyPr/>
          <a:lstStyle/>
          <a:p>
            <a:pPr>
              <a:buFontTx/>
              <a:buNone/>
            </a:pPr>
            <a:r>
              <a:rPr lang="mn-MN" altLang="en-US" sz="1800" dirty="0" smtClean="0">
                <a:solidFill>
                  <a:srgbClr val="FF0000"/>
                </a:solidFill>
                <a:latin typeface="Arial" pitchFamily="34" charset="0"/>
                <a:cs typeface="Arial" pitchFamily="34" charset="0"/>
              </a:rPr>
              <a:t>Прокариот эс </a:t>
            </a:r>
            <a:endParaRPr lang="en-US" altLang="en-US" sz="1800" dirty="0">
              <a:solidFill>
                <a:srgbClr val="FF0000"/>
              </a:solidFill>
              <a:latin typeface="Arial" pitchFamily="34" charset="0"/>
              <a:cs typeface="Arial" pitchFamily="34" charset="0"/>
            </a:endParaRPr>
          </a:p>
          <a:p>
            <a:pPr>
              <a:buClr>
                <a:schemeClr val="tx1"/>
              </a:buClr>
              <a:buFont typeface="Wingdings" pitchFamily="2" charset="2"/>
              <a:buChar char="Ø"/>
            </a:pPr>
            <a:r>
              <a:rPr lang="en-US" altLang="en-US" sz="1800" dirty="0" err="1" smtClean="0">
                <a:latin typeface="Arial" pitchFamily="34" charset="0"/>
                <a:cs typeface="Arial" pitchFamily="34" charset="0"/>
              </a:rPr>
              <a:t>E.coli</a:t>
            </a:r>
            <a:r>
              <a:rPr lang="en-US" altLang="en-US" sz="1800" dirty="0" smtClean="0">
                <a:latin typeface="Arial" pitchFamily="34" charset="0"/>
                <a:cs typeface="Arial" pitchFamily="34" charset="0"/>
              </a:rPr>
              <a:t> </a:t>
            </a:r>
            <a:r>
              <a:rPr lang="mn-MN" altLang="en-US" sz="1800" dirty="0" smtClean="0">
                <a:latin typeface="Arial" pitchFamily="34" charset="0"/>
                <a:cs typeface="Arial" pitchFamily="34" charset="0"/>
              </a:rPr>
              <a:t>–ийн геномйн хэмжээ нь 4</a:t>
            </a:r>
            <a:r>
              <a:rPr lang="en-US" altLang="en-US" sz="1800" dirty="0" smtClean="0">
                <a:latin typeface="Arial" pitchFamily="34" charset="0"/>
                <a:cs typeface="Arial" pitchFamily="34" charset="0"/>
              </a:rPr>
              <a:t>x10</a:t>
            </a:r>
            <a:r>
              <a:rPr lang="en-US" altLang="en-US" sz="1800" baseline="30000" dirty="0" smtClean="0">
                <a:latin typeface="Arial" pitchFamily="34" charset="0"/>
                <a:cs typeface="Arial" pitchFamily="34" charset="0"/>
              </a:rPr>
              <a:t>6</a:t>
            </a:r>
            <a:r>
              <a:rPr lang="mn-MN" altLang="en-US" sz="1800" baseline="30000" dirty="0" smtClean="0">
                <a:latin typeface="Arial" pitchFamily="34" charset="0"/>
                <a:cs typeface="Arial" pitchFamily="34" charset="0"/>
              </a:rPr>
              <a:t> </a:t>
            </a:r>
            <a:r>
              <a:rPr lang="en-US" altLang="en-US" sz="1800" dirty="0" smtClean="0">
                <a:latin typeface="Arial" pitchFamily="34" charset="0"/>
                <a:cs typeface="Arial" pitchFamily="34" charset="0"/>
              </a:rPr>
              <a:t> base pairs</a:t>
            </a:r>
            <a:r>
              <a:rPr lang="mn-MN" altLang="en-US" sz="1800" dirty="0" smtClean="0">
                <a:latin typeface="Arial" pitchFamily="34" charset="0"/>
                <a:cs typeface="Arial" pitchFamily="34" charset="0"/>
              </a:rPr>
              <a:t> урттай. </a:t>
            </a:r>
            <a:endParaRPr lang="en-US" altLang="en-US" sz="1800" dirty="0">
              <a:latin typeface="Arial" pitchFamily="34" charset="0"/>
              <a:cs typeface="Arial" pitchFamily="34" charset="0"/>
            </a:endParaRPr>
          </a:p>
          <a:p>
            <a:pPr>
              <a:buClr>
                <a:schemeClr val="tx1"/>
              </a:buClr>
              <a:buFont typeface="Wingdings" pitchFamily="2" charset="2"/>
              <a:buChar char="Ø"/>
            </a:pPr>
            <a:r>
              <a:rPr lang="mn-MN" altLang="en-US" sz="1800" dirty="0" smtClean="0">
                <a:latin typeface="Arial" pitchFamily="34" charset="0"/>
                <a:cs typeface="Arial" pitchFamily="34" charset="0"/>
              </a:rPr>
              <a:t>Нийт ДНА –ийн </a:t>
            </a:r>
            <a:r>
              <a:rPr lang="en-US" altLang="en-US" sz="1800" dirty="0" smtClean="0">
                <a:latin typeface="Arial" pitchFamily="34" charset="0"/>
                <a:cs typeface="Arial" pitchFamily="34" charset="0"/>
              </a:rPr>
              <a:t>&gt; </a:t>
            </a:r>
            <a:r>
              <a:rPr lang="en-US" altLang="en-US" sz="1800" dirty="0">
                <a:latin typeface="Arial" pitchFamily="34" charset="0"/>
                <a:cs typeface="Arial" pitchFamily="34" charset="0"/>
              </a:rPr>
              <a:t>90</a:t>
            </a:r>
            <a:r>
              <a:rPr lang="en-US" altLang="en-US" sz="1800" dirty="0" smtClean="0">
                <a:latin typeface="Arial" pitchFamily="34" charset="0"/>
                <a:cs typeface="Arial" pitchFamily="34" charset="0"/>
              </a:rPr>
              <a:t>%</a:t>
            </a:r>
            <a:r>
              <a:rPr lang="mn-MN" altLang="en-US" sz="1800" dirty="0" smtClean="0">
                <a:latin typeface="Arial" pitchFamily="34" charset="0"/>
                <a:cs typeface="Arial" pitchFamily="34" charset="0"/>
              </a:rPr>
              <a:t> удмын мэдээлэл хадгалсан байдаг. </a:t>
            </a:r>
            <a:endParaRPr lang="en-US" altLang="en-US" sz="1800" dirty="0">
              <a:latin typeface="Arial" pitchFamily="34" charset="0"/>
              <a:cs typeface="Arial" pitchFamily="34" charset="0"/>
            </a:endParaRPr>
          </a:p>
          <a:p>
            <a:pPr>
              <a:buClr>
                <a:schemeClr val="tx1"/>
              </a:buClr>
              <a:buFont typeface="Wingdings" pitchFamily="2" charset="2"/>
              <a:buChar char="Ø"/>
            </a:pPr>
            <a:r>
              <a:rPr lang="mn-MN" altLang="en-US" sz="1800" dirty="0" smtClean="0">
                <a:latin typeface="Arial" pitchFamily="34" charset="0"/>
                <a:cs typeface="Arial" pitchFamily="34" charset="0"/>
              </a:rPr>
              <a:t>Мембраны холбоос нь төвдөө багцлагдсан байдаг. </a:t>
            </a:r>
            <a:r>
              <a:rPr lang="en-US" altLang="en-US" sz="1800" dirty="0" smtClean="0">
                <a:latin typeface="Arial" pitchFamily="34" charset="0"/>
                <a:cs typeface="Arial" pitchFamily="34" charset="0"/>
              </a:rPr>
              <a:t> </a:t>
            </a:r>
            <a:endParaRPr lang="mn-MN" altLang="en-US" sz="1800" dirty="0" smtClean="0">
              <a:latin typeface="Arial" pitchFamily="34" charset="0"/>
              <a:cs typeface="Arial" pitchFamily="34" charset="0"/>
            </a:endParaRPr>
          </a:p>
          <a:p>
            <a:pPr lvl="1">
              <a:buClr>
                <a:schemeClr val="tx1"/>
              </a:buClr>
              <a:buFont typeface="Wingdings" pitchFamily="2" charset="2"/>
              <a:buChar char="Ø"/>
            </a:pPr>
            <a:r>
              <a:rPr lang="mn-MN" altLang="en-US" sz="1800" dirty="0" smtClean="0">
                <a:latin typeface="Arial" pitchFamily="34" charset="0"/>
                <a:cs typeface="Arial" pitchFamily="34" charset="0"/>
              </a:rPr>
              <a:t>Цагираг ДНХ ба ороомог хэлбэртэй. </a:t>
            </a:r>
            <a:endParaRPr lang="en-US" altLang="en-US" sz="1800" dirty="0">
              <a:latin typeface="Arial" pitchFamily="34" charset="0"/>
              <a:cs typeface="Arial" pitchFamily="34" charset="0"/>
            </a:endParaRPr>
          </a:p>
          <a:p>
            <a:pPr>
              <a:buClr>
                <a:schemeClr val="tx1"/>
              </a:buClr>
              <a:buFont typeface="Wingdings" pitchFamily="2" charset="2"/>
              <a:buChar char="Ø"/>
            </a:pPr>
            <a:r>
              <a:rPr lang="mn-MN" altLang="en-US" sz="1800" dirty="0" smtClean="0">
                <a:latin typeface="Arial" pitchFamily="34" charset="0"/>
                <a:cs typeface="Arial" pitchFamily="34" charset="0"/>
              </a:rPr>
              <a:t>Гитсон тодорхойлогдоогүй. </a:t>
            </a:r>
            <a:endParaRPr lang="en-US" altLang="en-US" sz="1800" dirty="0">
              <a:latin typeface="Arial" pitchFamily="34" charset="0"/>
              <a:cs typeface="Arial" pitchFamily="34" charset="0"/>
            </a:endParaRPr>
          </a:p>
          <a:p>
            <a:pPr>
              <a:buFontTx/>
              <a:buNone/>
            </a:pPr>
            <a:endParaRPr lang="en-US" altLang="en-US" sz="1800" dirty="0">
              <a:latin typeface="Arial" pitchFamily="34" charset="0"/>
              <a:cs typeface="Arial" pitchFamily="34" charset="0"/>
            </a:endParaRPr>
          </a:p>
        </p:txBody>
      </p:sp>
      <p:sp>
        <p:nvSpPr>
          <p:cNvPr id="94212" name="Rectangle 4"/>
          <p:cNvSpPr>
            <a:spLocks noGrp="1" noChangeArrowheads="1"/>
          </p:cNvSpPr>
          <p:nvPr>
            <p:ph type="body" sz="half" idx="2"/>
          </p:nvPr>
        </p:nvSpPr>
        <p:spPr>
          <a:xfrm>
            <a:off x="4876800" y="990600"/>
            <a:ext cx="3810000" cy="5334000"/>
          </a:xfrm>
        </p:spPr>
        <p:txBody>
          <a:bodyPr/>
          <a:lstStyle/>
          <a:p>
            <a:pPr>
              <a:lnSpc>
                <a:spcPct val="80000"/>
              </a:lnSpc>
              <a:buFontTx/>
              <a:buNone/>
            </a:pPr>
            <a:r>
              <a:rPr lang="mn-MN" altLang="en-US" sz="2200" dirty="0" smtClean="0">
                <a:solidFill>
                  <a:srgbClr val="FF0000"/>
                </a:solidFill>
                <a:latin typeface="Arial" pitchFamily="34" charset="0"/>
                <a:cs typeface="Arial" pitchFamily="34" charset="0"/>
              </a:rPr>
              <a:t>Эукариот эс </a:t>
            </a:r>
            <a:endParaRPr lang="en-US" altLang="en-US" sz="2200" dirty="0">
              <a:solidFill>
                <a:srgbClr val="FF0000"/>
              </a:solidFill>
              <a:latin typeface="Arial" pitchFamily="34" charset="0"/>
              <a:cs typeface="Arial" pitchFamily="34" charset="0"/>
            </a:endParaRPr>
          </a:p>
          <a:p>
            <a:pPr>
              <a:lnSpc>
                <a:spcPct val="80000"/>
              </a:lnSpc>
              <a:buClr>
                <a:schemeClr val="tx1"/>
              </a:buClr>
              <a:buFont typeface="Wingdings" pitchFamily="2" charset="2"/>
              <a:buChar char="Ø"/>
            </a:pPr>
            <a:r>
              <a:rPr lang="mn-MN" altLang="en-US" sz="2000" dirty="0" smtClean="0">
                <a:latin typeface="Arial" pitchFamily="34" charset="0"/>
                <a:cs typeface="Arial" pitchFamily="34" charset="0"/>
              </a:rPr>
              <a:t>Мөөгөнцрийн хэмжээ - </a:t>
            </a:r>
            <a:r>
              <a:rPr lang="en-US" altLang="en-US" sz="2000" dirty="0" smtClean="0">
                <a:latin typeface="Arial" pitchFamily="34" charset="0"/>
                <a:cs typeface="Arial" pitchFamily="34" charset="0"/>
              </a:rPr>
              <a:t>1.35x10</a:t>
            </a:r>
            <a:r>
              <a:rPr lang="en-US" altLang="en-US" sz="2000" baseline="30000" dirty="0" smtClean="0">
                <a:latin typeface="Arial" pitchFamily="34" charset="0"/>
                <a:cs typeface="Arial" pitchFamily="34" charset="0"/>
              </a:rPr>
              <a:t>7 </a:t>
            </a:r>
            <a:r>
              <a:rPr lang="en-US" altLang="en-US" sz="2000" dirty="0">
                <a:latin typeface="Arial" pitchFamily="34" charset="0"/>
                <a:cs typeface="Arial" pitchFamily="34" charset="0"/>
              </a:rPr>
              <a:t>base pairs</a:t>
            </a:r>
          </a:p>
          <a:p>
            <a:pPr>
              <a:lnSpc>
                <a:spcPct val="80000"/>
              </a:lnSpc>
              <a:buClr>
                <a:schemeClr val="tx1"/>
              </a:buClr>
              <a:buFont typeface="Wingdings" pitchFamily="2" charset="2"/>
              <a:buChar char="Ø"/>
            </a:pPr>
            <a:r>
              <a:rPr lang="mn-MN" altLang="en-US" sz="2000" dirty="0" smtClean="0">
                <a:latin typeface="Arial" pitchFamily="34" charset="0"/>
                <a:cs typeface="Arial" pitchFamily="34" charset="0"/>
              </a:rPr>
              <a:t>Нийт ДНХ-ийн маш бага хэсэгт нь удмын мэдээлэл кодлогддог. </a:t>
            </a:r>
            <a:endParaRPr lang="en-US" altLang="en-US" sz="2000" dirty="0" smtClean="0">
              <a:latin typeface="Arial" pitchFamily="34" charset="0"/>
              <a:cs typeface="Arial" pitchFamily="34" charset="0"/>
            </a:endParaRPr>
          </a:p>
          <a:p>
            <a:pPr marL="742950" lvl="1" indent="-285750">
              <a:lnSpc>
                <a:spcPct val="80000"/>
              </a:lnSpc>
              <a:buClr>
                <a:schemeClr val="tx1"/>
              </a:buClr>
              <a:buFont typeface="Wingdings" pitchFamily="2" charset="2"/>
              <a:buChar char="§"/>
            </a:pPr>
            <a:r>
              <a:rPr lang="mn-MN" altLang="en-US" sz="2000" dirty="0" smtClean="0">
                <a:latin typeface="Arial" pitchFamily="34" charset="0"/>
                <a:cs typeface="Arial" pitchFamily="34" charset="0"/>
              </a:rPr>
              <a:t>Мэдээлэл агуулагүй хэсэг нь маш олон давтагддаг. </a:t>
            </a:r>
            <a:endParaRPr lang="en-US" altLang="en-US" sz="2000" dirty="0" smtClean="0">
              <a:latin typeface="Arial" pitchFamily="34" charset="0"/>
              <a:cs typeface="Arial" pitchFamily="34" charset="0"/>
            </a:endParaRPr>
          </a:p>
          <a:p>
            <a:pPr>
              <a:lnSpc>
                <a:spcPct val="80000"/>
              </a:lnSpc>
              <a:buClr>
                <a:schemeClr val="tx1"/>
              </a:buClr>
              <a:buFont typeface="Wingdings" pitchFamily="2" charset="2"/>
              <a:buChar char="Ø"/>
            </a:pPr>
            <a:r>
              <a:rPr lang="mn-MN" altLang="en-US" sz="2000" dirty="0" smtClean="0">
                <a:latin typeface="Arial" pitchFamily="34" charset="0"/>
                <a:cs typeface="Arial" pitchFamily="34" charset="0"/>
              </a:rPr>
              <a:t>Бүх хромосомууд нь мембрандаа холбоот бэхлээстэй байдаг. </a:t>
            </a:r>
            <a:endParaRPr lang="en-US" altLang="en-US" sz="2000" dirty="0">
              <a:latin typeface="Arial" pitchFamily="34" charset="0"/>
              <a:cs typeface="Arial" pitchFamily="34" charset="0"/>
            </a:endParaRPr>
          </a:p>
          <a:p>
            <a:pPr marL="742950" lvl="1" indent="-285750">
              <a:lnSpc>
                <a:spcPct val="80000"/>
              </a:lnSpc>
              <a:buClr>
                <a:schemeClr val="tx1"/>
              </a:buClr>
              <a:buFont typeface="Wingdings" pitchFamily="2" charset="2"/>
              <a:buChar char="§"/>
            </a:pPr>
            <a:r>
              <a:rPr lang="mn-MN" altLang="en-US" sz="1800" dirty="0" smtClean="0">
                <a:latin typeface="Arial" pitchFamily="34" charset="0"/>
                <a:cs typeface="Arial" pitchFamily="34" charset="0"/>
              </a:rPr>
              <a:t>ДНХ нь нэг эсвэл 2 болон түүнээс дээш тооны хромосомд хадгалагддаг. </a:t>
            </a:r>
            <a:r>
              <a:rPr lang="en-US" altLang="en-US" sz="2000" dirty="0">
                <a:latin typeface="Arial" pitchFamily="34" charset="0"/>
                <a:cs typeface="Arial" pitchFamily="34" charset="0"/>
              </a:rPr>
              <a:t>	</a:t>
            </a:r>
          </a:p>
          <a:p>
            <a:pPr>
              <a:lnSpc>
                <a:spcPct val="80000"/>
              </a:lnSpc>
              <a:buClr>
                <a:schemeClr val="tx1"/>
              </a:buClr>
              <a:buFont typeface="Wingdings" pitchFamily="2" charset="2"/>
              <a:buChar char="Ø"/>
            </a:pPr>
            <a:r>
              <a:rPr lang="mn-MN" altLang="en-US" sz="2000" dirty="0" smtClean="0">
                <a:latin typeface="Arial" pitchFamily="34" charset="0"/>
                <a:cs typeface="Arial" pitchFamily="34" charset="0"/>
              </a:rPr>
              <a:t>5 төрлийн гистоноор багцлагдсан байдаг. </a:t>
            </a:r>
            <a:endParaRPr lang="en-US" altLang="en-US" sz="1600" dirty="0">
              <a:latin typeface="Arial" pitchFamily="34" charset="0"/>
              <a:cs typeface="Arial" pitchFamily="34" charset="0"/>
            </a:endParaRPr>
          </a:p>
          <a:p>
            <a:pPr marL="742950" lvl="1" indent="-285750">
              <a:lnSpc>
                <a:spcPct val="80000"/>
              </a:lnSpc>
              <a:buClr>
                <a:schemeClr val="tx1"/>
              </a:buClr>
              <a:buFont typeface="Wingdings" pitchFamily="2" charset="2"/>
              <a:buChar char="§"/>
            </a:pPr>
            <a:r>
              <a:rPr lang="mn-MN" altLang="en-US" sz="1500" dirty="0" smtClean="0">
                <a:latin typeface="Arial" pitchFamily="34" charset="0"/>
                <a:cs typeface="Arial" pitchFamily="34" charset="0"/>
              </a:rPr>
              <a:t>ДНХ багц нь генийн зохицуулгаар зохицуулагдана. </a:t>
            </a:r>
            <a:endParaRPr lang="en-US" altLang="en-US" sz="15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457200" y="533400"/>
            <a:ext cx="8148638" cy="647700"/>
          </a:xfrm>
        </p:spPr>
        <p:txBody>
          <a:bodyPr/>
          <a:lstStyle/>
          <a:p>
            <a:r>
              <a:rPr lang="mn-MN" altLang="en-US" sz="2500" b="1" dirty="0" smtClean="0">
                <a:latin typeface="Albertus Medium" pitchFamily="34" charset="0"/>
              </a:rPr>
              <a:t>Зарим нэр томъёо</a:t>
            </a:r>
            <a:endParaRPr lang="en-US" altLang="en-US" sz="2500" b="1" dirty="0">
              <a:latin typeface="Albertus Medium" pitchFamily="34" charset="0"/>
            </a:endParaRPr>
          </a:p>
        </p:txBody>
      </p:sp>
      <p:sp>
        <p:nvSpPr>
          <p:cNvPr id="557059" name="Rectangle 3"/>
          <p:cNvSpPr>
            <a:spLocks noGrp="1" noChangeArrowheads="1"/>
          </p:cNvSpPr>
          <p:nvPr>
            <p:ph type="body" idx="1"/>
          </p:nvPr>
        </p:nvSpPr>
        <p:spPr>
          <a:xfrm>
            <a:off x="304800" y="1371600"/>
            <a:ext cx="8534400" cy="4724400"/>
          </a:xfrm>
        </p:spPr>
        <p:txBody>
          <a:bodyPr/>
          <a:lstStyle/>
          <a:p>
            <a:pPr>
              <a:lnSpc>
                <a:spcPct val="90000"/>
              </a:lnSpc>
            </a:pPr>
            <a:r>
              <a:rPr lang="en-US" altLang="en-US" sz="2400" b="1" u="sng" dirty="0">
                <a:solidFill>
                  <a:schemeClr val="hlink"/>
                </a:solidFill>
                <a:latin typeface="Arial" pitchFamily="34" charset="0"/>
                <a:cs typeface="Arial" pitchFamily="34" charset="0"/>
              </a:rPr>
              <a:t>Genome</a:t>
            </a:r>
            <a:r>
              <a:rPr lang="en-US" altLang="en-US" sz="2400" dirty="0" smtClean="0">
                <a:latin typeface="Arial" pitchFamily="34" charset="0"/>
                <a:cs typeface="Arial" pitchFamily="34" charset="0"/>
              </a:rPr>
              <a:t>:</a:t>
            </a:r>
            <a:r>
              <a:rPr lang="mn-MN" altLang="en-US" sz="2400" dirty="0" smtClean="0">
                <a:latin typeface="Arial" pitchFamily="34" charset="0"/>
                <a:cs typeface="Arial" pitchFamily="34" charset="0"/>
              </a:rPr>
              <a:t> Организмын нийт удмын материал </a:t>
            </a:r>
            <a:endParaRPr lang="en-US" altLang="en-US" sz="2400" b="1" dirty="0">
              <a:latin typeface="Arial" pitchFamily="34" charset="0"/>
              <a:cs typeface="Arial" pitchFamily="34" charset="0"/>
            </a:endParaRPr>
          </a:p>
          <a:p>
            <a:pPr>
              <a:lnSpc>
                <a:spcPct val="90000"/>
              </a:lnSpc>
              <a:buFontTx/>
              <a:buNone/>
            </a:pPr>
            <a:endParaRPr lang="en-US" altLang="en-US" sz="2400" b="1" u="sng" dirty="0">
              <a:latin typeface="Arial" pitchFamily="34" charset="0"/>
              <a:cs typeface="Arial" pitchFamily="34" charset="0"/>
            </a:endParaRPr>
          </a:p>
          <a:p>
            <a:pPr>
              <a:lnSpc>
                <a:spcPct val="90000"/>
              </a:lnSpc>
            </a:pPr>
            <a:r>
              <a:rPr lang="en-US" altLang="en-US" sz="2400" b="1" u="sng" dirty="0">
                <a:solidFill>
                  <a:schemeClr val="hlink"/>
                </a:solidFill>
                <a:latin typeface="Arial" pitchFamily="34" charset="0"/>
                <a:cs typeface="Arial" pitchFamily="34" charset="0"/>
              </a:rPr>
              <a:t>Gene</a:t>
            </a:r>
            <a:r>
              <a:rPr lang="en-US" altLang="en-US" sz="2400" dirty="0">
                <a:latin typeface="Arial" pitchFamily="34" charset="0"/>
                <a:cs typeface="Arial" pitchFamily="34" charset="0"/>
              </a:rPr>
              <a:t>: </a:t>
            </a:r>
            <a:r>
              <a:rPr lang="mn-MN" altLang="en-US" sz="2400" dirty="0" smtClean="0">
                <a:latin typeface="Arial" pitchFamily="34" charset="0"/>
                <a:cs typeface="Arial" pitchFamily="34" charset="0"/>
              </a:rPr>
              <a:t> Удамшлын нэгж мэдээллийг агуулсан Хромосом дээр байрлах ДНХ </a:t>
            </a:r>
            <a:endParaRPr lang="en-US" altLang="en-US" sz="2400" b="1" dirty="0" smtClean="0">
              <a:latin typeface="Arial" pitchFamily="34" charset="0"/>
              <a:cs typeface="Arial" pitchFamily="34" charset="0"/>
            </a:endParaRPr>
          </a:p>
          <a:p>
            <a:pPr>
              <a:lnSpc>
                <a:spcPct val="90000"/>
              </a:lnSpc>
              <a:buFontTx/>
              <a:buNone/>
            </a:pPr>
            <a:endParaRPr lang="en-US" altLang="en-US" sz="2400" b="1" dirty="0" smtClean="0">
              <a:latin typeface="Arial" pitchFamily="34" charset="0"/>
              <a:cs typeface="Arial" pitchFamily="34" charset="0"/>
            </a:endParaRPr>
          </a:p>
          <a:p>
            <a:pPr>
              <a:lnSpc>
                <a:spcPct val="90000"/>
              </a:lnSpc>
            </a:pPr>
            <a:r>
              <a:rPr lang="en-US" altLang="en-US" sz="2400" b="1" u="sng" dirty="0" smtClean="0">
                <a:solidFill>
                  <a:schemeClr val="hlink"/>
                </a:solidFill>
                <a:latin typeface="Arial" pitchFamily="34" charset="0"/>
                <a:cs typeface="Arial" pitchFamily="34" charset="0"/>
              </a:rPr>
              <a:t>Genotype</a:t>
            </a:r>
            <a:r>
              <a:rPr lang="en-US" altLang="en-US" sz="2400" dirty="0" smtClean="0">
                <a:latin typeface="Arial" pitchFamily="34" charset="0"/>
                <a:cs typeface="Arial" pitchFamily="34" charset="0"/>
              </a:rPr>
              <a:t>: </a:t>
            </a:r>
            <a:r>
              <a:rPr lang="mn-MN" altLang="en-US" sz="2400" b="1" dirty="0" smtClean="0">
                <a:latin typeface="Arial" pitchFamily="34" charset="0"/>
                <a:cs typeface="Arial" pitchFamily="34" charset="0"/>
              </a:rPr>
              <a:t>Организмын генетик илрэл ялгаа</a:t>
            </a:r>
            <a:endParaRPr lang="en-US" altLang="en-US" sz="2400" b="1" dirty="0">
              <a:latin typeface="Arial" pitchFamily="34" charset="0"/>
              <a:cs typeface="Arial" pitchFamily="34" charset="0"/>
            </a:endParaRPr>
          </a:p>
          <a:p>
            <a:pPr>
              <a:lnSpc>
                <a:spcPct val="90000"/>
              </a:lnSpc>
              <a:buFontTx/>
              <a:buNone/>
            </a:pPr>
            <a:endParaRPr lang="en-US" altLang="en-US" sz="2400" b="1" dirty="0">
              <a:latin typeface="Arial" pitchFamily="34" charset="0"/>
              <a:cs typeface="Arial" pitchFamily="34" charset="0"/>
            </a:endParaRPr>
          </a:p>
          <a:p>
            <a:pPr>
              <a:lnSpc>
                <a:spcPct val="90000"/>
              </a:lnSpc>
            </a:pPr>
            <a:r>
              <a:rPr lang="en-US" altLang="en-US" sz="2400" b="1" u="sng" dirty="0">
                <a:solidFill>
                  <a:schemeClr val="hlink"/>
                </a:solidFill>
                <a:latin typeface="Arial" pitchFamily="34" charset="0"/>
                <a:cs typeface="Arial" pitchFamily="34" charset="0"/>
              </a:rPr>
              <a:t>Phenotype</a:t>
            </a:r>
            <a:r>
              <a:rPr lang="en-US" altLang="en-US" sz="2400" dirty="0">
                <a:latin typeface="Arial" pitchFamily="34" charset="0"/>
                <a:cs typeface="Arial" pitchFamily="34" charset="0"/>
              </a:rPr>
              <a:t>: </a:t>
            </a:r>
            <a:r>
              <a:rPr lang="mn-MN" altLang="en-US" sz="2400" dirty="0" smtClean="0">
                <a:latin typeface="Arial" pitchFamily="34" charset="0"/>
                <a:cs typeface="Arial" pitchFamily="34" charset="0"/>
              </a:rPr>
              <a:t> Организмын гадаад шинж тэмдгийн ялгаа </a:t>
            </a:r>
            <a:endParaRPr lang="en-US" altLang="en-US" sz="2400" b="1" dirty="0">
              <a:latin typeface="Arial" pitchFamily="34" charset="0"/>
              <a:cs typeface="Arial" pitchFamily="34" charset="0"/>
            </a:endParaRPr>
          </a:p>
          <a:p>
            <a:pPr>
              <a:lnSpc>
                <a:spcPct val="90000"/>
              </a:lnSpc>
              <a:buFontTx/>
              <a:buNone/>
            </a:pPr>
            <a:endParaRPr lang="en-US" altLang="en-US" sz="2400" b="1" dirty="0">
              <a:latin typeface="Arial" pitchFamily="34" charset="0"/>
              <a:cs typeface="Arial" pitchFamily="34" charset="0"/>
            </a:endParaRPr>
          </a:p>
          <a:p>
            <a:pPr>
              <a:lnSpc>
                <a:spcPct val="90000"/>
              </a:lnSpc>
            </a:pPr>
            <a:r>
              <a:rPr lang="en-US" altLang="en-US" sz="2400" b="1" u="sng" dirty="0">
                <a:solidFill>
                  <a:schemeClr val="hlink"/>
                </a:solidFill>
                <a:latin typeface="Arial" pitchFamily="34" charset="0"/>
                <a:cs typeface="Arial" pitchFamily="34" charset="0"/>
              </a:rPr>
              <a:t>Nucleic acid</a:t>
            </a:r>
            <a:r>
              <a:rPr lang="en-US" altLang="en-US" sz="2400" dirty="0">
                <a:latin typeface="Arial" pitchFamily="34" charset="0"/>
                <a:cs typeface="Arial" pitchFamily="34" charset="0"/>
              </a:rPr>
              <a:t>: </a:t>
            </a:r>
            <a:r>
              <a:rPr lang="mn-MN" altLang="en-US" sz="2400" dirty="0" smtClean="0">
                <a:latin typeface="Arial" pitchFamily="34" charset="0"/>
                <a:cs typeface="Arial" pitchFamily="34" charset="0"/>
              </a:rPr>
              <a:t>  удмын мэдээлэл агуулсан Био молекулууд </a:t>
            </a:r>
            <a:r>
              <a:rPr lang="en-US" altLang="en-US" sz="2400" dirty="0" smtClean="0">
                <a:latin typeface="Arial" pitchFamily="34" charset="0"/>
                <a:cs typeface="Arial" pitchFamily="34" charset="0"/>
              </a:rPr>
              <a:t>(</a:t>
            </a:r>
            <a:r>
              <a:rPr lang="mn-MN" altLang="en-US" sz="2400" dirty="0" smtClean="0">
                <a:latin typeface="Arial" pitchFamily="34" charset="0"/>
                <a:cs typeface="Arial" pitchFamily="34" charset="0"/>
              </a:rPr>
              <a:t>РНХ, ДНХ</a:t>
            </a:r>
            <a:r>
              <a:rPr lang="en-US" altLang="en-US" sz="2400" dirty="0" smtClean="0">
                <a:latin typeface="Arial" pitchFamily="34" charset="0"/>
                <a:cs typeface="Arial" pitchFamily="34" charset="0"/>
              </a:rPr>
              <a:t>)</a:t>
            </a:r>
            <a:r>
              <a:rPr lang="mn-MN" altLang="en-US" sz="2400" dirty="0" smtClean="0">
                <a:latin typeface="Arial" pitchFamily="34" charset="0"/>
                <a:cs typeface="Arial" pitchFamily="34" charset="0"/>
              </a:rPr>
              <a:t> </a:t>
            </a:r>
            <a:endParaRPr lang="en-US" alt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mn-MN" sz="3600" dirty="0" smtClean="0"/>
              <a:t>Амьдралын бүх хэлбэрийн 3 молекул </a:t>
            </a:r>
            <a:endParaRPr lang="en-US" sz="3600" dirty="0"/>
          </a:p>
        </p:txBody>
      </p:sp>
      <p:sp>
        <p:nvSpPr>
          <p:cNvPr id="97283" name="Rectangle 3"/>
          <p:cNvSpPr>
            <a:spLocks noGrp="1" noChangeArrowheads="1"/>
          </p:cNvSpPr>
          <p:nvPr>
            <p:ph type="body" idx="1"/>
          </p:nvPr>
        </p:nvSpPr>
        <p:spPr>
          <a:xfrm>
            <a:off x="381000" y="1524000"/>
            <a:ext cx="8229600" cy="4530725"/>
          </a:xfrm>
        </p:spPr>
        <p:txBody>
          <a:bodyPr/>
          <a:lstStyle/>
          <a:p>
            <a:r>
              <a:rPr lang="mn-MN" sz="2600" dirty="0" smtClean="0">
                <a:solidFill>
                  <a:srgbClr val="FF0000"/>
                </a:solidFill>
              </a:rPr>
              <a:t>ДНХ</a:t>
            </a:r>
            <a:endParaRPr lang="en-US" sz="2600" dirty="0">
              <a:solidFill>
                <a:srgbClr val="FF0000"/>
              </a:solidFill>
            </a:endParaRPr>
          </a:p>
          <a:p>
            <a:pPr lvl="1"/>
            <a:r>
              <a:rPr lang="mn-MN" sz="2200" dirty="0" smtClean="0"/>
              <a:t>Эс хэрхэн яаж ажиллах мэдээллийг агуулсан. </a:t>
            </a:r>
            <a:endParaRPr lang="en-US" sz="2200" dirty="0"/>
          </a:p>
          <a:p>
            <a:r>
              <a:rPr lang="mn-MN" sz="2600" dirty="0" smtClean="0">
                <a:solidFill>
                  <a:srgbClr val="FF0000"/>
                </a:solidFill>
              </a:rPr>
              <a:t>РНХ</a:t>
            </a:r>
          </a:p>
          <a:p>
            <a:pPr lvl="1"/>
            <a:r>
              <a:rPr lang="mn-MN" sz="2200" dirty="0" smtClean="0"/>
              <a:t>Эсд богино хэмжээтэй мэдээллийг дамжуулах молекул</a:t>
            </a:r>
          </a:p>
          <a:p>
            <a:pPr lvl="1"/>
            <a:r>
              <a:rPr lang="mn-MN" sz="2200" dirty="0" smtClean="0"/>
              <a:t>Уургийн синтезийг сайжруулах  </a:t>
            </a:r>
            <a:endParaRPr lang="en-US" sz="2200" dirty="0"/>
          </a:p>
          <a:p>
            <a:r>
              <a:rPr lang="mn-MN" sz="2600" dirty="0" smtClean="0">
                <a:solidFill>
                  <a:srgbClr val="FF0000"/>
                </a:solidFill>
              </a:rPr>
              <a:t>Уургууд </a:t>
            </a:r>
            <a:endParaRPr lang="en-US" sz="2600" dirty="0">
              <a:solidFill>
                <a:srgbClr val="FF0000"/>
              </a:solidFill>
            </a:endParaRPr>
          </a:p>
          <a:p>
            <a:pPr lvl="1"/>
            <a:r>
              <a:rPr lang="mn-MN" sz="2200" dirty="0" smtClean="0"/>
              <a:t>Эсд сигнал дамжуулах, бусад эсд үйлчлэх, генийн зохицуулга генийн идэвхижлийн гэм мэт зохицуулгад оролцоно.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mn-MN" dirty="0" smtClean="0"/>
              <a:t>ДНХ – Амьдралын код </a:t>
            </a:r>
            <a:endParaRPr lang="en-US" dirty="0"/>
          </a:p>
        </p:txBody>
      </p:sp>
      <p:pic>
        <p:nvPicPr>
          <p:cNvPr id="98307" name="Picture 3" descr="figure-01-10"/>
          <p:cNvPicPr>
            <a:picLocks noGrp="1" noChangeAspect="1" noChangeArrowheads="1"/>
          </p:cNvPicPr>
          <p:nvPr>
            <p:ph sz="half" idx="1"/>
          </p:nvPr>
        </p:nvPicPr>
        <p:blipFill>
          <a:blip r:embed="rId2" cstate="print"/>
          <a:srcRect/>
          <a:stretch>
            <a:fillRect/>
          </a:stretch>
        </p:blipFill>
        <p:spPr>
          <a:xfrm>
            <a:off x="990600" y="1143000"/>
            <a:ext cx="7239000" cy="3352800"/>
          </a:xfrm>
          <a:no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dirty="0"/>
              <a:t>DNA</a:t>
            </a:r>
            <a:r>
              <a:rPr lang="en-US" dirty="0" smtClean="0"/>
              <a:t>,</a:t>
            </a:r>
            <a:r>
              <a:rPr lang="mn-MN" dirty="0" smtClean="0"/>
              <a:t> - Амьдралын код</a:t>
            </a:r>
            <a:endParaRPr lang="en-US" dirty="0"/>
          </a:p>
        </p:txBody>
      </p:sp>
      <p:sp>
        <p:nvSpPr>
          <p:cNvPr id="99331" name="Rectangle 3"/>
          <p:cNvSpPr>
            <a:spLocks noGrp="1" noChangeArrowheads="1"/>
          </p:cNvSpPr>
          <p:nvPr>
            <p:ph type="body" sz="half" idx="1"/>
          </p:nvPr>
        </p:nvSpPr>
        <p:spPr>
          <a:xfrm>
            <a:off x="4419600" y="1295400"/>
            <a:ext cx="4343400" cy="4876800"/>
          </a:xfrm>
        </p:spPr>
        <p:txBody>
          <a:bodyPr/>
          <a:lstStyle/>
          <a:p>
            <a:pPr>
              <a:lnSpc>
                <a:spcPct val="90000"/>
              </a:lnSpc>
            </a:pPr>
            <a:r>
              <a:rPr lang="mn-MN" sz="2600" dirty="0" smtClean="0">
                <a:latin typeface="Arial" pitchFamily="34" charset="0"/>
                <a:cs typeface="Arial" pitchFamily="34" charset="0"/>
              </a:rPr>
              <a:t>ДНХ нь давхар хеликс хэлбэртэй. 3 үндсэн бүтэцтэй</a:t>
            </a:r>
            <a:endParaRPr lang="en-US" sz="2600" dirty="0">
              <a:latin typeface="Arial" pitchFamily="34" charset="0"/>
              <a:cs typeface="Arial" pitchFamily="34" charset="0"/>
            </a:endParaRPr>
          </a:p>
          <a:p>
            <a:pPr lvl="1">
              <a:lnSpc>
                <a:spcPct val="90000"/>
              </a:lnSpc>
            </a:pPr>
            <a:r>
              <a:rPr lang="mn-MN" sz="2200" dirty="0" smtClean="0">
                <a:latin typeface="Arial" pitchFamily="34" charset="0"/>
                <a:cs typeface="Arial" pitchFamily="34" charset="0"/>
              </a:rPr>
              <a:t>Сахарн молекул </a:t>
            </a:r>
            <a:endParaRPr lang="en-US" sz="2200" dirty="0">
              <a:latin typeface="Arial" pitchFamily="34" charset="0"/>
              <a:cs typeface="Arial" pitchFamily="34" charset="0"/>
            </a:endParaRPr>
          </a:p>
          <a:p>
            <a:pPr lvl="1">
              <a:lnSpc>
                <a:spcPct val="90000"/>
              </a:lnSpc>
            </a:pPr>
            <a:r>
              <a:rPr lang="mn-MN" sz="2200" dirty="0" smtClean="0">
                <a:latin typeface="Arial" pitchFamily="34" charset="0"/>
                <a:cs typeface="Arial" pitchFamily="34" charset="0"/>
              </a:rPr>
              <a:t>Фосфатын групп</a:t>
            </a:r>
            <a:endParaRPr lang="en-US" sz="2200" dirty="0">
              <a:latin typeface="Arial" pitchFamily="34" charset="0"/>
              <a:cs typeface="Arial" pitchFamily="34" charset="0"/>
            </a:endParaRPr>
          </a:p>
          <a:p>
            <a:pPr lvl="1">
              <a:lnSpc>
                <a:spcPct val="90000"/>
              </a:lnSpc>
            </a:pPr>
            <a:r>
              <a:rPr lang="mn-MN" sz="2200" dirty="0" smtClean="0">
                <a:latin typeface="Arial" pitchFamily="34" charset="0"/>
                <a:cs typeface="Arial" pitchFamily="34" charset="0"/>
              </a:rPr>
              <a:t>Азотлог суурь </a:t>
            </a:r>
            <a:r>
              <a:rPr lang="en-US" sz="2200" dirty="0" smtClean="0">
                <a:latin typeface="Arial" pitchFamily="34" charset="0"/>
                <a:cs typeface="Arial" pitchFamily="34" charset="0"/>
              </a:rPr>
              <a:t> </a:t>
            </a:r>
            <a:r>
              <a:rPr lang="en-US" sz="2200" dirty="0">
                <a:latin typeface="Arial" pitchFamily="34" charset="0"/>
                <a:cs typeface="Arial" pitchFamily="34" charset="0"/>
              </a:rPr>
              <a:t>(A,C,G,T)</a:t>
            </a:r>
          </a:p>
          <a:p>
            <a:pPr>
              <a:lnSpc>
                <a:spcPct val="90000"/>
              </a:lnSpc>
              <a:buFontTx/>
              <a:buNone/>
            </a:pPr>
            <a:endParaRPr lang="en-US" sz="2600" dirty="0">
              <a:latin typeface="Arial" pitchFamily="34" charset="0"/>
              <a:cs typeface="Arial" pitchFamily="34" charset="0"/>
            </a:endParaRPr>
          </a:p>
          <a:p>
            <a:pPr>
              <a:lnSpc>
                <a:spcPct val="90000"/>
              </a:lnSpc>
            </a:pPr>
            <a:r>
              <a:rPr lang="mn-MN" sz="2600" dirty="0" smtClean="0">
                <a:latin typeface="Arial" pitchFamily="34" charset="0"/>
                <a:cs typeface="Arial" pitchFamily="34" charset="0"/>
              </a:rPr>
              <a:t>ДНХ нь </a:t>
            </a:r>
            <a:r>
              <a:rPr lang="en-US" sz="2600" dirty="0" smtClean="0">
                <a:latin typeface="Arial" pitchFamily="34" charset="0"/>
                <a:cs typeface="Arial" pitchFamily="34" charset="0"/>
              </a:rPr>
              <a:t>5</a:t>
            </a:r>
            <a:r>
              <a:rPr lang="en-US" sz="2600" dirty="0">
                <a:latin typeface="Arial" pitchFamily="34" charset="0"/>
                <a:cs typeface="Arial" pitchFamily="34" charset="0"/>
              </a:rPr>
              <a:t>’ </a:t>
            </a:r>
            <a:r>
              <a:rPr lang="mn-MN" sz="2600" dirty="0" smtClean="0">
                <a:latin typeface="Arial" pitchFamily="34" charset="0"/>
                <a:cs typeface="Arial" pitchFamily="34" charset="0"/>
              </a:rPr>
              <a:t>төгсгөлөөс </a:t>
            </a:r>
            <a:r>
              <a:rPr lang="en-US" sz="2600" dirty="0" smtClean="0">
                <a:latin typeface="Arial" pitchFamily="34" charset="0"/>
                <a:cs typeface="Arial" pitchFamily="34" charset="0"/>
              </a:rPr>
              <a:t> </a:t>
            </a:r>
            <a:r>
              <a:rPr lang="en-US" sz="2600" dirty="0">
                <a:latin typeface="Arial" pitchFamily="34" charset="0"/>
                <a:cs typeface="Arial" pitchFamily="34" charset="0"/>
              </a:rPr>
              <a:t>3</a:t>
            </a:r>
            <a:r>
              <a:rPr lang="en-US" sz="2600" dirty="0" smtClean="0">
                <a:latin typeface="Arial" pitchFamily="34" charset="0"/>
                <a:cs typeface="Arial" pitchFamily="34" charset="0"/>
              </a:rPr>
              <a:t>’</a:t>
            </a:r>
            <a:r>
              <a:rPr lang="mn-MN" sz="2600" dirty="0" smtClean="0">
                <a:latin typeface="Arial" pitchFamily="34" charset="0"/>
                <a:cs typeface="Arial" pitchFamily="34" charset="0"/>
              </a:rPr>
              <a:t> төгсгөл рүү транскрипци хийн “репликаци” хуваагдана . </a:t>
            </a:r>
            <a:r>
              <a:rPr lang="en-US" sz="2600" dirty="0" smtClean="0">
                <a:latin typeface="Arial" pitchFamily="34" charset="0"/>
                <a:cs typeface="Arial" pitchFamily="34" charset="0"/>
              </a:rPr>
              <a:t> </a:t>
            </a:r>
            <a:endParaRPr lang="en-US" sz="2600" dirty="0">
              <a:latin typeface="Arial" pitchFamily="34" charset="0"/>
              <a:cs typeface="Arial" pitchFamily="34" charset="0"/>
            </a:endParaRPr>
          </a:p>
          <a:p>
            <a:pPr lvl="1">
              <a:lnSpc>
                <a:spcPct val="90000"/>
              </a:lnSpc>
              <a:buFontTx/>
              <a:buNone/>
            </a:pPr>
            <a:r>
              <a:rPr lang="en-US" sz="2200" dirty="0">
                <a:latin typeface="Arial" pitchFamily="34" charset="0"/>
                <a:cs typeface="Arial" pitchFamily="34" charset="0"/>
              </a:rPr>
              <a:t>5’ ATTTAGGCC 3’</a:t>
            </a:r>
          </a:p>
          <a:p>
            <a:pPr lvl="1">
              <a:lnSpc>
                <a:spcPct val="90000"/>
              </a:lnSpc>
              <a:buFontTx/>
              <a:buNone/>
            </a:pPr>
            <a:r>
              <a:rPr lang="en-US" sz="2200" dirty="0">
                <a:latin typeface="Arial" pitchFamily="34" charset="0"/>
                <a:cs typeface="Arial" pitchFamily="34" charset="0"/>
              </a:rPr>
              <a:t>3’ TAAATCCGG 5’</a:t>
            </a:r>
          </a:p>
        </p:txBody>
      </p:sp>
      <p:pic>
        <p:nvPicPr>
          <p:cNvPr id="99332" name="Picture 4" descr="DNA2"/>
          <p:cNvPicPr>
            <a:picLocks noGrp="1" noChangeAspect="1" noChangeArrowheads="1"/>
          </p:cNvPicPr>
          <p:nvPr>
            <p:ph sz="half" idx="2"/>
          </p:nvPr>
        </p:nvPicPr>
        <p:blipFill>
          <a:blip r:embed="rId2" cstate="print"/>
          <a:srcRect/>
          <a:stretch>
            <a:fillRect/>
          </a:stretch>
        </p:blipFill>
        <p:spPr>
          <a:xfrm>
            <a:off x="914400" y="1371600"/>
            <a:ext cx="3427413" cy="4530725"/>
          </a:xfrm>
          <a:noFill/>
          <a:ln/>
        </p:spPr>
      </p:pic>
      <p:sp>
        <p:nvSpPr>
          <p:cNvPr id="99333" name="Line 5"/>
          <p:cNvSpPr>
            <a:spLocks noChangeShapeType="1"/>
          </p:cNvSpPr>
          <p:nvPr/>
        </p:nvSpPr>
        <p:spPr bwMode="auto">
          <a:xfrm flipH="1">
            <a:off x="3733800" y="2819400"/>
            <a:ext cx="1143000" cy="76200"/>
          </a:xfrm>
          <a:prstGeom prst="line">
            <a:avLst/>
          </a:prstGeom>
          <a:noFill/>
          <a:ln w="9525">
            <a:solidFill>
              <a:schemeClr val="tx1"/>
            </a:solidFill>
            <a:round/>
            <a:headEnd/>
            <a:tailEnd type="triangle" w="med" len="med"/>
          </a:ln>
          <a:effectLst/>
        </p:spPr>
        <p:txBody>
          <a:bodyPr/>
          <a:lstStyle/>
          <a:p>
            <a:endParaRPr lang="en-US"/>
          </a:p>
        </p:txBody>
      </p:sp>
      <p:sp>
        <p:nvSpPr>
          <p:cNvPr id="99334" name="Line 6"/>
          <p:cNvSpPr>
            <a:spLocks noChangeShapeType="1"/>
          </p:cNvSpPr>
          <p:nvPr/>
        </p:nvSpPr>
        <p:spPr bwMode="auto">
          <a:xfrm flipH="1">
            <a:off x="4038600" y="3200400"/>
            <a:ext cx="838200" cy="152400"/>
          </a:xfrm>
          <a:prstGeom prst="line">
            <a:avLst/>
          </a:prstGeom>
          <a:noFill/>
          <a:ln w="9525">
            <a:solidFill>
              <a:schemeClr val="tx1"/>
            </a:solidFill>
            <a:round/>
            <a:headEnd/>
            <a:tailEnd type="triangle" w="med" len="med"/>
          </a:ln>
          <a:effectLst/>
        </p:spPr>
        <p:txBody>
          <a:bodyPr/>
          <a:lstStyle/>
          <a:p>
            <a:endParaRPr lang="en-US"/>
          </a:p>
        </p:txBody>
      </p:sp>
      <p:sp>
        <p:nvSpPr>
          <p:cNvPr id="99335" name="Line 7"/>
          <p:cNvSpPr>
            <a:spLocks noChangeShapeType="1"/>
          </p:cNvSpPr>
          <p:nvPr/>
        </p:nvSpPr>
        <p:spPr bwMode="auto">
          <a:xfrm flipH="1">
            <a:off x="3048000" y="3581400"/>
            <a:ext cx="1828800" cy="3048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mn-MN" sz="3800" dirty="0" smtClean="0"/>
              <a:t>ДНХ – РНХ мэдээллийн урсгал</a:t>
            </a:r>
            <a:endParaRPr lang="en-US" sz="3800" dirty="0"/>
          </a:p>
        </p:txBody>
      </p:sp>
      <p:pic>
        <p:nvPicPr>
          <p:cNvPr id="100355" name="Picture 3" descr="f12002"/>
          <p:cNvPicPr>
            <a:picLocks noGrp="1" noChangeAspect="1" noChangeArrowheads="1"/>
          </p:cNvPicPr>
          <p:nvPr>
            <p:ph idx="1"/>
          </p:nvPr>
        </p:nvPicPr>
        <p:blipFill>
          <a:blip r:embed="rId2" cstate="print"/>
          <a:srcRect/>
          <a:stretch>
            <a:fillRect/>
          </a:stretch>
        </p:blipFill>
        <p:spPr>
          <a:xfrm>
            <a:off x="914400" y="2286000"/>
            <a:ext cx="6705600" cy="3722688"/>
          </a:xfrm>
          <a:noFill/>
          <a:ln/>
        </p:spPr>
      </p:pic>
      <p:sp>
        <p:nvSpPr>
          <p:cNvPr id="100356" name="Text Box 4"/>
          <p:cNvSpPr txBox="1">
            <a:spLocks noChangeArrowheads="1"/>
          </p:cNvSpPr>
          <p:nvPr/>
        </p:nvSpPr>
        <p:spPr bwMode="auto">
          <a:xfrm>
            <a:off x="4724400" y="3276600"/>
            <a:ext cx="1600200" cy="366713"/>
          </a:xfrm>
          <a:prstGeom prst="rect">
            <a:avLst/>
          </a:prstGeom>
          <a:noFill/>
          <a:ln w="9525">
            <a:noFill/>
            <a:miter lim="800000"/>
            <a:headEnd/>
            <a:tailEnd/>
          </a:ln>
          <a:effectLst/>
        </p:spPr>
        <p:txBody>
          <a:bodyPr>
            <a:spAutoFit/>
          </a:bodyPr>
          <a:lstStyle/>
          <a:p>
            <a:pPr>
              <a:spcBef>
                <a:spcPct val="50000"/>
              </a:spcBef>
            </a:pPr>
            <a:r>
              <a:rPr lang="mn-MN" dirty="0" smtClean="0"/>
              <a:t>Трансляци</a:t>
            </a:r>
            <a:endParaRPr lang="en-US" dirty="0"/>
          </a:p>
        </p:txBody>
      </p:sp>
      <p:sp>
        <p:nvSpPr>
          <p:cNvPr id="100357" name="Text Box 5"/>
          <p:cNvSpPr txBox="1">
            <a:spLocks noChangeArrowheads="1"/>
          </p:cNvSpPr>
          <p:nvPr/>
        </p:nvSpPr>
        <p:spPr bwMode="auto">
          <a:xfrm>
            <a:off x="1828800" y="3276600"/>
            <a:ext cx="1676400" cy="366713"/>
          </a:xfrm>
          <a:prstGeom prst="rect">
            <a:avLst/>
          </a:prstGeom>
          <a:noFill/>
          <a:ln w="9525">
            <a:noFill/>
            <a:miter lim="800000"/>
            <a:headEnd/>
            <a:tailEnd/>
          </a:ln>
          <a:effectLst/>
        </p:spPr>
        <p:txBody>
          <a:bodyPr>
            <a:spAutoFit/>
          </a:bodyPr>
          <a:lstStyle/>
          <a:p>
            <a:pPr>
              <a:spcBef>
                <a:spcPct val="50000"/>
              </a:spcBef>
            </a:pPr>
            <a:r>
              <a:rPr lang="mn-MN" dirty="0" smtClean="0"/>
              <a:t>Транскрипци</a:t>
            </a:r>
            <a:endParaRPr lang="en-US" dirty="0"/>
          </a:p>
        </p:txBody>
      </p:sp>
      <p:sp>
        <p:nvSpPr>
          <p:cNvPr id="100358" name="Text Box 6"/>
          <p:cNvSpPr txBox="1">
            <a:spLocks noChangeArrowheads="1"/>
          </p:cNvSpPr>
          <p:nvPr/>
        </p:nvSpPr>
        <p:spPr bwMode="auto">
          <a:xfrm>
            <a:off x="1371600" y="1905000"/>
            <a:ext cx="1676400" cy="366713"/>
          </a:xfrm>
          <a:prstGeom prst="rect">
            <a:avLst/>
          </a:prstGeom>
          <a:noFill/>
          <a:ln w="9525">
            <a:noFill/>
            <a:miter lim="800000"/>
            <a:headEnd/>
            <a:tailEnd/>
          </a:ln>
          <a:effectLst/>
        </p:spPr>
        <p:txBody>
          <a:bodyPr>
            <a:spAutoFit/>
          </a:bodyPr>
          <a:lstStyle/>
          <a:p>
            <a:pPr>
              <a:spcBef>
                <a:spcPct val="50000"/>
              </a:spcBef>
            </a:pPr>
            <a:r>
              <a:rPr lang="mn-MN" dirty="0" smtClean="0"/>
              <a:t>Рефликаци</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mn-MN" sz="3600" dirty="0" smtClean="0"/>
              <a:t>ДНХ – РНХ - УУРАГ</a:t>
            </a:r>
            <a:endParaRPr lang="en-US" sz="3600" dirty="0"/>
          </a:p>
        </p:txBody>
      </p:sp>
      <p:sp>
        <p:nvSpPr>
          <p:cNvPr id="101379" name="Rectangle 3"/>
          <p:cNvSpPr>
            <a:spLocks noGrp="1" noChangeArrowheads="1"/>
          </p:cNvSpPr>
          <p:nvPr>
            <p:ph type="body" sz="half" idx="2"/>
          </p:nvPr>
        </p:nvSpPr>
        <p:spPr>
          <a:xfrm>
            <a:off x="457200" y="5181600"/>
            <a:ext cx="8229600" cy="1066800"/>
          </a:xfrm>
        </p:spPr>
        <p:txBody>
          <a:bodyPr/>
          <a:lstStyle/>
          <a:p>
            <a:pPr marL="419100" indent="-419100">
              <a:lnSpc>
                <a:spcPct val="90000"/>
              </a:lnSpc>
            </a:pPr>
            <a:r>
              <a:rPr lang="mn-MN" sz="2000" dirty="0" smtClean="0"/>
              <a:t>Генийн илрэл нь 2 шаттай явагддаг. </a:t>
            </a:r>
          </a:p>
          <a:p>
            <a:pPr marL="784225" lvl="1" indent="-457200">
              <a:lnSpc>
                <a:spcPct val="90000"/>
              </a:lnSpc>
              <a:buAutoNum type="arabicPeriod"/>
            </a:pPr>
            <a:r>
              <a:rPr lang="mn-MN" sz="1600" dirty="0" smtClean="0"/>
              <a:t>Транскрипци: </a:t>
            </a:r>
            <a:r>
              <a:rPr lang="en-US" sz="1600" dirty="0" smtClean="0"/>
              <a:t> </a:t>
            </a:r>
            <a:r>
              <a:rPr lang="mn-MN" sz="1600" dirty="0" smtClean="0"/>
              <a:t>РНХ синтез</a:t>
            </a:r>
          </a:p>
          <a:p>
            <a:pPr marL="784225" lvl="1" indent="-457200">
              <a:lnSpc>
                <a:spcPct val="90000"/>
              </a:lnSpc>
              <a:buAutoNum type="arabicPeriod"/>
            </a:pPr>
            <a:r>
              <a:rPr lang="mn-MN" sz="1600" dirty="0" smtClean="0"/>
              <a:t>Трансляци </a:t>
            </a:r>
            <a:r>
              <a:rPr lang="en-US" sz="1600" dirty="0" smtClean="0"/>
              <a:t>: </a:t>
            </a:r>
            <a:r>
              <a:rPr lang="mn-MN" sz="1600" dirty="0" smtClean="0"/>
              <a:t>Уургийн синтез</a:t>
            </a:r>
            <a:endParaRPr lang="en-US" sz="1600" dirty="0"/>
          </a:p>
        </p:txBody>
      </p:sp>
      <p:pic>
        <p:nvPicPr>
          <p:cNvPr id="101380" name="Picture 4" descr="figure-04-01"/>
          <p:cNvPicPr>
            <a:picLocks noGrp="1" noChangeAspect="1" noChangeArrowheads="1"/>
          </p:cNvPicPr>
          <p:nvPr>
            <p:ph sz="half" idx="1"/>
          </p:nvPr>
        </p:nvPicPr>
        <p:blipFill>
          <a:blip r:embed="rId2" cstate="print"/>
          <a:srcRect/>
          <a:stretch>
            <a:fillRect/>
          </a:stretch>
        </p:blipFill>
        <p:spPr>
          <a:xfrm>
            <a:off x="1295400" y="1066800"/>
            <a:ext cx="6172200" cy="4146550"/>
          </a:xfrm>
          <a:noFill/>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mn-MN" dirty="0" smtClean="0"/>
              <a:t>Удмын генетик илрэл </a:t>
            </a:r>
            <a:endParaRPr lang="en-US" dirty="0"/>
          </a:p>
        </p:txBody>
      </p:sp>
      <p:pic>
        <p:nvPicPr>
          <p:cNvPr id="102403" name="Picture 3" descr="figure-01-26de"/>
          <p:cNvPicPr>
            <a:picLocks noGrp="1" noChangeAspect="1" noChangeArrowheads="1"/>
          </p:cNvPicPr>
          <p:nvPr>
            <p:ph sz="quarter" idx="1"/>
          </p:nvPr>
        </p:nvPicPr>
        <p:blipFill>
          <a:blip r:embed="rId2" cstate="print"/>
          <a:srcRect/>
          <a:stretch>
            <a:fillRect/>
          </a:stretch>
        </p:blipFill>
        <p:spPr>
          <a:xfrm>
            <a:off x="457200" y="3962400"/>
            <a:ext cx="4038600" cy="1577975"/>
          </a:xfrm>
          <a:noFill/>
          <a:ln/>
        </p:spPr>
      </p:pic>
      <p:pic>
        <p:nvPicPr>
          <p:cNvPr id="102404" name="Picture 4" descr="figure-01-26a"/>
          <p:cNvPicPr>
            <a:picLocks noGrp="1" noChangeAspect="1" noChangeArrowheads="1"/>
          </p:cNvPicPr>
          <p:nvPr>
            <p:ph sz="quarter" idx="2"/>
          </p:nvPr>
        </p:nvPicPr>
        <p:blipFill>
          <a:blip r:embed="rId3" cstate="print"/>
          <a:srcRect/>
          <a:stretch>
            <a:fillRect/>
          </a:stretch>
        </p:blipFill>
        <p:spPr>
          <a:xfrm>
            <a:off x="533400" y="1600200"/>
            <a:ext cx="4038600" cy="1835150"/>
          </a:xfrm>
          <a:noFill/>
          <a:ln/>
        </p:spPr>
      </p:pic>
      <p:sp>
        <p:nvSpPr>
          <p:cNvPr id="102405" name="Rectangle 5"/>
          <p:cNvSpPr>
            <a:spLocks noGrp="1" noChangeArrowheads="1"/>
          </p:cNvSpPr>
          <p:nvPr>
            <p:ph type="body" sz="half" idx="3"/>
          </p:nvPr>
        </p:nvSpPr>
        <p:spPr>
          <a:xfrm>
            <a:off x="4648200" y="1600200"/>
            <a:ext cx="4114800" cy="1905000"/>
          </a:xfrm>
        </p:spPr>
        <p:txBody>
          <a:bodyPr/>
          <a:lstStyle/>
          <a:p>
            <a:r>
              <a:rPr lang="mn-MN" sz="2200" dirty="0" smtClean="0"/>
              <a:t>Генийн удамшил ба илрэл</a:t>
            </a:r>
            <a:endParaRPr lang="en-US" sz="2200" dirty="0"/>
          </a:p>
          <a:p>
            <a:pPr lvl="1"/>
            <a:r>
              <a:rPr lang="mn-MN" sz="2000" b="1" dirty="0" smtClean="0"/>
              <a:t>Генотип</a:t>
            </a:r>
            <a:r>
              <a:rPr lang="en-US" sz="2000" dirty="0" smtClean="0"/>
              <a:t> (</a:t>
            </a:r>
            <a:r>
              <a:rPr lang="mn-MN" sz="2000" dirty="0" smtClean="0"/>
              <a:t>Генетик илрэл</a:t>
            </a:r>
            <a:r>
              <a:rPr lang="en-US" sz="2000" dirty="0" smtClean="0"/>
              <a:t>)</a:t>
            </a:r>
            <a:endParaRPr lang="en-US" sz="2000" dirty="0"/>
          </a:p>
          <a:p>
            <a:pPr lvl="1"/>
            <a:r>
              <a:rPr lang="mn-MN" sz="2000" b="1" dirty="0" smtClean="0"/>
              <a:t>Фенотип </a:t>
            </a:r>
            <a:r>
              <a:rPr lang="en-US" sz="2000" dirty="0" smtClean="0"/>
              <a:t>(</a:t>
            </a:r>
            <a:r>
              <a:rPr lang="mn-MN" sz="2000" dirty="0" smtClean="0"/>
              <a:t>шинж тэмдгийн илрэл</a:t>
            </a:r>
            <a:r>
              <a:rPr lang="en-US" sz="2000" dirty="0" smtClean="0"/>
              <a:t>)</a:t>
            </a:r>
            <a:endParaRPr lang="en-US" sz="2000" dirty="0"/>
          </a:p>
        </p:txBody>
      </p:sp>
      <p:sp>
        <p:nvSpPr>
          <p:cNvPr id="102406" name="Text Box 6"/>
          <p:cNvSpPr txBox="1">
            <a:spLocks noChangeArrowheads="1"/>
          </p:cNvSpPr>
          <p:nvPr/>
        </p:nvSpPr>
        <p:spPr bwMode="auto">
          <a:xfrm>
            <a:off x="914400" y="4038600"/>
            <a:ext cx="3200400" cy="366713"/>
          </a:xfrm>
          <a:prstGeom prst="rect">
            <a:avLst/>
          </a:prstGeom>
          <a:noFill/>
          <a:ln w="9525">
            <a:noFill/>
            <a:miter lim="800000"/>
            <a:headEnd/>
            <a:tailEnd/>
          </a:ln>
          <a:effectLst/>
        </p:spPr>
        <p:txBody>
          <a:bodyPr>
            <a:spAutoFit/>
          </a:bodyPr>
          <a:lstStyle/>
          <a:p>
            <a:pPr>
              <a:spcBef>
                <a:spcPct val="50000"/>
              </a:spcBef>
            </a:pPr>
            <a:endParaRPr lang="en-US" b="0"/>
          </a:p>
        </p:txBody>
      </p:sp>
      <p:sp>
        <p:nvSpPr>
          <p:cNvPr id="102407" name="Rectangle 7"/>
          <p:cNvSpPr>
            <a:spLocks noChangeArrowheads="1"/>
          </p:cNvSpPr>
          <p:nvPr/>
        </p:nvSpPr>
        <p:spPr bwMode="auto">
          <a:xfrm>
            <a:off x="4724400" y="4114800"/>
            <a:ext cx="4038600" cy="1905000"/>
          </a:xfrm>
          <a:prstGeom prst="rect">
            <a:avLst/>
          </a:prstGeom>
          <a:noFill/>
          <a:ln w="9525">
            <a:noFill/>
            <a:miter lim="800000"/>
            <a:headEnd/>
            <a:tailEnd/>
          </a:ln>
          <a:effectLst/>
        </p:spPr>
        <p:txBody>
          <a:bodyPr/>
          <a:lstStyle/>
          <a:p>
            <a:pPr marL="342900" indent="-342900">
              <a:spcBef>
                <a:spcPct val="20000"/>
              </a:spcBef>
              <a:buClr>
                <a:schemeClr val="accent1"/>
              </a:buClr>
              <a:buFontTx/>
              <a:buChar char="•"/>
            </a:pPr>
            <a:r>
              <a:rPr lang="mn-MN" sz="2200" b="0" dirty="0" smtClean="0"/>
              <a:t>Генотип болон </a:t>
            </a:r>
            <a:r>
              <a:rPr lang="mn-MN" sz="2200" b="0" dirty="0"/>
              <a:t>ф</a:t>
            </a:r>
            <a:r>
              <a:rPr lang="mn-MN" sz="2200" b="0" dirty="0" smtClean="0"/>
              <a:t>енотип </a:t>
            </a:r>
            <a:r>
              <a:rPr lang="mn-MN" sz="2200" b="0" dirty="0" smtClean="0"/>
              <a:t>ижил байх албагүй. </a:t>
            </a:r>
          </a:p>
          <a:p>
            <a:pPr marL="342900" indent="-342900">
              <a:spcBef>
                <a:spcPct val="20000"/>
              </a:spcBef>
              <a:buClr>
                <a:schemeClr val="accent1"/>
              </a:buClr>
              <a:buFontTx/>
              <a:buChar char="•"/>
            </a:pPr>
            <a:r>
              <a:rPr lang="mn-MN" sz="2200" b="0" dirty="0" smtClean="0"/>
              <a:t>Жишээ нь зүүн талд хар нүдний гентэй боловч цэнхэр нүдтэй. </a:t>
            </a:r>
            <a:endParaRPr lang="en-US" sz="2200" b="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mn-MN" dirty="0"/>
              <a:t>Ген гэж юу вэж - </a:t>
            </a:r>
            <a:r>
              <a:rPr lang="en-US" dirty="0"/>
              <a:t>What are genes?</a:t>
            </a:r>
            <a:r>
              <a:rPr lang="mn-MN" dirty="0"/>
              <a:t/>
            </a:r>
            <a:br>
              <a:rPr lang="mn-MN" dirty="0"/>
            </a:br>
            <a:endParaRPr lang="en-US" dirty="0"/>
          </a:p>
        </p:txBody>
      </p:sp>
      <p:sp>
        <p:nvSpPr>
          <p:cNvPr id="7" name="Content Placeholder 6"/>
          <p:cNvSpPr>
            <a:spLocks noGrp="1"/>
          </p:cNvSpPr>
          <p:nvPr>
            <p:ph idx="1"/>
          </p:nvPr>
        </p:nvSpPr>
        <p:spPr/>
        <p:txBody>
          <a:bodyPr/>
          <a:lstStyle/>
          <a:p>
            <a:endParaRPr lang="mn-MN" dirty="0" smtClean="0"/>
          </a:p>
          <a:p>
            <a:r>
              <a:rPr lang="mn-MN" dirty="0" smtClean="0"/>
              <a:t>Бодит </a:t>
            </a:r>
            <a:r>
              <a:rPr lang="mn-MN" dirty="0"/>
              <a:t>болон үйл үйл ажиллагааны онцлогыг дараагийн үед дамжуулах хэрэгсэл. </a:t>
            </a:r>
          </a:p>
          <a:p>
            <a:r>
              <a:rPr lang="mn-MN" dirty="0"/>
              <a:t>1860 онд Мендель ген гэдэг ойлголтыг анагаах ухаанд нэвтрүүлсэн.</a:t>
            </a:r>
            <a:endParaRPr lang="en-US" dirty="0"/>
          </a:p>
        </p:txBody>
      </p:sp>
    </p:spTree>
    <p:extLst>
      <p:ext uri="{BB962C8B-B14F-4D97-AF65-F5344CB8AC3E}">
        <p14:creationId xmlns:p14="http://schemas.microsoft.com/office/powerpoint/2010/main" val="6908946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 Генийн мөн чанар 	</a:t>
            </a:r>
            <a:endParaRPr lang="en-US" dirty="0"/>
          </a:p>
        </p:txBody>
      </p:sp>
      <p:sp>
        <p:nvSpPr>
          <p:cNvPr id="3" name="Content Placeholder 2"/>
          <p:cNvSpPr>
            <a:spLocks noGrp="1"/>
          </p:cNvSpPr>
          <p:nvPr>
            <p:ph idx="1"/>
          </p:nvPr>
        </p:nvSpPr>
        <p:spPr>
          <a:xfrm>
            <a:off x="457200" y="1219200"/>
            <a:ext cx="8229600" cy="4530725"/>
          </a:xfrm>
        </p:spPr>
        <p:txBody>
          <a:bodyPr/>
          <a:lstStyle/>
          <a:p>
            <a:pPr>
              <a:buFont typeface="Wingdings" pitchFamily="2" charset="2"/>
              <a:buChar char="v"/>
            </a:pPr>
            <a:r>
              <a:rPr lang="mn-MN" dirty="0"/>
              <a:t>Ген бол </a:t>
            </a:r>
            <a:r>
              <a:rPr lang="mn-MN" dirty="0" smtClean="0"/>
              <a:t>РЕКОМБИНАЦИЙН НЭГЖ</a:t>
            </a:r>
          </a:p>
          <a:p>
            <a:pPr marL="0" indent="0">
              <a:buNone/>
            </a:pPr>
            <a:r>
              <a:rPr lang="mn-MN" sz="2400" dirty="0" smtClean="0"/>
              <a:t>Кросинговерийн дүнд хромосомын хэсгүүдийн хооронд солилцоо явагддаг. Ген гэдэг бол тухайн бие махбодийн тодорхой нэг шинжийг хариуцагч юм. </a:t>
            </a:r>
          </a:p>
          <a:p>
            <a:pPr>
              <a:buFont typeface="Wingdings" pitchFamily="2" charset="2"/>
              <a:buChar char="v"/>
            </a:pPr>
            <a:r>
              <a:rPr lang="mn-MN" dirty="0"/>
              <a:t>Ген бол </a:t>
            </a:r>
            <a:r>
              <a:rPr lang="mn-MN" dirty="0" smtClean="0"/>
              <a:t>МУТАЦИЙН НЭГЖ</a:t>
            </a:r>
          </a:p>
          <a:p>
            <a:pPr marL="0" indent="0">
              <a:buNone/>
            </a:pPr>
            <a:r>
              <a:rPr lang="mn-MN" sz="2400" dirty="0" smtClean="0"/>
              <a:t>Хромосомын бүтэц ба ДНХ-н нуклеотидийн дараалал өөрчлөгдөхөд түүнийг дагаад биемахбодийн ямар нэг шинж тэмдэг өөрчлөгддөг. </a:t>
            </a:r>
          </a:p>
          <a:p>
            <a:pPr>
              <a:buFont typeface="Wingdings" pitchFamily="2" charset="2"/>
              <a:buChar char="v"/>
            </a:pPr>
            <a:r>
              <a:rPr lang="mn-MN" dirty="0" smtClean="0"/>
              <a:t>Ген бол ҮЙЛ АЖИЛЛАГААНЫ НЭГЖ</a:t>
            </a:r>
          </a:p>
          <a:p>
            <a:pPr marL="0" indent="0">
              <a:buNone/>
            </a:pPr>
            <a:r>
              <a:rPr lang="mn-MN" dirty="0" smtClean="0"/>
              <a:t>“</a:t>
            </a:r>
            <a:r>
              <a:rPr lang="mn-MN" sz="2400" dirty="0" smtClean="0"/>
              <a:t>Тодорхой бодисын нийлэгжлийг хариуцсан хромосомын хамгийн бага хэсгийг ген гэдэг”</a:t>
            </a:r>
            <a:endParaRPr lang="en-US" sz="2400" dirty="0"/>
          </a:p>
        </p:txBody>
      </p:sp>
    </p:spTree>
    <p:extLst>
      <p:ext uri="{BB962C8B-B14F-4D97-AF65-F5344CB8AC3E}">
        <p14:creationId xmlns:p14="http://schemas.microsoft.com/office/powerpoint/2010/main" val="288792542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57200" y="533400"/>
            <a:ext cx="8686800" cy="884238"/>
          </a:xfrm>
        </p:spPr>
        <p:txBody>
          <a:bodyPr/>
          <a:lstStyle/>
          <a:p>
            <a:r>
              <a:rPr lang="mn-MN" sz="3200" dirty="0" smtClean="0"/>
              <a:t>Эсийн мэдээлэл – амьдралын зааварчилгаа </a:t>
            </a:r>
            <a:endParaRPr lang="en-US" sz="3200" dirty="0"/>
          </a:p>
        </p:txBody>
      </p:sp>
      <p:sp>
        <p:nvSpPr>
          <p:cNvPr id="103427" name="Rectangle 3"/>
          <p:cNvSpPr>
            <a:spLocks noGrp="1" noChangeArrowheads="1"/>
          </p:cNvSpPr>
          <p:nvPr>
            <p:ph type="body" sz="half" idx="1"/>
          </p:nvPr>
        </p:nvSpPr>
        <p:spPr/>
        <p:txBody>
          <a:bodyPr/>
          <a:lstStyle/>
          <a:p>
            <a:pPr>
              <a:lnSpc>
                <a:spcPct val="90000"/>
              </a:lnSpc>
            </a:pPr>
            <a:r>
              <a:rPr lang="mn-MN" sz="2600" dirty="0" smtClean="0"/>
              <a:t>ДНХ/ РНХ нь 4 азотлог сууриас тогтоно. </a:t>
            </a:r>
          </a:p>
          <a:p>
            <a:pPr lvl="1">
              <a:lnSpc>
                <a:spcPct val="90000"/>
              </a:lnSpc>
            </a:pPr>
            <a:r>
              <a:rPr lang="mn-MN" sz="2200" dirty="0" smtClean="0"/>
              <a:t>ДНХ </a:t>
            </a:r>
            <a:r>
              <a:rPr lang="en-US" sz="2200" dirty="0" smtClean="0"/>
              <a:t>= </a:t>
            </a:r>
            <a:r>
              <a:rPr lang="mn-MN" sz="2200" dirty="0" smtClean="0"/>
              <a:t>А, Г, Ц, Т</a:t>
            </a:r>
          </a:p>
          <a:p>
            <a:pPr lvl="1">
              <a:lnSpc>
                <a:spcPct val="90000"/>
              </a:lnSpc>
            </a:pPr>
            <a:r>
              <a:rPr lang="mn-MN" sz="2200" dirty="0" smtClean="0"/>
              <a:t>РНХ</a:t>
            </a:r>
            <a:r>
              <a:rPr lang="en-US" sz="2200" dirty="0" smtClean="0"/>
              <a:t>=</a:t>
            </a:r>
            <a:r>
              <a:rPr lang="mn-MN" sz="2200" dirty="0" smtClean="0"/>
              <a:t> А, Г, Ц, У</a:t>
            </a:r>
            <a:endParaRPr lang="en-US" sz="2200" dirty="0"/>
          </a:p>
          <a:p>
            <a:pPr>
              <a:lnSpc>
                <a:spcPct val="90000"/>
              </a:lnSpc>
            </a:pPr>
            <a:r>
              <a:rPr lang="mn-MN" sz="2600" dirty="0" smtClean="0"/>
              <a:t>Уураг нь 20 аминхүчлээс бүтнэ. </a:t>
            </a:r>
          </a:p>
          <a:p>
            <a:pPr>
              <a:lnSpc>
                <a:spcPct val="90000"/>
              </a:lnSpc>
            </a:pPr>
            <a:r>
              <a:rPr lang="mn-MN" sz="2600" dirty="0" smtClean="0"/>
              <a:t>Амин хүчил бүр 3 нуклеотидоор кодлогдоно. </a:t>
            </a:r>
          </a:p>
        </p:txBody>
      </p:sp>
      <p:pic>
        <p:nvPicPr>
          <p:cNvPr id="103428" name="Picture 4" descr="f12005"/>
          <p:cNvPicPr>
            <a:picLocks noGrp="1" noChangeAspect="1" noChangeArrowheads="1"/>
          </p:cNvPicPr>
          <p:nvPr>
            <p:ph sz="half" idx="2"/>
          </p:nvPr>
        </p:nvPicPr>
        <p:blipFill>
          <a:blip r:embed="rId2" cstate="print"/>
          <a:srcRect/>
          <a:stretch>
            <a:fillRect/>
          </a:stretch>
        </p:blipFill>
        <p:spPr>
          <a:xfrm>
            <a:off x="4038600" y="1066800"/>
            <a:ext cx="4932336" cy="5291051"/>
          </a:xfrm>
          <a:noFill/>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91" name="Rectangle 7"/>
          <p:cNvSpPr>
            <a:spLocks noGrp="1" noChangeArrowheads="1"/>
          </p:cNvSpPr>
          <p:nvPr>
            <p:ph type="title"/>
          </p:nvPr>
        </p:nvSpPr>
        <p:spPr>
          <a:xfrm>
            <a:off x="457200" y="2438400"/>
            <a:ext cx="8153400" cy="884238"/>
          </a:xfrm>
        </p:spPr>
        <p:txBody>
          <a:bodyPr/>
          <a:lstStyle/>
          <a:p>
            <a:r>
              <a:rPr lang="mn-MN" dirty="0" smtClean="0"/>
              <a:t>АНХААРАЛ ХАНДУУЛСАНД  БАЯРАЛАА</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Arial Unicode MS"/>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Balance</Template>
  <TotalTime>2564</TotalTime>
  <Words>2359</Words>
  <Application>Microsoft Office PowerPoint</Application>
  <PresentationFormat>On-screen Show (4:3)</PresentationFormat>
  <Paragraphs>341</Paragraphs>
  <Slides>55</Slides>
  <Notes>33</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Edge</vt:lpstr>
      <vt:lpstr>PowerPoint Presentation</vt:lpstr>
      <vt:lpstr>PowerPoint Presentation</vt:lpstr>
      <vt:lpstr>PowerPoint Presentation</vt:lpstr>
      <vt:lpstr>Now lets have a look at another cell taken using a much stronger microscope…</vt:lpstr>
      <vt:lpstr>PowerPoint Presentation</vt:lpstr>
      <vt:lpstr>PowerPoint Presentation</vt:lpstr>
      <vt:lpstr>PowerPoint Presentation</vt:lpstr>
      <vt:lpstr>Бөөмөнд орших ДНХ дээрх зааварчилгаа үүргийг гүйцэтгэдэг байна</vt:lpstr>
      <vt:lpstr>ДНХ ба Хромосом, генийн хоорондын уялдаа холбоо</vt:lpstr>
      <vt:lpstr>ДНХ ба Хромосом, генийн хоорондын уялдаа холбоо</vt:lpstr>
      <vt:lpstr>ДНХ ба Хромосом, генийн хоорондын уялдаа холбоо</vt:lpstr>
      <vt:lpstr>PowerPoint Presentation</vt:lpstr>
      <vt:lpstr>PowerPoint Presentation</vt:lpstr>
      <vt:lpstr>Энэ бол гахайны хос хромосомыг харуулсан байна</vt:lpstr>
      <vt:lpstr>PowerPoint Presentation</vt:lpstr>
      <vt:lpstr>PowerPoint Presentation</vt:lpstr>
      <vt:lpstr>PowerPoint Presentation</vt:lpstr>
      <vt:lpstr>ДНХ ба Хромосом, генийн хоорондын уялдаа холбоо</vt:lpstr>
      <vt:lpstr>Бид бол эцэг эхийн генийн хуулбар юм</vt:lpstr>
      <vt:lpstr>PowerPoint Presentation</vt:lpstr>
      <vt:lpstr>PowerPoint Presentation</vt:lpstr>
      <vt:lpstr>PowerPoint Presentation</vt:lpstr>
      <vt:lpstr>Үндсэн агуулга</vt:lpstr>
      <vt:lpstr>Молекул биологийн шинжлэх ухаан</vt:lpstr>
      <vt:lpstr> Молекул биологийн түүхэнд гарсан томоохон нээлтүүд 1800 - 1870</vt:lpstr>
      <vt:lpstr> Молекул биологийн түүхэнд гарсан томоохон нээлтүүд 1880 - 1900</vt:lpstr>
      <vt:lpstr> Молекул биологийн түүхэнд гарсан томоохон нээлтүүд 1900-1911</vt:lpstr>
      <vt:lpstr> Молекул биологийн түүхэнд гарсан томоохон нээлтүүд 1940 - 1950</vt:lpstr>
      <vt:lpstr> Молекул биологийн түүхэнд гарсан томоохон нээлтүүд 1950 - 1952</vt:lpstr>
      <vt:lpstr> Молекул биологийн түүхэнд гарсан томоохон нээлтүүд 1952 - 1960</vt:lpstr>
      <vt:lpstr> Молекул биологийн түүхэнд гарсан томоохон нээлтүүд 1970</vt:lpstr>
      <vt:lpstr> Молекул биологийн түүхэнд гарсан томоохон нээлтүүд 1970- 1977</vt:lpstr>
      <vt:lpstr> Молекул биологийн түүхэнд гарсан томоохон нээлтүүд 1986 - 1995</vt:lpstr>
      <vt:lpstr>Сэдэв 1: Амьдрал юунаас бүтдэг вэ? </vt:lpstr>
      <vt:lpstr>Сэдэв 1 –ийн хүрээнд </vt:lpstr>
      <vt:lpstr>ЭС </vt:lpstr>
      <vt:lpstr>ЭС</vt:lpstr>
      <vt:lpstr>ЭС </vt:lpstr>
      <vt:lpstr>Эсийн цикл </vt:lpstr>
      <vt:lpstr>Прокариот v.s. Эукариот </vt:lpstr>
      <vt:lpstr>Прокариот vs Эукариот </vt:lpstr>
      <vt:lpstr>Прокариот vs Эукариот </vt:lpstr>
      <vt:lpstr>Эукариот vs Прокариот  Бүтцийн ялгаа </vt:lpstr>
      <vt:lpstr>Эукариот vs Прокариот эс  Хромосомын ялгаа </vt:lpstr>
      <vt:lpstr>Зарим нэр томъёо</vt:lpstr>
      <vt:lpstr>Амьдралын бүх хэлбэрийн 3 молекул </vt:lpstr>
      <vt:lpstr>ДНХ – Амьдралын код </vt:lpstr>
      <vt:lpstr>DNA, - Амьдралын код</vt:lpstr>
      <vt:lpstr>ДНХ – РНХ мэдээллийн урсгал</vt:lpstr>
      <vt:lpstr>ДНХ – РНХ - УУРАГ</vt:lpstr>
      <vt:lpstr>Удмын генетик илрэл </vt:lpstr>
      <vt:lpstr>Ген гэж юу вэж - What are genes? </vt:lpstr>
      <vt:lpstr> Генийн мөн чанар  </vt:lpstr>
      <vt:lpstr>Эсийн мэдээлэл – амьдралын зааварчилгаа </vt:lpstr>
      <vt:lpstr>АНХААРАЛ ХАНДУУЛСАНД  БАЯРАЛАА</vt:lpstr>
    </vt:vector>
  </TitlesOfParts>
  <Company>UCSD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181 Project guidelines</dc:title>
  <dc:creator>mchaisso</dc:creator>
  <cp:lastModifiedBy>home</cp:lastModifiedBy>
  <cp:revision>326</cp:revision>
  <dcterms:created xsi:type="dcterms:W3CDTF">2004-04-08T22:16:51Z</dcterms:created>
  <dcterms:modified xsi:type="dcterms:W3CDTF">2014-09-23T07:44:23Z</dcterms:modified>
</cp:coreProperties>
</file>