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1" r:id="rId3"/>
    <p:sldId id="257" r:id="rId4"/>
    <p:sldId id="258" r:id="rId5"/>
    <p:sldId id="259" r:id="rId6"/>
    <p:sldId id="260" r:id="rId7"/>
    <p:sldId id="262" r:id="rId8"/>
    <p:sldId id="263" r:id="rId9"/>
    <p:sldId id="264" r:id="rId10"/>
    <p:sldId id="265" r:id="rId11"/>
    <p:sldId id="266" r:id="rId12"/>
    <p:sldId id="267" r:id="rId13"/>
  </p:sldIdLst>
  <p:sldSz cx="9144000" cy="6858000" type="screen4x3"/>
  <p:notesSz cx="6858000" cy="9144000"/>
  <p:defaultTextStyle>
    <a:defPPr>
      <a:defRPr lang="mn-M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A67E72D6-A87D-4538-8068-FF9545731DA4}" type="datetimeFigureOut">
              <a:rPr lang="mn-MN" smtClean="0"/>
              <a:t>14.10.15</a:t>
            </a:fld>
            <a:endParaRPr lang="mn-MN"/>
          </a:p>
        </p:txBody>
      </p:sp>
      <p:sp>
        <p:nvSpPr>
          <p:cNvPr id="17" name="Footer Placeholder 16"/>
          <p:cNvSpPr>
            <a:spLocks noGrp="1"/>
          </p:cNvSpPr>
          <p:nvPr>
            <p:ph type="ftr" sz="quarter" idx="11"/>
          </p:nvPr>
        </p:nvSpPr>
        <p:spPr/>
        <p:txBody>
          <a:bodyPr/>
          <a:lstStyle/>
          <a:p>
            <a:endParaRPr lang="mn-MN"/>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8801A999-964C-48B1-B54D-D2AECD539F3A}" type="slidenum">
              <a:rPr lang="mn-MN" smtClean="0"/>
              <a:t>‹#›</a:t>
            </a:fld>
            <a:endParaRPr lang="mn-MN"/>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A67E72D6-A87D-4538-8068-FF9545731DA4}" type="datetimeFigureOut">
              <a:rPr lang="mn-MN" smtClean="0"/>
              <a:t>14.10.15</a:t>
            </a:fld>
            <a:endParaRPr lang="mn-MN"/>
          </a:p>
        </p:txBody>
      </p:sp>
      <p:sp>
        <p:nvSpPr>
          <p:cNvPr id="5" name="Footer Placeholder 4"/>
          <p:cNvSpPr>
            <a:spLocks noGrp="1"/>
          </p:cNvSpPr>
          <p:nvPr>
            <p:ph type="ftr" sz="quarter" idx="11"/>
          </p:nvPr>
        </p:nvSpPr>
        <p:spPr/>
        <p:txBody>
          <a:bodyPr/>
          <a:lstStyle/>
          <a:p>
            <a:endParaRPr lang="mn-MN"/>
          </a:p>
        </p:txBody>
      </p:sp>
      <p:sp>
        <p:nvSpPr>
          <p:cNvPr id="6" name="Slide Number Placeholder 5"/>
          <p:cNvSpPr>
            <a:spLocks noGrp="1"/>
          </p:cNvSpPr>
          <p:nvPr>
            <p:ph type="sldNum" sz="quarter" idx="12"/>
          </p:nvPr>
        </p:nvSpPr>
        <p:spPr/>
        <p:txBody>
          <a:bodyPr/>
          <a:lstStyle/>
          <a:p>
            <a:fld id="{8801A999-964C-48B1-B54D-D2AECD539F3A}" type="slidenum">
              <a:rPr lang="mn-MN" smtClean="0"/>
              <a:t>‹#›</a:t>
            </a:fld>
            <a:endParaRPr lang="mn-MN"/>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A67E72D6-A87D-4538-8068-FF9545731DA4}" type="datetimeFigureOut">
              <a:rPr lang="mn-MN" smtClean="0"/>
              <a:t>14.10.15</a:t>
            </a:fld>
            <a:endParaRPr lang="mn-MN"/>
          </a:p>
        </p:txBody>
      </p:sp>
      <p:sp>
        <p:nvSpPr>
          <p:cNvPr id="5" name="Footer Placeholder 4"/>
          <p:cNvSpPr>
            <a:spLocks noGrp="1"/>
          </p:cNvSpPr>
          <p:nvPr>
            <p:ph type="ftr" sz="quarter" idx="11"/>
          </p:nvPr>
        </p:nvSpPr>
        <p:spPr>
          <a:xfrm>
            <a:off x="800100" y="6172200"/>
            <a:ext cx="4000500" cy="457200"/>
          </a:xfrm>
        </p:spPr>
        <p:txBody>
          <a:bodyPr/>
          <a:lstStyle/>
          <a:p>
            <a:endParaRPr lang="mn-MN"/>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8801A999-964C-48B1-B54D-D2AECD539F3A}" type="slidenum">
              <a:rPr lang="mn-MN" smtClean="0"/>
              <a:t>‹#›</a:t>
            </a:fld>
            <a:endParaRPr lang="mn-MN"/>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A67E72D6-A87D-4538-8068-FF9545731DA4}" type="datetimeFigureOut">
              <a:rPr lang="mn-MN" smtClean="0"/>
              <a:t>14.10.15</a:t>
            </a:fld>
            <a:endParaRPr lang="mn-MN"/>
          </a:p>
        </p:txBody>
      </p:sp>
      <p:sp>
        <p:nvSpPr>
          <p:cNvPr id="6" name="Footer Placeholder 5"/>
          <p:cNvSpPr>
            <a:spLocks noGrp="1"/>
          </p:cNvSpPr>
          <p:nvPr>
            <p:ph type="ftr" sz="quarter" idx="11"/>
          </p:nvPr>
        </p:nvSpPr>
        <p:spPr/>
        <p:txBody>
          <a:bodyPr/>
          <a:lstStyle/>
          <a:p>
            <a:endParaRPr lang="mn-MN"/>
          </a:p>
        </p:txBody>
      </p:sp>
      <p:sp>
        <p:nvSpPr>
          <p:cNvPr id="7" name="Slide Number Placeholder 6"/>
          <p:cNvSpPr>
            <a:spLocks noGrp="1"/>
          </p:cNvSpPr>
          <p:nvPr>
            <p:ph type="sldNum" sz="quarter" idx="12"/>
          </p:nvPr>
        </p:nvSpPr>
        <p:spPr/>
        <p:txBody>
          <a:bodyPr/>
          <a:lstStyle/>
          <a:p>
            <a:fld id="{8801A999-964C-48B1-B54D-D2AECD539F3A}" type="slidenum">
              <a:rPr lang="mn-MN" smtClean="0"/>
              <a:t>‹#›</a:t>
            </a:fld>
            <a:endParaRPr lang="mn-MN"/>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A67E72D6-A87D-4538-8068-FF9545731DA4}" type="datetimeFigureOut">
              <a:rPr lang="mn-MN" smtClean="0"/>
              <a:t>14.10.15</a:t>
            </a:fld>
            <a:endParaRPr lang="mn-MN"/>
          </a:p>
        </p:txBody>
      </p:sp>
      <p:sp>
        <p:nvSpPr>
          <p:cNvPr id="8" name="Footer Placeholder 7"/>
          <p:cNvSpPr>
            <a:spLocks noGrp="1"/>
          </p:cNvSpPr>
          <p:nvPr>
            <p:ph type="ftr" sz="quarter" idx="11"/>
          </p:nvPr>
        </p:nvSpPr>
        <p:spPr/>
        <p:txBody>
          <a:bodyPr/>
          <a:lstStyle/>
          <a:p>
            <a:endParaRPr lang="mn-MN"/>
          </a:p>
        </p:txBody>
      </p:sp>
      <p:sp>
        <p:nvSpPr>
          <p:cNvPr id="9" name="Slide Number Placeholder 8"/>
          <p:cNvSpPr>
            <a:spLocks noGrp="1"/>
          </p:cNvSpPr>
          <p:nvPr>
            <p:ph type="sldNum" sz="quarter" idx="12"/>
          </p:nvPr>
        </p:nvSpPr>
        <p:spPr/>
        <p:txBody>
          <a:bodyPr/>
          <a:lstStyle/>
          <a:p>
            <a:fld id="{8801A999-964C-48B1-B54D-D2AECD539F3A}" type="slidenum">
              <a:rPr lang="mn-MN" smtClean="0"/>
              <a:t>‹#›</a:t>
            </a:fld>
            <a:endParaRPr lang="mn-MN"/>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A67E72D6-A87D-4538-8068-FF9545731DA4}" type="datetimeFigureOut">
              <a:rPr lang="mn-MN" smtClean="0"/>
              <a:t>14.10.15</a:t>
            </a:fld>
            <a:endParaRPr lang="mn-MN"/>
          </a:p>
        </p:txBody>
      </p:sp>
      <p:sp>
        <p:nvSpPr>
          <p:cNvPr id="4" name="Footer Placeholder 3"/>
          <p:cNvSpPr>
            <a:spLocks noGrp="1"/>
          </p:cNvSpPr>
          <p:nvPr>
            <p:ph type="ftr" sz="quarter" idx="11"/>
          </p:nvPr>
        </p:nvSpPr>
        <p:spPr/>
        <p:txBody>
          <a:bodyPr/>
          <a:lstStyle/>
          <a:p>
            <a:endParaRPr lang="mn-MN"/>
          </a:p>
        </p:txBody>
      </p:sp>
      <p:sp>
        <p:nvSpPr>
          <p:cNvPr id="5" name="Slide Number Placeholder 4"/>
          <p:cNvSpPr>
            <a:spLocks noGrp="1"/>
          </p:cNvSpPr>
          <p:nvPr>
            <p:ph type="sldNum" sz="quarter" idx="12"/>
          </p:nvPr>
        </p:nvSpPr>
        <p:spPr/>
        <p:txBody>
          <a:bodyPr/>
          <a:lstStyle/>
          <a:p>
            <a:fld id="{8801A999-964C-48B1-B54D-D2AECD539F3A}" type="slidenum">
              <a:rPr lang="mn-MN" smtClean="0"/>
              <a:t>‹#›</a:t>
            </a:fld>
            <a:endParaRPr lang="mn-M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7E72D6-A87D-4538-8068-FF9545731DA4}" type="datetimeFigureOut">
              <a:rPr lang="mn-MN" smtClean="0"/>
              <a:t>14.10.15</a:t>
            </a:fld>
            <a:endParaRPr lang="mn-MN"/>
          </a:p>
        </p:txBody>
      </p:sp>
      <p:sp>
        <p:nvSpPr>
          <p:cNvPr id="3" name="Footer Placeholder 2"/>
          <p:cNvSpPr>
            <a:spLocks noGrp="1"/>
          </p:cNvSpPr>
          <p:nvPr>
            <p:ph type="ftr" sz="quarter" idx="11"/>
          </p:nvPr>
        </p:nvSpPr>
        <p:spPr/>
        <p:txBody>
          <a:bodyPr/>
          <a:lstStyle/>
          <a:p>
            <a:endParaRPr lang="mn-MN"/>
          </a:p>
        </p:txBody>
      </p:sp>
      <p:sp>
        <p:nvSpPr>
          <p:cNvPr id="4" name="Slide Number Placeholder 3"/>
          <p:cNvSpPr>
            <a:spLocks noGrp="1"/>
          </p:cNvSpPr>
          <p:nvPr>
            <p:ph type="sldNum" sz="quarter" idx="12"/>
          </p:nvPr>
        </p:nvSpPr>
        <p:spPr/>
        <p:txBody>
          <a:bodyPr/>
          <a:lstStyle/>
          <a:p>
            <a:fld id="{8801A999-964C-48B1-B54D-D2AECD539F3A}" type="slidenum">
              <a:rPr lang="mn-MN" smtClean="0"/>
              <a:t>‹#›</a:t>
            </a:fld>
            <a:endParaRPr lang="mn-M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A67E72D6-A87D-4538-8068-FF9545731DA4}" type="datetimeFigureOut">
              <a:rPr lang="mn-MN" smtClean="0"/>
              <a:t>14.10.15</a:t>
            </a:fld>
            <a:endParaRPr lang="mn-MN"/>
          </a:p>
        </p:txBody>
      </p:sp>
      <p:sp>
        <p:nvSpPr>
          <p:cNvPr id="6" name="Footer Placeholder 5"/>
          <p:cNvSpPr>
            <a:spLocks noGrp="1"/>
          </p:cNvSpPr>
          <p:nvPr>
            <p:ph type="ftr" sz="quarter" idx="11"/>
          </p:nvPr>
        </p:nvSpPr>
        <p:spPr/>
        <p:txBody>
          <a:bodyPr/>
          <a:lstStyle/>
          <a:p>
            <a:endParaRPr lang="mn-MN"/>
          </a:p>
        </p:txBody>
      </p:sp>
      <p:sp>
        <p:nvSpPr>
          <p:cNvPr id="7" name="Slide Number Placeholder 6"/>
          <p:cNvSpPr>
            <a:spLocks noGrp="1"/>
          </p:cNvSpPr>
          <p:nvPr>
            <p:ph type="sldNum" sz="quarter" idx="12"/>
          </p:nvPr>
        </p:nvSpPr>
        <p:spPr/>
        <p:txBody>
          <a:bodyPr/>
          <a:lstStyle/>
          <a:p>
            <a:fld id="{8801A999-964C-48B1-B54D-D2AECD539F3A}" type="slidenum">
              <a:rPr lang="mn-MN" smtClean="0"/>
              <a:t>‹#›</a:t>
            </a:fld>
            <a:endParaRPr lang="mn-MN"/>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A67E72D6-A87D-4538-8068-FF9545731DA4}" type="datetimeFigureOut">
              <a:rPr lang="mn-MN" smtClean="0"/>
              <a:t>14.10.15</a:t>
            </a:fld>
            <a:endParaRPr lang="mn-MN"/>
          </a:p>
        </p:txBody>
      </p:sp>
      <p:sp>
        <p:nvSpPr>
          <p:cNvPr id="6" name="Footer Placeholder 5"/>
          <p:cNvSpPr>
            <a:spLocks noGrp="1"/>
          </p:cNvSpPr>
          <p:nvPr>
            <p:ph type="ftr" sz="quarter" idx="11"/>
          </p:nvPr>
        </p:nvSpPr>
        <p:spPr>
          <a:xfrm>
            <a:off x="914400" y="6172200"/>
            <a:ext cx="3886200" cy="457200"/>
          </a:xfrm>
        </p:spPr>
        <p:txBody>
          <a:bodyPr/>
          <a:lstStyle/>
          <a:p>
            <a:endParaRPr lang="mn-MN"/>
          </a:p>
        </p:txBody>
      </p:sp>
      <p:sp>
        <p:nvSpPr>
          <p:cNvPr id="7" name="Slide Number Placeholder 6"/>
          <p:cNvSpPr>
            <a:spLocks noGrp="1"/>
          </p:cNvSpPr>
          <p:nvPr>
            <p:ph type="sldNum" sz="quarter" idx="12"/>
          </p:nvPr>
        </p:nvSpPr>
        <p:spPr>
          <a:xfrm>
            <a:off x="146304" y="6208776"/>
            <a:ext cx="457200" cy="457200"/>
          </a:xfrm>
        </p:spPr>
        <p:txBody>
          <a:bodyPr/>
          <a:lstStyle/>
          <a:p>
            <a:fld id="{8801A999-964C-48B1-B54D-D2AECD539F3A}" type="slidenum">
              <a:rPr lang="mn-MN" smtClean="0"/>
              <a:t>‹#›</a:t>
            </a:fld>
            <a:endParaRPr lang="mn-MN"/>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67E72D6-A87D-4538-8068-FF9545731DA4}" type="datetimeFigureOut">
              <a:rPr lang="mn-MN" smtClean="0"/>
              <a:t>14.10.15</a:t>
            </a:fld>
            <a:endParaRPr lang="mn-MN"/>
          </a:p>
        </p:txBody>
      </p:sp>
      <p:sp>
        <p:nvSpPr>
          <p:cNvPr id="5" name="Footer Placeholder 4"/>
          <p:cNvSpPr>
            <a:spLocks noGrp="1"/>
          </p:cNvSpPr>
          <p:nvPr>
            <p:ph type="ftr" sz="quarter" idx="11"/>
          </p:nvPr>
        </p:nvSpPr>
        <p:spPr/>
        <p:txBody>
          <a:bodyPr/>
          <a:lstStyle/>
          <a:p>
            <a:endParaRPr lang="mn-MN"/>
          </a:p>
        </p:txBody>
      </p:sp>
      <p:sp>
        <p:nvSpPr>
          <p:cNvPr id="6" name="Slide Number Placeholder 5"/>
          <p:cNvSpPr>
            <a:spLocks noGrp="1"/>
          </p:cNvSpPr>
          <p:nvPr>
            <p:ph type="sldNum" sz="quarter" idx="12"/>
          </p:nvPr>
        </p:nvSpPr>
        <p:spPr/>
        <p:txBody>
          <a:bodyPr/>
          <a:lstStyle/>
          <a:p>
            <a:fld id="{8801A999-964C-48B1-B54D-D2AECD539F3A}" type="slidenum">
              <a:rPr lang="mn-MN" smtClean="0"/>
              <a:t>‹#›</a:t>
            </a:fld>
            <a:endParaRPr lang="mn-M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67E72D6-A87D-4538-8068-FF9545731DA4}" type="datetimeFigureOut">
              <a:rPr lang="mn-MN" smtClean="0"/>
              <a:t>14.10.15</a:t>
            </a:fld>
            <a:endParaRPr lang="mn-MN"/>
          </a:p>
        </p:txBody>
      </p:sp>
      <p:sp>
        <p:nvSpPr>
          <p:cNvPr id="5" name="Footer Placeholder 4"/>
          <p:cNvSpPr>
            <a:spLocks noGrp="1"/>
          </p:cNvSpPr>
          <p:nvPr>
            <p:ph type="ftr" sz="quarter" idx="11"/>
          </p:nvPr>
        </p:nvSpPr>
        <p:spPr/>
        <p:txBody>
          <a:bodyPr/>
          <a:lstStyle/>
          <a:p>
            <a:endParaRPr lang="mn-MN"/>
          </a:p>
        </p:txBody>
      </p:sp>
      <p:sp>
        <p:nvSpPr>
          <p:cNvPr id="6" name="Slide Number Placeholder 5"/>
          <p:cNvSpPr>
            <a:spLocks noGrp="1"/>
          </p:cNvSpPr>
          <p:nvPr>
            <p:ph type="sldNum" sz="quarter" idx="12"/>
          </p:nvPr>
        </p:nvSpPr>
        <p:spPr/>
        <p:txBody>
          <a:bodyPr/>
          <a:lstStyle/>
          <a:p>
            <a:fld id="{8801A999-964C-48B1-B54D-D2AECD539F3A}" type="slidenum">
              <a:rPr lang="mn-MN" smtClean="0"/>
              <a:t>‹#›</a:t>
            </a:fld>
            <a:endParaRPr lang="mn-M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A67E72D6-A87D-4538-8068-FF9545731DA4}" type="datetimeFigureOut">
              <a:rPr lang="mn-MN" smtClean="0"/>
              <a:t>14.10.15</a:t>
            </a:fld>
            <a:endParaRPr lang="mn-MN"/>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mn-MN"/>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8801A999-964C-48B1-B54D-D2AECD539F3A}" type="slidenum">
              <a:rPr lang="mn-MN" smtClean="0"/>
              <a:t>‹#›</a:t>
            </a:fld>
            <a:endParaRPr lang="mn-MN"/>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mn-MN" dirty="0" smtClean="0"/>
              <a:t>Дипломын ажил</a:t>
            </a:r>
            <a:endParaRPr lang="mn-MN" dirty="0"/>
          </a:p>
        </p:txBody>
      </p:sp>
      <p:sp>
        <p:nvSpPr>
          <p:cNvPr id="4" name="Subtitle 3"/>
          <p:cNvSpPr>
            <a:spLocks noGrp="1"/>
          </p:cNvSpPr>
          <p:nvPr>
            <p:ph type="subTitle" idx="1"/>
          </p:nvPr>
        </p:nvSpPr>
        <p:spPr/>
        <p:txBody>
          <a:bodyPr/>
          <a:lstStyle/>
          <a:p>
            <a:endParaRPr lang="mn-MN"/>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mn-MN" dirty="0" smtClean="0"/>
              <a:t/>
            </a:r>
            <a:br>
              <a:rPr lang="mn-MN" dirty="0" smtClean="0"/>
            </a:br>
            <a:r>
              <a:rPr lang="mn-MN" dirty="0" smtClean="0"/>
              <a:t>Агуулга</a:t>
            </a:r>
            <a:endParaRPr lang="mn-MN" dirty="0"/>
          </a:p>
        </p:txBody>
      </p:sp>
      <p:sp>
        <p:nvSpPr>
          <p:cNvPr id="3" name="Content Placeholder 2"/>
          <p:cNvSpPr>
            <a:spLocks noGrp="1"/>
          </p:cNvSpPr>
          <p:nvPr>
            <p:ph sz="quarter" idx="1"/>
          </p:nvPr>
        </p:nvSpPr>
        <p:spPr/>
        <p:txBody>
          <a:bodyPr>
            <a:normAutofit/>
          </a:bodyPr>
          <a:lstStyle/>
          <a:p>
            <a:r>
              <a:rPr lang="mn-MN" dirty="0" smtClean="0"/>
              <a:t>Дипломын ажил бичих зааварчилгаа</a:t>
            </a:r>
          </a:p>
          <a:p>
            <a:endParaRPr lang="mn-MN" dirty="0" smtClean="0"/>
          </a:p>
          <a:p>
            <a:r>
              <a:rPr lang="mn-MN" dirty="0" smtClean="0"/>
              <a:t>Дипломын ажил бичих аргачлал</a:t>
            </a:r>
          </a:p>
          <a:p>
            <a:endParaRPr lang="mn-MN" dirty="0" smtClean="0"/>
          </a:p>
          <a:p>
            <a:r>
              <a:rPr lang="mn-MN" dirty="0" smtClean="0"/>
              <a:t>Диплом бичихийн тулд </a:t>
            </a:r>
            <a:endParaRPr lang="mn-M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714348" y="500042"/>
            <a:ext cx="7972452" cy="5519758"/>
          </a:xfrm>
        </p:spPr>
        <p:txBody>
          <a:bodyPr>
            <a:normAutofit fontScale="92500" lnSpcReduction="10000"/>
          </a:bodyPr>
          <a:lstStyle/>
          <a:p>
            <a:pPr marL="0" indent="0" algn="ctr">
              <a:buNone/>
            </a:pPr>
            <a:r>
              <a:rPr lang="mn-MN" dirty="0" smtClean="0">
                <a:solidFill>
                  <a:schemeClr val="accent2"/>
                </a:solidFill>
              </a:rPr>
              <a:t>Дипломын ажил бичих зааварчилгаа</a:t>
            </a:r>
          </a:p>
          <a:p>
            <a:r>
              <a:rPr lang="mn-MN" dirty="0" smtClean="0"/>
              <a:t>Дипломын ажил нь тус сургуулийн сургалтын төлөвлөгөөний бүрэлдэхүүн хэсэг бөгөөд оюутнуудад танхимд олж авсан онолын мэдлэг, чадвараа бататган өөрийн эзэмшсэн мэргэжлийн дагуу тодорхой сэдэв, асуудлаар судалгаа хийж, санал дүгнэлт гаргах, төсөл, шийдвэр боловсруулах ур чадвар, арга барил эзэмшүүлэхэд чиглэгдэнэ. Дипломын ажлын сэдвийг мэргэжлийн сургалтын төлөвлөгөөнд тусгасан хичээлүүдийн агуулгын хүрээнд холбогдох багш нартай зөвшилцөн сонгон авч бичнэ. Сэдвийг оюутан нь өөрийн ажилладаг /ажиллах/ төрийн болон төрийн бус, өмчийн бүх хэлбэрийн аж ахуйн байгууллагын захиалгаар, эсвэл сонирхсон асуудлаараа сонгож болно.</a:t>
            </a:r>
            <a:endParaRPr lang="mn-MN"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642918"/>
            <a:ext cx="7772400" cy="5376882"/>
          </a:xfrm>
        </p:spPr>
        <p:txBody>
          <a:bodyPr>
            <a:normAutofit fontScale="92500" lnSpcReduction="10000"/>
          </a:bodyPr>
          <a:lstStyle/>
          <a:p>
            <a:r>
              <a:rPr lang="mn-MN" dirty="0" smtClean="0"/>
              <a:t>Дипломын ажил нь: </a:t>
            </a:r>
            <a:br>
              <a:rPr lang="mn-MN" dirty="0" smtClean="0"/>
            </a:br>
            <a:r>
              <a:rPr lang="mn-MN" dirty="0" smtClean="0"/>
              <a:t>1. Сэдвийн төлөвлөгөө </a:t>
            </a:r>
            <a:br>
              <a:rPr lang="mn-MN" dirty="0" smtClean="0"/>
            </a:br>
            <a:r>
              <a:rPr lang="mn-MN" dirty="0" smtClean="0"/>
              <a:t>2. Оршил. Тухайн сэдвийг судлах болсон шалтгаан, судалгааны ажлын зорилт, зорилго, түүний судлагдсан байдал, судалгааны арга, шинэлэг тал, үнэ цэнэ, онол практикийн ач холбогдол, дипломын ажлын бүтэц зэргийг бичдэг. </a:t>
            </a:r>
          </a:p>
          <a:p>
            <a:r>
              <a:rPr lang="mn-MN" dirty="0" smtClean="0"/>
              <a:t>3. Үндсэн хэсэг. </a:t>
            </a:r>
            <a:br>
              <a:rPr lang="mn-MN" dirty="0" smtClean="0"/>
            </a:br>
            <a:r>
              <a:rPr lang="mn-MN" dirty="0" smtClean="0"/>
              <a:t>   А/ Онолын хэсэг. Тухайн сэдвийг агуулгын хувьд гадаад, дотоодын эрдэмтэн судлаачид хэрхэн үздэг, тэдгээрийн гаргасан үнэлэлт, дүгнэлт, тодорхойлолтууд, тэдгээрийг хооронд нь харьцуулсан байдал зэрэг байна. Мөн түүхэн явцад хэрхэн өөрчлөгдөж байсныг товч дурдаж болно.</a:t>
            </a:r>
            <a:br>
              <a:rPr lang="mn-MN" dirty="0" smtClean="0"/>
            </a:br>
            <a:r>
              <a:rPr lang="mn-MN" dirty="0" smtClean="0"/>
              <a:t>  </a:t>
            </a:r>
            <a:endParaRPr lang="mn-MN"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sz="quarter" idx="1"/>
          </p:nvPr>
        </p:nvSpPr>
        <p:spPr>
          <a:xfrm>
            <a:off x="914400" y="428625"/>
            <a:ext cx="7772400" cy="5591175"/>
          </a:xfrm>
        </p:spPr>
        <p:txBody>
          <a:bodyPr>
            <a:normAutofit fontScale="92500" lnSpcReduction="20000"/>
          </a:bodyPr>
          <a:lstStyle/>
          <a:p>
            <a:pPr>
              <a:buFont typeface="Courier New" pitchFamily="49" charset="0"/>
              <a:buChar char="o"/>
            </a:pPr>
            <a:r>
              <a:rPr lang="mn-MN" dirty="0" smtClean="0"/>
              <a:t>Б/ Судалгааны хэсэг. Онол, практикт хэрэглэх боломж, өөрийн дэвшүүлсэн таамаглалуудыг нотлох баримтууд, маргаантай байгаа асуудлуудыг эрдэмтэн, судлаачид хэрхэн шийдвэрлэсэн, практик амьдралд хэрхэн шийдвэрлэж байгаа зэргийг тодорхой баримт судалгаанд тулгуурлан бичсэн байна. </a:t>
            </a:r>
            <a:br>
              <a:rPr lang="mn-MN" dirty="0" smtClean="0"/>
            </a:br>
            <a:r>
              <a:rPr lang="mn-MN" dirty="0" smtClean="0"/>
              <a:t>4. Дүгнэлт. Судалгааны ажлын эцэст ямар үр дүнд хүрч улмаар дүгнэлт хийж түүний онол болон практикт хэрхэн хэрэглэж болох ба хэрэгжүүлж байгаа арга замуудыг тодорхой бичнэ. Энэ нь төсөл, үйл ажиллагааны төлөвлөгөө, байгууллагын бүтэц зохион байгуулалтын хэлбэртэй эсвэл онолын тодорхойлолт, дүгнэлт, санал байж болно. </a:t>
            </a:r>
            <a:br>
              <a:rPr lang="mn-MN" dirty="0" smtClean="0"/>
            </a:br>
            <a:r>
              <a:rPr lang="mn-MN" dirty="0" smtClean="0"/>
              <a:t>5. Ном зүй. </a:t>
            </a:r>
            <a:br>
              <a:rPr lang="mn-MN" dirty="0" smtClean="0"/>
            </a:br>
            <a:r>
              <a:rPr lang="mn-MN" dirty="0" smtClean="0"/>
              <a:t>6. Хавсралт. Судалгаанд ашигласан бүх баримт сэлт, материалууд, график, схем зураг, хүснэгт зэрэг байна.</a:t>
            </a:r>
            <a:endParaRPr lang="mn-MN"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sz="quarter" idx="1"/>
          </p:nvPr>
        </p:nvSpPr>
        <p:spPr>
          <a:xfrm>
            <a:off x="500063" y="642938"/>
            <a:ext cx="8186737" cy="5572125"/>
          </a:xfrm>
        </p:spPr>
        <p:txBody>
          <a:bodyPr>
            <a:normAutofit fontScale="85000" lnSpcReduction="20000"/>
          </a:bodyPr>
          <a:lstStyle/>
          <a:p>
            <a:r>
              <a:rPr lang="mn-MN" b="1" dirty="0" smtClean="0"/>
              <a:t>Дипломын ажил бичих аргачлал</a:t>
            </a:r>
            <a:endParaRPr lang="mn-MN" dirty="0" smtClean="0"/>
          </a:p>
          <a:p>
            <a:r>
              <a:rPr lang="mn-MN" dirty="0" smtClean="0"/>
              <a:t/>
            </a:r>
            <a:br>
              <a:rPr lang="mn-MN" dirty="0" smtClean="0"/>
            </a:br>
            <a:r>
              <a:rPr lang="mn-MN" b="1" dirty="0" smtClean="0"/>
              <a:t>Сэдэв сонголт.</a:t>
            </a:r>
            <a:endParaRPr lang="mn-MN" dirty="0" smtClean="0"/>
          </a:p>
          <a:p>
            <a:r>
              <a:rPr lang="mn-MN" dirty="0" smtClean="0"/>
              <a:t>      Дипломын ажил бичих хамгийн чухал, хариуцлагатай ажил бол сэдэв сонголт юм. Сэдвээ хэрхэн зөв сонгон авахаас дипломын ажил амжилттай болох эсэх шалгаалдаг. </a:t>
            </a:r>
          </a:p>
          <a:p>
            <a:r>
              <a:rPr lang="mn-MN" dirty="0" smtClean="0"/>
              <a:t> </a:t>
            </a:r>
          </a:p>
          <a:p>
            <a:r>
              <a:rPr lang="mn-MN" dirty="0" smtClean="0"/>
              <a:t>Оюутнууд ихэвчлэн дипломын ажлынхаа сэдэв сонголтод дараах нийтлэг алдааг гаргадаг. </a:t>
            </a:r>
            <a:br>
              <a:rPr lang="mn-MN" dirty="0" smtClean="0"/>
            </a:br>
            <a:endParaRPr lang="mn-MN" dirty="0" smtClean="0"/>
          </a:p>
          <a:p>
            <a:r>
              <a:rPr lang="mn-MN" b="1" dirty="0" smtClean="0"/>
              <a:t>1.    Хэтэрхий өргөн хүрээтэй сэдэв сонгох.</a:t>
            </a:r>
            <a:r>
              <a:rPr lang="mn-MN" dirty="0" smtClean="0"/>
              <a:t/>
            </a:r>
            <a:br>
              <a:rPr lang="mn-MN" dirty="0" smtClean="0"/>
            </a:br>
            <a:r>
              <a:rPr lang="mn-MN" dirty="0" smtClean="0"/>
              <a:t>Оюутнууд сэдэв сонголт хийхдээ хэтэрхий том, өргөн хүрээний сэдэв сонгох нь элбэг байдаг. Энэ нь тухайн оюутан материал элбэг олдох ч судалгааны ажил нь логик холбоогүй, эмх замбараагүй болгох эх үндэс болгодог. Дипломын ажил бол тухайн эрх зүйн тулгамдсан асуудлыг онолын хувьд боловсронгуй болгох саналыг тодорхой нотолгооны үндэслэлтэйгээр, логик дарааллаар дэвшүүлэн тавьж буй ажил юм.</a:t>
            </a:r>
            <a:endParaRPr lang="mn-MN"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71472" y="428604"/>
            <a:ext cx="8115328" cy="5786478"/>
          </a:xfrm>
        </p:spPr>
        <p:txBody>
          <a:bodyPr>
            <a:normAutofit fontScale="85000" lnSpcReduction="20000"/>
          </a:bodyPr>
          <a:lstStyle/>
          <a:p>
            <a:r>
              <a:rPr lang="mn-MN" dirty="0" smtClean="0"/>
              <a:t>Гэвч хэт их өргөн хүрээний сэдэв сонгосоноос болж тухайн дэвшүүлсэн санаа нь багадах / сэдвийн багахан хэсэг болох /, түүнийг нотлоход хүндрэл бэрхшээлүүд олон тулгардаг. Нэг удаа миний бие дипломын ажил бичин суухдаа логикийн асар том алдаа гаргасан юм. Арбитрын эрх зүйн зохицуулалтыг боловсронгуй болгох нь гэсэн сэдвээр бичихдээ. Арбитрын үүсэл, хөгжил, арбитр Монголд, арбитрыг байгуулах эрх зүйн зохицуулалт, байнгын арбитр, түр арбитр, бирж, далайн, хөдөлмөрийн, худалдааны арбитр гэх мэтчилэнгээр задлаж өглөө. Дараа нь арбитрын эрх зүйн тулгамдсан асуудлыг бичиж дүрэм, хууль хоёрын зөрчилдөөнтэй асуудлыг тодорхойлж түүнийгээ хууль зүйн хүчин чадлын хувьд нотлож боловсронгуй болгох санал дэвшүүллээ. Ийнхүү хэт их өргөн сэдвээ бичих гэхээр бүхлээр нь бичвэл бүхэл бүтэн ном болчих гээд орхигдуулъя гэхээр логик нь алдагдчих гээд их л түвэгтэй байдал үүссэн юм. За яахав тэгээд яаж ийж байгаад бичлээ. Дүгнэлтээ бичих болсон бүхий л санаануудаа базан дүгнэхэд логик холбоосгүй болж өөрийгөө ороогдуулах олон алдаануудыг гаргалаа. </a:t>
            </a:r>
            <a:endParaRPr lang="mn-MN"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571480"/>
            <a:ext cx="7772400" cy="5448320"/>
          </a:xfrm>
        </p:spPr>
        <p:txBody>
          <a:bodyPr>
            <a:normAutofit fontScale="92500" lnSpcReduction="20000"/>
          </a:bodyPr>
          <a:lstStyle/>
          <a:p>
            <a:r>
              <a:rPr lang="mn-MN" b="1" dirty="0" smtClean="0"/>
              <a:t>2.    Тухайн сэдвийн талаарх анхан шатны ойлголтгүй, дэвшүүлэх санаа байхгүй мөртөө сонгох</a:t>
            </a:r>
            <a:r>
              <a:rPr lang="mn-MN" dirty="0" smtClean="0"/>
              <a:t/>
            </a:r>
            <a:br>
              <a:rPr lang="mn-MN" dirty="0" smtClean="0"/>
            </a:br>
            <a:r>
              <a:rPr lang="mn-MN" dirty="0" smtClean="0"/>
              <a:t>Оюутнууд ихэвчлэн тухайн хичээлийн улсын шалгалтыг өгөхгүйн тулд дипломын ажил бичдэг. Ингэхдээ тухайн сэдвийн талаарх анхан шатны ойлголтгүй, өөрийн бодож, санаж явах / дэвшүүлэх / санаагүй мөртөө сэдэв сонгодог. Энэ нь тухайн оюутан сэдвээ бүрэн хэмжээ судлан ойлгох, дараа нь сэдвийн тулгамдсан асуудлыг тодорхойлж дэвшүүлэх санаагаа олох асар том бэрхшээлтэй учирдаг. Ихэвчлэн ном дээр буй санааг олж уншин дутуу ойлгон сэдэв сонгох нь хэтэрхий туйлшрах гол эх үндэс болдог. Сэдвийн талаар бүрэн дүүрэн мэдлэггүй байж дэвшүүлж буй санаагаа нотолно гэдэг юу л бол. </a:t>
            </a:r>
            <a:br>
              <a:rPr lang="mn-MN" dirty="0" smtClean="0"/>
            </a:br>
            <a:endParaRPr lang="mn-MN" dirty="0" smtClean="0"/>
          </a:p>
          <a:p>
            <a:endParaRPr lang="mn-MN"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428604"/>
            <a:ext cx="7772400" cy="5591196"/>
          </a:xfrm>
        </p:spPr>
        <p:txBody>
          <a:bodyPr/>
          <a:lstStyle/>
          <a:p>
            <a:r>
              <a:rPr lang="mn-MN" b="1" dirty="0" smtClean="0"/>
              <a:t>3.    Урьд өмнө судлагдаагүй сэдвийг сонгоно гээд логикийн алдаатай сэдэв сонгодог.</a:t>
            </a:r>
            <a:r>
              <a:rPr lang="mn-MN" dirty="0" smtClean="0"/>
              <a:t> Дипломын ажлаа урьд өмнө нь огт судлагдаагүй сэдэв сонгоно гээд логикийн илэрхий алдаатай сэдэв сонгох нь элбэг тохиолддог. Тухайлбал: Чингэс хаан бол Парламентын бүгд найрамдах засаглалын онолыг үндэслэгч гэх мэт. Энэ нь тухайн асуудлыг хэт явцууруулж, туйлшруулж ойлгосоноос үйдэлтэй. Зурагтаар нэг эрхэмийн хэлсэн үгийг сонсчихоод түүнийгээ шинжлэх ухаантай хольж хутган нотлох гэж оролддог тал бий. </a:t>
            </a:r>
            <a:endParaRPr lang="mn-MN"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500042"/>
            <a:ext cx="7772400" cy="5519758"/>
          </a:xfrm>
        </p:spPr>
        <p:txBody>
          <a:bodyPr/>
          <a:lstStyle/>
          <a:p>
            <a:r>
              <a:rPr lang="mn-MN" b="1" dirty="0" smtClean="0"/>
              <a:t>4.    Судалгааны хэт элбэг сэдвийг сонгодог.</a:t>
            </a:r>
            <a:r>
              <a:rPr lang="mn-MN" dirty="0" smtClean="0"/>
              <a:t> </a:t>
            </a:r>
            <a:br>
              <a:rPr lang="mn-MN" dirty="0" smtClean="0"/>
            </a:br>
            <a:r>
              <a:rPr lang="mn-MN" dirty="0" smtClean="0"/>
              <a:t>Судалгааны хэт элбэг сэдэв сонгох нь шинэлэг санаа дэвшүүлэх эрдэм шинжилгээний ач холбогдлыг бууруулж орхидог. Учир нь судалгааны ажил бол өөрийн шинэлэг санааг дэвшүүлэх шаардлагатай байдаг. Нөгөө талаар хэт элбэг сэдвийг  амжилттай хамгаалах нь юу л бол. Улиг болсон дууг хүмүүс сонсдоггүйтэй адил судалгааны ажлыг тань ойшоохгүй байх, нөгөө талаар комисс нь үнэлэхдээ байдаг зүйлийг байдгаар нь бичлээ гэж үзээд л хагас оноо тавьж орхих магадлалтай</a:t>
            </a:r>
            <a:endParaRPr lang="mn-MN"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428604"/>
            <a:ext cx="7772400" cy="5591196"/>
          </a:xfrm>
        </p:spPr>
        <p:txBody>
          <a:bodyPr>
            <a:normAutofit fontScale="92500"/>
          </a:bodyPr>
          <a:lstStyle/>
          <a:p>
            <a:r>
              <a:rPr lang="mn-MN" b="1" dirty="0" smtClean="0"/>
              <a:t>5.    Огт материал олох боломжгүй сэдвийг сонгодог.</a:t>
            </a:r>
            <a:r>
              <a:rPr lang="mn-MN" dirty="0" smtClean="0"/>
              <a:t> </a:t>
            </a:r>
            <a:br>
              <a:rPr lang="mn-MN" dirty="0" smtClean="0"/>
            </a:br>
            <a:r>
              <a:rPr lang="mn-MN" dirty="0" smtClean="0"/>
              <a:t>Сэдэв сонгохдоо тухайн сэдвийн дагуу социологийн болон бусад судалгаа хийгдсэн эсэх, хийгдээгүй бол хийж болох эсэхийг анхаарах хэрэгтэй. Нөгөө талаар бусад улс орны туршлага, судалгаа, бусад материал олдох боломжтой эсэхийг тодорхойлох хэрэгтэй. Ихэвчлэн оюутнууд тухайн сэдвийг сонгосоныхоо дараа материал олдохгүй энэ тэрүүгээр гүйлдээд л байдаг. Энэ нь ихэвчлэн гадаад хэлний мэдлэг тааруухан оюутнуудад тохиолддог. Материал олох нөөц боломжоо тодорхойлохгүйгээр сэдэв сонгох нь харанхуй зүү олохтой ижил. </a:t>
            </a:r>
            <a:br>
              <a:rPr lang="mn-MN" dirty="0" smtClean="0"/>
            </a:br>
            <a:endParaRPr lang="mn-MN" dirty="0" smtClean="0"/>
          </a:p>
          <a:p>
            <a:endParaRPr lang="mn-MN"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71472" y="500042"/>
            <a:ext cx="8115328" cy="5715040"/>
          </a:xfrm>
        </p:spPr>
        <p:txBody>
          <a:bodyPr>
            <a:normAutofit fontScale="85000" lnSpcReduction="20000"/>
          </a:bodyPr>
          <a:lstStyle/>
          <a:p>
            <a:r>
              <a:rPr lang="mn-MN" b="1" dirty="0" smtClean="0"/>
              <a:t>Сэдэв сонгохдоо анхаарах зүйлс:</a:t>
            </a:r>
            <a:r>
              <a:rPr lang="mn-MN" dirty="0" smtClean="0"/>
              <a:t> </a:t>
            </a:r>
            <a:br>
              <a:rPr lang="mn-MN" dirty="0" smtClean="0"/>
            </a:br>
            <a:r>
              <a:rPr lang="mn-MN" dirty="0" smtClean="0"/>
              <a:t>1.    Сэдвийнхээ хүрээг нарийвчилж болох эсэхийг анхаар.</a:t>
            </a:r>
            <a:br>
              <a:rPr lang="mn-MN" dirty="0" smtClean="0"/>
            </a:br>
            <a:r>
              <a:rPr lang="mn-MN" dirty="0" smtClean="0"/>
              <a:t>2.    Сэдвийн судлагдсан байдлыг тодорхойлон хэт элбэг сэдэв сонгохгүй байх. </a:t>
            </a:r>
            <a:br>
              <a:rPr lang="mn-MN" dirty="0" smtClean="0"/>
            </a:br>
            <a:r>
              <a:rPr lang="mn-MN" dirty="0" smtClean="0"/>
              <a:t>3.    Сэдвийн шинэлэг тал, ач холбогдлыг тодорхойлох хэрэгтэй. Шинэлэг тал, ач холбогдол багатай сэдэв сонгох нь эрсдэлтэй.</a:t>
            </a:r>
            <a:br>
              <a:rPr lang="mn-MN" dirty="0" smtClean="0"/>
            </a:br>
            <a:r>
              <a:rPr lang="mn-MN" dirty="0" smtClean="0"/>
              <a:t>4.    Огт судлагдаагүй сэдэв байгаа бол сэдэв нь логикийн хувьд нотлох боломжтой эсэхийг анхаар</a:t>
            </a:r>
            <a:br>
              <a:rPr lang="mn-MN" dirty="0" smtClean="0"/>
            </a:br>
            <a:r>
              <a:rPr lang="mn-MN" dirty="0" smtClean="0"/>
              <a:t>5.    Судалгааны материал олох боломжтой эсэхийг анхаар. Ингэхдээ өөрийн нөөц боломжоо тодорхойлох хэрэгтэй. Тухайлбал: Хэлний мэдлэг, танилын сүлжээгээ тодорхойлж өөрийн танилын сүлжээ, хэлний мэдлэгт тохирохгүй сэдэв сонгох нь тухайн сэдвийн талаарх материал ховор олдоход хүргэдэг. </a:t>
            </a:r>
            <a:br>
              <a:rPr lang="mn-MN" dirty="0" smtClean="0"/>
            </a:br>
            <a:r>
              <a:rPr lang="mn-MN" dirty="0" smtClean="0"/>
              <a:t>За тэгээд шууд л санаанд орсноо бичиж байгаа учир логикийн зарим алдаа гаргасан байж магадгүй шүү. Нөгөө талаар зарим санааг орхигдуулсан ч байж магадгүй тиймээс өөрт байгаа санаануудаа чатад үлдээгээрэй. </a:t>
            </a:r>
          </a:p>
          <a:p>
            <a:endParaRPr lang="mn-MN"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45</TotalTime>
  <Words>333</Words>
  <Application>Microsoft Office PowerPoint</Application>
  <PresentationFormat>On-screen Show (4:3)</PresentationFormat>
  <Paragraphs>24</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Equity</vt:lpstr>
      <vt:lpstr>Дипломын ажил</vt:lpstr>
      <vt:lpstr> Агуулга</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Дипломын ажил бичих зааварчилгаа</dc:title>
  <dc:creator>DASHAA</dc:creator>
  <cp:lastModifiedBy>Acer</cp:lastModifiedBy>
  <cp:revision>5</cp:revision>
  <dcterms:created xsi:type="dcterms:W3CDTF">2014-05-21T03:31:18Z</dcterms:created>
  <dcterms:modified xsi:type="dcterms:W3CDTF">2014-10-15T15:21:29Z</dcterms:modified>
</cp:coreProperties>
</file>