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17"/>
  </p:notesMasterIdLst>
  <p:sldIdLst>
    <p:sldId id="256" r:id="rId2"/>
    <p:sldId id="257" r:id="rId3"/>
    <p:sldId id="261" r:id="rId4"/>
    <p:sldId id="273" r:id="rId5"/>
    <p:sldId id="263" r:id="rId6"/>
    <p:sldId id="260" r:id="rId7"/>
    <p:sldId id="262" r:id="rId8"/>
    <p:sldId id="264" r:id="rId9"/>
    <p:sldId id="265" r:id="rId10"/>
    <p:sldId id="266" r:id="rId11"/>
    <p:sldId id="267" r:id="rId12"/>
    <p:sldId id="275" r:id="rId13"/>
    <p:sldId id="272" r:id="rId14"/>
    <p:sldId id="270" r:id="rId15"/>
    <p:sldId id="271" r:id="rId16"/>
  </p:sldIdLst>
  <p:sldSz cx="9144000" cy="6858000" type="screen4x3"/>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ADD066-A974-4BCB-AD32-5547DD2D2DA8}" type="datetimeFigureOut">
              <a:rPr lang="en-US" smtClean="0"/>
              <a:pPr/>
              <a:t>1/21/2014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7F08D7-04D9-40F8-8776-6BCCB35E38E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4A2B79C0-95CC-4A86-9A8C-063FDE6A5404}" type="datetimeFigureOut">
              <a:rPr lang="en-US" smtClean="0"/>
              <a:pPr/>
              <a:t>1/21/2014</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4B295D8B-9520-4664-8C17-F2879878194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4A2B79C0-95CC-4A86-9A8C-063FDE6A5404}" type="datetimeFigureOut">
              <a:rPr lang="en-US" smtClean="0"/>
              <a:pPr/>
              <a:t>1/21/2014</a:t>
            </a:fld>
            <a:endParaRPr lang="en-US"/>
          </a:p>
        </p:txBody>
      </p:sp>
      <p:sp>
        <p:nvSpPr>
          <p:cNvPr id="9" name="Slide Number Placeholder 8"/>
          <p:cNvSpPr>
            <a:spLocks noGrp="1"/>
          </p:cNvSpPr>
          <p:nvPr>
            <p:ph type="sldNum" sz="quarter" idx="15"/>
          </p:nvPr>
        </p:nvSpPr>
        <p:spPr/>
        <p:txBody>
          <a:bodyPr rtlCol="0"/>
          <a:lstStyle/>
          <a:p>
            <a:fld id="{4B295D8B-9520-4664-8C17-F28798781940}"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4A2B79C0-95CC-4A86-9A8C-063FDE6A5404}" type="datetimeFigureOut">
              <a:rPr lang="en-US" smtClean="0"/>
              <a:pPr/>
              <a:t>1/21/2014</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4B295D8B-9520-4664-8C17-F2879878194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A2B79C0-95CC-4A86-9A8C-063FDE6A5404}" type="datetimeFigureOut">
              <a:rPr lang="en-US" smtClean="0"/>
              <a:pPr/>
              <a:t>1/21/2014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295D8B-9520-4664-8C17-F28798781940}"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A2B79C0-95CC-4A86-9A8C-063FDE6A5404}" type="datetimeFigureOut">
              <a:rPr lang="en-US" smtClean="0"/>
              <a:pPr/>
              <a:t>1/21/2014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295D8B-9520-4664-8C17-F28798781940}"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4A2B79C0-95CC-4A86-9A8C-063FDE6A5404}" type="datetimeFigureOut">
              <a:rPr lang="en-US" smtClean="0"/>
              <a:pPr/>
              <a:t>1/21/2014</a:t>
            </a:fld>
            <a:endParaRPr lang="en-US"/>
          </a:p>
        </p:txBody>
      </p:sp>
      <p:sp>
        <p:nvSpPr>
          <p:cNvPr id="7" name="Slide Number Placeholder 6"/>
          <p:cNvSpPr>
            <a:spLocks noGrp="1"/>
          </p:cNvSpPr>
          <p:nvPr>
            <p:ph type="sldNum" sz="quarter" idx="11"/>
          </p:nvPr>
        </p:nvSpPr>
        <p:spPr/>
        <p:txBody>
          <a:bodyPr rtlCol="0"/>
          <a:lstStyle/>
          <a:p>
            <a:fld id="{4B295D8B-9520-4664-8C17-F28798781940}"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B79C0-95CC-4A86-9A8C-063FDE6A5404}" type="datetimeFigureOut">
              <a:rPr lang="en-US" smtClean="0"/>
              <a:pPr/>
              <a:t>1/21/2014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295D8B-9520-4664-8C17-F2879878194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4A2B79C0-95CC-4A86-9A8C-063FDE6A5404}" type="datetimeFigureOut">
              <a:rPr lang="en-US" smtClean="0"/>
              <a:pPr/>
              <a:t>1/21/2014</a:t>
            </a:fld>
            <a:endParaRPr lang="en-US"/>
          </a:p>
        </p:txBody>
      </p:sp>
      <p:sp>
        <p:nvSpPr>
          <p:cNvPr id="22" name="Slide Number Placeholder 21"/>
          <p:cNvSpPr>
            <a:spLocks noGrp="1"/>
          </p:cNvSpPr>
          <p:nvPr>
            <p:ph type="sldNum" sz="quarter" idx="15"/>
          </p:nvPr>
        </p:nvSpPr>
        <p:spPr/>
        <p:txBody>
          <a:bodyPr rtlCol="0"/>
          <a:lstStyle/>
          <a:p>
            <a:fld id="{4B295D8B-9520-4664-8C17-F28798781940}"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4A2B79C0-95CC-4A86-9A8C-063FDE6A5404}" type="datetimeFigureOut">
              <a:rPr lang="en-US" smtClean="0"/>
              <a:pPr/>
              <a:t>1/21/2014</a:t>
            </a:fld>
            <a:endParaRPr lang="en-US"/>
          </a:p>
        </p:txBody>
      </p:sp>
      <p:sp>
        <p:nvSpPr>
          <p:cNvPr id="18" name="Slide Number Placeholder 17"/>
          <p:cNvSpPr>
            <a:spLocks noGrp="1"/>
          </p:cNvSpPr>
          <p:nvPr>
            <p:ph type="sldNum" sz="quarter" idx="11"/>
          </p:nvPr>
        </p:nvSpPr>
        <p:spPr/>
        <p:txBody>
          <a:bodyPr rtlCol="0"/>
          <a:lstStyle/>
          <a:p>
            <a:fld id="{4B295D8B-9520-4664-8C17-F28798781940}"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2B79C0-95CC-4A86-9A8C-063FDE6A5404}" type="datetimeFigureOut">
              <a:rPr lang="en-US" smtClean="0"/>
              <a:pPr/>
              <a:t>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95D8B-9520-4664-8C17-F2879878194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2B79C0-95CC-4A86-9A8C-063FDE6A5404}" type="datetimeFigureOut">
              <a:rPr lang="en-US" smtClean="0"/>
              <a:pPr/>
              <a:t>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95D8B-9520-4664-8C17-F2879878194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A2B79C0-95CC-4A86-9A8C-063FDE6A5404}" type="datetimeFigureOut">
              <a:rPr lang="en-US" smtClean="0"/>
              <a:pPr/>
              <a:t>1/21/2014</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4B295D8B-9520-4664-8C17-F2879878194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bluesky-logistics.mn/" TargetMode="External"/><Relationship Id="rId2" Type="http://schemas.openxmlformats.org/officeDocument/2006/relationships/hyperlink" Target="http://www.google.com/" TargetMode="External"/><Relationship Id="rId1" Type="http://schemas.openxmlformats.org/officeDocument/2006/relationships/slideLayout" Target="../slideLayouts/slideLayout2.xml"/><Relationship Id="rId4" Type="http://schemas.openxmlformats.org/officeDocument/2006/relationships/hyperlink" Target="http://www.aww.m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514600"/>
            <a:ext cx="7851648" cy="1143000"/>
          </a:xfrm>
        </p:spPr>
        <p:txBody>
          <a:bodyPr>
            <a:normAutofit fontScale="90000"/>
          </a:bodyPr>
          <a:lstStyle/>
          <a:p>
            <a:r>
              <a:rPr lang="mn-MN" sz="8000" dirty="0" smtClean="0">
                <a:latin typeface="Times New Roman" pitchFamily="18" charset="0"/>
                <a:cs typeface="Times New Roman" pitchFamily="18" charset="0"/>
              </a:rPr>
              <a:t>ИНКОТЕРМС</a:t>
            </a:r>
            <a:r>
              <a:rPr sz="8000" smtClean="0">
                <a:latin typeface="Times New Roman" pitchFamily="18" charset="0"/>
                <a:cs typeface="Times New Roman" pitchFamily="18" charset="0"/>
              </a:rPr>
              <a:t/>
            </a:r>
            <a:br>
              <a:rPr sz="800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5105400" y="5486400"/>
            <a:ext cx="3276600" cy="533400"/>
          </a:xfrm>
        </p:spPr>
        <p:txBody>
          <a:bodyPr>
            <a:normAutofit/>
          </a:bodyPr>
          <a:lstStyle/>
          <a:p>
            <a:endParaRPr lang="en-US" dirty="0">
              <a:latin typeface="Times New Roman" pitchFamily="18" charset="0"/>
              <a:cs typeface="Times New Roman" pitchFamily="18" charset="0"/>
            </a:endParaRPr>
          </a:p>
        </p:txBody>
      </p:sp>
      <p:sp>
        <p:nvSpPr>
          <p:cNvPr id="4" name="Rectangle 3"/>
          <p:cNvSpPr/>
          <p:nvPr/>
        </p:nvSpPr>
        <p:spPr>
          <a:xfrm>
            <a:off x="1066800" y="3810000"/>
            <a:ext cx="7086600" cy="1077218"/>
          </a:xfrm>
          <a:prstGeom prst="rect">
            <a:avLst/>
          </a:prstGeom>
        </p:spPr>
        <p:txBody>
          <a:bodyPr wrap="square">
            <a:spAutoFit/>
          </a:bodyPr>
          <a:lstStyle/>
          <a:p>
            <a:pPr algn="ctr"/>
            <a:r>
              <a:rPr lang="mn-MN" sz="3200" dirty="0" smtClean="0">
                <a:latin typeface="Times New Roman" pitchFamily="18" charset="0"/>
                <a:cs typeface="Times New Roman" pitchFamily="18" charset="0"/>
              </a:rPr>
              <a:t>Гадаад худалдааны нийлүүлэлтийн нөхцөл</a:t>
            </a:r>
            <a:endParaRPr lang="en-US"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447800"/>
          </a:xfrm>
        </p:spPr>
        <p:txBody>
          <a:bodyPr>
            <a:normAutofit/>
          </a:bodyPr>
          <a:lstStyle/>
          <a:p>
            <a:pPr algn="ctr"/>
            <a:r>
              <a:rPr lang="mn-MN" sz="6000" dirty="0" smtClean="0">
                <a:latin typeface="Times New Roman" pitchFamily="18" charset="0"/>
                <a:cs typeface="Times New Roman" pitchFamily="18" charset="0"/>
              </a:rPr>
              <a:t>Инкотермс</a:t>
            </a:r>
            <a:endParaRPr lang="en-US" sz="60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752600"/>
            <a:ext cx="8229600" cy="4876800"/>
          </a:xfrm>
        </p:spPr>
        <p:txBody>
          <a:bodyPr>
            <a:normAutofit/>
          </a:bodyPr>
          <a:lstStyle/>
          <a:p>
            <a:pPr algn="just"/>
            <a:r>
              <a:rPr lang="en-US" dirty="0" smtClean="0">
                <a:latin typeface="Times New Roman" pitchFamily="18" charset="0"/>
                <a:cs typeface="Times New Roman" pitchFamily="18" charset="0"/>
              </a:rPr>
              <a:t>International Commercial Terms </a:t>
            </a:r>
            <a:r>
              <a:rPr lang="mn-MN" dirty="0" smtClean="0">
                <a:latin typeface="Times New Roman" pitchFamily="18" charset="0"/>
                <a:cs typeface="Times New Roman" pitchFamily="18" charset="0"/>
              </a:rPr>
              <a:t>буюу Олон Улсын Худалдааны гэрээний нийлүүлэлтийн нөхцөл </a:t>
            </a:r>
            <a:endParaRPr lang="en-US" dirty="0" smtClean="0">
              <a:latin typeface="Times New Roman" pitchFamily="18" charset="0"/>
              <a:cs typeface="Times New Roman" pitchFamily="18" charset="0"/>
            </a:endParaRPr>
          </a:p>
          <a:p>
            <a:pPr algn="just"/>
            <a:r>
              <a:rPr lang="mn-MN" dirty="0" smtClean="0">
                <a:latin typeface="Times New Roman" pitchFamily="18" charset="0"/>
                <a:cs typeface="Times New Roman" pitchFamily="18" charset="0"/>
              </a:rPr>
              <a:t>Инкотермсийн дурмийг 1919 онд байгуулагдсан Франц улсын Парис хотод байрлах Олон улсын худалдааны танхимаас  боловсруулан гаргадаг.</a:t>
            </a:r>
          </a:p>
          <a:p>
            <a:pPr algn="just"/>
            <a:r>
              <a:rPr lang="mn-MN" dirty="0" smtClean="0">
                <a:latin typeface="Times New Roman" pitchFamily="18" charset="0"/>
                <a:cs typeface="Times New Roman" pitchFamily="18" charset="0"/>
              </a:rPr>
              <a:t>Инкотермсийн дурмийг анх 1936 онд боловсруулан гаргасанаас хойш 10жил тутамд өөрөөр хэлбэл 1953, 1967,1976,1980,1990,1999, 2010 онуудад тус тус шинэчлэн гаргасан. </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62000"/>
            <a:ext cx="8229600" cy="5562600"/>
          </a:xfrm>
        </p:spPr>
        <p:txBody>
          <a:bodyPr>
            <a:normAutofit fontScale="85000" lnSpcReduction="10000"/>
          </a:bodyPr>
          <a:lstStyle/>
          <a:p>
            <a:pPr algn="just"/>
            <a:r>
              <a:rPr lang="en-US" dirty="0" err="1" smtClean="0"/>
              <a:t>Инкотермс</a:t>
            </a:r>
            <a:r>
              <a:rPr lang="en-US" dirty="0" smtClean="0"/>
              <a:t> </a:t>
            </a:r>
            <a:r>
              <a:rPr lang="en-US" dirty="0" err="1" smtClean="0"/>
              <a:t>нь</a:t>
            </a:r>
            <a:r>
              <a:rPr lang="en-US" dirty="0" smtClean="0"/>
              <a:t> </a:t>
            </a:r>
            <a:r>
              <a:rPr lang="en-US" dirty="0" err="1" smtClean="0"/>
              <a:t>гадаад</a:t>
            </a:r>
            <a:r>
              <a:rPr lang="en-US" dirty="0" smtClean="0"/>
              <a:t> </a:t>
            </a:r>
            <a:r>
              <a:rPr lang="en-US" dirty="0" err="1" smtClean="0"/>
              <a:t>худалдааны</a:t>
            </a:r>
            <a:r>
              <a:rPr lang="en-US" dirty="0" smtClean="0"/>
              <a:t> </a:t>
            </a:r>
            <a:r>
              <a:rPr lang="en-US" dirty="0" err="1" smtClean="0"/>
              <a:t>салбарт</a:t>
            </a:r>
            <a:r>
              <a:rPr lang="en-US" dirty="0" smtClean="0"/>
              <a:t> </a:t>
            </a:r>
            <a:r>
              <a:rPr lang="en-US" dirty="0" err="1" smtClean="0"/>
              <a:t>өргөн</a:t>
            </a:r>
            <a:r>
              <a:rPr lang="en-US" dirty="0" smtClean="0"/>
              <a:t> </a:t>
            </a:r>
            <a:r>
              <a:rPr lang="en-US" dirty="0" err="1" smtClean="0"/>
              <a:t>хэрэглэгдэх</a:t>
            </a:r>
            <a:r>
              <a:rPr lang="en-US" dirty="0" smtClean="0"/>
              <a:t> </a:t>
            </a:r>
            <a:r>
              <a:rPr lang="en-US" dirty="0" err="1" smtClean="0"/>
              <a:t>худалдааны</a:t>
            </a:r>
            <a:r>
              <a:rPr lang="en-US" dirty="0" smtClean="0"/>
              <a:t> </a:t>
            </a:r>
            <a:r>
              <a:rPr lang="en-US" dirty="0" err="1" smtClean="0"/>
              <a:t>нөхцлүүдийг</a:t>
            </a:r>
            <a:r>
              <a:rPr lang="en-US" dirty="0" smtClean="0"/>
              <a:t>  </a:t>
            </a:r>
            <a:r>
              <a:rPr lang="en-US" dirty="0" err="1" smtClean="0"/>
              <a:t>тайлбарлах</a:t>
            </a:r>
            <a:r>
              <a:rPr lang="en-US" dirty="0" smtClean="0"/>
              <a:t> </a:t>
            </a:r>
            <a:r>
              <a:rPr lang="en-US" dirty="0" err="1" smtClean="0"/>
              <a:t>олон</a:t>
            </a:r>
            <a:r>
              <a:rPr lang="en-US" dirty="0" smtClean="0"/>
              <a:t> </a:t>
            </a:r>
            <a:r>
              <a:rPr lang="en-US" dirty="0" err="1" smtClean="0"/>
              <a:t>улсын</a:t>
            </a:r>
            <a:r>
              <a:rPr lang="en-US" dirty="0" smtClean="0"/>
              <a:t> </a:t>
            </a:r>
            <a:r>
              <a:rPr lang="en-US" dirty="0" err="1" smtClean="0"/>
              <a:t>эрхзүйгээр</a:t>
            </a:r>
            <a:r>
              <a:rPr lang="en-US" dirty="0" smtClean="0"/>
              <a:t> </a:t>
            </a:r>
            <a:r>
              <a:rPr lang="en-US" dirty="0" err="1" smtClean="0"/>
              <a:t>хангахад</a:t>
            </a:r>
            <a:r>
              <a:rPr lang="en-US" dirty="0" smtClean="0"/>
              <a:t>  </a:t>
            </a:r>
            <a:r>
              <a:rPr lang="en-US" dirty="0" err="1" smtClean="0"/>
              <a:t>бөгөөд</a:t>
            </a:r>
            <a:r>
              <a:rPr lang="en-US" dirty="0" smtClean="0"/>
              <a:t> </a:t>
            </a:r>
            <a:r>
              <a:rPr lang="en-US" dirty="0" err="1" smtClean="0"/>
              <a:t>дараах</a:t>
            </a:r>
            <a:r>
              <a:rPr lang="en-US" dirty="0" smtClean="0"/>
              <a:t> </a:t>
            </a:r>
            <a:r>
              <a:rPr lang="en-US" dirty="0" err="1" smtClean="0"/>
              <a:t>асуудлуудыг</a:t>
            </a:r>
            <a:r>
              <a:rPr lang="en-US" dirty="0" smtClean="0"/>
              <a:t> </a:t>
            </a:r>
            <a:r>
              <a:rPr lang="en-US" dirty="0" err="1" smtClean="0"/>
              <a:t>зохицуулна</a:t>
            </a:r>
            <a:r>
              <a:rPr lang="en-US" dirty="0" smtClean="0"/>
              <a:t>.</a:t>
            </a:r>
            <a:br>
              <a:rPr lang="en-US" dirty="0" smtClean="0"/>
            </a:br>
            <a:r>
              <a:rPr lang="en-US" dirty="0" smtClean="0"/>
              <a:t>•</a:t>
            </a:r>
            <a:r>
              <a:rPr lang="mn-MN" dirty="0" smtClean="0"/>
              <a:t>   Х</a:t>
            </a:r>
            <a:r>
              <a:rPr lang="en-US" dirty="0" err="1" smtClean="0"/>
              <a:t>удалдагч</a:t>
            </a:r>
            <a:r>
              <a:rPr lang="en-US" dirty="0" smtClean="0"/>
              <a:t>, </a:t>
            </a:r>
            <a:r>
              <a:rPr lang="en-US" dirty="0" err="1" smtClean="0"/>
              <a:t>худалдан</a:t>
            </a:r>
            <a:r>
              <a:rPr lang="en-US" dirty="0" smtClean="0"/>
              <a:t> </a:t>
            </a:r>
            <a:r>
              <a:rPr lang="en-US" dirty="0" err="1" smtClean="0"/>
              <a:t>авагчийн</a:t>
            </a:r>
            <a:r>
              <a:rPr lang="en-US" dirty="0" smtClean="0"/>
              <a:t> </a:t>
            </a:r>
            <a:r>
              <a:rPr lang="en-US" dirty="0" err="1" smtClean="0"/>
              <a:t>хоорондын</a:t>
            </a:r>
            <a:r>
              <a:rPr lang="en-US" dirty="0" smtClean="0"/>
              <a:t> </a:t>
            </a:r>
            <a:endParaRPr lang="mn-MN" dirty="0" smtClean="0"/>
          </a:p>
          <a:p>
            <a:pPr algn="just">
              <a:buNone/>
            </a:pPr>
            <a:r>
              <a:rPr lang="mn-MN" dirty="0" smtClean="0"/>
              <a:t>        </a:t>
            </a:r>
            <a:r>
              <a:rPr lang="en-US" dirty="0" err="1" smtClean="0"/>
              <a:t>төлбөрийн</a:t>
            </a:r>
            <a:r>
              <a:rPr lang="mn-MN" dirty="0" smtClean="0"/>
              <a:t> </a:t>
            </a:r>
            <a:r>
              <a:rPr lang="en-US" dirty="0" err="1" smtClean="0"/>
              <a:t>асуу</a:t>
            </a:r>
            <a:r>
              <a:rPr lang="mn-MN" dirty="0" smtClean="0"/>
              <a:t>дал</a:t>
            </a:r>
          </a:p>
          <a:p>
            <a:pPr algn="just">
              <a:buNone/>
            </a:pPr>
            <a:r>
              <a:rPr lang="mn-MN" dirty="0" smtClean="0"/>
              <a:t>    </a:t>
            </a:r>
            <a:r>
              <a:rPr lang="en-US" dirty="0" smtClean="0"/>
              <a:t>•</a:t>
            </a:r>
            <a:r>
              <a:rPr lang="mn-MN" dirty="0" smtClean="0"/>
              <a:t>   </a:t>
            </a:r>
            <a:r>
              <a:rPr lang="en-US" dirty="0" err="1" smtClean="0"/>
              <a:t>Барааг</a:t>
            </a:r>
            <a:r>
              <a:rPr lang="mn-MN" dirty="0" smtClean="0"/>
              <a:t> </a:t>
            </a:r>
            <a:r>
              <a:rPr lang="en-US" dirty="0" err="1" smtClean="0"/>
              <a:t>хүргэх</a:t>
            </a:r>
            <a:r>
              <a:rPr lang="en-US" dirty="0" smtClean="0"/>
              <a:t> </a:t>
            </a:r>
            <a:r>
              <a:rPr lang="en-US" dirty="0" err="1" smtClean="0"/>
              <a:t>газар</a:t>
            </a:r>
            <a:r>
              <a:rPr lang="en-US" dirty="0" smtClean="0"/>
              <a:t> </a:t>
            </a:r>
            <a:endParaRPr lang="mn-MN" dirty="0" smtClean="0"/>
          </a:p>
          <a:p>
            <a:pPr algn="just">
              <a:buNone/>
            </a:pPr>
            <a:r>
              <a:rPr lang="mn-MN" dirty="0" smtClean="0"/>
              <a:t>    </a:t>
            </a:r>
            <a:r>
              <a:rPr lang="en-US" dirty="0" smtClean="0"/>
              <a:t>•</a:t>
            </a:r>
            <a:r>
              <a:rPr lang="mn-MN" dirty="0" smtClean="0"/>
              <a:t>   </a:t>
            </a:r>
            <a:r>
              <a:rPr lang="en-US" dirty="0" err="1" smtClean="0"/>
              <a:t>Экспортлогч</a:t>
            </a:r>
            <a:r>
              <a:rPr lang="en-US" dirty="0" smtClean="0"/>
              <a:t> </a:t>
            </a:r>
            <a:r>
              <a:rPr lang="en-US" dirty="0" err="1" smtClean="0"/>
              <a:t>импортлогчид</a:t>
            </a:r>
            <a:r>
              <a:rPr lang="en-US" dirty="0" smtClean="0"/>
              <a:t> </a:t>
            </a:r>
            <a:r>
              <a:rPr lang="en-US" dirty="0" err="1" smtClean="0"/>
              <a:t>бүрдүүлж</a:t>
            </a:r>
            <a:r>
              <a:rPr lang="en-US" dirty="0" smtClean="0"/>
              <a:t> </a:t>
            </a:r>
            <a:r>
              <a:rPr lang="en-US" dirty="0" err="1" smtClean="0"/>
              <a:t>өгөх</a:t>
            </a:r>
            <a:r>
              <a:rPr lang="en-US" dirty="0" smtClean="0"/>
              <a:t> </a:t>
            </a:r>
            <a:r>
              <a:rPr lang="en-US" dirty="0" err="1" smtClean="0"/>
              <a:t>баримт</a:t>
            </a:r>
            <a:r>
              <a:rPr lang="en-US" dirty="0" smtClean="0"/>
              <a:t> </a:t>
            </a:r>
            <a:r>
              <a:rPr lang="en-US" dirty="0" err="1" smtClean="0"/>
              <a:t>бичиг</a:t>
            </a:r>
            <a:endParaRPr lang="mn-MN" dirty="0" smtClean="0"/>
          </a:p>
          <a:p>
            <a:pPr algn="just">
              <a:buNone/>
            </a:pPr>
            <a:r>
              <a:rPr lang="mn-MN" dirty="0" smtClean="0"/>
              <a:t>    </a:t>
            </a:r>
            <a:r>
              <a:rPr lang="en-US" dirty="0" smtClean="0"/>
              <a:t>•</a:t>
            </a:r>
            <a:r>
              <a:rPr lang="mn-MN" dirty="0" smtClean="0"/>
              <a:t> </a:t>
            </a:r>
            <a:r>
              <a:rPr lang="en-US" dirty="0" err="1" smtClean="0"/>
              <a:t>Экспортлогч</a:t>
            </a:r>
            <a:r>
              <a:rPr lang="en-US" dirty="0" smtClean="0"/>
              <a:t>, </a:t>
            </a:r>
            <a:r>
              <a:rPr lang="en-US" dirty="0" err="1" smtClean="0"/>
              <a:t>импортлогчийн</a:t>
            </a:r>
            <a:r>
              <a:rPr lang="en-US" dirty="0" smtClean="0"/>
              <a:t> </a:t>
            </a:r>
            <a:r>
              <a:rPr lang="en-US" dirty="0" err="1" smtClean="0"/>
              <a:t>хоорондын</a:t>
            </a:r>
            <a:r>
              <a:rPr lang="en-US" dirty="0" smtClean="0"/>
              <a:t> </a:t>
            </a:r>
            <a:r>
              <a:rPr lang="en-US" dirty="0" err="1" smtClean="0"/>
              <a:t>тээвэрлэлтийн</a:t>
            </a:r>
            <a:r>
              <a:rPr lang="en-US" dirty="0" smtClean="0"/>
              <a:t> </a:t>
            </a:r>
            <a:r>
              <a:rPr lang="mn-MN" dirty="0" smtClean="0"/>
              <a:t>          </a:t>
            </a:r>
            <a:r>
              <a:rPr lang="en-US" dirty="0" err="1" smtClean="0"/>
              <a:t>явц</a:t>
            </a:r>
            <a:r>
              <a:rPr lang="en-US" dirty="0" smtClean="0"/>
              <a:t> </a:t>
            </a:r>
            <a:r>
              <a:rPr lang="en-US" dirty="0" err="1" smtClean="0"/>
              <a:t>дахь</a:t>
            </a:r>
            <a:r>
              <a:rPr lang="en-US" dirty="0" smtClean="0"/>
              <a:t> </a:t>
            </a:r>
            <a:r>
              <a:rPr lang="en-US" dirty="0" err="1" smtClean="0"/>
              <a:t>зардал</a:t>
            </a:r>
            <a:r>
              <a:rPr lang="en-US" dirty="0" smtClean="0"/>
              <a:t> </a:t>
            </a:r>
            <a:r>
              <a:rPr lang="en-US" dirty="0" err="1" smtClean="0"/>
              <a:t>эрсдлийн</a:t>
            </a:r>
            <a:r>
              <a:rPr lang="en-US" dirty="0" smtClean="0"/>
              <a:t> </a:t>
            </a:r>
            <a:r>
              <a:rPr lang="en-US" dirty="0" err="1" smtClean="0"/>
              <a:t>хариуцлага</a:t>
            </a:r>
            <a:endParaRPr lang="mn-MN" dirty="0" smtClean="0"/>
          </a:p>
          <a:p>
            <a:pPr algn="just">
              <a:buNone/>
            </a:pPr>
            <a:r>
              <a:rPr lang="mn-MN" dirty="0" smtClean="0"/>
              <a:t>    </a:t>
            </a:r>
            <a:r>
              <a:rPr lang="en-US" dirty="0" err="1" smtClean="0"/>
              <a:t>Ерөнхийдөө</a:t>
            </a:r>
            <a:r>
              <a:rPr lang="en-US" dirty="0" smtClean="0"/>
              <a:t> </a:t>
            </a:r>
            <a:r>
              <a:rPr lang="en-US" dirty="0" err="1" smtClean="0"/>
              <a:t>инкотермсийн</a:t>
            </a:r>
            <a:r>
              <a:rPr lang="en-US" dirty="0" smtClean="0"/>
              <a:t>  </a:t>
            </a:r>
            <a:r>
              <a:rPr lang="en-US" dirty="0" err="1" smtClean="0"/>
              <a:t>хамгийн</a:t>
            </a:r>
            <a:r>
              <a:rPr lang="en-US" dirty="0" smtClean="0"/>
              <a:t> </a:t>
            </a:r>
            <a:r>
              <a:rPr lang="en-US" dirty="0" err="1" smtClean="0"/>
              <a:t>гол</a:t>
            </a:r>
            <a:r>
              <a:rPr lang="en-US" dirty="0" smtClean="0"/>
              <a:t> </a:t>
            </a:r>
            <a:r>
              <a:rPr lang="en-US" dirty="0" err="1" smtClean="0"/>
              <a:t>зорилго</a:t>
            </a:r>
            <a:r>
              <a:rPr lang="en-US" dirty="0" smtClean="0"/>
              <a:t> </a:t>
            </a:r>
            <a:r>
              <a:rPr lang="en-US" dirty="0" err="1" smtClean="0"/>
              <a:t>бол</a:t>
            </a:r>
            <a:r>
              <a:rPr lang="en-US" dirty="0" smtClean="0"/>
              <a:t> </a:t>
            </a:r>
            <a:r>
              <a:rPr lang="en-US" dirty="0" err="1" smtClean="0"/>
              <a:t>улс</a:t>
            </a:r>
            <a:r>
              <a:rPr lang="en-US" dirty="0" smtClean="0"/>
              <a:t> </a:t>
            </a:r>
            <a:r>
              <a:rPr lang="en-US" dirty="0" err="1" smtClean="0"/>
              <a:t>орнуудын</a:t>
            </a:r>
            <a:r>
              <a:rPr lang="en-US" dirty="0" smtClean="0"/>
              <a:t> </a:t>
            </a:r>
            <a:r>
              <a:rPr lang="en-US" dirty="0" err="1" smtClean="0"/>
              <a:t>хооронд</a:t>
            </a:r>
            <a:r>
              <a:rPr lang="en-US" dirty="0" smtClean="0"/>
              <a:t> </a:t>
            </a:r>
            <a:r>
              <a:rPr lang="en-US" dirty="0" err="1" smtClean="0"/>
              <a:t>худалдаа</a:t>
            </a:r>
            <a:r>
              <a:rPr lang="en-US" dirty="0" smtClean="0"/>
              <a:t> </a:t>
            </a:r>
            <a:r>
              <a:rPr lang="en-US" dirty="0" err="1" smtClean="0"/>
              <a:t>хийхэд</a:t>
            </a:r>
            <a:r>
              <a:rPr lang="en-US" dirty="0" smtClean="0"/>
              <a:t> </a:t>
            </a:r>
            <a:r>
              <a:rPr lang="en-US" dirty="0" err="1" smtClean="0"/>
              <a:t>барааг</a:t>
            </a:r>
            <a:r>
              <a:rPr lang="en-US" dirty="0" smtClean="0"/>
              <a:t> </a:t>
            </a:r>
            <a:r>
              <a:rPr lang="en-US" dirty="0" err="1" smtClean="0"/>
              <a:t>савлах</a:t>
            </a:r>
            <a:r>
              <a:rPr lang="en-US" dirty="0" smtClean="0"/>
              <a:t>, </a:t>
            </a:r>
            <a:r>
              <a:rPr lang="en-US" dirty="0" err="1" smtClean="0"/>
              <a:t>үйлдвэрт</a:t>
            </a:r>
            <a:r>
              <a:rPr lang="en-US" dirty="0" smtClean="0"/>
              <a:t> </a:t>
            </a:r>
            <a:r>
              <a:rPr lang="en-US" dirty="0" err="1" smtClean="0"/>
              <a:t>цуглуулах</a:t>
            </a:r>
            <a:r>
              <a:rPr lang="en-US" dirty="0" smtClean="0"/>
              <a:t>, </a:t>
            </a:r>
            <a:r>
              <a:rPr lang="en-US" dirty="0" err="1" smtClean="0"/>
              <a:t>складанд</a:t>
            </a:r>
            <a:r>
              <a:rPr lang="en-US" dirty="0" smtClean="0"/>
              <a:t> </a:t>
            </a:r>
            <a:r>
              <a:rPr lang="en-US" dirty="0" err="1" smtClean="0"/>
              <a:t>хадгалах</a:t>
            </a:r>
            <a:r>
              <a:rPr lang="en-US" dirty="0" smtClean="0"/>
              <a:t>, </a:t>
            </a:r>
            <a:r>
              <a:rPr lang="en-US" dirty="0" err="1" smtClean="0"/>
              <a:t>дотоодын</a:t>
            </a:r>
            <a:r>
              <a:rPr lang="en-US" dirty="0" smtClean="0"/>
              <a:t> </a:t>
            </a:r>
            <a:r>
              <a:rPr lang="en-US" dirty="0" err="1" smtClean="0"/>
              <a:t>болон</a:t>
            </a:r>
            <a:r>
              <a:rPr lang="en-US" dirty="0" smtClean="0"/>
              <a:t> </a:t>
            </a:r>
            <a:r>
              <a:rPr lang="en-US" dirty="0" err="1" smtClean="0"/>
              <a:t>олон</a:t>
            </a:r>
            <a:r>
              <a:rPr lang="en-US" dirty="0" smtClean="0"/>
              <a:t> </a:t>
            </a:r>
            <a:r>
              <a:rPr lang="en-US" dirty="0" err="1" smtClean="0"/>
              <a:t>улсын</a:t>
            </a:r>
            <a:r>
              <a:rPr lang="en-US" dirty="0" smtClean="0"/>
              <a:t> </a:t>
            </a:r>
            <a:r>
              <a:rPr lang="en-US" dirty="0" err="1" smtClean="0"/>
              <a:t>тээвэрлэлтийн</a:t>
            </a:r>
            <a:r>
              <a:rPr lang="en-US" dirty="0" smtClean="0"/>
              <a:t> </a:t>
            </a:r>
            <a:r>
              <a:rPr lang="en-US" dirty="0" err="1" smtClean="0"/>
              <a:t>хөлс</a:t>
            </a:r>
            <a:r>
              <a:rPr lang="en-US" dirty="0" smtClean="0"/>
              <a:t>, </a:t>
            </a:r>
            <a:r>
              <a:rPr lang="en-US" dirty="0" err="1" smtClean="0"/>
              <a:t>логистиктийн</a:t>
            </a:r>
            <a:r>
              <a:rPr lang="en-US" dirty="0" smtClean="0"/>
              <a:t> </a:t>
            </a:r>
            <a:r>
              <a:rPr lang="en-US" dirty="0" err="1" smtClean="0"/>
              <a:t>зардал</a:t>
            </a:r>
            <a:r>
              <a:rPr lang="en-US" dirty="0" smtClean="0"/>
              <a:t>, </a:t>
            </a:r>
            <a:r>
              <a:rPr lang="en-US" dirty="0" err="1" smtClean="0"/>
              <a:t>даатгал</a:t>
            </a:r>
            <a:r>
              <a:rPr lang="en-US" dirty="0" smtClean="0"/>
              <a:t>, </a:t>
            </a:r>
            <a:r>
              <a:rPr lang="en-US" dirty="0" err="1" smtClean="0"/>
              <a:t>гаалийн</a:t>
            </a:r>
            <a:r>
              <a:rPr lang="en-US" dirty="0" smtClean="0"/>
              <a:t> </a:t>
            </a:r>
            <a:r>
              <a:rPr lang="en-US" dirty="0" err="1" smtClean="0"/>
              <a:t>үзлэг</a:t>
            </a:r>
            <a:r>
              <a:rPr lang="en-US" dirty="0" smtClean="0"/>
              <a:t>, </a:t>
            </a:r>
            <a:r>
              <a:rPr lang="en-US" dirty="0" err="1" smtClean="0"/>
              <a:t>татвар</a:t>
            </a:r>
            <a:r>
              <a:rPr lang="en-US" dirty="0" smtClean="0"/>
              <a:t> </a:t>
            </a:r>
            <a:r>
              <a:rPr lang="en-US" dirty="0" err="1" smtClean="0"/>
              <a:t>зэрэг</a:t>
            </a:r>
            <a:r>
              <a:rPr lang="en-US" dirty="0" smtClean="0"/>
              <a:t> </a:t>
            </a:r>
            <a:r>
              <a:rPr lang="en-US" dirty="0" err="1" smtClean="0"/>
              <a:t>барааг</a:t>
            </a:r>
            <a:r>
              <a:rPr lang="en-US" dirty="0" smtClean="0"/>
              <a:t> </a:t>
            </a:r>
            <a:r>
              <a:rPr lang="en-US" dirty="0" err="1" smtClean="0"/>
              <a:t>худалдах</a:t>
            </a:r>
            <a:r>
              <a:rPr lang="en-US" dirty="0" smtClean="0"/>
              <a:t>, </a:t>
            </a:r>
            <a:r>
              <a:rPr lang="en-US" dirty="0" err="1" smtClean="0"/>
              <a:t>худалдан</a:t>
            </a:r>
            <a:r>
              <a:rPr lang="en-US" dirty="0" smtClean="0"/>
              <a:t> </a:t>
            </a:r>
            <a:r>
              <a:rPr lang="en-US" dirty="0" err="1" smtClean="0"/>
              <a:t>авахтай</a:t>
            </a:r>
            <a:r>
              <a:rPr lang="en-US" dirty="0" smtClean="0"/>
              <a:t> </a:t>
            </a:r>
            <a:r>
              <a:rPr lang="en-US" dirty="0" err="1" smtClean="0"/>
              <a:t>холбогдсон</a:t>
            </a:r>
            <a:r>
              <a:rPr lang="en-US" dirty="0" smtClean="0"/>
              <a:t> </a:t>
            </a:r>
            <a:r>
              <a:rPr lang="en-US" dirty="0" err="1" smtClean="0"/>
              <a:t>бүх</a:t>
            </a:r>
            <a:r>
              <a:rPr lang="en-US" dirty="0" smtClean="0"/>
              <a:t> </a:t>
            </a:r>
            <a:r>
              <a:rPr lang="en-US" dirty="0" err="1" smtClean="0"/>
              <a:t>төлбөрийг</a:t>
            </a:r>
            <a:r>
              <a:rPr lang="en-US" dirty="0" smtClean="0"/>
              <a:t> </a:t>
            </a:r>
            <a:r>
              <a:rPr lang="en-US" dirty="0" err="1" smtClean="0"/>
              <a:t>талуудын</a:t>
            </a:r>
            <a:r>
              <a:rPr lang="en-US" dirty="0" smtClean="0"/>
              <a:t> </a:t>
            </a:r>
            <a:r>
              <a:rPr lang="en-US" dirty="0" err="1" smtClean="0"/>
              <a:t>аль</a:t>
            </a:r>
            <a:r>
              <a:rPr lang="en-US" dirty="0" smtClean="0"/>
              <a:t> </a:t>
            </a:r>
            <a:r>
              <a:rPr lang="en-US" dirty="0" err="1" smtClean="0"/>
              <a:t>нь</a:t>
            </a:r>
            <a:r>
              <a:rPr lang="en-US" dirty="0" smtClean="0"/>
              <a:t> </a:t>
            </a:r>
            <a:r>
              <a:rPr lang="en-US" dirty="0" err="1" smtClean="0"/>
              <a:t>төлөх</a:t>
            </a:r>
            <a:r>
              <a:rPr lang="en-US" dirty="0" smtClean="0"/>
              <a:t> </a:t>
            </a:r>
            <a:r>
              <a:rPr lang="en-US" dirty="0" err="1" smtClean="0"/>
              <a:t>вэ</a:t>
            </a:r>
            <a:r>
              <a:rPr lang="en-US" dirty="0" smtClean="0"/>
              <a:t> </a:t>
            </a:r>
            <a:r>
              <a:rPr lang="en-US" dirty="0" err="1" smtClean="0"/>
              <a:t>гэдгийг</a:t>
            </a:r>
            <a:r>
              <a:rPr lang="en-US" dirty="0" smtClean="0"/>
              <a:t> </a:t>
            </a:r>
            <a:r>
              <a:rPr lang="en-US" dirty="0" err="1" smtClean="0"/>
              <a:t>нарийвчлан</a:t>
            </a:r>
            <a:r>
              <a:rPr lang="en-US" dirty="0" smtClean="0"/>
              <a:t> </a:t>
            </a:r>
            <a:r>
              <a:rPr lang="en-US" dirty="0" err="1" smtClean="0"/>
              <a:t>зааж</a:t>
            </a:r>
            <a:r>
              <a:rPr lang="en-US" dirty="0" smtClean="0"/>
              <a:t> </a:t>
            </a:r>
            <a:r>
              <a:rPr lang="en-US" dirty="0" err="1" smtClean="0"/>
              <a:t>өгөхөд</a:t>
            </a:r>
            <a:r>
              <a:rPr lang="en-US" dirty="0" smtClean="0"/>
              <a:t> </a:t>
            </a:r>
            <a:r>
              <a:rPr lang="en-US" dirty="0" err="1" smtClean="0"/>
              <a:t>оршиж</a:t>
            </a:r>
            <a:r>
              <a:rPr lang="en-US" dirty="0" smtClean="0"/>
              <a:t> </a:t>
            </a:r>
            <a:r>
              <a:rPr lang="en-US" dirty="0" err="1" smtClean="0"/>
              <a:t>байгаа</a:t>
            </a:r>
            <a:r>
              <a:rPr lang="en-US" dirty="0" smtClean="0"/>
              <a:t> </a:t>
            </a:r>
            <a:r>
              <a:rPr lang="en-US" dirty="0" err="1" smtClean="0"/>
              <a:t>юм</a:t>
            </a:r>
            <a:r>
              <a:rPr lang="en-US" dirty="0" smtClean="0"/>
              <a: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229600" cy="1219200"/>
          </a:xfrm>
        </p:spPr>
        <p:txBody>
          <a:bodyPr>
            <a:normAutofit fontScale="90000"/>
          </a:bodyPr>
          <a:lstStyle/>
          <a:p>
            <a:pPr algn="ctr"/>
            <a:r>
              <a:rPr lang="mn-MN" sz="2800" dirty="0" smtClean="0">
                <a:latin typeface="Times New Roman" pitchFamily="18" charset="0"/>
                <a:cs typeface="Times New Roman" pitchFamily="18" charset="0"/>
              </a:rPr>
              <a:t>Инкотермс</a:t>
            </a:r>
            <a:r>
              <a:rPr sz="2800" smtClean="0">
                <a:latin typeface="Times New Roman" pitchFamily="18" charset="0"/>
                <a:cs typeface="Times New Roman" pitchFamily="18" charset="0"/>
              </a:rPr>
              <a:t> 2000 </a:t>
            </a:r>
            <a:r>
              <a:rPr lang="mn-MN" sz="2800" dirty="0" smtClean="0">
                <a:latin typeface="Times New Roman" pitchFamily="18" charset="0"/>
                <a:cs typeface="Times New Roman" pitchFamily="18" charset="0"/>
              </a:rPr>
              <a:t>дүрэм нь</a:t>
            </a:r>
            <a:r>
              <a:rPr sz="2800" smtClean="0">
                <a:latin typeface="Times New Roman" pitchFamily="18" charset="0"/>
                <a:cs typeface="Times New Roman" pitchFamily="18" charset="0"/>
              </a:rPr>
              <a:t> E, F, C, D </a:t>
            </a:r>
            <a:r>
              <a:rPr lang="mn-MN" sz="2800" dirty="0" smtClean="0">
                <a:latin typeface="Times New Roman" pitchFamily="18" charset="0"/>
                <a:cs typeface="Times New Roman" pitchFamily="18" charset="0"/>
              </a:rPr>
              <a:t>үндсэн  </a:t>
            </a:r>
            <a:r>
              <a:rPr sz="2800" smtClean="0">
                <a:latin typeface="Times New Roman" pitchFamily="18" charset="0"/>
                <a:cs typeface="Times New Roman" pitchFamily="18" charset="0"/>
              </a:rPr>
              <a:t>4 </a:t>
            </a:r>
            <a:r>
              <a:rPr lang="mn-MN" sz="2800" dirty="0" smtClean="0">
                <a:latin typeface="Times New Roman" pitchFamily="18" charset="0"/>
                <a:cs typeface="Times New Roman" pitchFamily="18" charset="0"/>
              </a:rPr>
              <a:t>бүлэг  буюу</a:t>
            </a:r>
            <a:r>
              <a:rPr sz="2800" smtClean="0">
                <a:latin typeface="Times New Roman" pitchFamily="18" charset="0"/>
                <a:cs typeface="Times New Roman" pitchFamily="18" charset="0"/>
              </a:rPr>
              <a:t> </a:t>
            </a:r>
            <a:r>
              <a:rPr lang="mn-MN" sz="2800" dirty="0" smtClean="0">
                <a:latin typeface="Times New Roman" pitchFamily="18" charset="0"/>
                <a:cs typeface="Times New Roman" pitchFamily="18" charset="0"/>
              </a:rPr>
              <a:t>13 нөхцлийг дэлгэрэнгүй тайлбарласан журмуудаас бүрдсэн. </a:t>
            </a:r>
            <a:br>
              <a:rPr lang="mn-MN" sz="2800" dirty="0" smtClean="0">
                <a:latin typeface="Times New Roman" pitchFamily="18" charset="0"/>
                <a:cs typeface="Times New Roman" pitchFamily="18" charset="0"/>
              </a:rPr>
            </a:br>
            <a:endParaRPr lang="en-US" sz="2800" dirty="0"/>
          </a:p>
        </p:txBody>
      </p:sp>
      <p:pic>
        <p:nvPicPr>
          <p:cNvPr id="4" name="Content Placeholder 3" descr="http://www.bluesky-logistics.mn/images/stories/bsl/incoterms2000.jpg"/>
          <p:cNvPicPr>
            <a:picLocks noGrp="1"/>
          </p:cNvPicPr>
          <p:nvPr>
            <p:ph sz="quarter" idx="1"/>
          </p:nvPr>
        </p:nvPicPr>
        <p:blipFill>
          <a:blip r:embed="rId2"/>
          <a:stretch>
            <a:fillRect/>
          </a:stretch>
        </p:blipFill>
        <p:spPr bwMode="auto">
          <a:xfrm>
            <a:off x="381000" y="1600200"/>
            <a:ext cx="7924800" cy="487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838200"/>
            <a:ext cx="7924800" cy="5257800"/>
          </a:xfrm>
        </p:spPr>
        <p:txBody>
          <a:bodyPr>
            <a:normAutofit fontScale="62500" lnSpcReduction="20000"/>
          </a:bodyPr>
          <a:lstStyle/>
          <a:p>
            <a:pPr marL="514350" indent="-514350">
              <a:buFont typeface="+mj-lt"/>
              <a:buAutoNum type="arabicPeriod"/>
            </a:pPr>
            <a:r>
              <a:rPr lang="en-US" dirty="0" smtClean="0"/>
              <a:t>EXW EX WORKS - ( V</a:t>
            </a:r>
            <a:r>
              <a:rPr lang="mn-MN" dirty="0" smtClean="0"/>
              <a:t>йлдвэрээс /уурхайгаас, агуулахаас/) </a:t>
            </a:r>
            <a:endParaRPr lang="en-US" dirty="0" smtClean="0"/>
          </a:p>
          <a:p>
            <a:pPr marL="514350" indent="-514350">
              <a:buFont typeface="+mj-lt"/>
              <a:buAutoNum type="arabicPeriod"/>
            </a:pPr>
            <a:r>
              <a:rPr lang="en-US" dirty="0" smtClean="0"/>
              <a:t>FCA FREE CARRIER - (</a:t>
            </a:r>
            <a:r>
              <a:rPr lang="mn-MN" dirty="0" smtClean="0"/>
              <a:t>Тээвэрлэх х</a:t>
            </a:r>
            <a:r>
              <a:rPr lang="en-US" dirty="0" smtClean="0"/>
              <a:t>v</a:t>
            </a:r>
            <a:r>
              <a:rPr lang="mn-MN" dirty="0" smtClean="0"/>
              <a:t>ртэл чєлєєтэй) </a:t>
            </a:r>
            <a:endParaRPr lang="en-US" dirty="0" smtClean="0"/>
          </a:p>
          <a:p>
            <a:pPr marL="514350" indent="-514350">
              <a:buFont typeface="+mj-lt"/>
              <a:buAutoNum type="arabicPeriod"/>
            </a:pPr>
            <a:r>
              <a:rPr lang="en-US" dirty="0" smtClean="0"/>
              <a:t>FAS FREE ALONGSIDE SHIP - ( </a:t>
            </a:r>
            <a:r>
              <a:rPr lang="mn-MN" dirty="0" smtClean="0"/>
              <a:t>Хєлгийн хашлаган дотор чєлєєтэй бараа ачихаар тохиролцсон боомтын нэр) </a:t>
            </a:r>
            <a:endParaRPr lang="en-US" dirty="0" smtClean="0"/>
          </a:p>
          <a:p>
            <a:pPr marL="514350" indent="-514350">
              <a:buFont typeface="+mj-lt"/>
              <a:buAutoNum type="arabicPeriod"/>
            </a:pPr>
            <a:r>
              <a:rPr lang="en-US" dirty="0" smtClean="0"/>
              <a:t>FOB FREE ON BOARD - ( </a:t>
            </a:r>
            <a:r>
              <a:rPr lang="mn-MN" dirty="0" smtClean="0"/>
              <a:t>Хєлєг онгоцны боомтон дээр чєлєєтэй байгаа)</a:t>
            </a:r>
            <a:endParaRPr lang="en-US" dirty="0" smtClean="0"/>
          </a:p>
          <a:p>
            <a:pPr marL="514350" indent="-514350">
              <a:buFont typeface="+mj-lt"/>
              <a:buAutoNum type="arabicPeriod"/>
            </a:pPr>
            <a:r>
              <a:rPr lang="en-US" dirty="0" smtClean="0"/>
              <a:t>CFR COST AND FREIGHT - ( </a:t>
            </a:r>
            <a:r>
              <a:rPr lang="mn-MN" dirty="0" smtClean="0"/>
              <a:t>Єртєг, тээвэрлэлт.......х</a:t>
            </a:r>
            <a:r>
              <a:rPr lang="en-US" dirty="0" smtClean="0"/>
              <a:t>v</a:t>
            </a:r>
            <a:r>
              <a:rPr lang="mn-MN" dirty="0" smtClean="0"/>
              <a:t>рэх боомтын нэр)</a:t>
            </a:r>
            <a:endParaRPr lang="en-US" dirty="0" smtClean="0"/>
          </a:p>
          <a:p>
            <a:pPr marL="514350" indent="-514350">
              <a:buFont typeface="+mj-lt"/>
              <a:buAutoNum type="arabicPeriod"/>
            </a:pPr>
            <a:r>
              <a:rPr lang="en-US" dirty="0" smtClean="0"/>
              <a:t>CIF COST INSURANCE AND FREIGHT - (</a:t>
            </a:r>
            <a:r>
              <a:rPr lang="mn-MN" dirty="0" smtClean="0"/>
              <a:t>Єртєг, даатгал........бараа ачих боомтын нэр ) </a:t>
            </a:r>
            <a:endParaRPr lang="en-US" dirty="0" smtClean="0"/>
          </a:p>
          <a:p>
            <a:pPr marL="514350" indent="-514350">
              <a:buFont typeface="+mj-lt"/>
              <a:buAutoNum type="arabicPeriod"/>
            </a:pPr>
            <a:r>
              <a:rPr lang="en-US" dirty="0" smtClean="0"/>
              <a:t>CPT CARRIAGE PAID TO - (</a:t>
            </a:r>
            <a:r>
              <a:rPr lang="mn-MN" dirty="0" smtClean="0"/>
              <a:t>Тээврийн хєлс ба даатгал .......х</a:t>
            </a:r>
            <a:r>
              <a:rPr lang="en-US" dirty="0" smtClean="0"/>
              <a:t>v</a:t>
            </a:r>
            <a:r>
              <a:rPr lang="mn-MN" dirty="0" smtClean="0"/>
              <a:t>ртэл тєлєгдсєн) </a:t>
            </a:r>
            <a:endParaRPr lang="en-US" dirty="0" smtClean="0"/>
          </a:p>
          <a:p>
            <a:pPr marL="514350" indent="-514350">
              <a:buFont typeface="+mj-lt"/>
              <a:buAutoNum type="arabicPeriod"/>
            </a:pPr>
            <a:r>
              <a:rPr lang="en-US" dirty="0" smtClean="0"/>
              <a:t>CIP CARRIAGE AND INSURANCE PAID TO - (</a:t>
            </a:r>
            <a:r>
              <a:rPr lang="mn-MN" dirty="0" smtClean="0"/>
              <a:t>Тээвэрлэлтийн хєлс …...х</a:t>
            </a:r>
            <a:r>
              <a:rPr lang="en-US" dirty="0" smtClean="0"/>
              <a:t>v</a:t>
            </a:r>
            <a:r>
              <a:rPr lang="mn-MN" dirty="0" smtClean="0"/>
              <a:t>ртэл чєлєєлєгдсєн ……х</a:t>
            </a:r>
            <a:r>
              <a:rPr lang="en-US" dirty="0" smtClean="0"/>
              <a:t>v</a:t>
            </a:r>
            <a:r>
              <a:rPr lang="mn-MN" dirty="0" smtClean="0"/>
              <a:t>рэх газрын нэр)</a:t>
            </a:r>
            <a:endParaRPr lang="en-US" dirty="0" smtClean="0"/>
          </a:p>
          <a:p>
            <a:pPr marL="514350" indent="-514350">
              <a:buFont typeface="+mj-lt"/>
              <a:buAutoNum type="arabicPeriod"/>
            </a:pPr>
            <a:r>
              <a:rPr lang="en-US" dirty="0" smtClean="0"/>
              <a:t>DAF DELIVERED AT FRONTIER - ( </a:t>
            </a:r>
            <a:r>
              <a:rPr lang="mn-MN" dirty="0" smtClean="0"/>
              <a:t>Хил дээр нийл</a:t>
            </a:r>
            <a:r>
              <a:rPr lang="en-US" dirty="0" smtClean="0"/>
              <a:t>vv</a:t>
            </a:r>
            <a:r>
              <a:rPr lang="mn-MN" dirty="0" smtClean="0"/>
              <a:t>лсэн / .....нэр б</a:t>
            </a:r>
            <a:r>
              <a:rPr lang="en-US" dirty="0" smtClean="0"/>
              <a:t>v</a:t>
            </a:r>
            <a:r>
              <a:rPr lang="mn-MN" dirty="0" smtClean="0"/>
              <a:t>хий газар/</a:t>
            </a:r>
            <a:endParaRPr lang="en-US" dirty="0" smtClean="0"/>
          </a:p>
          <a:p>
            <a:pPr marL="514350" indent="-514350">
              <a:buFont typeface="+mj-lt"/>
              <a:buAutoNum type="arabicPeriod"/>
            </a:pPr>
            <a:r>
              <a:rPr lang="en-US" dirty="0" smtClean="0"/>
              <a:t>DES DELIVERED EX SHIP -(</a:t>
            </a:r>
            <a:r>
              <a:rPr lang="mn-MN" dirty="0" smtClean="0"/>
              <a:t>Хєлєг онгоцон дээр нийл</a:t>
            </a:r>
            <a:r>
              <a:rPr lang="en-US" dirty="0" smtClean="0"/>
              <a:t>vv</a:t>
            </a:r>
            <a:r>
              <a:rPr lang="mn-MN" dirty="0" smtClean="0"/>
              <a:t>лсэн/.......х</a:t>
            </a:r>
            <a:r>
              <a:rPr lang="en-US" dirty="0" smtClean="0"/>
              <a:t>v</a:t>
            </a:r>
            <a:r>
              <a:rPr lang="mn-MN" dirty="0" smtClean="0"/>
              <a:t>рэх боомтын нэр/ </a:t>
            </a:r>
            <a:endParaRPr lang="en-US" dirty="0" smtClean="0"/>
          </a:p>
          <a:p>
            <a:pPr marL="514350" indent="-514350">
              <a:buFont typeface="+mj-lt"/>
              <a:buAutoNum type="arabicPeriod"/>
            </a:pPr>
            <a:r>
              <a:rPr lang="en-US" dirty="0" smtClean="0"/>
              <a:t>DEQ DELIVERED EX QUAY - (</a:t>
            </a:r>
            <a:r>
              <a:rPr lang="mn-MN" dirty="0" smtClean="0"/>
              <a:t>Хєлєг онгоцны зогсоол дээр нийл</a:t>
            </a:r>
            <a:r>
              <a:rPr lang="en-US" dirty="0" smtClean="0"/>
              <a:t>vv</a:t>
            </a:r>
            <a:r>
              <a:rPr lang="mn-MN" dirty="0" smtClean="0"/>
              <a:t>лсэн /.......гаалийн хураамжийн тєлбєртэй /....х</a:t>
            </a:r>
            <a:r>
              <a:rPr lang="en-US" dirty="0" smtClean="0"/>
              <a:t>v</a:t>
            </a:r>
            <a:r>
              <a:rPr lang="mn-MN" dirty="0" smtClean="0"/>
              <a:t>рэх газрын нэр / </a:t>
            </a:r>
            <a:endParaRPr lang="en-US" dirty="0" smtClean="0"/>
          </a:p>
          <a:p>
            <a:pPr marL="514350" indent="-514350">
              <a:buFont typeface="+mj-lt"/>
              <a:buAutoNum type="arabicPeriod"/>
            </a:pPr>
            <a:r>
              <a:rPr lang="en-US" dirty="0" smtClean="0"/>
              <a:t>DDU DELIVERED DUTY UNPAID - (</a:t>
            </a:r>
            <a:r>
              <a:rPr lang="mn-MN" dirty="0" smtClean="0"/>
              <a:t>Гаалийн хураамжийн тєлбєрг</a:t>
            </a:r>
            <a:r>
              <a:rPr lang="en-US" dirty="0" smtClean="0"/>
              <a:t>v</a:t>
            </a:r>
            <a:r>
              <a:rPr lang="mn-MN" dirty="0" smtClean="0"/>
              <a:t>й нийл</a:t>
            </a:r>
            <a:r>
              <a:rPr lang="en-US" dirty="0" smtClean="0"/>
              <a:t>vv</a:t>
            </a:r>
            <a:r>
              <a:rPr lang="mn-MN" dirty="0" smtClean="0"/>
              <a:t>лсэн/.......х</a:t>
            </a:r>
            <a:r>
              <a:rPr lang="en-US" dirty="0" smtClean="0"/>
              <a:t>v</a:t>
            </a:r>
            <a:r>
              <a:rPr lang="mn-MN" dirty="0" smtClean="0"/>
              <a:t>рэх газрын нэр /</a:t>
            </a:r>
            <a:endParaRPr lang="en-US" dirty="0" smtClean="0"/>
          </a:p>
          <a:p>
            <a:pPr marL="514350" indent="-514350">
              <a:buFont typeface="+mj-lt"/>
              <a:buAutoNum type="arabicPeriod"/>
            </a:pPr>
            <a:r>
              <a:rPr lang="en-US" dirty="0" smtClean="0"/>
              <a:t>DDP DELIVERED DUTY PAID - ( </a:t>
            </a:r>
            <a:r>
              <a:rPr lang="mn-MN" dirty="0" smtClean="0"/>
              <a:t>Гаалийн хураамжийн тєлбєртэй нийл</a:t>
            </a:r>
            <a:r>
              <a:rPr lang="en-US" dirty="0" smtClean="0"/>
              <a:t>vv</a:t>
            </a:r>
            <a:r>
              <a:rPr lang="mn-MN" dirty="0" smtClean="0"/>
              <a:t>лсэн/.......х</a:t>
            </a:r>
            <a:r>
              <a:rPr lang="en-US" dirty="0" smtClean="0"/>
              <a:t>v</a:t>
            </a:r>
            <a:r>
              <a:rPr lang="mn-MN" dirty="0" smtClean="0"/>
              <a:t>рэх газрын нэр /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09600"/>
            <a:ext cx="8229600" cy="6248400"/>
          </a:xfrm>
        </p:spPr>
        <p:txBody>
          <a:bodyPr>
            <a:normAutofit/>
          </a:bodyPr>
          <a:lstStyle/>
          <a:p>
            <a:pPr algn="just"/>
            <a:r>
              <a:rPr lang="mn-MN" b="1" u="sng" dirty="0" smtClean="0">
                <a:latin typeface="Times New Roman" pitchFamily="18" charset="0"/>
                <a:cs typeface="Times New Roman" pitchFamily="18" charset="0"/>
              </a:rPr>
              <a:t>Е-бүлгийн нөхцөл</a:t>
            </a:r>
            <a:r>
              <a:rPr lang="en-US" dirty="0" smtClean="0">
                <a:latin typeface="Times New Roman" pitchFamily="18" charset="0"/>
                <a:cs typeface="Times New Roman" pitchFamily="18" charset="0"/>
              </a:rPr>
              <a:t> </a:t>
            </a:r>
          </a:p>
          <a:p>
            <a:pPr algn="just">
              <a:buNone/>
            </a:pPr>
            <a:r>
              <a:rPr lang="en-US"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EXW-Ex works</a:t>
            </a:r>
            <a:r>
              <a:rPr lang="mn-MN" dirty="0" smtClean="0">
                <a:latin typeface="Times New Roman" pitchFamily="18" charset="0"/>
                <a:cs typeface="Times New Roman" pitchFamily="18" charset="0"/>
              </a:rPr>
              <a:t> гэсэн ганцхан нөхцөл хамаардаг.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ганц</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vvрэг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энэ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тохиолдолд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өөрийн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vйлдвэр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дотор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хvлээлгэн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өгөх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барааг нийлүүлэхэд шаардлагатай шалгалтыг хийхэд зарцуулсан болон баглаа боодлын зардлыг хариуцдаг бол </a:t>
            </a:r>
            <a:r>
              <a:rPr lang="en-US" dirty="0" err="1" smtClean="0">
                <a:latin typeface="Times New Roman" pitchFamily="18" charset="0"/>
                <a:cs typeface="Times New Roman" pitchFamily="18" charset="0"/>
              </a:rPr>
              <a:t>бусад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a:t>
            </a:r>
            <a:r>
              <a:rPr lang="mn-MN" dirty="0" smtClean="0">
                <a:latin typeface="Times New Roman" pitchFamily="18" charset="0"/>
                <a:cs typeface="Times New Roman" pitchFamily="18" charset="0"/>
              </a:rPr>
              <a:t>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vйл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ажиллагааг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өөрөө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Худалдан авагч төлбөрийг урьдчилан бэлнээр төлдөг. </a:t>
            </a:r>
          </a:p>
          <a:p>
            <a:pPr algn="just"/>
            <a:r>
              <a:rPr lang="mn-MN" b="1"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F</a:t>
            </a:r>
            <a:r>
              <a:rPr lang="mn-MN" b="1" u="sng" dirty="0" smtClean="0">
                <a:latin typeface="Times New Roman" pitchFamily="18" charset="0"/>
                <a:cs typeface="Times New Roman" pitchFamily="18" charset="0"/>
              </a:rPr>
              <a:t> бүлгийн нөхцлүүд</a:t>
            </a:r>
            <a:r>
              <a:rPr lang="en-US" dirty="0" smtClean="0">
                <a:latin typeface="Times New Roman" pitchFamily="18" charset="0"/>
                <a:cs typeface="Times New Roman" pitchFamily="18" charset="0"/>
              </a:rPr>
              <a:t> </a:t>
            </a:r>
          </a:p>
          <a:p>
            <a:pPr algn="just">
              <a:buNone/>
            </a:pP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энэ бүлгийн нөхцлүүдийн онцлог нь худалдагч, худалдан авагчтай харилцан тохиролцсоны үндсэнд тээвэрлэгчид бараа бүтээгдэхүүнийг хүлээлгэн өгсөн үеэс үүргээ биелүүлсэнд тооцно. Энэ тохиолдолд тээврийн үндсэн ажиллагааг зохион байгуулах үүргийг худалдан авагч хариуцна.</a:t>
            </a:r>
            <a:r>
              <a:rPr lang="en-US"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457200" y="838200"/>
            <a:ext cx="8229600" cy="6019800"/>
          </a:xfrm>
        </p:spPr>
        <p:txBody>
          <a:bodyPr>
            <a:normAutofit fontScale="92500"/>
          </a:bodyPr>
          <a:lstStyle/>
          <a:p>
            <a:pPr algn="just"/>
            <a:r>
              <a:rPr lang="en-US" b="1" dirty="0" smtClean="0">
                <a:latin typeface="Times New Roman" pitchFamily="18" charset="0"/>
                <a:cs typeface="Times New Roman" pitchFamily="18" charset="0"/>
              </a:rPr>
              <a:t>FCA</a:t>
            </a:r>
            <a:r>
              <a:rPr lang="en-US" dirty="0" smtClean="0">
                <a:latin typeface="Times New Roman" pitchFamily="18" charset="0"/>
                <a:cs typeface="Times New Roman" pitchFamily="18" charset="0"/>
              </a:rPr>
              <a:t> – Free Career: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зөөвөрлөх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тээвэрлэх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хэлбэрийг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сонгоно</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тээвэрлэгч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байгууллагад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хvлээлгэн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өгсөнөөр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хариуцлага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дуусах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vvнээс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хойш</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өөрөө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a:t>
            </a:r>
            <a:endParaRPr lang="mn-MN" dirty="0" smtClean="0">
              <a:latin typeface="Times New Roman" pitchFamily="18" charset="0"/>
              <a:cs typeface="Times New Roman" pitchFamily="18" charset="0"/>
            </a:endParaRPr>
          </a:p>
          <a:p>
            <a:pPr algn="just"/>
            <a:r>
              <a:rPr lang="en-US" b="1" dirty="0" smtClean="0"/>
              <a:t>FAS</a:t>
            </a:r>
            <a:r>
              <a:rPr lang="en-US" dirty="0" smtClean="0"/>
              <a:t> – Free Alongside Ship: </a:t>
            </a:r>
            <a:r>
              <a:rPr lang="en-US" dirty="0" err="1" smtClean="0"/>
              <a:t>Бараа</a:t>
            </a:r>
            <a:r>
              <a:rPr lang="en-US" dirty="0" smtClean="0"/>
              <a:t> </a:t>
            </a:r>
            <a:r>
              <a:rPr lang="en-US" dirty="0" err="1" smtClean="0"/>
              <a:t>таваарыг</a:t>
            </a:r>
            <a:r>
              <a:rPr lang="en-US" dirty="0" smtClean="0"/>
              <a:t> </a:t>
            </a:r>
            <a:r>
              <a:rPr lang="en-US" dirty="0" err="1" smtClean="0"/>
              <a:t>усан</a:t>
            </a:r>
            <a:r>
              <a:rPr lang="en-US" dirty="0" smtClean="0"/>
              <a:t> </a:t>
            </a:r>
            <a:r>
              <a:rPr lang="en-US" dirty="0" err="1" smtClean="0"/>
              <a:t>онгоцны</a:t>
            </a:r>
            <a:r>
              <a:rPr lang="en-US" dirty="0" smtClean="0"/>
              <a:t> </a:t>
            </a:r>
            <a:r>
              <a:rPr lang="en-US" dirty="0" err="1" smtClean="0"/>
              <a:t>боомтод</a:t>
            </a:r>
            <a:r>
              <a:rPr lang="en-US" dirty="0" smtClean="0"/>
              <a:t> </a:t>
            </a:r>
            <a:r>
              <a:rPr lang="en-US" dirty="0" err="1" smtClean="0"/>
              <a:t>хvргэж</a:t>
            </a:r>
            <a:r>
              <a:rPr lang="en-US" dirty="0" smtClean="0"/>
              <a:t>, </a:t>
            </a:r>
            <a:r>
              <a:rPr lang="en-US" dirty="0" err="1" smtClean="0"/>
              <a:t>хvлээлгэн</a:t>
            </a:r>
            <a:r>
              <a:rPr lang="en-US" dirty="0" smtClean="0"/>
              <a:t> </a:t>
            </a:r>
            <a:r>
              <a:rPr lang="en-US" dirty="0" err="1" smtClean="0"/>
              <a:t>өгсөнөөр</a:t>
            </a:r>
            <a:r>
              <a:rPr lang="en-US" dirty="0" smtClean="0"/>
              <a:t> </a:t>
            </a:r>
            <a:r>
              <a:rPr lang="en-US" dirty="0" err="1" smtClean="0"/>
              <a:t>худалдагчийн</a:t>
            </a:r>
            <a:r>
              <a:rPr lang="en-US" dirty="0" smtClean="0"/>
              <a:t> </a:t>
            </a:r>
            <a:r>
              <a:rPr lang="en-US" dirty="0" err="1" smtClean="0"/>
              <a:t>хариуцлага</a:t>
            </a:r>
            <a:r>
              <a:rPr lang="en-US" dirty="0" smtClean="0"/>
              <a:t> </a:t>
            </a:r>
            <a:r>
              <a:rPr lang="en-US" dirty="0" err="1" smtClean="0"/>
              <a:t>дуусч</a:t>
            </a:r>
            <a:r>
              <a:rPr lang="en-US" dirty="0" smtClean="0"/>
              <a:t>, </a:t>
            </a:r>
            <a:r>
              <a:rPr lang="en-US" dirty="0" err="1" smtClean="0"/>
              <a:t>энэ</a:t>
            </a:r>
            <a:r>
              <a:rPr lang="en-US" dirty="0" smtClean="0"/>
              <a:t> </a:t>
            </a:r>
            <a:r>
              <a:rPr lang="en-US" dirty="0" err="1" smtClean="0"/>
              <a:t>vеэс</a:t>
            </a:r>
            <a:r>
              <a:rPr lang="en-US" dirty="0" smtClean="0"/>
              <a:t> </a:t>
            </a:r>
            <a:r>
              <a:rPr lang="en-US" dirty="0" err="1" smtClean="0"/>
              <a:t>хойш</a:t>
            </a:r>
            <a:r>
              <a:rPr lang="en-US" dirty="0" smtClean="0"/>
              <a:t> </a:t>
            </a:r>
            <a:r>
              <a:rPr lang="en-US" dirty="0" err="1" smtClean="0"/>
              <a:t>худалдан</a:t>
            </a:r>
            <a:r>
              <a:rPr lang="en-US" dirty="0" smtClean="0"/>
              <a:t> </a:t>
            </a:r>
            <a:r>
              <a:rPr lang="en-US" dirty="0" err="1" smtClean="0"/>
              <a:t>авагч</a:t>
            </a:r>
            <a:r>
              <a:rPr lang="en-US" dirty="0" smtClean="0"/>
              <a:t> </a:t>
            </a:r>
            <a:r>
              <a:rPr lang="en-US" dirty="0" err="1" smtClean="0"/>
              <a:t>тал</a:t>
            </a:r>
            <a:r>
              <a:rPr lang="en-US" dirty="0" smtClean="0"/>
              <a:t> </a:t>
            </a:r>
            <a:r>
              <a:rPr lang="en-US" dirty="0" err="1" smtClean="0"/>
              <a:t>хариуцна</a:t>
            </a:r>
            <a:r>
              <a:rPr lang="en-US" dirty="0" smtClean="0"/>
              <a:t>. </a:t>
            </a:r>
            <a:r>
              <a:rPr lang="en-US" dirty="0" err="1" smtClean="0"/>
              <a:t>Худалдан</a:t>
            </a:r>
            <a:r>
              <a:rPr lang="en-US" dirty="0" smtClean="0"/>
              <a:t> </a:t>
            </a:r>
            <a:r>
              <a:rPr lang="en-US" dirty="0" err="1" smtClean="0"/>
              <a:t>авагч</a:t>
            </a:r>
            <a:r>
              <a:rPr lang="en-US" dirty="0" smtClean="0"/>
              <a:t> </a:t>
            </a:r>
            <a:r>
              <a:rPr lang="en-US" dirty="0" err="1" smtClean="0"/>
              <a:t>тээвэрлэх</a:t>
            </a:r>
            <a:r>
              <a:rPr lang="en-US" dirty="0" smtClean="0"/>
              <a:t> </a:t>
            </a:r>
            <a:r>
              <a:rPr lang="en-US" dirty="0" err="1" smtClean="0"/>
              <a:t>усан</a:t>
            </a:r>
            <a:r>
              <a:rPr lang="en-US" dirty="0" smtClean="0"/>
              <a:t> </a:t>
            </a:r>
            <a:r>
              <a:rPr lang="en-US" dirty="0" err="1" smtClean="0"/>
              <a:t>онгоцыг</a:t>
            </a:r>
            <a:r>
              <a:rPr lang="en-US" dirty="0" smtClean="0"/>
              <a:t> </a:t>
            </a:r>
            <a:r>
              <a:rPr lang="en-US" dirty="0" err="1" smtClean="0"/>
              <a:t>сонгох</a:t>
            </a:r>
            <a:r>
              <a:rPr lang="en-US" dirty="0" smtClean="0"/>
              <a:t> </a:t>
            </a:r>
            <a:r>
              <a:rPr lang="en-US" dirty="0" err="1" smtClean="0"/>
              <a:t>ба</a:t>
            </a:r>
            <a:r>
              <a:rPr lang="en-US" dirty="0" smtClean="0"/>
              <a:t> </a:t>
            </a:r>
            <a:r>
              <a:rPr lang="en-US" dirty="0" err="1" smtClean="0"/>
              <a:t>бараа</a:t>
            </a:r>
            <a:r>
              <a:rPr lang="en-US" dirty="0" smtClean="0"/>
              <a:t> </a:t>
            </a:r>
            <a:r>
              <a:rPr lang="en-US" dirty="0" err="1" smtClean="0"/>
              <a:t>таваарын</a:t>
            </a:r>
            <a:r>
              <a:rPr lang="en-US" dirty="0" smtClean="0"/>
              <a:t> </a:t>
            </a:r>
            <a:r>
              <a:rPr lang="en-US" dirty="0" err="1" smtClean="0"/>
              <a:t>гаалийн</a:t>
            </a:r>
            <a:r>
              <a:rPr lang="en-US" dirty="0" smtClean="0"/>
              <a:t> </a:t>
            </a:r>
            <a:r>
              <a:rPr lang="en-US" dirty="0" err="1" smtClean="0"/>
              <a:t>асуудлыг</a:t>
            </a:r>
            <a:r>
              <a:rPr lang="en-US" dirty="0" smtClean="0"/>
              <a:t> </a:t>
            </a:r>
            <a:r>
              <a:rPr lang="en-US" dirty="0" err="1" smtClean="0"/>
              <a:t>хариуцна</a:t>
            </a:r>
            <a:r>
              <a:rPr lang="en-US" dirty="0" smtClean="0"/>
              <a:t>.</a:t>
            </a:r>
            <a:endParaRPr lang="mn-MN" dirty="0" smtClean="0"/>
          </a:p>
          <a:p>
            <a:pPr algn="just"/>
            <a:r>
              <a:rPr lang="en-US" b="1" dirty="0" smtClean="0"/>
              <a:t>FOB</a:t>
            </a:r>
            <a:r>
              <a:rPr lang="en-US" dirty="0" smtClean="0"/>
              <a:t> – Free on Board: </a:t>
            </a:r>
            <a:r>
              <a:rPr lang="en-US" dirty="0" err="1" smtClean="0"/>
              <a:t>Худалдагч</a:t>
            </a:r>
            <a:r>
              <a:rPr lang="en-US" dirty="0" smtClean="0"/>
              <a:t> </a:t>
            </a:r>
            <a:r>
              <a:rPr lang="en-US" dirty="0" err="1" smtClean="0"/>
              <a:t>тал</a:t>
            </a:r>
            <a:r>
              <a:rPr lang="en-US" dirty="0" smtClean="0"/>
              <a:t> </a:t>
            </a:r>
            <a:r>
              <a:rPr lang="en-US" dirty="0" err="1" smtClean="0"/>
              <a:t>энэ</a:t>
            </a:r>
            <a:r>
              <a:rPr lang="en-US" dirty="0" smtClean="0"/>
              <a:t> </a:t>
            </a:r>
            <a:r>
              <a:rPr lang="en-US" dirty="0" err="1" smtClean="0"/>
              <a:t>гэрээгээр</a:t>
            </a:r>
            <a:r>
              <a:rPr lang="en-US" dirty="0" smtClean="0"/>
              <a:t> </a:t>
            </a:r>
            <a:r>
              <a:rPr lang="en-US" dirty="0" err="1" smtClean="0"/>
              <a:t>бараа</a:t>
            </a:r>
            <a:r>
              <a:rPr lang="en-US" dirty="0" smtClean="0"/>
              <a:t> </a:t>
            </a:r>
            <a:r>
              <a:rPr lang="en-US" dirty="0" err="1" smtClean="0"/>
              <a:t>таваарыг</a:t>
            </a:r>
            <a:r>
              <a:rPr lang="en-US" dirty="0" smtClean="0"/>
              <a:t> </a:t>
            </a:r>
            <a:r>
              <a:rPr lang="en-US" dirty="0" err="1" smtClean="0"/>
              <a:t>худалдан</a:t>
            </a:r>
            <a:r>
              <a:rPr lang="en-US" dirty="0" smtClean="0"/>
              <a:t> </a:t>
            </a:r>
            <a:r>
              <a:rPr lang="en-US" dirty="0" err="1" smtClean="0"/>
              <a:t>авагч</a:t>
            </a:r>
            <a:r>
              <a:rPr lang="en-US" dirty="0" smtClean="0"/>
              <a:t> </a:t>
            </a:r>
            <a:r>
              <a:rPr lang="en-US" dirty="0" err="1" smtClean="0"/>
              <a:t>талын</a:t>
            </a:r>
            <a:r>
              <a:rPr lang="en-US" dirty="0" smtClean="0"/>
              <a:t> </a:t>
            </a:r>
            <a:r>
              <a:rPr lang="en-US" dirty="0" err="1" smtClean="0"/>
              <a:t>сонгосон</a:t>
            </a:r>
            <a:r>
              <a:rPr lang="en-US" dirty="0" smtClean="0"/>
              <a:t> </a:t>
            </a:r>
            <a:r>
              <a:rPr lang="en-US" dirty="0" err="1" smtClean="0"/>
              <a:t>усан</a:t>
            </a:r>
            <a:r>
              <a:rPr lang="en-US" dirty="0" smtClean="0"/>
              <a:t> </a:t>
            </a:r>
            <a:r>
              <a:rPr lang="en-US" dirty="0" err="1" smtClean="0"/>
              <a:t>онгоцонд</a:t>
            </a:r>
            <a:r>
              <a:rPr lang="en-US" dirty="0" smtClean="0"/>
              <a:t> </a:t>
            </a:r>
            <a:r>
              <a:rPr lang="en-US" dirty="0" err="1" smtClean="0"/>
              <a:t>ачиж</a:t>
            </a:r>
            <a:r>
              <a:rPr lang="en-US" dirty="0" smtClean="0"/>
              <a:t>, </a:t>
            </a:r>
            <a:r>
              <a:rPr lang="en-US" dirty="0" err="1" smtClean="0"/>
              <a:t>худалдан</a:t>
            </a:r>
            <a:r>
              <a:rPr lang="en-US" dirty="0" smtClean="0"/>
              <a:t> </a:t>
            </a:r>
            <a:r>
              <a:rPr lang="en-US" dirty="0" err="1" smtClean="0"/>
              <a:t>авагч</a:t>
            </a:r>
            <a:r>
              <a:rPr lang="en-US" dirty="0" smtClean="0"/>
              <a:t> </a:t>
            </a:r>
            <a:r>
              <a:rPr lang="en-US" dirty="0" err="1" smtClean="0"/>
              <a:t>тал</a:t>
            </a:r>
            <a:r>
              <a:rPr lang="en-US" dirty="0" smtClean="0"/>
              <a:t> </a:t>
            </a:r>
            <a:r>
              <a:rPr lang="en-US" dirty="0" err="1" smtClean="0"/>
              <a:t>далайн</a:t>
            </a:r>
            <a:r>
              <a:rPr lang="en-US" dirty="0" smtClean="0"/>
              <a:t> </a:t>
            </a:r>
            <a:r>
              <a:rPr lang="en-US" dirty="0" err="1" smtClean="0"/>
              <a:t>тээврийн</a:t>
            </a:r>
            <a:r>
              <a:rPr lang="en-US" dirty="0" smtClean="0"/>
              <a:t> </a:t>
            </a:r>
            <a:r>
              <a:rPr lang="en-US" dirty="0" err="1" smtClean="0"/>
              <a:t>зардал</a:t>
            </a:r>
            <a:r>
              <a:rPr lang="en-US" dirty="0" smtClean="0"/>
              <a:t> </a:t>
            </a:r>
            <a:r>
              <a:rPr lang="en-US" dirty="0" err="1" smtClean="0"/>
              <a:t>болон</a:t>
            </a:r>
            <a:r>
              <a:rPr lang="en-US" dirty="0" smtClean="0"/>
              <a:t> </a:t>
            </a:r>
            <a:r>
              <a:rPr lang="en-US" dirty="0" err="1" smtClean="0"/>
              <a:t>энэ</a:t>
            </a:r>
            <a:r>
              <a:rPr lang="en-US" dirty="0" smtClean="0"/>
              <a:t> </a:t>
            </a:r>
            <a:r>
              <a:rPr lang="en-US" dirty="0" err="1" smtClean="0"/>
              <a:t>мөчөөс</a:t>
            </a:r>
            <a:r>
              <a:rPr lang="en-US" dirty="0" smtClean="0"/>
              <a:t> </a:t>
            </a:r>
            <a:r>
              <a:rPr lang="en-US" dirty="0" err="1" smtClean="0"/>
              <a:t>хойшхи</a:t>
            </a:r>
            <a:r>
              <a:rPr lang="en-US" dirty="0" smtClean="0"/>
              <a:t> </a:t>
            </a:r>
            <a:r>
              <a:rPr lang="en-US" dirty="0" err="1" smtClean="0"/>
              <a:t>бvх</a:t>
            </a:r>
            <a:r>
              <a:rPr lang="en-US" dirty="0" smtClean="0"/>
              <a:t> </a:t>
            </a:r>
            <a:r>
              <a:rPr lang="en-US" dirty="0" err="1" smtClean="0"/>
              <a:t>зардал</a:t>
            </a:r>
            <a:r>
              <a:rPr lang="en-US" dirty="0" smtClean="0"/>
              <a:t> </a:t>
            </a:r>
            <a:r>
              <a:rPr lang="en-US" dirty="0" err="1" smtClean="0"/>
              <a:t>эрсдлийг</a:t>
            </a:r>
            <a:r>
              <a:rPr lang="en-US" dirty="0" smtClean="0"/>
              <a:t> </a:t>
            </a:r>
            <a:r>
              <a:rPr lang="en-US" dirty="0" err="1" smtClean="0"/>
              <a:t>хариуцна</a:t>
            </a:r>
            <a:r>
              <a:rPr lang="en-US" dirty="0" smtClean="0"/>
              <a:t>. </a:t>
            </a:r>
            <a:r>
              <a:rPr lang="en-US" dirty="0" err="1" smtClean="0"/>
              <a:t>Энд</a:t>
            </a:r>
            <a:r>
              <a:rPr lang="en-US" dirty="0" smtClean="0"/>
              <a:t> </a:t>
            </a:r>
            <a:r>
              <a:rPr lang="en-US" dirty="0" err="1" smtClean="0"/>
              <a:t>бараа</a:t>
            </a:r>
            <a:r>
              <a:rPr lang="en-US" dirty="0" smtClean="0"/>
              <a:t> </a:t>
            </a:r>
            <a:r>
              <a:rPr lang="en-US" dirty="0" err="1" smtClean="0"/>
              <a:t>таваар</a:t>
            </a:r>
            <a:r>
              <a:rPr lang="en-US" dirty="0" smtClean="0"/>
              <a:t> </a:t>
            </a:r>
            <a:r>
              <a:rPr lang="en-US" dirty="0" err="1" smtClean="0"/>
              <a:t>экспортлохтой</a:t>
            </a:r>
            <a:r>
              <a:rPr lang="en-US" dirty="0" smtClean="0"/>
              <a:t> </a:t>
            </a:r>
            <a:r>
              <a:rPr lang="en-US" dirty="0" err="1" smtClean="0"/>
              <a:t>холбоотой</a:t>
            </a:r>
            <a:r>
              <a:rPr lang="en-US" dirty="0" smtClean="0"/>
              <a:t> </a:t>
            </a:r>
            <a:r>
              <a:rPr lang="en-US" dirty="0" err="1" smtClean="0"/>
              <a:t>бvх</a:t>
            </a:r>
            <a:r>
              <a:rPr lang="en-US" dirty="0" smtClean="0"/>
              <a:t> </a:t>
            </a:r>
            <a:r>
              <a:rPr lang="en-US" dirty="0" err="1" smtClean="0"/>
              <a:t>баримт</a:t>
            </a:r>
            <a:r>
              <a:rPr lang="en-US" dirty="0" smtClean="0"/>
              <a:t> </a:t>
            </a:r>
            <a:r>
              <a:rPr lang="en-US" dirty="0" err="1" smtClean="0"/>
              <a:t>бичиг</a:t>
            </a:r>
            <a:r>
              <a:rPr lang="en-US" dirty="0" smtClean="0"/>
              <a:t>, </a:t>
            </a:r>
            <a:r>
              <a:rPr lang="en-US" dirty="0" err="1" smtClean="0"/>
              <a:t>гаалийн</a:t>
            </a:r>
            <a:r>
              <a:rPr lang="en-US" dirty="0" smtClean="0"/>
              <a:t> </a:t>
            </a:r>
            <a:r>
              <a:rPr lang="en-US" dirty="0" err="1" smtClean="0"/>
              <a:t>асуудлыг</a:t>
            </a:r>
            <a:r>
              <a:rPr lang="en-US" dirty="0" smtClean="0"/>
              <a:t> </a:t>
            </a:r>
            <a:r>
              <a:rPr lang="en-US" dirty="0" err="1" smtClean="0"/>
              <a:t>худалдагч</a:t>
            </a:r>
            <a:r>
              <a:rPr lang="en-US" dirty="0" smtClean="0"/>
              <a:t> </a:t>
            </a:r>
            <a:r>
              <a:rPr lang="en-US" dirty="0" err="1" smtClean="0"/>
              <a:t>тал</a:t>
            </a:r>
            <a:r>
              <a:rPr lang="en-US" dirty="0" smtClean="0"/>
              <a:t> </a:t>
            </a:r>
            <a:r>
              <a:rPr lang="en-US" dirty="0" err="1" smtClean="0"/>
              <a:t>хариуцна</a:t>
            </a:r>
            <a:r>
              <a:rPr lang="en-US" dirty="0" smtClean="0"/>
              <a:t>.</a:t>
            </a:r>
          </a:p>
          <a:p>
            <a:pPr algn="just"/>
            <a:endParaRPr lang="en-US" dirty="0" smtClean="0">
              <a:latin typeface="Times New Roman" pitchFamily="18" charset="0"/>
              <a:cs typeface="Times New Roman" pitchFamily="18" charset="0"/>
            </a:endParaRPr>
          </a:p>
          <a:p>
            <a:pPr algn="just"/>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685800"/>
            <a:ext cx="7772400" cy="2514600"/>
          </a:xfrm>
        </p:spPr>
        <p:txBody>
          <a:bodyPr>
            <a:normAutofit/>
          </a:bodyPr>
          <a:lstStyle/>
          <a:p>
            <a:pPr>
              <a:buNone/>
            </a:pPr>
            <a:r>
              <a:rPr lang="mn-MN" b="1" u="sng" dirty="0" smtClean="0">
                <a:latin typeface="Times New Roman" pitchFamily="18" charset="0"/>
                <a:cs typeface="Times New Roman" pitchFamily="18" charset="0"/>
              </a:rPr>
              <a:t>С бүлгийн нөхцлүүд</a:t>
            </a:r>
          </a:p>
          <a:p>
            <a:pPr>
              <a:buNone/>
            </a:pPr>
            <a:r>
              <a:rPr lang="mn-MN" dirty="0" smtClean="0">
                <a:latin typeface="Times New Roman" pitchFamily="18" charset="0"/>
                <a:cs typeface="Times New Roman" pitchFamily="18" charset="0"/>
              </a:rPr>
              <a:t>    энэ бүлгийн нөхцөл ёсоор үндсэн тээвэрлэлтийн хөлс төлөгдсөн, худалдагч бараа бүтээгдэхүүнийг худалдан авагчтай харилцан тохиролцсон газарт өмчлөлд нь шилжүүлснээр үүргээ г</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үйцэтгэсэнд тооцно.</a:t>
            </a:r>
            <a:endParaRPr lang="mn-MN" b="1" u="sng" dirty="0" smtClean="0">
              <a:latin typeface="Times New Roman" pitchFamily="18" charset="0"/>
              <a:cs typeface="Times New Roman" pitchFamily="18" charset="0"/>
            </a:endParaRPr>
          </a:p>
        </p:txBody>
      </p:sp>
      <p:pic>
        <p:nvPicPr>
          <p:cNvPr id="4" name="Picture 3" descr="angilal C.jpg"/>
          <p:cNvPicPr>
            <a:picLocks noChangeAspect="1"/>
          </p:cNvPicPr>
          <p:nvPr/>
        </p:nvPicPr>
        <p:blipFill>
          <a:blip r:embed="rId2">
            <a:lum contrast="40000"/>
          </a:blip>
          <a:stretch>
            <a:fillRect/>
          </a:stretch>
        </p:blipFill>
        <p:spPr>
          <a:xfrm>
            <a:off x="304800" y="2743200"/>
            <a:ext cx="8305800" cy="2971800"/>
          </a:xfrm>
          <a:prstGeom prst="rect">
            <a:avLst/>
          </a:prstGeom>
        </p:spPr>
      </p:pic>
      <p:pic>
        <p:nvPicPr>
          <p:cNvPr id="5" name="Picture 4" descr="angilal D.jpg"/>
          <p:cNvPicPr>
            <a:picLocks noChangeAspect="1"/>
          </p:cNvPicPr>
          <p:nvPr/>
        </p:nvPicPr>
        <p:blipFill>
          <a:blip r:embed="rId3">
            <a:lum contrast="40000"/>
          </a:blip>
          <a:srcRect l="5418" t="81132" r="24149"/>
          <a:stretch>
            <a:fillRect/>
          </a:stretch>
        </p:blipFill>
        <p:spPr>
          <a:xfrm>
            <a:off x="457200" y="5486400"/>
            <a:ext cx="6705600" cy="762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486400"/>
          </a:xfrm>
        </p:spPr>
        <p:txBody>
          <a:bodyPr>
            <a:normAutofit fontScale="85000" lnSpcReduction="10000"/>
          </a:bodyPr>
          <a:lstStyle/>
          <a:p>
            <a:pPr algn="just"/>
            <a:r>
              <a:rPr lang="en-US" b="1" dirty="0" smtClean="0"/>
              <a:t>CFR</a:t>
            </a:r>
            <a:r>
              <a:rPr lang="en-US" dirty="0" smtClean="0"/>
              <a:t> – Cost and Freight: </a:t>
            </a:r>
            <a:r>
              <a:rPr lang="en-US" dirty="0" err="1" smtClean="0"/>
              <a:t>Худалдагч</a:t>
            </a:r>
            <a:r>
              <a:rPr lang="en-US" dirty="0" smtClean="0"/>
              <a:t> </a:t>
            </a:r>
            <a:r>
              <a:rPr lang="en-US" dirty="0" err="1" smtClean="0"/>
              <a:t>тал</a:t>
            </a:r>
            <a:r>
              <a:rPr lang="en-US" dirty="0" smtClean="0"/>
              <a:t> </a:t>
            </a:r>
            <a:r>
              <a:rPr lang="en-US" dirty="0" err="1" smtClean="0"/>
              <a:t>тээвэрлэх</a:t>
            </a:r>
            <a:r>
              <a:rPr lang="en-US" dirty="0" smtClean="0"/>
              <a:t> </a:t>
            </a:r>
            <a:r>
              <a:rPr lang="en-US" dirty="0" err="1" smtClean="0"/>
              <a:t>усан</a:t>
            </a:r>
            <a:r>
              <a:rPr lang="en-US" dirty="0" smtClean="0"/>
              <a:t> </a:t>
            </a:r>
            <a:r>
              <a:rPr lang="en-US" dirty="0" err="1" smtClean="0"/>
              <a:t>онгоцыг</a:t>
            </a:r>
            <a:r>
              <a:rPr lang="en-US" dirty="0" smtClean="0"/>
              <a:t> </a:t>
            </a:r>
            <a:r>
              <a:rPr lang="en-US" dirty="0" err="1" smtClean="0"/>
              <a:t>сонгох</a:t>
            </a:r>
            <a:r>
              <a:rPr lang="en-US" dirty="0" smtClean="0"/>
              <a:t> </a:t>
            </a:r>
            <a:r>
              <a:rPr lang="en-US" dirty="0" err="1" smtClean="0"/>
              <a:t>ба</a:t>
            </a:r>
            <a:r>
              <a:rPr lang="en-US" dirty="0" smtClean="0"/>
              <a:t> </a:t>
            </a:r>
            <a:r>
              <a:rPr lang="en-US" dirty="0" err="1" smtClean="0"/>
              <a:t>бараа</a:t>
            </a:r>
            <a:r>
              <a:rPr lang="en-US" dirty="0" smtClean="0"/>
              <a:t> </a:t>
            </a:r>
            <a:r>
              <a:rPr lang="en-US" dirty="0" err="1" smtClean="0"/>
              <a:t>таваарыг</a:t>
            </a:r>
            <a:r>
              <a:rPr lang="en-US" dirty="0" smtClean="0"/>
              <a:t> </a:t>
            </a:r>
            <a:r>
              <a:rPr lang="en-US" dirty="0" err="1" smtClean="0"/>
              <a:t>ачиж</a:t>
            </a:r>
            <a:r>
              <a:rPr lang="en-US" dirty="0" smtClean="0"/>
              <a:t> </a:t>
            </a:r>
            <a:r>
              <a:rPr lang="en-US" dirty="0" err="1" smtClean="0"/>
              <a:t>дараагийн</a:t>
            </a:r>
            <a:r>
              <a:rPr lang="en-US" dirty="0" smtClean="0"/>
              <a:t> </a:t>
            </a:r>
            <a:r>
              <a:rPr lang="en-US" dirty="0" err="1" smtClean="0"/>
              <a:t>боомт</a:t>
            </a:r>
            <a:r>
              <a:rPr lang="en-US" dirty="0" smtClean="0"/>
              <a:t> </a:t>
            </a:r>
            <a:r>
              <a:rPr lang="en-US" dirty="0" err="1" smtClean="0"/>
              <a:t>хvртэлх</a:t>
            </a:r>
            <a:r>
              <a:rPr lang="en-US" dirty="0" smtClean="0"/>
              <a:t> </a:t>
            </a:r>
            <a:r>
              <a:rPr lang="en-US" dirty="0" err="1" smtClean="0"/>
              <a:t>далайн</a:t>
            </a:r>
            <a:r>
              <a:rPr lang="en-US" dirty="0" smtClean="0"/>
              <a:t> </a:t>
            </a:r>
            <a:r>
              <a:rPr lang="en-US" dirty="0" err="1" smtClean="0"/>
              <a:t>тээврийн</a:t>
            </a:r>
            <a:r>
              <a:rPr lang="en-US" dirty="0" smtClean="0"/>
              <a:t> </a:t>
            </a:r>
            <a:r>
              <a:rPr lang="en-US" dirty="0" err="1" smtClean="0"/>
              <a:t>зардлыг</a:t>
            </a:r>
            <a:r>
              <a:rPr lang="en-US" dirty="0" smtClean="0"/>
              <a:t> </a:t>
            </a:r>
            <a:r>
              <a:rPr lang="en-US" dirty="0" err="1" smtClean="0"/>
              <a:t>төлнө</a:t>
            </a:r>
            <a:r>
              <a:rPr lang="en-US" dirty="0" smtClean="0"/>
              <a:t>. </a:t>
            </a:r>
            <a:r>
              <a:rPr lang="en-US" dirty="0" err="1" smtClean="0"/>
              <a:t>Худалдагч</a:t>
            </a:r>
            <a:r>
              <a:rPr lang="en-US" dirty="0" smtClean="0"/>
              <a:t> </a:t>
            </a:r>
            <a:r>
              <a:rPr lang="en-US" dirty="0" err="1" smtClean="0"/>
              <a:t>тал</a:t>
            </a:r>
            <a:r>
              <a:rPr lang="en-US" dirty="0" smtClean="0"/>
              <a:t> </a:t>
            </a:r>
            <a:r>
              <a:rPr lang="en-US" dirty="0" err="1" smtClean="0"/>
              <a:t>бараа</a:t>
            </a:r>
            <a:r>
              <a:rPr lang="en-US" dirty="0" smtClean="0"/>
              <a:t> </a:t>
            </a:r>
            <a:r>
              <a:rPr lang="en-US" dirty="0" err="1" smtClean="0"/>
              <a:t>таваар</a:t>
            </a:r>
            <a:r>
              <a:rPr lang="en-US" dirty="0" smtClean="0"/>
              <a:t> </a:t>
            </a:r>
            <a:r>
              <a:rPr lang="en-US" dirty="0" err="1" smtClean="0"/>
              <a:t>ачих</a:t>
            </a:r>
            <a:r>
              <a:rPr lang="en-US" dirty="0" smtClean="0"/>
              <a:t> </a:t>
            </a:r>
            <a:r>
              <a:rPr lang="en-US" dirty="0" err="1" smtClean="0"/>
              <a:t>болон</a:t>
            </a:r>
            <a:r>
              <a:rPr lang="en-US" dirty="0" smtClean="0"/>
              <a:t> </a:t>
            </a:r>
            <a:r>
              <a:rPr lang="en-US" dirty="0" err="1" smtClean="0"/>
              <a:t>экспортлоход</a:t>
            </a:r>
            <a:r>
              <a:rPr lang="en-US" dirty="0" smtClean="0"/>
              <a:t> </a:t>
            </a:r>
            <a:r>
              <a:rPr lang="en-US" dirty="0" err="1" smtClean="0"/>
              <a:t>шаардлагатай</a:t>
            </a:r>
            <a:r>
              <a:rPr lang="en-US" dirty="0" smtClean="0"/>
              <a:t> </a:t>
            </a:r>
            <a:r>
              <a:rPr lang="en-US" dirty="0" err="1" smtClean="0"/>
              <a:t>бvх</a:t>
            </a:r>
            <a:r>
              <a:rPr lang="en-US" dirty="0" smtClean="0"/>
              <a:t> </a:t>
            </a:r>
            <a:r>
              <a:rPr lang="en-US" dirty="0" err="1" smtClean="0"/>
              <a:t>баримт</a:t>
            </a:r>
            <a:r>
              <a:rPr lang="en-US" dirty="0" smtClean="0"/>
              <a:t> </a:t>
            </a:r>
            <a:r>
              <a:rPr lang="en-US" dirty="0" err="1" smtClean="0"/>
              <a:t>бичиг</a:t>
            </a:r>
            <a:r>
              <a:rPr lang="en-US" dirty="0" smtClean="0"/>
              <a:t> </a:t>
            </a:r>
            <a:r>
              <a:rPr lang="en-US" dirty="0" err="1" smtClean="0"/>
              <a:t>болон</a:t>
            </a:r>
            <a:r>
              <a:rPr lang="en-US" dirty="0" smtClean="0"/>
              <a:t> </a:t>
            </a:r>
            <a:r>
              <a:rPr lang="en-US" dirty="0" err="1" smtClean="0"/>
              <a:t>төлбөрийг</a:t>
            </a:r>
            <a:r>
              <a:rPr lang="en-US" dirty="0" smtClean="0"/>
              <a:t> </a:t>
            </a:r>
            <a:r>
              <a:rPr lang="en-US" dirty="0" err="1" smtClean="0"/>
              <a:t>хариуцна</a:t>
            </a:r>
            <a:r>
              <a:rPr lang="en-US" dirty="0" smtClean="0"/>
              <a:t>. </a:t>
            </a:r>
            <a:r>
              <a:rPr lang="en-US" dirty="0" err="1" smtClean="0"/>
              <a:t>Худалдагч</a:t>
            </a:r>
            <a:r>
              <a:rPr lang="en-US" dirty="0" smtClean="0"/>
              <a:t> </a:t>
            </a:r>
            <a:r>
              <a:rPr lang="en-US" dirty="0" err="1" smtClean="0"/>
              <a:t>тал</a:t>
            </a:r>
            <a:r>
              <a:rPr lang="en-US" dirty="0" smtClean="0"/>
              <a:t> </a:t>
            </a:r>
            <a:r>
              <a:rPr lang="en-US" dirty="0" err="1" smtClean="0"/>
              <a:t>хvлээлгэн</a:t>
            </a:r>
            <a:r>
              <a:rPr lang="en-US" dirty="0" smtClean="0"/>
              <a:t> </a:t>
            </a:r>
            <a:r>
              <a:rPr lang="en-US" dirty="0" err="1" smtClean="0"/>
              <a:t>өгсөн</a:t>
            </a:r>
            <a:r>
              <a:rPr lang="en-US" dirty="0" smtClean="0"/>
              <a:t> </a:t>
            </a:r>
            <a:r>
              <a:rPr lang="en-US" dirty="0" err="1" smtClean="0"/>
              <a:t>боомтоос</a:t>
            </a:r>
            <a:r>
              <a:rPr lang="en-US" dirty="0" smtClean="0"/>
              <a:t> </a:t>
            </a:r>
            <a:r>
              <a:rPr lang="en-US" dirty="0" err="1" smtClean="0"/>
              <a:t>хойш</a:t>
            </a:r>
            <a:r>
              <a:rPr lang="en-US" dirty="0" smtClean="0"/>
              <a:t> </a:t>
            </a:r>
            <a:r>
              <a:rPr lang="en-US" dirty="0" err="1" smtClean="0"/>
              <a:t>бараа</a:t>
            </a:r>
            <a:r>
              <a:rPr lang="en-US" dirty="0" smtClean="0"/>
              <a:t> </a:t>
            </a:r>
            <a:r>
              <a:rPr lang="en-US" dirty="0" err="1" smtClean="0"/>
              <a:t>таваар</a:t>
            </a:r>
            <a:r>
              <a:rPr lang="en-US" dirty="0" smtClean="0"/>
              <a:t> </a:t>
            </a:r>
            <a:r>
              <a:rPr lang="en-US" dirty="0" err="1" smtClean="0"/>
              <a:t>алдагдах</a:t>
            </a:r>
            <a:r>
              <a:rPr lang="en-US" dirty="0" smtClean="0"/>
              <a:t>, </a:t>
            </a:r>
            <a:r>
              <a:rPr lang="en-US" dirty="0" err="1" smtClean="0"/>
              <a:t>эвдэрч</a:t>
            </a:r>
            <a:r>
              <a:rPr lang="en-US" dirty="0" smtClean="0"/>
              <a:t> </a:t>
            </a:r>
            <a:r>
              <a:rPr lang="en-US" dirty="0" err="1" smtClean="0"/>
              <a:t>хэмхрэх</a:t>
            </a:r>
            <a:r>
              <a:rPr lang="en-US" dirty="0" smtClean="0"/>
              <a:t> </a:t>
            </a:r>
            <a:r>
              <a:rPr lang="en-US" dirty="0" err="1" smtClean="0"/>
              <a:t>болон</a:t>
            </a:r>
            <a:r>
              <a:rPr lang="en-US" dirty="0" smtClean="0"/>
              <a:t> </a:t>
            </a:r>
            <a:r>
              <a:rPr lang="en-US" dirty="0" err="1" smtClean="0"/>
              <a:t>ямар</a:t>
            </a:r>
            <a:r>
              <a:rPr lang="en-US" dirty="0" smtClean="0"/>
              <a:t> </a:t>
            </a:r>
            <a:r>
              <a:rPr lang="en-US" dirty="0" err="1" smtClean="0"/>
              <a:t>нэг</a:t>
            </a:r>
            <a:r>
              <a:rPr lang="en-US" dirty="0" smtClean="0"/>
              <a:t> </a:t>
            </a:r>
            <a:r>
              <a:rPr lang="en-US" dirty="0" err="1" smtClean="0"/>
              <a:t>илvv</a:t>
            </a:r>
            <a:r>
              <a:rPr lang="en-US" dirty="0" smtClean="0"/>
              <a:t> </a:t>
            </a:r>
            <a:r>
              <a:rPr lang="en-US" dirty="0" err="1" smtClean="0"/>
              <a:t>зардал</a:t>
            </a:r>
            <a:r>
              <a:rPr lang="en-US" dirty="0" smtClean="0"/>
              <a:t> </a:t>
            </a:r>
            <a:r>
              <a:rPr lang="en-US" dirty="0" err="1" smtClean="0"/>
              <a:t>гарвал</a:t>
            </a:r>
            <a:r>
              <a:rPr lang="en-US" dirty="0" smtClean="0"/>
              <a:t> </a:t>
            </a:r>
            <a:r>
              <a:rPr lang="en-US" dirty="0" err="1" smtClean="0"/>
              <a:t>худалдан</a:t>
            </a:r>
            <a:r>
              <a:rPr lang="en-US" dirty="0" smtClean="0"/>
              <a:t> </a:t>
            </a:r>
            <a:r>
              <a:rPr lang="en-US" dirty="0" err="1" smtClean="0"/>
              <a:t>авагч</a:t>
            </a:r>
            <a:r>
              <a:rPr lang="en-US" dirty="0" smtClean="0"/>
              <a:t> </a:t>
            </a:r>
            <a:r>
              <a:rPr lang="en-US" dirty="0" err="1" smtClean="0"/>
              <a:t>тал</a:t>
            </a:r>
            <a:r>
              <a:rPr lang="en-US" dirty="0" smtClean="0"/>
              <a:t> </a:t>
            </a:r>
            <a:r>
              <a:rPr lang="en-US" dirty="0" err="1" smtClean="0"/>
              <a:t>өөрөө</a:t>
            </a:r>
            <a:r>
              <a:rPr lang="en-US" dirty="0" smtClean="0"/>
              <a:t> </a:t>
            </a:r>
            <a:r>
              <a:rPr lang="en-US" dirty="0" err="1" smtClean="0"/>
              <a:t>хариуцна</a:t>
            </a:r>
            <a:r>
              <a:rPr lang="en-US" dirty="0" smtClean="0"/>
              <a:t>.</a:t>
            </a:r>
            <a:endParaRPr lang="mn-MN" dirty="0" smtClean="0"/>
          </a:p>
          <a:p>
            <a:pPr algn="just"/>
            <a:r>
              <a:rPr lang="en-US" b="1" dirty="0" smtClean="0"/>
              <a:t>CPT</a:t>
            </a:r>
            <a:r>
              <a:rPr lang="en-US" dirty="0" smtClean="0"/>
              <a:t> -Carriage Paid To: </a:t>
            </a:r>
            <a:r>
              <a:rPr lang="en-US" dirty="0" err="1" smtClean="0"/>
              <a:t>Худалдагч</a:t>
            </a:r>
            <a:r>
              <a:rPr lang="en-US" dirty="0" smtClean="0"/>
              <a:t> </a:t>
            </a:r>
            <a:r>
              <a:rPr lang="en-US" dirty="0" err="1" smtClean="0"/>
              <a:t>тал</a:t>
            </a:r>
            <a:r>
              <a:rPr lang="en-US" dirty="0" smtClean="0"/>
              <a:t> </a:t>
            </a:r>
            <a:r>
              <a:rPr lang="en-US" dirty="0" err="1" smtClean="0"/>
              <a:t>тээвэрлэгчийг</a:t>
            </a:r>
            <a:r>
              <a:rPr lang="en-US" dirty="0" smtClean="0"/>
              <a:t> </a:t>
            </a:r>
            <a:r>
              <a:rPr lang="en-US" dirty="0" err="1" smtClean="0"/>
              <a:t>сонгон</a:t>
            </a:r>
            <a:r>
              <a:rPr lang="en-US" dirty="0" smtClean="0"/>
              <a:t> </a:t>
            </a:r>
            <a:r>
              <a:rPr lang="en-US" dirty="0" err="1" smtClean="0"/>
              <a:t>нөгөө</a:t>
            </a:r>
            <a:r>
              <a:rPr lang="en-US" dirty="0" smtClean="0"/>
              <a:t> </a:t>
            </a:r>
            <a:r>
              <a:rPr lang="en-US" dirty="0" err="1" smtClean="0"/>
              <a:t>талтай</a:t>
            </a:r>
            <a:r>
              <a:rPr lang="en-US" dirty="0" smtClean="0"/>
              <a:t> </a:t>
            </a:r>
            <a:r>
              <a:rPr lang="en-US" dirty="0" err="1" smtClean="0"/>
              <a:t>тохиролсон</a:t>
            </a:r>
            <a:r>
              <a:rPr lang="en-US" dirty="0" smtClean="0"/>
              <a:t> </a:t>
            </a:r>
            <a:r>
              <a:rPr lang="en-US" dirty="0" err="1" smtClean="0"/>
              <a:t>газар</a:t>
            </a:r>
            <a:r>
              <a:rPr lang="en-US" dirty="0" smtClean="0"/>
              <a:t> </a:t>
            </a:r>
            <a:r>
              <a:rPr lang="en-US" dirty="0" err="1" smtClean="0"/>
              <a:t>хvртэлх</a:t>
            </a:r>
            <a:r>
              <a:rPr lang="en-US" dirty="0" smtClean="0"/>
              <a:t> </a:t>
            </a:r>
            <a:r>
              <a:rPr lang="en-US" dirty="0" err="1" smtClean="0"/>
              <a:t>бараа</a:t>
            </a:r>
            <a:r>
              <a:rPr lang="en-US" dirty="0" smtClean="0"/>
              <a:t> </a:t>
            </a:r>
            <a:r>
              <a:rPr lang="en-US" dirty="0" err="1" smtClean="0"/>
              <a:t>таваартай</a:t>
            </a:r>
            <a:r>
              <a:rPr lang="en-US" dirty="0" smtClean="0"/>
              <a:t> </a:t>
            </a:r>
            <a:r>
              <a:rPr lang="en-US" dirty="0" err="1" smtClean="0"/>
              <a:t>холбоотой</a:t>
            </a:r>
            <a:r>
              <a:rPr lang="en-US" dirty="0" smtClean="0"/>
              <a:t> </a:t>
            </a:r>
            <a:r>
              <a:rPr lang="en-US" dirty="0" err="1" smtClean="0"/>
              <a:t>бvх</a:t>
            </a:r>
            <a:r>
              <a:rPr lang="en-US" dirty="0" smtClean="0"/>
              <a:t> </a:t>
            </a:r>
            <a:r>
              <a:rPr lang="en-US" dirty="0" err="1" smtClean="0"/>
              <a:t>зардлыг</a:t>
            </a:r>
            <a:r>
              <a:rPr lang="en-US" dirty="0" smtClean="0"/>
              <a:t> </a:t>
            </a:r>
            <a:r>
              <a:rPr lang="en-US" dirty="0" err="1" smtClean="0"/>
              <a:t>хариуцна</a:t>
            </a:r>
            <a:r>
              <a:rPr lang="en-US" dirty="0" smtClean="0"/>
              <a:t>. </a:t>
            </a:r>
            <a:r>
              <a:rPr lang="en-US" dirty="0" err="1" smtClean="0"/>
              <a:t>Харин</a:t>
            </a:r>
            <a:r>
              <a:rPr lang="en-US" dirty="0" smtClean="0"/>
              <a:t> </a:t>
            </a:r>
            <a:r>
              <a:rPr lang="en-US" dirty="0" err="1" smtClean="0"/>
              <a:t>эхний</a:t>
            </a:r>
            <a:r>
              <a:rPr lang="en-US" dirty="0" smtClean="0"/>
              <a:t> </a:t>
            </a:r>
            <a:r>
              <a:rPr lang="en-US" dirty="0" err="1" smtClean="0"/>
              <a:t>тээвэрлэгч</a:t>
            </a:r>
            <a:r>
              <a:rPr lang="en-US" dirty="0" smtClean="0"/>
              <a:t> </a:t>
            </a:r>
            <a:r>
              <a:rPr lang="en-US" dirty="0" err="1" smtClean="0"/>
              <a:t>байгууллагад</a:t>
            </a:r>
            <a:r>
              <a:rPr lang="en-US" dirty="0" smtClean="0"/>
              <a:t> </a:t>
            </a:r>
            <a:r>
              <a:rPr lang="en-US" dirty="0" err="1" smtClean="0"/>
              <a:t>бараа</a:t>
            </a:r>
            <a:r>
              <a:rPr lang="en-US" dirty="0" smtClean="0"/>
              <a:t> </a:t>
            </a:r>
            <a:r>
              <a:rPr lang="en-US" dirty="0" err="1" smtClean="0"/>
              <a:t>таваарыг</a:t>
            </a:r>
            <a:r>
              <a:rPr lang="en-US" dirty="0" smtClean="0"/>
              <a:t> </a:t>
            </a:r>
            <a:r>
              <a:rPr lang="en-US" dirty="0" err="1" smtClean="0"/>
              <a:t>хvлээлгэн</a:t>
            </a:r>
            <a:r>
              <a:rPr lang="en-US" dirty="0" smtClean="0"/>
              <a:t> </a:t>
            </a:r>
            <a:r>
              <a:rPr lang="en-US" dirty="0" err="1" smtClean="0"/>
              <a:t>өгсөн</a:t>
            </a:r>
            <a:r>
              <a:rPr lang="en-US" dirty="0" smtClean="0"/>
              <a:t> </a:t>
            </a:r>
            <a:r>
              <a:rPr lang="en-US" dirty="0" err="1" smtClean="0"/>
              <a:t>мөчөөс</a:t>
            </a:r>
            <a:r>
              <a:rPr lang="en-US" dirty="0" smtClean="0"/>
              <a:t> </a:t>
            </a:r>
            <a:r>
              <a:rPr lang="en-US" dirty="0" err="1" smtClean="0"/>
              <a:t>хойших</a:t>
            </a:r>
            <a:r>
              <a:rPr lang="en-US" dirty="0" smtClean="0"/>
              <a:t> </a:t>
            </a:r>
            <a:r>
              <a:rPr lang="en-US" dirty="0" err="1" smtClean="0"/>
              <a:t>бараа</a:t>
            </a:r>
            <a:r>
              <a:rPr lang="en-US" dirty="0" smtClean="0"/>
              <a:t> </a:t>
            </a:r>
            <a:r>
              <a:rPr lang="en-US" dirty="0" err="1" smtClean="0"/>
              <a:t>таваар</a:t>
            </a:r>
            <a:r>
              <a:rPr lang="en-US" dirty="0" smtClean="0"/>
              <a:t> </a:t>
            </a:r>
            <a:r>
              <a:rPr lang="en-US" dirty="0" err="1" smtClean="0"/>
              <a:t>алдагдах</a:t>
            </a:r>
            <a:r>
              <a:rPr lang="en-US" dirty="0" smtClean="0"/>
              <a:t>, </a:t>
            </a:r>
            <a:r>
              <a:rPr lang="en-US" dirty="0" err="1" smtClean="0"/>
              <a:t>эвдэрч</a:t>
            </a:r>
            <a:r>
              <a:rPr lang="en-US" dirty="0" smtClean="0"/>
              <a:t> </a:t>
            </a:r>
            <a:r>
              <a:rPr lang="en-US" dirty="0" err="1" smtClean="0"/>
              <a:t>хэмхрэх</a:t>
            </a:r>
            <a:r>
              <a:rPr lang="en-US" dirty="0" smtClean="0"/>
              <a:t> </a:t>
            </a:r>
            <a:r>
              <a:rPr lang="en-US" dirty="0" err="1" smtClean="0"/>
              <a:t>болон</a:t>
            </a:r>
            <a:r>
              <a:rPr lang="en-US" dirty="0" smtClean="0"/>
              <a:t> </a:t>
            </a:r>
            <a:r>
              <a:rPr lang="en-US" dirty="0" err="1" smtClean="0"/>
              <a:t>ямар</a:t>
            </a:r>
            <a:r>
              <a:rPr lang="en-US" dirty="0" smtClean="0"/>
              <a:t> </a:t>
            </a:r>
            <a:r>
              <a:rPr lang="en-US" dirty="0" err="1" smtClean="0"/>
              <a:t>нэг</a:t>
            </a:r>
            <a:r>
              <a:rPr lang="en-US" dirty="0" smtClean="0"/>
              <a:t> </a:t>
            </a:r>
            <a:r>
              <a:rPr lang="en-US" dirty="0" err="1" smtClean="0"/>
              <a:t>илvv</a:t>
            </a:r>
            <a:r>
              <a:rPr lang="en-US" dirty="0" smtClean="0"/>
              <a:t> </a:t>
            </a:r>
            <a:r>
              <a:rPr lang="en-US" dirty="0" err="1" smtClean="0"/>
              <a:t>зардлын</a:t>
            </a:r>
            <a:r>
              <a:rPr lang="en-US" dirty="0" smtClean="0"/>
              <a:t> </a:t>
            </a:r>
            <a:r>
              <a:rPr lang="en-US" dirty="0" err="1" smtClean="0"/>
              <a:t>бvх</a:t>
            </a:r>
            <a:r>
              <a:rPr lang="en-US" dirty="0" smtClean="0"/>
              <a:t> </a:t>
            </a:r>
            <a:r>
              <a:rPr lang="en-US" dirty="0" err="1" smtClean="0"/>
              <a:t>эрсдлийг</a:t>
            </a:r>
            <a:r>
              <a:rPr lang="en-US" dirty="0" smtClean="0"/>
              <a:t> </a:t>
            </a:r>
            <a:r>
              <a:rPr lang="en-US" dirty="0" err="1" smtClean="0"/>
              <a:t>худалдан</a:t>
            </a:r>
            <a:r>
              <a:rPr lang="en-US" dirty="0" smtClean="0"/>
              <a:t> </a:t>
            </a:r>
            <a:r>
              <a:rPr lang="en-US" dirty="0" err="1" smtClean="0"/>
              <a:t>авагч</a:t>
            </a:r>
            <a:r>
              <a:rPr lang="en-US" dirty="0" smtClean="0"/>
              <a:t> </a:t>
            </a:r>
            <a:r>
              <a:rPr lang="en-US" dirty="0" err="1" smtClean="0"/>
              <a:t>тал</a:t>
            </a:r>
            <a:r>
              <a:rPr lang="en-US" dirty="0" smtClean="0"/>
              <a:t> </a:t>
            </a:r>
            <a:r>
              <a:rPr lang="en-US" dirty="0" err="1" smtClean="0"/>
              <a:t>хариуцна</a:t>
            </a:r>
            <a:r>
              <a:rPr lang="en-US" dirty="0" smtClean="0"/>
              <a:t>.</a:t>
            </a:r>
            <a:endParaRPr lang="mn-MN" b="1" dirty="0" smtClean="0"/>
          </a:p>
          <a:p>
            <a:pPr algn="just"/>
            <a:r>
              <a:rPr lang="en-US" b="1" dirty="0" smtClean="0"/>
              <a:t>CIP</a:t>
            </a:r>
            <a:r>
              <a:rPr lang="en-US" dirty="0" smtClean="0"/>
              <a:t> – Cost, Insurance, and Freight: </a:t>
            </a:r>
            <a:r>
              <a:rPr lang="en-US" dirty="0" err="1" smtClean="0"/>
              <a:t>Энд</a:t>
            </a:r>
            <a:r>
              <a:rPr lang="en-US" dirty="0" smtClean="0"/>
              <a:t> </a:t>
            </a:r>
            <a:r>
              <a:rPr lang="en-US" dirty="0" err="1" smtClean="0"/>
              <a:t>худалдагч</a:t>
            </a:r>
            <a:r>
              <a:rPr lang="en-US" dirty="0" smtClean="0"/>
              <a:t> </a:t>
            </a:r>
            <a:r>
              <a:rPr lang="en-US" dirty="0" err="1" smtClean="0"/>
              <a:t>тал</a:t>
            </a:r>
            <a:r>
              <a:rPr lang="en-US" dirty="0" smtClean="0"/>
              <a:t> </a:t>
            </a:r>
            <a:r>
              <a:rPr lang="en-US" dirty="0" err="1" smtClean="0"/>
              <a:t>өмнөх</a:t>
            </a:r>
            <a:r>
              <a:rPr lang="en-US" dirty="0" smtClean="0"/>
              <a:t> CFR- </a:t>
            </a:r>
            <a:r>
              <a:rPr lang="en-US" dirty="0" err="1" smtClean="0"/>
              <a:t>тэй</a:t>
            </a:r>
            <a:r>
              <a:rPr lang="en-US" dirty="0" smtClean="0"/>
              <a:t> </a:t>
            </a:r>
            <a:r>
              <a:rPr lang="en-US" dirty="0" err="1" smtClean="0"/>
              <a:t>ижил</a:t>
            </a:r>
            <a:r>
              <a:rPr lang="en-US" dirty="0" smtClean="0"/>
              <a:t> </a:t>
            </a:r>
            <a:r>
              <a:rPr lang="en-US" dirty="0" err="1" smtClean="0"/>
              <a:t>нөхцөлөөр</a:t>
            </a:r>
            <a:r>
              <a:rPr lang="en-US" dirty="0" smtClean="0"/>
              <a:t> </a:t>
            </a:r>
            <a:r>
              <a:rPr lang="en-US" dirty="0" err="1" smtClean="0"/>
              <a:t>хариуцлага</a:t>
            </a:r>
            <a:r>
              <a:rPr lang="en-US" dirty="0" smtClean="0"/>
              <a:t> </a:t>
            </a:r>
            <a:r>
              <a:rPr lang="en-US" dirty="0" err="1" smtClean="0"/>
              <a:t>хvлээх</a:t>
            </a:r>
            <a:r>
              <a:rPr lang="en-US" dirty="0" smtClean="0"/>
              <a:t> </a:t>
            </a:r>
            <a:r>
              <a:rPr lang="en-US" dirty="0" err="1" smtClean="0"/>
              <a:t>ба</a:t>
            </a:r>
            <a:r>
              <a:rPr lang="en-US" dirty="0" smtClean="0"/>
              <a:t> </a:t>
            </a:r>
            <a:r>
              <a:rPr lang="en-US" dirty="0" err="1" smtClean="0"/>
              <a:t>vvн</a:t>
            </a:r>
            <a:r>
              <a:rPr lang="en-US" dirty="0" smtClean="0"/>
              <a:t> </a:t>
            </a:r>
            <a:r>
              <a:rPr lang="en-US" dirty="0" err="1" smtClean="0"/>
              <a:t>дээр</a:t>
            </a:r>
            <a:r>
              <a:rPr lang="en-US" dirty="0" smtClean="0"/>
              <a:t> </a:t>
            </a:r>
            <a:r>
              <a:rPr lang="en-US" dirty="0" err="1" smtClean="0"/>
              <a:t>нэмж</a:t>
            </a:r>
            <a:r>
              <a:rPr lang="en-US" dirty="0" smtClean="0"/>
              <a:t> </a:t>
            </a:r>
            <a:r>
              <a:rPr lang="en-US" dirty="0" err="1" smtClean="0"/>
              <a:t>дараагийн</a:t>
            </a:r>
            <a:r>
              <a:rPr lang="en-US" dirty="0" smtClean="0"/>
              <a:t> </a:t>
            </a:r>
            <a:r>
              <a:rPr lang="en-US" dirty="0" err="1" smtClean="0"/>
              <a:t>боомт</a:t>
            </a:r>
            <a:r>
              <a:rPr lang="en-US" dirty="0" smtClean="0"/>
              <a:t> </a:t>
            </a:r>
            <a:r>
              <a:rPr lang="en-US" dirty="0" err="1" smtClean="0"/>
              <a:t>хvртэлх</a:t>
            </a:r>
            <a:r>
              <a:rPr lang="en-US" dirty="0" smtClean="0"/>
              <a:t> </a:t>
            </a:r>
            <a:r>
              <a:rPr lang="en-US" dirty="0" err="1" smtClean="0"/>
              <a:t>тээвэрлэлтийн</a:t>
            </a:r>
            <a:r>
              <a:rPr lang="en-US" dirty="0" smtClean="0"/>
              <a:t> </a:t>
            </a:r>
            <a:r>
              <a:rPr lang="en-US" dirty="0" err="1" smtClean="0"/>
              <a:t>явцад</a:t>
            </a:r>
            <a:r>
              <a:rPr lang="en-US" dirty="0" smtClean="0"/>
              <a:t> </a:t>
            </a:r>
            <a:r>
              <a:rPr lang="en-US" dirty="0" err="1" smtClean="0"/>
              <a:t>бараа</a:t>
            </a:r>
            <a:r>
              <a:rPr lang="en-US" dirty="0" smtClean="0"/>
              <a:t> </a:t>
            </a:r>
            <a:r>
              <a:rPr lang="en-US" dirty="0" err="1" smtClean="0"/>
              <a:t>таваар</a:t>
            </a:r>
            <a:r>
              <a:rPr lang="en-US" dirty="0" smtClean="0"/>
              <a:t> </a:t>
            </a:r>
            <a:r>
              <a:rPr lang="en-US" dirty="0" err="1" smtClean="0"/>
              <a:t>алдагдах</a:t>
            </a:r>
            <a:r>
              <a:rPr lang="en-US" dirty="0" smtClean="0"/>
              <a:t>, </a:t>
            </a:r>
            <a:r>
              <a:rPr lang="en-US" dirty="0" err="1" smtClean="0"/>
              <a:t>эвдэрч</a:t>
            </a:r>
            <a:r>
              <a:rPr lang="en-US" dirty="0" smtClean="0"/>
              <a:t> </a:t>
            </a:r>
            <a:r>
              <a:rPr lang="en-US" dirty="0" err="1" smtClean="0"/>
              <a:t>хэмхрэхийн</a:t>
            </a:r>
            <a:r>
              <a:rPr lang="en-US" dirty="0" smtClean="0"/>
              <a:t> </a:t>
            </a:r>
            <a:r>
              <a:rPr lang="en-US" dirty="0" err="1" smtClean="0"/>
              <a:t>эсрэг</a:t>
            </a:r>
            <a:r>
              <a:rPr lang="en-US" dirty="0" smtClean="0"/>
              <a:t> </a:t>
            </a:r>
            <a:r>
              <a:rPr lang="en-US" dirty="0" err="1" smtClean="0"/>
              <a:t>даатгалын</a:t>
            </a:r>
            <a:r>
              <a:rPr lang="en-US" dirty="0" smtClean="0"/>
              <a:t> </a:t>
            </a:r>
            <a:r>
              <a:rPr lang="en-US" dirty="0" err="1" smtClean="0"/>
              <a:t>зардлыг</a:t>
            </a:r>
            <a:r>
              <a:rPr lang="en-US" dirty="0" smtClean="0"/>
              <a:t> </a:t>
            </a:r>
            <a:r>
              <a:rPr lang="en-US" dirty="0" err="1" smtClean="0"/>
              <a:t>хариуцна</a:t>
            </a:r>
            <a:r>
              <a:rPr lang="en-US" dirty="0" smtClean="0"/>
              <a:t>.</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381000"/>
            <a:ext cx="8229600" cy="2438400"/>
          </a:xfrm>
        </p:spPr>
        <p:txBody>
          <a:bodyPr>
            <a:normAutofit fontScale="92500" lnSpcReduction="10000"/>
          </a:bodyPr>
          <a:lstStyle/>
          <a:p>
            <a:pPr algn="just">
              <a:buNone/>
            </a:pPr>
            <a:r>
              <a:rPr lang="en-US" sz="3500" b="1" u="sng" dirty="0" smtClean="0">
                <a:latin typeface="Times New Roman" pitchFamily="18" charset="0"/>
                <a:cs typeface="Times New Roman" pitchFamily="18" charset="0"/>
              </a:rPr>
              <a:t>D</a:t>
            </a:r>
            <a:r>
              <a:rPr lang="mn-MN" sz="3500" b="1" u="sng" dirty="0" smtClean="0">
                <a:latin typeface="Times New Roman" pitchFamily="18" charset="0"/>
                <a:cs typeface="Times New Roman" pitchFamily="18" charset="0"/>
              </a:rPr>
              <a:t> бүлгийн нөхцлүүд</a:t>
            </a:r>
          </a:p>
          <a:p>
            <a:pPr algn="just">
              <a:buNone/>
            </a:pPr>
            <a:r>
              <a:rPr lang="mn-MN" dirty="0" smtClean="0">
                <a:latin typeface="Times New Roman" pitchFamily="18" charset="0"/>
                <a:cs typeface="Times New Roman" pitchFamily="18" charset="0"/>
              </a:rPr>
              <a:t>    Ихэвчлэн тусгай зориулалтын барааг тээвэрлэхэд өргөн хэрэглэгддэг. Худалдагч өөрийн зардлаар бараа бүтээгдэхүүнийг худалдан авагчийн заасан газарт эрсдэлийг хариуцан хүргэнэ. Худалдагч хил дээр эсвэл импортлогч улсын тохиролцсон газарт буюу цэгт бараа бүтээгдэхүүнийг хүргэхээс гадна ийнхүү хүргэх хүртэлх бүх зардлыг эрсдэлийг хариуцна.</a:t>
            </a:r>
          </a:p>
        </p:txBody>
      </p:sp>
      <p:pic>
        <p:nvPicPr>
          <p:cNvPr id="4" name="Picture 3" descr="angilal D.jpg"/>
          <p:cNvPicPr>
            <a:picLocks noChangeAspect="1"/>
          </p:cNvPicPr>
          <p:nvPr/>
        </p:nvPicPr>
        <p:blipFill>
          <a:blip r:embed="rId2"/>
          <a:stretch>
            <a:fillRect/>
          </a:stretch>
        </p:blipFill>
        <p:spPr>
          <a:xfrm>
            <a:off x="228600" y="2971800"/>
            <a:ext cx="8438606" cy="32004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85800"/>
            <a:ext cx="8229600" cy="5715000"/>
          </a:xfrm>
        </p:spPr>
        <p:txBody>
          <a:bodyPr>
            <a:normAutofit fontScale="77500" lnSpcReduction="20000"/>
          </a:bodyPr>
          <a:lstStyle/>
          <a:p>
            <a:pPr algn="just"/>
            <a:r>
              <a:rPr lang="en-US" b="1" dirty="0" smtClean="0">
                <a:latin typeface="Times New Roman" pitchFamily="18" charset="0"/>
                <a:cs typeface="Times New Roman" pitchFamily="18" charset="0"/>
              </a:rPr>
              <a:t>DAF</a:t>
            </a:r>
            <a:r>
              <a:rPr lang="en-US" dirty="0" smtClean="0">
                <a:latin typeface="Times New Roman" pitchFamily="18" charset="0"/>
                <a:cs typeface="Times New Roman" pitchFamily="18" charset="0"/>
              </a:rPr>
              <a:t> - Delivered at Frontier: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эрсдлийн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хариуцлагыг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улсын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хил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дээр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шилжvvлнэ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бvрэн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бvтэн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экспорт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гаалийн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бичиг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баримт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хил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хvртэлх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тээврийн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зардлыг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импортын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дотоодын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гааль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тээврийн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бусад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эрсдлий</a:t>
            </a:r>
            <a:r>
              <a:rPr lang="mn-MN" dirty="0" smtClean="0">
                <a:latin typeface="Times New Roman" pitchFamily="18" charset="0"/>
                <a:cs typeface="Times New Roman" pitchFamily="18" charset="0"/>
              </a:rPr>
              <a:t>г </a:t>
            </a:r>
            <a:r>
              <a:rPr lang="en-US" dirty="0" err="1" smtClean="0">
                <a:latin typeface="Times New Roman" pitchFamily="18" charset="0"/>
                <a:cs typeface="Times New Roman" pitchFamily="18" charset="0"/>
              </a:rPr>
              <a:t>хариуцн</a:t>
            </a:r>
            <a:r>
              <a:rPr lang="mn-MN" dirty="0" smtClean="0">
                <a:latin typeface="Times New Roman" pitchFamily="18" charset="0"/>
                <a:cs typeface="Times New Roman" pitchFamily="18" charset="0"/>
              </a:rPr>
              <a:t>а.</a:t>
            </a:r>
            <a:endParaRPr lang="en-US" dirty="0" smtClean="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DES</a:t>
            </a:r>
            <a:r>
              <a:rPr lang="en-US" dirty="0" smtClean="0">
                <a:latin typeface="Times New Roman" pitchFamily="18" charset="0"/>
                <a:cs typeface="Times New Roman" pitchFamily="18" charset="0"/>
              </a:rPr>
              <a:t> - Delivered Ex-Ship: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усан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онгоцыг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сонгох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далайгаар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тээвэрлэх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эрсдлийг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эрсдлийг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хариуцлагыг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буулгах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боомтод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шилжvvлнэ</a:t>
            </a:r>
            <a:r>
              <a:rPr lang="en-US" dirty="0" smtClean="0">
                <a:latin typeface="Times New Roman" pitchFamily="18" charset="0"/>
                <a:cs typeface="Times New Roman" pitchFamily="18" charset="0"/>
              </a:rPr>
              <a:t>.</a:t>
            </a:r>
          </a:p>
          <a:p>
            <a:pPr algn="just"/>
            <a:r>
              <a:rPr lang="en-US" b="1" dirty="0" smtClean="0">
                <a:latin typeface="Times New Roman" pitchFamily="18" charset="0"/>
                <a:cs typeface="Times New Roman" pitchFamily="18" charset="0"/>
              </a:rPr>
              <a:t>DEQ</a:t>
            </a:r>
            <a:r>
              <a:rPr lang="en-US" dirty="0" smtClean="0">
                <a:latin typeface="Times New Roman" pitchFamily="18" charset="0"/>
                <a:cs typeface="Times New Roman" pitchFamily="18" charset="0"/>
              </a:rPr>
              <a:t> - Delivered Ex-Quay: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таваартай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холбоотой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эрсдлийн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хариуцлагыг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очих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боомт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дээр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шилжvvлнэ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Мөн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гааль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импортын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бичиг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баримт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зардлыг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a:t>
            </a:r>
            <a:endParaRPr lang="mn-MN" dirty="0" smtClean="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DDU</a:t>
            </a:r>
            <a:r>
              <a:rPr lang="en-US" dirty="0" smtClean="0">
                <a:latin typeface="Times New Roman" pitchFamily="18" charset="0"/>
                <a:cs typeface="Times New Roman" pitchFamily="18" charset="0"/>
              </a:rPr>
              <a:t> -- Delivered Duty Unpaid: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тээвэрлэн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хvргэж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даатгал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ачиж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буулгах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экспортын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тээврийн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зардлыг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зөвхөн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импорт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гаалийн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импорттой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холбоотой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бусад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зардлыг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a:t>
            </a:r>
            <a:endParaRPr lang="mn-MN" dirty="0" smtClean="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DDP</a:t>
            </a:r>
            <a:r>
              <a:rPr lang="en-US" dirty="0" smtClean="0">
                <a:latin typeface="Times New Roman" pitchFamily="18" charset="0"/>
                <a:cs typeface="Times New Roman" pitchFamily="18" charset="0"/>
              </a:rPr>
              <a:t> - Delivered Duty Paid: </a:t>
            </a:r>
            <a:r>
              <a:rPr lang="en-US" dirty="0" err="1" smtClean="0">
                <a:latin typeface="Times New Roman" pitchFamily="18" charset="0"/>
                <a:cs typeface="Times New Roman" pitchFamily="18" charset="0"/>
              </a:rPr>
              <a:t>Энд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таваар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vйлдвэрээс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гараад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худалдан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буулган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хvлээлгэн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өгөх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хvртэл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гарах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бvх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зардлыг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хариуцна</a:t>
            </a:r>
            <a:r>
              <a:rPr lang="en-US" dirty="0" smtClean="0">
                <a:latin typeface="Times New Roman" pitchFamily="18" charset="0"/>
                <a:cs typeface="Times New Roman" pitchFamily="18" charset="0"/>
              </a:rPr>
              <a:t>.</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t>Инкотермс 2000 ба 2010 дүрмүүдийн үндсэн ялгаа</a:t>
            </a:r>
            <a:endParaRPr lang="en-US" dirty="0"/>
          </a:p>
        </p:txBody>
      </p:sp>
      <p:graphicFrame>
        <p:nvGraphicFramePr>
          <p:cNvPr id="6" name="Content Placeholder 5"/>
          <p:cNvGraphicFramePr>
            <a:graphicFrameLocks noGrp="1"/>
          </p:cNvGraphicFramePr>
          <p:nvPr>
            <p:ph sz="quarter" idx="1"/>
          </p:nvPr>
        </p:nvGraphicFramePr>
        <p:xfrm>
          <a:off x="457200" y="1600200"/>
          <a:ext cx="7467600" cy="5191760"/>
        </p:xfrm>
        <a:graphic>
          <a:graphicData uri="http://schemas.openxmlformats.org/drawingml/2006/table">
            <a:tbl>
              <a:tblPr firstRow="1" bandRow="1">
                <a:tableStyleId>{5C22544A-7EE6-4342-B048-85BDC9FD1C3A}</a:tableStyleId>
              </a:tblPr>
              <a:tblGrid>
                <a:gridCol w="533400"/>
                <a:gridCol w="1143000"/>
                <a:gridCol w="1828800"/>
                <a:gridCol w="770965"/>
                <a:gridCol w="1697915"/>
                <a:gridCol w="1493520"/>
              </a:tblGrid>
              <a:tr h="370840">
                <a:tc>
                  <a:txBody>
                    <a:bodyPr/>
                    <a:lstStyle/>
                    <a:p>
                      <a:endParaRPr lang="en-US" dirty="0"/>
                    </a:p>
                  </a:txBody>
                  <a:tcPr/>
                </a:tc>
                <a:tc gridSpan="2">
                  <a:txBody>
                    <a:bodyPr/>
                    <a:lstStyle/>
                    <a:p>
                      <a:pPr algn="ctr"/>
                      <a:r>
                        <a:rPr lang="mn-MN" dirty="0" smtClean="0"/>
                        <a:t>Инкотермс 2000 </a:t>
                      </a:r>
                      <a:endParaRPr lang="en-US" dirty="0"/>
                    </a:p>
                  </a:txBody>
                  <a:tcPr/>
                </a:tc>
                <a:tc hMerge="1">
                  <a:txBody>
                    <a:bodyPr/>
                    <a:lstStyle/>
                    <a:p>
                      <a:endParaRPr lang="en-US" dirty="0"/>
                    </a:p>
                  </a:txBody>
                  <a:tcPr/>
                </a:tc>
                <a:tc gridSpan="3">
                  <a:txBody>
                    <a:bodyPr/>
                    <a:lstStyle/>
                    <a:p>
                      <a:pPr algn="ctr"/>
                      <a:r>
                        <a:rPr lang="en-US" dirty="0" smtClean="0"/>
                        <a:t> </a:t>
                      </a:r>
                      <a:r>
                        <a:rPr lang="mn-MN" dirty="0" smtClean="0"/>
                        <a:t>Инкотермс 20</a:t>
                      </a:r>
                      <a:r>
                        <a:rPr lang="en-US" dirty="0" smtClean="0"/>
                        <a:t>1</a:t>
                      </a:r>
                      <a:r>
                        <a:rPr lang="mn-MN" dirty="0" smtClean="0"/>
                        <a:t>0 </a:t>
                      </a:r>
                      <a:endParaRPr lang="en-US" dirty="0"/>
                    </a:p>
                  </a:txBody>
                  <a:tcPr/>
                </a:tc>
                <a:tc hMerge="1">
                  <a:txBody>
                    <a:bodyPr/>
                    <a:lstStyle/>
                    <a:p>
                      <a:endParaRPr lang="en-US"/>
                    </a:p>
                  </a:txBody>
                  <a:tcPr/>
                </a:tc>
                <a:tc hMerge="1">
                  <a:txBody>
                    <a:bodyPr/>
                    <a:lstStyle/>
                    <a:p>
                      <a:endParaRPr lang="en-US"/>
                    </a:p>
                  </a:txBody>
                  <a:tcPr/>
                </a:tc>
              </a:tr>
              <a:tr h="370840">
                <a:tc>
                  <a:txBody>
                    <a:bodyPr/>
                    <a:lstStyle/>
                    <a:p>
                      <a:pPr marL="342900" indent="-342900">
                        <a:buFont typeface="+mj-lt"/>
                        <a:buNone/>
                      </a:pPr>
                      <a:r>
                        <a:rPr lang="en-US" dirty="0" smtClean="0"/>
                        <a:t>1</a:t>
                      </a:r>
                      <a:endParaRPr lang="en-US" dirty="0"/>
                    </a:p>
                  </a:txBody>
                  <a:tcPr/>
                </a:tc>
                <a:tc>
                  <a:txBody>
                    <a:bodyPr/>
                    <a:lstStyle/>
                    <a:p>
                      <a:pPr algn="ctr"/>
                      <a:r>
                        <a:rPr lang="en-US" sz="1800" dirty="0" smtClean="0">
                          <a:latin typeface="Times New Roman" pitchFamily="18" charset="0"/>
                          <a:cs typeface="Times New Roman" pitchFamily="18" charset="0"/>
                        </a:rPr>
                        <a:t>E</a:t>
                      </a:r>
                      <a:endParaRPr lang="en-US" sz="1800" dirty="0">
                        <a:latin typeface="Times New Roman" pitchFamily="18" charset="0"/>
                        <a:cs typeface="Times New Roman" pitchFamily="18" charset="0"/>
                      </a:endParaRPr>
                    </a:p>
                  </a:txBody>
                  <a:tcPr anchor="ctr"/>
                </a:tc>
                <a:tc>
                  <a:txBody>
                    <a:bodyPr/>
                    <a:lstStyle/>
                    <a:p>
                      <a:pPr algn="ctr"/>
                      <a:r>
                        <a:rPr lang="en-US" sz="1800" dirty="0" smtClean="0"/>
                        <a:t>EXW</a:t>
                      </a:r>
                      <a:endParaRPr lang="en-US" sz="1800" dirty="0">
                        <a:latin typeface="Times New Roman" pitchFamily="18" charset="0"/>
                        <a:cs typeface="Times New Roman" pitchFamily="18" charset="0"/>
                      </a:endParaRPr>
                    </a:p>
                  </a:txBody>
                  <a:tcPr anchor="ctr"/>
                </a:tc>
                <a:tc>
                  <a:txBody>
                    <a:bodyPr/>
                    <a:lstStyle/>
                    <a:p>
                      <a:pPr marL="342900" indent="-342900">
                        <a:buFont typeface="+mj-lt"/>
                        <a:buNone/>
                      </a:pPr>
                      <a:r>
                        <a:rPr lang="en-US" dirty="0" smtClean="0"/>
                        <a:t>1</a:t>
                      </a:r>
                      <a:endParaRPr lang="en-US" dirty="0"/>
                    </a:p>
                  </a:txBody>
                  <a:tcPr>
                    <a:lnR w="12700" cap="flat" cmpd="sng" algn="ctr">
                      <a:solidFill>
                        <a:schemeClr val="tx1"/>
                      </a:solidFill>
                      <a:prstDash val="solid"/>
                      <a:round/>
                      <a:headEnd type="none" w="med" len="med"/>
                      <a:tailEnd type="none" w="med" len="med"/>
                    </a:lnR>
                  </a:tcPr>
                </a:tc>
                <a:tc>
                  <a:txBody>
                    <a:bodyPr/>
                    <a:lstStyle/>
                    <a:p>
                      <a:pPr algn="ctr"/>
                      <a:r>
                        <a:rPr lang="en-US" sz="1800" dirty="0" smtClean="0">
                          <a:latin typeface="Times New Roman" pitchFamily="18" charset="0"/>
                          <a:cs typeface="Times New Roman" pitchFamily="18" charset="0"/>
                        </a:rPr>
                        <a:t>E</a:t>
                      </a:r>
                      <a:endParaRPr lang="en-US" sz="18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800" dirty="0" smtClean="0"/>
                        <a:t>EXW</a:t>
                      </a:r>
                      <a:endParaRPr lang="en-US" sz="1800" dirty="0">
                        <a:latin typeface="Times New Roman" pitchFamily="18" charset="0"/>
                        <a:cs typeface="Times New Roman" pitchFamily="18" charset="0"/>
                      </a:endParaRPr>
                    </a:p>
                  </a:txBody>
                  <a:tcPr anchor="ctr"/>
                </a:tc>
              </a:tr>
              <a:tr h="370840">
                <a:tc>
                  <a:txBody>
                    <a:bodyPr/>
                    <a:lstStyle/>
                    <a:p>
                      <a:pPr marL="342900" indent="-342900">
                        <a:buFont typeface="+mj-lt"/>
                        <a:buNone/>
                      </a:pPr>
                      <a:r>
                        <a:rPr lang="en-US" dirty="0" smtClean="0"/>
                        <a:t>2</a:t>
                      </a:r>
                      <a:endParaRPr lang="en-US" dirty="0"/>
                    </a:p>
                  </a:txBody>
                  <a:tcPr/>
                </a:tc>
                <a:tc rowSpan="3">
                  <a:txBody>
                    <a:bodyPr/>
                    <a:lstStyle/>
                    <a:p>
                      <a:pPr algn="ctr"/>
                      <a:r>
                        <a:rPr lang="en-US" sz="1800" dirty="0" smtClean="0">
                          <a:latin typeface="Times New Roman" pitchFamily="18" charset="0"/>
                          <a:cs typeface="Times New Roman" pitchFamily="18" charset="0"/>
                        </a:rPr>
                        <a:t>F</a:t>
                      </a:r>
                      <a:endParaRPr lang="en-US" sz="1800" dirty="0">
                        <a:latin typeface="Times New Roman" pitchFamily="18" charset="0"/>
                        <a:cs typeface="Times New Roman" pitchFamily="18" charset="0"/>
                      </a:endParaRPr>
                    </a:p>
                  </a:txBody>
                  <a:tcPr anchor="ctr"/>
                </a:tc>
                <a:tc>
                  <a:txBody>
                    <a:bodyPr/>
                    <a:lstStyle/>
                    <a:p>
                      <a:pPr algn="ctr"/>
                      <a:r>
                        <a:rPr lang="en-US" sz="1800" dirty="0" smtClean="0"/>
                        <a:t>FCA-</a:t>
                      </a:r>
                      <a:endParaRPr lang="en-US" sz="1800" dirty="0">
                        <a:latin typeface="Times New Roman" pitchFamily="18" charset="0"/>
                        <a:cs typeface="Times New Roman" pitchFamily="18" charset="0"/>
                      </a:endParaRPr>
                    </a:p>
                  </a:txBody>
                  <a:tcPr anchor="ctr"/>
                </a:tc>
                <a:tc>
                  <a:txBody>
                    <a:bodyPr/>
                    <a:lstStyle/>
                    <a:p>
                      <a:pPr marL="342900" indent="-342900">
                        <a:buFont typeface="+mj-lt"/>
                        <a:buNone/>
                      </a:pPr>
                      <a:r>
                        <a:rPr lang="en-US" dirty="0" smtClean="0"/>
                        <a:t>2</a:t>
                      </a:r>
                      <a:endParaRPr lang="en-US" dirty="0"/>
                    </a:p>
                  </a:txBody>
                  <a:tcPr>
                    <a:lnR w="12700" cap="flat" cmpd="sng" algn="ctr">
                      <a:solidFill>
                        <a:schemeClr val="tx1"/>
                      </a:solidFill>
                      <a:prstDash val="solid"/>
                      <a:round/>
                      <a:headEnd type="none" w="med" len="med"/>
                      <a:tailEnd type="none" w="med" len="med"/>
                    </a:lnR>
                  </a:tcPr>
                </a:tc>
                <a:tc rowSpan="3">
                  <a:txBody>
                    <a:bodyPr/>
                    <a:lstStyle/>
                    <a:p>
                      <a:pPr algn="ctr"/>
                      <a:r>
                        <a:rPr lang="en-US" sz="1800" dirty="0" smtClean="0">
                          <a:latin typeface="Times New Roman" pitchFamily="18" charset="0"/>
                          <a:cs typeface="Times New Roman" pitchFamily="18" charset="0"/>
                        </a:rPr>
                        <a:t>F</a:t>
                      </a:r>
                      <a:endParaRPr lang="en-US" sz="18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800" dirty="0" smtClean="0"/>
                        <a:t>FCA-</a:t>
                      </a:r>
                      <a:endParaRPr lang="en-US" sz="1800" dirty="0">
                        <a:latin typeface="Times New Roman" pitchFamily="18" charset="0"/>
                        <a:cs typeface="Times New Roman" pitchFamily="18" charset="0"/>
                      </a:endParaRPr>
                    </a:p>
                  </a:txBody>
                  <a:tcPr anchor="ctr"/>
                </a:tc>
              </a:tr>
              <a:tr h="370840">
                <a:tc>
                  <a:txBody>
                    <a:bodyPr/>
                    <a:lstStyle/>
                    <a:p>
                      <a:pPr marL="342900" indent="-342900">
                        <a:buFont typeface="+mj-lt"/>
                        <a:buNone/>
                      </a:pPr>
                      <a:r>
                        <a:rPr lang="en-US" dirty="0" smtClean="0"/>
                        <a:t>3</a:t>
                      </a:r>
                      <a:endParaRPr lang="en-US" dirty="0"/>
                    </a:p>
                  </a:txBody>
                  <a:tcPr/>
                </a:tc>
                <a:tc vMerge="1">
                  <a:txBody>
                    <a:bodyPr/>
                    <a:lstStyle/>
                    <a:p>
                      <a:pPr algn="ctr"/>
                      <a:endParaRPr lang="en-US" sz="1800" dirty="0">
                        <a:latin typeface="Times New Roman" pitchFamily="18" charset="0"/>
                        <a:cs typeface="Times New Roman" pitchFamily="18" charset="0"/>
                      </a:endParaRPr>
                    </a:p>
                  </a:txBody>
                  <a:tcPr anchor="ctr"/>
                </a:tc>
                <a:tc>
                  <a:txBody>
                    <a:bodyPr/>
                    <a:lstStyle/>
                    <a:p>
                      <a:pPr algn="ctr"/>
                      <a:r>
                        <a:rPr lang="en-US" sz="1800" dirty="0" smtClean="0"/>
                        <a:t>FAS-</a:t>
                      </a:r>
                      <a:endParaRPr lang="en-US" sz="1800" dirty="0">
                        <a:latin typeface="Times New Roman" pitchFamily="18" charset="0"/>
                        <a:cs typeface="Times New Roman" pitchFamily="18" charset="0"/>
                      </a:endParaRPr>
                    </a:p>
                  </a:txBody>
                  <a:tcPr anchor="ctr"/>
                </a:tc>
                <a:tc>
                  <a:txBody>
                    <a:bodyPr/>
                    <a:lstStyle/>
                    <a:p>
                      <a:pPr marL="342900" indent="-342900">
                        <a:buFont typeface="+mj-lt"/>
                        <a:buNone/>
                      </a:pPr>
                      <a:r>
                        <a:rPr lang="en-US" dirty="0" smtClean="0"/>
                        <a:t>3</a:t>
                      </a:r>
                      <a:endParaRPr lang="en-US" dirty="0"/>
                    </a:p>
                  </a:txBody>
                  <a:tcPr>
                    <a:lnR w="12700" cap="flat" cmpd="sng" algn="ctr">
                      <a:solidFill>
                        <a:schemeClr val="tx1"/>
                      </a:solidFill>
                      <a:prstDash val="solid"/>
                      <a:round/>
                      <a:headEnd type="none" w="med" len="med"/>
                      <a:tailEnd type="none" w="med" len="med"/>
                    </a:lnR>
                  </a:tcPr>
                </a:tc>
                <a:tc vMerge="1">
                  <a:txBody>
                    <a:bodyPr/>
                    <a:lstStyle/>
                    <a:p>
                      <a:pPr algn="ctr"/>
                      <a:endParaRPr lang="en-US" sz="18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800" dirty="0" smtClean="0"/>
                        <a:t>FAS-</a:t>
                      </a:r>
                      <a:endParaRPr lang="en-US" sz="1800" dirty="0">
                        <a:latin typeface="Times New Roman" pitchFamily="18" charset="0"/>
                        <a:cs typeface="Times New Roman" pitchFamily="18" charset="0"/>
                      </a:endParaRPr>
                    </a:p>
                  </a:txBody>
                  <a:tcPr anchor="ctr"/>
                </a:tc>
              </a:tr>
              <a:tr h="370840">
                <a:tc>
                  <a:txBody>
                    <a:bodyPr/>
                    <a:lstStyle/>
                    <a:p>
                      <a:pPr marL="342900" indent="-342900">
                        <a:buFont typeface="+mj-lt"/>
                        <a:buNone/>
                      </a:pPr>
                      <a:r>
                        <a:rPr lang="en-US" dirty="0" smtClean="0"/>
                        <a:t>4</a:t>
                      </a:r>
                      <a:endParaRPr lang="en-US" dirty="0"/>
                    </a:p>
                  </a:txBody>
                  <a:tcPr/>
                </a:tc>
                <a:tc vMerge="1">
                  <a:txBody>
                    <a:bodyPr/>
                    <a:lstStyle/>
                    <a:p>
                      <a:pPr algn="ctr"/>
                      <a:endParaRPr lang="en-US" sz="1800" dirty="0">
                        <a:latin typeface="Times New Roman" pitchFamily="18" charset="0"/>
                        <a:cs typeface="Times New Roman" pitchFamily="18" charset="0"/>
                      </a:endParaRPr>
                    </a:p>
                  </a:txBody>
                  <a:tcPr anchor="ctr"/>
                </a:tc>
                <a:tc>
                  <a:txBody>
                    <a:bodyPr/>
                    <a:lstStyle/>
                    <a:p>
                      <a:pPr algn="ctr"/>
                      <a:r>
                        <a:rPr lang="en-US" sz="1800" dirty="0" smtClean="0"/>
                        <a:t>FOB</a:t>
                      </a:r>
                      <a:endParaRPr lang="en-US" sz="1800" dirty="0">
                        <a:latin typeface="Times New Roman" pitchFamily="18" charset="0"/>
                        <a:cs typeface="Times New Roman" pitchFamily="18" charset="0"/>
                      </a:endParaRPr>
                    </a:p>
                  </a:txBody>
                  <a:tcPr anchor="ctr"/>
                </a:tc>
                <a:tc>
                  <a:txBody>
                    <a:bodyPr/>
                    <a:lstStyle/>
                    <a:p>
                      <a:pPr marL="342900" indent="-342900">
                        <a:buFont typeface="+mj-lt"/>
                        <a:buNone/>
                      </a:pPr>
                      <a:r>
                        <a:rPr lang="en-US" dirty="0" smtClean="0"/>
                        <a:t>4</a:t>
                      </a:r>
                      <a:endParaRPr lang="en-US" dirty="0"/>
                    </a:p>
                  </a:txBody>
                  <a:tcPr>
                    <a:lnR w="12700" cap="flat" cmpd="sng" algn="ctr">
                      <a:solidFill>
                        <a:schemeClr val="tx1"/>
                      </a:solidFill>
                      <a:prstDash val="solid"/>
                      <a:round/>
                      <a:headEnd type="none" w="med" len="med"/>
                      <a:tailEnd type="none" w="med" len="med"/>
                    </a:lnR>
                  </a:tcPr>
                </a:tc>
                <a:tc vMerge="1">
                  <a:txBody>
                    <a:bodyPr/>
                    <a:lstStyle/>
                    <a:p>
                      <a:pPr algn="ctr"/>
                      <a:endParaRPr lang="en-US" sz="18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800" dirty="0" smtClean="0"/>
                        <a:t>FOB</a:t>
                      </a:r>
                      <a:endParaRPr lang="en-US" sz="1800" dirty="0">
                        <a:latin typeface="Times New Roman" pitchFamily="18" charset="0"/>
                        <a:cs typeface="Times New Roman" pitchFamily="18" charset="0"/>
                      </a:endParaRPr>
                    </a:p>
                  </a:txBody>
                  <a:tcPr anchor="ctr"/>
                </a:tc>
              </a:tr>
              <a:tr h="370840">
                <a:tc>
                  <a:txBody>
                    <a:bodyPr/>
                    <a:lstStyle/>
                    <a:p>
                      <a:pPr marL="342900" indent="-342900">
                        <a:buFont typeface="+mj-lt"/>
                        <a:buNone/>
                      </a:pPr>
                      <a:r>
                        <a:rPr lang="en-US" dirty="0" smtClean="0"/>
                        <a:t>5</a:t>
                      </a:r>
                      <a:endParaRPr lang="en-US" dirty="0"/>
                    </a:p>
                  </a:txBody>
                  <a:tcPr/>
                </a:tc>
                <a:tc rowSpan="4">
                  <a:txBody>
                    <a:bodyPr/>
                    <a:lstStyle/>
                    <a:p>
                      <a:pPr algn="ctr"/>
                      <a:r>
                        <a:rPr lang="en-US" dirty="0" smtClean="0">
                          <a:latin typeface="Times New Roman" pitchFamily="18" charset="0"/>
                          <a:cs typeface="Times New Roman" pitchFamily="18" charset="0"/>
                        </a:rPr>
                        <a:t>C</a:t>
                      </a:r>
                      <a:endParaRPr lang="en-US" dirty="0">
                        <a:latin typeface="Times New Roman" pitchFamily="18" charset="0"/>
                        <a:cs typeface="Times New Roman" pitchFamily="18" charset="0"/>
                      </a:endParaRPr>
                    </a:p>
                  </a:txBody>
                  <a:tcPr anchor="ctr"/>
                </a:tc>
                <a:tc>
                  <a:txBody>
                    <a:bodyPr/>
                    <a:lstStyle/>
                    <a:p>
                      <a:pPr algn="ctr"/>
                      <a:r>
                        <a:rPr lang="en-US" sz="1800" dirty="0" smtClean="0"/>
                        <a:t>CIF</a:t>
                      </a:r>
                      <a:endParaRPr lang="en-US" sz="1800" dirty="0">
                        <a:latin typeface="Times New Roman" pitchFamily="18" charset="0"/>
                        <a:cs typeface="Times New Roman" pitchFamily="18" charset="0"/>
                      </a:endParaRPr>
                    </a:p>
                  </a:txBody>
                  <a:tcPr anchor="ctr"/>
                </a:tc>
                <a:tc>
                  <a:txBody>
                    <a:bodyPr/>
                    <a:lstStyle/>
                    <a:p>
                      <a:pPr marL="342900" indent="-342900">
                        <a:buFont typeface="+mj-lt"/>
                        <a:buNone/>
                      </a:pPr>
                      <a:r>
                        <a:rPr lang="en-US" dirty="0" smtClean="0"/>
                        <a:t>5</a:t>
                      </a:r>
                      <a:endParaRPr lang="en-US" dirty="0"/>
                    </a:p>
                  </a:txBody>
                  <a:tcPr>
                    <a:lnR w="12700" cap="flat" cmpd="sng" algn="ctr">
                      <a:solidFill>
                        <a:schemeClr val="tx1"/>
                      </a:solidFill>
                      <a:prstDash val="solid"/>
                      <a:round/>
                      <a:headEnd type="none" w="med" len="med"/>
                      <a:tailEnd type="none" w="med" len="med"/>
                    </a:lnR>
                  </a:tcPr>
                </a:tc>
                <a:tc rowSpan="4">
                  <a:txBody>
                    <a:bodyPr/>
                    <a:lstStyle/>
                    <a:p>
                      <a:pPr algn="ctr"/>
                      <a:r>
                        <a:rPr lang="en-US" dirty="0" smtClean="0">
                          <a:latin typeface="Times New Roman" pitchFamily="18" charset="0"/>
                          <a:cs typeface="Times New Roman" pitchFamily="18" charset="0"/>
                        </a:rPr>
                        <a:t>C</a:t>
                      </a:r>
                      <a:endParaRPr lang="en-US"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800" dirty="0" smtClean="0"/>
                        <a:t>CIF</a:t>
                      </a:r>
                      <a:endParaRPr lang="en-US" sz="1800" dirty="0">
                        <a:latin typeface="Times New Roman" pitchFamily="18" charset="0"/>
                        <a:cs typeface="Times New Roman" pitchFamily="18" charset="0"/>
                      </a:endParaRPr>
                    </a:p>
                  </a:txBody>
                  <a:tcPr anchor="ctr"/>
                </a:tc>
              </a:tr>
              <a:tr h="370840">
                <a:tc>
                  <a:txBody>
                    <a:bodyPr/>
                    <a:lstStyle/>
                    <a:p>
                      <a:pPr marL="342900" indent="-342900">
                        <a:buFont typeface="+mj-lt"/>
                        <a:buNone/>
                      </a:pPr>
                      <a:r>
                        <a:rPr lang="en-US" dirty="0" smtClean="0"/>
                        <a:t>6</a:t>
                      </a:r>
                      <a:endParaRPr lang="en-US" dirty="0"/>
                    </a:p>
                  </a:txBody>
                  <a:tcPr/>
                </a:tc>
                <a:tc vMerge="1">
                  <a:txBody>
                    <a:bodyPr/>
                    <a:lstStyle/>
                    <a:p>
                      <a:pPr algn="ctr"/>
                      <a:endParaRPr lang="en-US" sz="1800" dirty="0">
                        <a:latin typeface="Times New Roman" pitchFamily="18" charset="0"/>
                        <a:cs typeface="Times New Roman" pitchFamily="18" charset="0"/>
                      </a:endParaRPr>
                    </a:p>
                  </a:txBody>
                  <a:tcPr anchor="ctr"/>
                </a:tc>
                <a:tc>
                  <a:txBody>
                    <a:bodyPr/>
                    <a:lstStyle/>
                    <a:p>
                      <a:pPr algn="ctr"/>
                      <a:r>
                        <a:rPr lang="en-US" sz="1800" dirty="0" smtClean="0"/>
                        <a:t>CPT</a:t>
                      </a:r>
                      <a:endParaRPr lang="en-US" sz="1800" dirty="0">
                        <a:latin typeface="Times New Roman" pitchFamily="18" charset="0"/>
                        <a:cs typeface="Times New Roman" pitchFamily="18" charset="0"/>
                      </a:endParaRPr>
                    </a:p>
                  </a:txBody>
                  <a:tcPr anchor="ctr"/>
                </a:tc>
                <a:tc>
                  <a:txBody>
                    <a:bodyPr/>
                    <a:lstStyle/>
                    <a:p>
                      <a:pPr marL="342900" indent="-342900">
                        <a:buFont typeface="+mj-lt"/>
                        <a:buNone/>
                      </a:pPr>
                      <a:r>
                        <a:rPr lang="en-US" dirty="0" smtClean="0"/>
                        <a:t>6</a:t>
                      </a:r>
                      <a:endParaRPr lang="en-US" dirty="0"/>
                    </a:p>
                  </a:txBody>
                  <a:tcPr>
                    <a:lnR w="12700" cap="flat" cmpd="sng" algn="ctr">
                      <a:solidFill>
                        <a:schemeClr val="tx1"/>
                      </a:solidFill>
                      <a:prstDash val="solid"/>
                      <a:round/>
                      <a:headEnd type="none" w="med" len="med"/>
                      <a:tailEnd type="none" w="med" len="med"/>
                    </a:lnR>
                  </a:tcPr>
                </a:tc>
                <a:tc vMerge="1">
                  <a:txBody>
                    <a:bodyPr/>
                    <a:lstStyle/>
                    <a:p>
                      <a:pPr algn="ctr"/>
                      <a:endParaRPr lang="en-US" sz="18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800" dirty="0" smtClean="0"/>
                        <a:t>CPT</a:t>
                      </a:r>
                      <a:endParaRPr lang="en-US" sz="1800" dirty="0">
                        <a:latin typeface="Times New Roman" pitchFamily="18" charset="0"/>
                        <a:cs typeface="Times New Roman" pitchFamily="18" charset="0"/>
                      </a:endParaRPr>
                    </a:p>
                  </a:txBody>
                  <a:tcPr anchor="ctr"/>
                </a:tc>
              </a:tr>
              <a:tr h="370840">
                <a:tc>
                  <a:txBody>
                    <a:bodyPr/>
                    <a:lstStyle/>
                    <a:p>
                      <a:pPr marL="342900" indent="-342900">
                        <a:buFont typeface="+mj-lt"/>
                        <a:buNone/>
                      </a:pPr>
                      <a:r>
                        <a:rPr lang="en-US" dirty="0" smtClean="0"/>
                        <a:t>7</a:t>
                      </a:r>
                      <a:endParaRPr lang="en-US" dirty="0"/>
                    </a:p>
                  </a:txBody>
                  <a:tcPr/>
                </a:tc>
                <a:tc vMerge="1">
                  <a:txBody>
                    <a:bodyPr/>
                    <a:lstStyle/>
                    <a:p>
                      <a:pPr algn="ctr"/>
                      <a:endParaRPr lang="en-US" dirty="0">
                        <a:latin typeface="Times New Roman" pitchFamily="18" charset="0"/>
                        <a:cs typeface="Times New Roman" pitchFamily="18" charset="0"/>
                      </a:endParaRPr>
                    </a:p>
                  </a:txBody>
                  <a:tcPr anchor="ctr"/>
                </a:tc>
                <a:tc>
                  <a:txBody>
                    <a:bodyPr/>
                    <a:lstStyle/>
                    <a:p>
                      <a:pPr algn="ctr"/>
                      <a:r>
                        <a:rPr lang="en-US" dirty="0" smtClean="0"/>
                        <a:t>CIP-</a:t>
                      </a:r>
                      <a:endParaRPr lang="en-US" dirty="0">
                        <a:latin typeface="Times New Roman" pitchFamily="18" charset="0"/>
                        <a:cs typeface="Times New Roman" pitchFamily="18" charset="0"/>
                      </a:endParaRPr>
                    </a:p>
                  </a:txBody>
                  <a:tcPr anchor="ctr"/>
                </a:tc>
                <a:tc>
                  <a:txBody>
                    <a:bodyPr/>
                    <a:lstStyle/>
                    <a:p>
                      <a:pPr marL="342900" indent="-342900">
                        <a:buFont typeface="+mj-lt"/>
                        <a:buNone/>
                      </a:pPr>
                      <a:r>
                        <a:rPr lang="en-US" dirty="0" smtClean="0"/>
                        <a:t>7</a:t>
                      </a:r>
                      <a:endParaRPr lang="en-US" dirty="0"/>
                    </a:p>
                  </a:txBody>
                  <a:tcPr>
                    <a:lnR w="12700" cap="flat" cmpd="sng" algn="ctr">
                      <a:solidFill>
                        <a:schemeClr val="tx1"/>
                      </a:solidFill>
                      <a:prstDash val="solid"/>
                      <a:round/>
                      <a:headEnd type="none" w="med" len="med"/>
                      <a:tailEnd type="none" w="med" len="med"/>
                    </a:lnR>
                  </a:tcPr>
                </a:tc>
                <a:tc vMerge="1">
                  <a:txBody>
                    <a:bodyPr/>
                    <a:lstStyle/>
                    <a:p>
                      <a:pPr algn="ctr"/>
                      <a:endParaRPr lang="en-US"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dirty="0" smtClean="0"/>
                        <a:t>CIP-</a:t>
                      </a:r>
                      <a:endParaRPr lang="en-US" dirty="0">
                        <a:latin typeface="Times New Roman" pitchFamily="18" charset="0"/>
                        <a:cs typeface="Times New Roman" pitchFamily="18" charset="0"/>
                      </a:endParaRPr>
                    </a:p>
                  </a:txBody>
                  <a:tcPr anchor="ctr"/>
                </a:tc>
              </a:tr>
              <a:tr h="370840">
                <a:tc>
                  <a:txBody>
                    <a:bodyPr/>
                    <a:lstStyle/>
                    <a:p>
                      <a:pPr marL="342900" indent="-342900">
                        <a:buFont typeface="+mj-lt"/>
                        <a:buNone/>
                      </a:pPr>
                      <a:r>
                        <a:rPr lang="en-US" dirty="0" smtClean="0"/>
                        <a:t>8</a:t>
                      </a:r>
                      <a:endParaRPr lang="en-US" dirty="0"/>
                    </a:p>
                  </a:txBody>
                  <a:tcPr/>
                </a:tc>
                <a:tc vMerge="1">
                  <a:txBody>
                    <a:bodyPr/>
                    <a:lstStyle/>
                    <a:p>
                      <a:pPr algn="ctr"/>
                      <a:endParaRPr lang="en-US" dirty="0">
                        <a:latin typeface="Times New Roman" pitchFamily="18" charset="0"/>
                        <a:cs typeface="Times New Roman" pitchFamily="18" charset="0"/>
                      </a:endParaRPr>
                    </a:p>
                  </a:txBody>
                  <a:tcPr anchor="ctr"/>
                </a:tc>
                <a:tc>
                  <a:txBody>
                    <a:bodyPr/>
                    <a:lstStyle/>
                    <a:p>
                      <a:pPr algn="ctr"/>
                      <a:r>
                        <a:rPr lang="en-US" dirty="0" smtClean="0"/>
                        <a:t>CFR</a:t>
                      </a:r>
                      <a:endParaRPr lang="en-US" dirty="0">
                        <a:latin typeface="Times New Roman" pitchFamily="18" charset="0"/>
                        <a:cs typeface="Times New Roman" pitchFamily="18" charset="0"/>
                      </a:endParaRPr>
                    </a:p>
                  </a:txBody>
                  <a:tcPr anchor="ctr"/>
                </a:tc>
                <a:tc>
                  <a:txBody>
                    <a:bodyPr/>
                    <a:lstStyle/>
                    <a:p>
                      <a:pPr marL="342900" indent="-342900">
                        <a:buFont typeface="+mj-lt"/>
                        <a:buNone/>
                      </a:pPr>
                      <a:r>
                        <a:rPr lang="en-US" dirty="0" smtClean="0"/>
                        <a:t>8</a:t>
                      </a:r>
                      <a:endParaRPr lang="en-US" dirty="0"/>
                    </a:p>
                  </a:txBody>
                  <a:tcPr>
                    <a:lnR w="12700" cap="flat" cmpd="sng" algn="ctr">
                      <a:solidFill>
                        <a:schemeClr val="tx1"/>
                      </a:solidFill>
                      <a:prstDash val="solid"/>
                      <a:round/>
                      <a:headEnd type="none" w="med" len="med"/>
                      <a:tailEnd type="none" w="med" len="med"/>
                    </a:lnR>
                  </a:tcPr>
                </a:tc>
                <a:tc vMerge="1">
                  <a:txBody>
                    <a:bodyPr/>
                    <a:lstStyle/>
                    <a:p>
                      <a:pPr algn="ctr"/>
                      <a:endParaRPr lang="en-US"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dirty="0" smtClean="0"/>
                        <a:t>CFR</a:t>
                      </a:r>
                      <a:endParaRPr lang="en-US" dirty="0">
                        <a:latin typeface="Times New Roman" pitchFamily="18" charset="0"/>
                        <a:cs typeface="Times New Roman" pitchFamily="18" charset="0"/>
                      </a:endParaRPr>
                    </a:p>
                  </a:txBody>
                  <a:tcPr anchor="ctr"/>
                </a:tc>
              </a:tr>
              <a:tr h="370840">
                <a:tc>
                  <a:txBody>
                    <a:bodyPr/>
                    <a:lstStyle/>
                    <a:p>
                      <a:pPr marL="342900" indent="-342900">
                        <a:buFont typeface="+mj-lt"/>
                        <a:buNone/>
                      </a:pPr>
                      <a:r>
                        <a:rPr lang="en-US" dirty="0" smtClean="0"/>
                        <a:t>9</a:t>
                      </a:r>
                      <a:endParaRPr lang="en-US" dirty="0"/>
                    </a:p>
                  </a:txBody>
                  <a:tcPr/>
                </a:tc>
                <a:tc rowSpan="5">
                  <a:txBody>
                    <a:bodyPr/>
                    <a:lstStyle/>
                    <a:p>
                      <a:pPr algn="ctr"/>
                      <a:r>
                        <a:rPr lang="en-US" dirty="0" smtClean="0"/>
                        <a:t>D</a:t>
                      </a:r>
                      <a:endParaRPr lang="en-US" dirty="0">
                        <a:latin typeface="Times New Roman" pitchFamily="18" charset="0"/>
                        <a:cs typeface="Times New Roman" pitchFamily="18" charset="0"/>
                      </a:endParaRPr>
                    </a:p>
                  </a:txBody>
                  <a:tcPr anchor="ctr"/>
                </a:tc>
                <a:tc>
                  <a:txBody>
                    <a:bodyPr/>
                    <a:lstStyle/>
                    <a:p>
                      <a:pPr algn="ctr"/>
                      <a:r>
                        <a:rPr lang="en-US" dirty="0" smtClean="0"/>
                        <a:t>DAF</a:t>
                      </a:r>
                      <a:endParaRPr lang="en-US" dirty="0">
                        <a:latin typeface="Times New Roman" pitchFamily="18" charset="0"/>
                        <a:cs typeface="Times New Roman" pitchFamily="18" charset="0"/>
                      </a:endParaRPr>
                    </a:p>
                  </a:txBody>
                  <a:tcPr anchor="ctr"/>
                </a:tc>
                <a:tc>
                  <a:txBody>
                    <a:bodyPr/>
                    <a:lstStyle/>
                    <a:p>
                      <a:pPr marL="342900" indent="-342900">
                        <a:buFont typeface="+mj-lt"/>
                        <a:buNone/>
                      </a:pPr>
                      <a:r>
                        <a:rPr lang="en-US" dirty="0" smtClean="0"/>
                        <a:t>9</a:t>
                      </a:r>
                      <a:endParaRPr lang="en-US" dirty="0"/>
                    </a:p>
                  </a:txBody>
                  <a:tcPr>
                    <a:lnR w="12700" cap="flat" cmpd="sng" algn="ctr">
                      <a:solidFill>
                        <a:schemeClr val="tx1"/>
                      </a:solidFill>
                      <a:prstDash val="solid"/>
                      <a:round/>
                      <a:headEnd type="none" w="med" len="med"/>
                      <a:tailEnd type="none" w="med" len="med"/>
                    </a:lnR>
                  </a:tcPr>
                </a:tc>
                <a:tc rowSpan="5">
                  <a:txBody>
                    <a:bodyPr/>
                    <a:lstStyle/>
                    <a:p>
                      <a:pPr algn="ctr"/>
                      <a:r>
                        <a:rPr lang="en-US" dirty="0" smtClean="0"/>
                        <a:t>D</a:t>
                      </a:r>
                      <a:endParaRPr lang="en-US"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dirty="0" smtClean="0">
                          <a:latin typeface="Times New Roman" pitchFamily="18" charset="0"/>
                          <a:cs typeface="Times New Roman" pitchFamily="18" charset="0"/>
                        </a:rPr>
                        <a:t>DAT</a:t>
                      </a:r>
                      <a:endParaRPr lang="en-US" dirty="0">
                        <a:latin typeface="Times New Roman" pitchFamily="18" charset="0"/>
                        <a:cs typeface="Times New Roman" pitchFamily="18" charset="0"/>
                      </a:endParaRPr>
                    </a:p>
                  </a:txBody>
                  <a:tcPr anchor="ctr"/>
                </a:tc>
              </a:tr>
              <a:tr h="370840">
                <a:tc>
                  <a:txBody>
                    <a:bodyPr/>
                    <a:lstStyle/>
                    <a:p>
                      <a:pPr marL="342900" indent="-342900">
                        <a:buFont typeface="+mj-lt"/>
                        <a:buNone/>
                      </a:pPr>
                      <a:r>
                        <a:rPr lang="en-US" dirty="0" smtClean="0"/>
                        <a:t>10</a:t>
                      </a:r>
                      <a:endParaRPr lang="en-US" dirty="0"/>
                    </a:p>
                  </a:txBody>
                  <a:tcPr/>
                </a:tc>
                <a:tc vMerge="1">
                  <a:txBody>
                    <a:bodyPr/>
                    <a:lstStyle/>
                    <a:p>
                      <a:pPr algn="ctr"/>
                      <a:endParaRPr lang="en-US" dirty="0">
                        <a:latin typeface="Times New Roman" pitchFamily="18" charset="0"/>
                        <a:cs typeface="Times New Roman" pitchFamily="18" charset="0"/>
                      </a:endParaRPr>
                    </a:p>
                  </a:txBody>
                  <a:tcPr anchor="ctr"/>
                </a:tc>
                <a:tc>
                  <a:txBody>
                    <a:bodyPr/>
                    <a:lstStyle/>
                    <a:p>
                      <a:pPr algn="ctr"/>
                      <a:r>
                        <a:rPr lang="en-US" dirty="0" smtClean="0"/>
                        <a:t>DDU</a:t>
                      </a:r>
                      <a:endParaRPr lang="en-US" dirty="0">
                        <a:latin typeface="Times New Roman" pitchFamily="18" charset="0"/>
                        <a:cs typeface="Times New Roman" pitchFamily="18" charset="0"/>
                      </a:endParaRPr>
                    </a:p>
                  </a:txBody>
                  <a:tcPr anchor="ctr"/>
                </a:tc>
                <a:tc>
                  <a:txBody>
                    <a:bodyPr/>
                    <a:lstStyle/>
                    <a:p>
                      <a:pPr marL="342900" indent="-342900">
                        <a:buFont typeface="+mj-lt"/>
                        <a:buNone/>
                      </a:pPr>
                      <a:r>
                        <a:rPr lang="en-US" dirty="0" smtClean="0"/>
                        <a:t>10</a:t>
                      </a:r>
                      <a:endParaRPr lang="en-US" dirty="0"/>
                    </a:p>
                  </a:txBody>
                  <a:tcPr>
                    <a:lnR w="12700" cap="flat" cmpd="sng" algn="ctr">
                      <a:solidFill>
                        <a:schemeClr val="tx1"/>
                      </a:solidFill>
                      <a:prstDash val="solid"/>
                      <a:round/>
                      <a:headEnd type="none" w="med" len="med"/>
                      <a:tailEnd type="none" w="med" len="med"/>
                    </a:lnR>
                  </a:tcPr>
                </a:tc>
                <a:tc vMerge="1">
                  <a:txBody>
                    <a:bodyPr/>
                    <a:lstStyle/>
                    <a:p>
                      <a:pPr algn="ctr"/>
                      <a:endParaRPr lang="en-US"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dirty="0" smtClean="0">
                          <a:latin typeface="Times New Roman" pitchFamily="18" charset="0"/>
                          <a:cs typeface="Times New Roman" pitchFamily="18" charset="0"/>
                        </a:rPr>
                        <a:t>DAP</a:t>
                      </a:r>
                      <a:endParaRPr lang="en-US" dirty="0">
                        <a:latin typeface="Times New Roman" pitchFamily="18" charset="0"/>
                        <a:cs typeface="Times New Roman" pitchFamily="18" charset="0"/>
                      </a:endParaRPr>
                    </a:p>
                  </a:txBody>
                  <a:tcPr anchor="ctr"/>
                </a:tc>
              </a:tr>
              <a:tr h="370840">
                <a:tc>
                  <a:txBody>
                    <a:bodyPr/>
                    <a:lstStyle/>
                    <a:p>
                      <a:pPr marL="342900" indent="-342900">
                        <a:buFont typeface="+mj-lt"/>
                        <a:buNone/>
                      </a:pPr>
                      <a:r>
                        <a:rPr lang="en-US" dirty="0" smtClean="0"/>
                        <a:t>11</a:t>
                      </a:r>
                      <a:endParaRPr lang="en-US" dirty="0"/>
                    </a:p>
                  </a:txBody>
                  <a:tcPr/>
                </a:tc>
                <a:tc vMerge="1">
                  <a:txBody>
                    <a:bodyPr/>
                    <a:lstStyle/>
                    <a:p>
                      <a:pPr algn="ctr"/>
                      <a:endParaRPr lang="en-US" dirty="0">
                        <a:latin typeface="Times New Roman" pitchFamily="18" charset="0"/>
                        <a:cs typeface="Times New Roman" pitchFamily="18" charset="0"/>
                      </a:endParaRPr>
                    </a:p>
                  </a:txBody>
                  <a:tcPr anchor="ctr"/>
                </a:tc>
                <a:tc>
                  <a:txBody>
                    <a:bodyPr/>
                    <a:lstStyle/>
                    <a:p>
                      <a:pPr algn="ctr"/>
                      <a:r>
                        <a:rPr lang="en-US" dirty="0" smtClean="0"/>
                        <a:t>DDP </a:t>
                      </a:r>
                      <a:endParaRPr lang="en-US" dirty="0">
                        <a:latin typeface="Times New Roman" pitchFamily="18" charset="0"/>
                        <a:cs typeface="Times New Roman" pitchFamily="18" charset="0"/>
                      </a:endParaRPr>
                    </a:p>
                  </a:txBody>
                  <a:tcPr anchor="ctr"/>
                </a:tc>
                <a:tc>
                  <a:txBody>
                    <a:bodyPr/>
                    <a:lstStyle/>
                    <a:p>
                      <a:pPr marL="342900" indent="-342900">
                        <a:buFont typeface="+mj-lt"/>
                        <a:buNone/>
                      </a:pPr>
                      <a:r>
                        <a:rPr lang="en-US" dirty="0" smtClean="0"/>
                        <a:t>11</a:t>
                      </a:r>
                      <a:endParaRPr lang="en-US" dirty="0"/>
                    </a:p>
                  </a:txBody>
                  <a:tcPr>
                    <a:lnR w="12700" cap="flat" cmpd="sng" algn="ctr">
                      <a:solidFill>
                        <a:schemeClr val="tx1"/>
                      </a:solidFill>
                      <a:prstDash val="solid"/>
                      <a:round/>
                      <a:headEnd type="none" w="med" len="med"/>
                      <a:tailEnd type="none" w="med" len="med"/>
                    </a:lnR>
                  </a:tcPr>
                </a:tc>
                <a:tc vMerge="1">
                  <a:txBody>
                    <a:bodyPr/>
                    <a:lstStyle/>
                    <a:p>
                      <a:pPr algn="ctr"/>
                      <a:endParaRPr lang="en-US"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dirty="0" smtClean="0"/>
                        <a:t>DDP </a:t>
                      </a:r>
                      <a:endParaRPr lang="en-US" dirty="0">
                        <a:latin typeface="Times New Roman" pitchFamily="18" charset="0"/>
                        <a:cs typeface="Times New Roman" pitchFamily="18" charset="0"/>
                      </a:endParaRPr>
                    </a:p>
                  </a:txBody>
                  <a:tcPr anchor="ctr"/>
                </a:tc>
              </a:tr>
              <a:tr h="370840">
                <a:tc>
                  <a:txBody>
                    <a:bodyPr/>
                    <a:lstStyle/>
                    <a:p>
                      <a:pPr marL="342900" indent="-342900">
                        <a:buFont typeface="+mj-lt"/>
                        <a:buNone/>
                      </a:pPr>
                      <a:r>
                        <a:rPr lang="en-US" dirty="0" smtClean="0"/>
                        <a:t>12</a:t>
                      </a:r>
                      <a:endParaRPr lang="en-US" dirty="0"/>
                    </a:p>
                  </a:txBody>
                  <a:tcPr/>
                </a:tc>
                <a:tc vMerge="1">
                  <a:txBody>
                    <a:bodyPr/>
                    <a:lstStyle/>
                    <a:p>
                      <a:pPr algn="ctr"/>
                      <a:endParaRPr lang="en-US" dirty="0">
                        <a:latin typeface="Times New Roman" pitchFamily="18" charset="0"/>
                        <a:cs typeface="Times New Roman" pitchFamily="18" charset="0"/>
                      </a:endParaRPr>
                    </a:p>
                  </a:txBody>
                  <a:tcPr anchor="ctr"/>
                </a:tc>
                <a:tc>
                  <a:txBody>
                    <a:bodyPr/>
                    <a:lstStyle/>
                    <a:p>
                      <a:pPr algn="ctr"/>
                      <a:r>
                        <a:rPr lang="en-US" dirty="0" smtClean="0"/>
                        <a:t>DES</a:t>
                      </a:r>
                      <a:endParaRPr lang="en-US" dirty="0">
                        <a:latin typeface="Times New Roman" pitchFamily="18" charset="0"/>
                        <a:cs typeface="Times New Roman" pitchFamily="18" charset="0"/>
                      </a:endParaRPr>
                    </a:p>
                  </a:txBody>
                  <a:tcPr anchor="ctr"/>
                </a:tc>
                <a:tc>
                  <a:txBody>
                    <a:bodyPr/>
                    <a:lstStyle/>
                    <a:p>
                      <a:endParaRPr lang="en-US"/>
                    </a:p>
                  </a:txBody>
                  <a:tcPr>
                    <a:lnR w="12700" cap="flat" cmpd="sng" algn="ctr">
                      <a:solidFill>
                        <a:schemeClr val="tx1"/>
                      </a:solidFill>
                      <a:prstDash val="solid"/>
                      <a:round/>
                      <a:headEnd type="none" w="med" len="med"/>
                      <a:tailEnd type="none" w="med" len="med"/>
                    </a:lnR>
                  </a:tcPr>
                </a:tc>
                <a:tc vMerge="1">
                  <a:txBody>
                    <a:bodyPr/>
                    <a:lstStyle/>
                    <a:p>
                      <a:pPr algn="ctr"/>
                      <a:endParaRPr lang="en-US"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tcPr>
                </a:tc>
                <a:tc>
                  <a:txBody>
                    <a:bodyPr/>
                    <a:lstStyle/>
                    <a:p>
                      <a:pPr algn="ctr"/>
                      <a:endParaRPr lang="en-US" dirty="0">
                        <a:latin typeface="Times New Roman" pitchFamily="18" charset="0"/>
                        <a:cs typeface="Times New Roman" pitchFamily="18" charset="0"/>
                      </a:endParaRPr>
                    </a:p>
                  </a:txBody>
                  <a:tcPr anchor="ctr"/>
                </a:tc>
              </a:tr>
              <a:tr h="370840">
                <a:tc>
                  <a:txBody>
                    <a:bodyPr/>
                    <a:lstStyle/>
                    <a:p>
                      <a:pPr marL="342900" indent="-342900">
                        <a:buFont typeface="+mj-lt"/>
                        <a:buNone/>
                      </a:pPr>
                      <a:r>
                        <a:rPr lang="en-US" dirty="0" smtClean="0"/>
                        <a:t>13</a:t>
                      </a:r>
                      <a:endParaRPr lang="en-US" dirty="0"/>
                    </a:p>
                  </a:txBody>
                  <a:tcPr/>
                </a:tc>
                <a:tc vMerge="1">
                  <a:txBody>
                    <a:bodyPr/>
                    <a:lstStyle/>
                    <a:p>
                      <a:pPr algn="ctr"/>
                      <a:endParaRPr lang="en-US" dirty="0">
                        <a:latin typeface="Times New Roman" pitchFamily="18" charset="0"/>
                        <a:cs typeface="Times New Roman" pitchFamily="18" charset="0"/>
                      </a:endParaRPr>
                    </a:p>
                  </a:txBody>
                  <a:tcPr anchor="ctr"/>
                </a:tc>
                <a:tc>
                  <a:txBody>
                    <a:bodyPr/>
                    <a:lstStyle/>
                    <a:p>
                      <a:pPr algn="ctr"/>
                      <a:r>
                        <a:rPr lang="en-US" dirty="0" smtClean="0"/>
                        <a:t>DEQ</a:t>
                      </a:r>
                      <a:endParaRPr lang="en-US" dirty="0">
                        <a:latin typeface="Times New Roman" pitchFamily="18" charset="0"/>
                        <a:cs typeface="Times New Roman" pitchFamily="18" charset="0"/>
                      </a:endParaRPr>
                    </a:p>
                  </a:txBody>
                  <a:tcPr anchor="ctr"/>
                </a:tc>
                <a:tc>
                  <a:txBody>
                    <a:bodyPr/>
                    <a:lstStyle/>
                    <a:p>
                      <a:endParaRPr lang="en-US"/>
                    </a:p>
                  </a:txBody>
                  <a:tcPr>
                    <a:lnR w="12700" cap="flat" cmpd="sng" algn="ctr">
                      <a:solidFill>
                        <a:schemeClr val="tx1"/>
                      </a:solidFill>
                      <a:prstDash val="solid"/>
                      <a:round/>
                      <a:headEnd type="none" w="med" len="med"/>
                      <a:tailEnd type="none" w="med" len="med"/>
                    </a:lnR>
                  </a:tcPr>
                </a:tc>
                <a:tc vMerge="1">
                  <a:txBody>
                    <a:bodyPr/>
                    <a:lstStyle/>
                    <a:p>
                      <a:pPr algn="ctr"/>
                      <a:endParaRPr lang="en-US"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tcPr>
                </a:tc>
                <a:tc>
                  <a:txBody>
                    <a:bodyPr/>
                    <a:lstStyle/>
                    <a:p>
                      <a:pPr algn="ctr"/>
                      <a:endParaRPr lang="en-US" dirty="0">
                        <a:latin typeface="Times New Roman" pitchFamily="18" charset="0"/>
                        <a:cs typeface="Times New Roman" pitchFamily="18" charset="0"/>
                      </a:endParaRPr>
                    </a:p>
                  </a:txBody>
                  <a:tcPr anchor="ct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0" y="762000"/>
          <a:ext cx="8991606" cy="5871447"/>
        </p:xfrm>
        <a:graphic>
          <a:graphicData uri="http://schemas.openxmlformats.org/drawingml/2006/table">
            <a:tbl>
              <a:tblPr firstRow="1" bandRow="1">
                <a:tableStyleId>{5C22544A-7EE6-4342-B048-85BDC9FD1C3A}</a:tableStyleId>
              </a:tblPr>
              <a:tblGrid>
                <a:gridCol w="609600"/>
                <a:gridCol w="685800"/>
                <a:gridCol w="779586"/>
                <a:gridCol w="691662"/>
                <a:gridCol w="691662"/>
                <a:gridCol w="691662"/>
                <a:gridCol w="691662"/>
                <a:gridCol w="691662"/>
                <a:gridCol w="691662"/>
                <a:gridCol w="691662"/>
                <a:gridCol w="691662"/>
                <a:gridCol w="691662"/>
                <a:gridCol w="691662"/>
              </a:tblGrid>
              <a:tr h="904647">
                <a:tc>
                  <a:txBody>
                    <a:bodyPr/>
                    <a:lstStyle/>
                    <a:p>
                      <a:pPr algn="ctr" fontAlgn="b"/>
                      <a:r>
                        <a:rPr lang="en-US" sz="1100" b="0" i="0" u="none" strike="noStrike" dirty="0" err="1">
                          <a:solidFill>
                            <a:srgbClr val="000000"/>
                          </a:solidFill>
                          <a:latin typeface="Calibri"/>
                        </a:rPr>
                        <a:t>Incoterm</a:t>
                      </a:r>
                      <a:endParaRPr lang="en-US" sz="1100" b="0" i="0" u="none" strike="noStrike" dirty="0">
                        <a:solidFill>
                          <a:srgbClr val="000000"/>
                        </a:solidFill>
                        <a:latin typeface="Calibri"/>
                      </a:endParaRPr>
                    </a:p>
                  </a:txBody>
                  <a:tcPr marL="9525" marR="9525" marT="9525" marB="0" anchor="b">
                    <a:solidFill>
                      <a:schemeClr val="tx2">
                        <a:lumMod val="20000"/>
                        <a:lumOff val="80000"/>
                      </a:schemeClr>
                    </a:solidFill>
                  </a:tcPr>
                </a:tc>
                <a:tc>
                  <a:txBody>
                    <a:bodyPr/>
                    <a:lstStyle/>
                    <a:p>
                      <a:pPr algn="ctr" fontAlgn="b"/>
                      <a:r>
                        <a:rPr lang="en-US" sz="1100" b="0" i="0" u="none" strike="noStrike" dirty="0">
                          <a:solidFill>
                            <a:srgbClr val="000000"/>
                          </a:solidFill>
                          <a:latin typeface="Calibri"/>
                        </a:rPr>
                        <a:t>Loading on truck (carrier</a:t>
                      </a:r>
                      <a:r>
                        <a:rPr lang="en-US" sz="1100" b="0" i="0" u="none" strike="noStrike" dirty="0" smtClean="0">
                          <a:solidFill>
                            <a:srgbClr val="000000"/>
                          </a:solidFill>
                          <a:latin typeface="Calibri"/>
                        </a:rPr>
                        <a:t>)</a:t>
                      </a:r>
                      <a:r>
                        <a:rPr lang="mn-MN" sz="1100" b="0" i="0" u="none" strike="noStrike" dirty="0" smtClean="0">
                          <a:solidFill>
                            <a:srgbClr val="000000"/>
                          </a:solidFill>
                          <a:latin typeface="Calibri"/>
                        </a:rPr>
                        <a:t> үйлдвэр</a:t>
                      </a:r>
                      <a:r>
                        <a:rPr lang="en-US" sz="1100" b="0" i="0" u="none" strike="noStrike" dirty="0" smtClean="0">
                          <a:solidFill>
                            <a:srgbClr val="000000"/>
                          </a:solidFill>
                          <a:latin typeface="Calibri"/>
                        </a:rPr>
                        <a:t>-</a:t>
                      </a:r>
                      <a:r>
                        <a:rPr lang="mn-MN" sz="1100" b="0" i="0" u="none" strike="noStrike" dirty="0" smtClean="0">
                          <a:solidFill>
                            <a:srgbClr val="000000"/>
                          </a:solidFill>
                          <a:latin typeface="Calibri"/>
                        </a:rPr>
                        <a:t>ээс ачих </a:t>
                      </a:r>
                      <a:endParaRPr lang="en-US" sz="1100" b="0" i="0" u="none" strike="noStrike" dirty="0">
                        <a:solidFill>
                          <a:srgbClr val="000000"/>
                        </a:solidFill>
                        <a:latin typeface="Calibri"/>
                      </a:endParaRPr>
                    </a:p>
                  </a:txBody>
                  <a:tcPr marL="9525" marR="9525" marT="9525" marB="0" anchor="b">
                    <a:solidFill>
                      <a:schemeClr val="tx2">
                        <a:lumMod val="20000"/>
                        <a:lumOff val="80000"/>
                      </a:schemeClr>
                    </a:solidFill>
                  </a:tcPr>
                </a:tc>
                <a:tc>
                  <a:txBody>
                    <a:bodyPr/>
                    <a:lstStyle/>
                    <a:p>
                      <a:pPr algn="ctr" fontAlgn="b"/>
                      <a:r>
                        <a:rPr lang="en-US" sz="1100" b="0" i="0" u="none" strike="noStrike" dirty="0">
                          <a:solidFill>
                            <a:srgbClr val="000000"/>
                          </a:solidFill>
                          <a:latin typeface="Calibri"/>
                        </a:rPr>
                        <a:t>Export-Customs </a:t>
                      </a:r>
                      <a:r>
                        <a:rPr lang="en-US" sz="1100" b="0" i="0" u="none" strike="noStrike" dirty="0" smtClean="0">
                          <a:solidFill>
                            <a:srgbClr val="000000"/>
                          </a:solidFill>
                          <a:latin typeface="Calibri"/>
                        </a:rPr>
                        <a:t>declaration</a:t>
                      </a:r>
                    </a:p>
                    <a:p>
                      <a:pPr algn="ctr" fontAlgn="b"/>
                      <a:r>
                        <a:rPr lang="mn-MN" sz="1100" b="0" i="0" u="none" strike="noStrike" dirty="0" smtClean="0">
                          <a:solidFill>
                            <a:srgbClr val="000000"/>
                          </a:solidFill>
                          <a:latin typeface="Calibri"/>
                        </a:rPr>
                        <a:t>экспортын гаалийн бүрдүүлэлт</a:t>
                      </a:r>
                      <a:endParaRPr lang="en-US" sz="1100" b="0" i="0" u="none" strike="noStrike" dirty="0">
                        <a:solidFill>
                          <a:srgbClr val="000000"/>
                        </a:solidFill>
                        <a:latin typeface="Calibri"/>
                      </a:endParaRPr>
                    </a:p>
                  </a:txBody>
                  <a:tcPr marL="9525" marR="9525" marT="9525" marB="0" anchor="b">
                    <a:solidFill>
                      <a:schemeClr val="tx2">
                        <a:lumMod val="20000"/>
                        <a:lumOff val="80000"/>
                      </a:schemeClr>
                    </a:solidFill>
                  </a:tcPr>
                </a:tc>
                <a:tc>
                  <a:txBody>
                    <a:bodyPr/>
                    <a:lstStyle/>
                    <a:p>
                      <a:pPr algn="ctr" fontAlgn="b"/>
                      <a:r>
                        <a:rPr lang="en-US" sz="1100" b="0" i="0" u="none" strike="noStrike" dirty="0">
                          <a:solidFill>
                            <a:srgbClr val="000000"/>
                          </a:solidFill>
                          <a:latin typeface="Calibri"/>
                        </a:rPr>
                        <a:t>Carriage to port of </a:t>
                      </a:r>
                      <a:r>
                        <a:rPr lang="en-US" sz="1100" b="0" i="0" u="none" strike="noStrike" dirty="0" smtClean="0">
                          <a:solidFill>
                            <a:srgbClr val="000000"/>
                          </a:solidFill>
                          <a:latin typeface="Calibri"/>
                        </a:rPr>
                        <a:t>export</a:t>
                      </a:r>
                    </a:p>
                    <a:p>
                      <a:pPr algn="ctr" fontAlgn="b"/>
                      <a:r>
                        <a:rPr lang="mn-MN" sz="1100" b="0" i="0" u="none" strike="noStrike" dirty="0" smtClean="0">
                          <a:solidFill>
                            <a:srgbClr val="000000"/>
                          </a:solidFill>
                          <a:latin typeface="Calibri"/>
                        </a:rPr>
                        <a:t>экспортын боомт хүртлэх тээврийн хөлс</a:t>
                      </a:r>
                      <a:endParaRPr lang="en-US" sz="1100" b="0" i="0" u="none" strike="noStrike" dirty="0">
                        <a:solidFill>
                          <a:srgbClr val="000000"/>
                        </a:solidFill>
                        <a:latin typeface="Calibri"/>
                      </a:endParaRPr>
                    </a:p>
                  </a:txBody>
                  <a:tcPr marL="9525" marR="9525" marT="9525" marB="0" anchor="b">
                    <a:solidFill>
                      <a:schemeClr val="tx2">
                        <a:lumMod val="20000"/>
                        <a:lumOff val="80000"/>
                      </a:schemeClr>
                    </a:solidFill>
                  </a:tcPr>
                </a:tc>
                <a:tc>
                  <a:txBody>
                    <a:bodyPr/>
                    <a:lstStyle/>
                    <a:p>
                      <a:pPr algn="ctr" fontAlgn="b"/>
                      <a:r>
                        <a:rPr lang="en-US" sz="1100" b="0" i="0" u="none" strike="noStrike" dirty="0">
                          <a:solidFill>
                            <a:srgbClr val="000000"/>
                          </a:solidFill>
                          <a:latin typeface="Calibri"/>
                        </a:rPr>
                        <a:t>Unloading of truck in port of </a:t>
                      </a:r>
                      <a:r>
                        <a:rPr lang="en-US" sz="1100" b="0" i="0" u="none" strike="noStrike" dirty="0" smtClean="0">
                          <a:solidFill>
                            <a:srgbClr val="000000"/>
                          </a:solidFill>
                          <a:latin typeface="Calibri"/>
                        </a:rPr>
                        <a:t>export</a:t>
                      </a:r>
                    </a:p>
                    <a:p>
                      <a:pPr algn="ctr" fontAlgn="b"/>
                      <a:r>
                        <a:rPr lang="mn-MN" sz="1100" b="0" i="0" u="none" strike="noStrike" dirty="0" smtClean="0">
                          <a:solidFill>
                            <a:srgbClr val="000000"/>
                          </a:solidFill>
                          <a:latin typeface="Calibri"/>
                        </a:rPr>
                        <a:t>нэрэлсэн боомт дээр ачааг буулгах </a:t>
                      </a:r>
                      <a:endParaRPr lang="en-US" sz="1100" b="0" i="0" u="none" strike="noStrike" dirty="0">
                        <a:solidFill>
                          <a:srgbClr val="000000"/>
                        </a:solidFill>
                        <a:latin typeface="Calibri"/>
                      </a:endParaRPr>
                    </a:p>
                  </a:txBody>
                  <a:tcPr marL="9525" marR="9525" marT="9525" marB="0" anchor="b">
                    <a:solidFill>
                      <a:schemeClr val="tx2">
                        <a:lumMod val="20000"/>
                        <a:lumOff val="80000"/>
                      </a:schemeClr>
                    </a:solidFill>
                  </a:tcPr>
                </a:tc>
                <a:tc>
                  <a:txBody>
                    <a:bodyPr/>
                    <a:lstStyle/>
                    <a:p>
                      <a:pPr algn="ctr" fontAlgn="b"/>
                      <a:r>
                        <a:rPr lang="en-US" sz="1100" b="0" i="0" u="none" strike="noStrike" dirty="0">
                          <a:solidFill>
                            <a:srgbClr val="000000"/>
                          </a:solidFill>
                          <a:latin typeface="Calibri"/>
                        </a:rPr>
                        <a:t>Loading charges in port of </a:t>
                      </a:r>
                      <a:r>
                        <a:rPr lang="en-US" sz="1100" b="0" i="0" u="none" strike="noStrike" dirty="0" smtClean="0">
                          <a:solidFill>
                            <a:srgbClr val="000000"/>
                          </a:solidFill>
                          <a:latin typeface="Calibri"/>
                        </a:rPr>
                        <a:t>export</a:t>
                      </a:r>
                    </a:p>
                    <a:p>
                      <a:pPr marL="0" marR="0" indent="0" algn="ctr" defTabSz="914400" rtl="0" eaLnBrk="1" fontAlgn="b" latinLnBrk="0" hangingPunct="1">
                        <a:lnSpc>
                          <a:spcPct val="100000"/>
                        </a:lnSpc>
                        <a:spcBef>
                          <a:spcPts val="0"/>
                        </a:spcBef>
                        <a:spcAft>
                          <a:spcPts val="0"/>
                        </a:spcAft>
                        <a:buClrTx/>
                        <a:buSzTx/>
                        <a:buFontTx/>
                        <a:buNone/>
                        <a:tabLst/>
                        <a:defRPr/>
                      </a:pPr>
                      <a:r>
                        <a:rPr lang="mn-MN" sz="1100" b="0" i="0" u="none" strike="noStrike" dirty="0" smtClean="0">
                          <a:solidFill>
                            <a:srgbClr val="000000"/>
                          </a:solidFill>
                          <a:latin typeface="Calibri"/>
                        </a:rPr>
                        <a:t>нэрэлсэн боомт дээр ачааг</a:t>
                      </a:r>
                      <a:endParaRPr lang="en-US" sz="1100" b="0" i="0" u="none" strike="noStrike" dirty="0" smtClean="0">
                        <a:solidFill>
                          <a:srgbClr val="000000"/>
                        </a:solidFill>
                        <a:latin typeface="Calibri"/>
                      </a:endParaRPr>
                    </a:p>
                    <a:p>
                      <a:pPr marL="0" marR="0" indent="0" algn="ctr" defTabSz="914400" rtl="0" eaLnBrk="1" fontAlgn="b" latinLnBrk="0" hangingPunct="1">
                        <a:lnSpc>
                          <a:spcPct val="100000"/>
                        </a:lnSpc>
                        <a:spcBef>
                          <a:spcPts val="0"/>
                        </a:spcBef>
                        <a:spcAft>
                          <a:spcPts val="0"/>
                        </a:spcAft>
                        <a:buClrTx/>
                        <a:buSzTx/>
                        <a:buFontTx/>
                        <a:buNone/>
                        <a:tabLst/>
                        <a:defRPr/>
                      </a:pPr>
                      <a:r>
                        <a:rPr lang="mn-MN" sz="1100" b="0" i="0" u="none" strike="noStrike" dirty="0" smtClean="0">
                          <a:solidFill>
                            <a:srgbClr val="000000"/>
                          </a:solidFill>
                          <a:latin typeface="Calibri"/>
                        </a:rPr>
                        <a:t>ачих</a:t>
                      </a:r>
                      <a:endParaRPr lang="en-US" sz="1100" b="0" i="0" u="none" strike="noStrike" dirty="0" smtClean="0">
                        <a:solidFill>
                          <a:srgbClr val="000000"/>
                        </a:solidFill>
                        <a:latin typeface="Calibri"/>
                      </a:endParaRPr>
                    </a:p>
                    <a:p>
                      <a:pPr algn="ctr" fontAlgn="b"/>
                      <a:endParaRPr lang="en-US" sz="1100" b="0" i="0" u="none" strike="noStrike" dirty="0">
                        <a:solidFill>
                          <a:srgbClr val="000000"/>
                        </a:solidFill>
                        <a:latin typeface="Calibri"/>
                      </a:endParaRPr>
                    </a:p>
                  </a:txBody>
                  <a:tcPr marL="9525" marR="9525" marT="9525" marB="0" anchor="b">
                    <a:solidFill>
                      <a:schemeClr val="tx2">
                        <a:lumMod val="20000"/>
                        <a:lumOff val="80000"/>
                      </a:schemeClr>
                    </a:solidFill>
                  </a:tcPr>
                </a:tc>
                <a:tc>
                  <a:txBody>
                    <a:bodyPr/>
                    <a:lstStyle/>
                    <a:p>
                      <a:pPr algn="ctr" fontAlgn="b"/>
                      <a:r>
                        <a:rPr lang="en-US" sz="1100" b="0" i="0" u="none" strike="noStrike" dirty="0">
                          <a:solidFill>
                            <a:srgbClr val="000000"/>
                          </a:solidFill>
                          <a:latin typeface="Calibri"/>
                        </a:rPr>
                        <a:t>Carriage to port of </a:t>
                      </a:r>
                      <a:r>
                        <a:rPr lang="en-US" sz="1100" b="0" i="0" u="none" strike="noStrike" dirty="0" smtClean="0">
                          <a:solidFill>
                            <a:srgbClr val="000000"/>
                          </a:solidFill>
                          <a:latin typeface="Calibri"/>
                        </a:rPr>
                        <a:t>import</a:t>
                      </a:r>
                    </a:p>
                    <a:p>
                      <a:pPr algn="ctr" fontAlgn="b"/>
                      <a:r>
                        <a:rPr lang="mn-MN" sz="1100" b="0" i="0" u="none" strike="noStrike" dirty="0" smtClean="0">
                          <a:solidFill>
                            <a:srgbClr val="000000"/>
                          </a:solidFill>
                          <a:latin typeface="Calibri"/>
                        </a:rPr>
                        <a:t>импортийн боомт  хүртлэх тээврийн хөлс</a:t>
                      </a:r>
                      <a:endParaRPr lang="en-US" sz="1100" b="0" i="0" u="none" strike="noStrike" dirty="0">
                        <a:solidFill>
                          <a:srgbClr val="000000"/>
                        </a:solidFill>
                        <a:latin typeface="Calibri"/>
                      </a:endParaRPr>
                    </a:p>
                  </a:txBody>
                  <a:tcPr marL="9525" marR="9525" marT="9525" marB="0" anchor="b">
                    <a:solidFill>
                      <a:schemeClr val="tx2">
                        <a:lumMod val="20000"/>
                        <a:lumOff val="80000"/>
                      </a:schemeClr>
                    </a:solidFill>
                  </a:tcPr>
                </a:tc>
                <a:tc>
                  <a:txBody>
                    <a:bodyPr/>
                    <a:lstStyle/>
                    <a:p>
                      <a:pPr algn="ctr" fontAlgn="b"/>
                      <a:r>
                        <a:rPr lang="en-US" sz="1100" b="0" i="0" u="none" strike="noStrike" dirty="0">
                          <a:solidFill>
                            <a:srgbClr val="000000"/>
                          </a:solidFill>
                          <a:latin typeface="Calibri"/>
                        </a:rPr>
                        <a:t>Unloading charges in port of </a:t>
                      </a:r>
                      <a:r>
                        <a:rPr lang="en-US" sz="1100" b="0" i="0" u="none" strike="noStrike" dirty="0" smtClean="0">
                          <a:solidFill>
                            <a:srgbClr val="000000"/>
                          </a:solidFill>
                          <a:latin typeface="Calibri"/>
                        </a:rPr>
                        <a:t>import</a:t>
                      </a:r>
                    </a:p>
                    <a:p>
                      <a:pPr algn="ctr" fontAlgn="b"/>
                      <a:r>
                        <a:rPr lang="mn-MN" sz="1100" b="0" i="0" u="none" strike="noStrike" dirty="0" smtClean="0">
                          <a:solidFill>
                            <a:srgbClr val="000000"/>
                          </a:solidFill>
                          <a:latin typeface="Calibri"/>
                        </a:rPr>
                        <a:t>боомт дээр ачааг буулгах </a:t>
                      </a:r>
                      <a:endParaRPr lang="en-US" sz="1100" b="0" i="0" u="none" strike="noStrike" dirty="0">
                        <a:solidFill>
                          <a:srgbClr val="000000"/>
                        </a:solidFill>
                        <a:latin typeface="Calibri"/>
                      </a:endParaRPr>
                    </a:p>
                  </a:txBody>
                  <a:tcPr marL="9525" marR="9525" marT="9525" marB="0" anchor="b">
                    <a:solidFill>
                      <a:schemeClr val="tx2">
                        <a:lumMod val="20000"/>
                        <a:lumOff val="80000"/>
                      </a:schemeClr>
                    </a:solidFill>
                  </a:tcPr>
                </a:tc>
                <a:tc>
                  <a:txBody>
                    <a:bodyPr/>
                    <a:lstStyle/>
                    <a:p>
                      <a:pPr algn="ctr" fontAlgn="b"/>
                      <a:r>
                        <a:rPr lang="en-US" sz="1100" b="0" i="0" u="none" strike="noStrike" dirty="0">
                          <a:solidFill>
                            <a:srgbClr val="000000"/>
                          </a:solidFill>
                          <a:latin typeface="Calibri"/>
                        </a:rPr>
                        <a:t>Loading on truck in port of </a:t>
                      </a:r>
                      <a:r>
                        <a:rPr lang="en-US" sz="1100" b="0" i="0" u="none" strike="noStrike" dirty="0" smtClean="0">
                          <a:solidFill>
                            <a:srgbClr val="000000"/>
                          </a:solidFill>
                          <a:latin typeface="Calibri"/>
                        </a:rPr>
                        <a:t>import</a:t>
                      </a:r>
                    </a:p>
                    <a:p>
                      <a:pPr algn="ctr" fontAlgn="b"/>
                      <a:r>
                        <a:rPr lang="mn-MN" sz="1100" b="0" i="0" u="none" strike="noStrike" dirty="0" smtClean="0">
                          <a:solidFill>
                            <a:srgbClr val="000000"/>
                          </a:solidFill>
                          <a:latin typeface="Calibri"/>
                        </a:rPr>
                        <a:t>боомтоос тээвэрт ачих </a:t>
                      </a:r>
                      <a:endParaRPr lang="en-US" sz="1100" b="0" i="0" u="none" strike="noStrike" dirty="0">
                        <a:solidFill>
                          <a:srgbClr val="000000"/>
                        </a:solidFill>
                        <a:latin typeface="Calibri"/>
                      </a:endParaRPr>
                    </a:p>
                  </a:txBody>
                  <a:tcPr marL="9525" marR="9525" marT="9525" marB="0" anchor="b">
                    <a:solidFill>
                      <a:schemeClr val="tx2">
                        <a:lumMod val="20000"/>
                        <a:lumOff val="80000"/>
                      </a:schemeClr>
                    </a:solidFill>
                  </a:tcPr>
                </a:tc>
                <a:tc>
                  <a:txBody>
                    <a:bodyPr/>
                    <a:lstStyle/>
                    <a:p>
                      <a:pPr algn="ctr" fontAlgn="b"/>
                      <a:r>
                        <a:rPr lang="en-US" sz="1100" b="0" i="0" u="none" strike="noStrike" dirty="0">
                          <a:solidFill>
                            <a:srgbClr val="000000"/>
                          </a:solidFill>
                          <a:latin typeface="Calibri"/>
                        </a:rPr>
                        <a:t>Carriage to place of </a:t>
                      </a:r>
                      <a:r>
                        <a:rPr lang="en-US" sz="1100" b="0" i="0" u="none" strike="noStrike" dirty="0" smtClean="0">
                          <a:solidFill>
                            <a:srgbClr val="000000"/>
                          </a:solidFill>
                          <a:latin typeface="Calibri"/>
                        </a:rPr>
                        <a:t>destination</a:t>
                      </a:r>
                    </a:p>
                    <a:p>
                      <a:pPr algn="ctr" fontAlgn="b"/>
                      <a:r>
                        <a:rPr lang="mn-MN" sz="1100" b="0" i="0" u="none" strike="noStrike" dirty="0" smtClean="0">
                          <a:solidFill>
                            <a:srgbClr val="000000"/>
                          </a:solidFill>
                          <a:latin typeface="Calibri"/>
                        </a:rPr>
                        <a:t>нэрлэсэн цэг хуртлэх тээврийн хөлс</a:t>
                      </a:r>
                      <a:endParaRPr lang="en-US" sz="1100" b="0" i="0" u="none" strike="noStrike" dirty="0">
                        <a:solidFill>
                          <a:srgbClr val="000000"/>
                        </a:solidFill>
                        <a:latin typeface="Calibri"/>
                      </a:endParaRPr>
                    </a:p>
                  </a:txBody>
                  <a:tcPr marL="9525" marR="9525" marT="9525" marB="0" anchor="b">
                    <a:solidFill>
                      <a:schemeClr val="tx2">
                        <a:lumMod val="20000"/>
                        <a:lumOff val="80000"/>
                      </a:schemeClr>
                    </a:solidFill>
                  </a:tcPr>
                </a:tc>
                <a:tc>
                  <a:txBody>
                    <a:bodyPr/>
                    <a:lstStyle/>
                    <a:p>
                      <a:pPr algn="ctr" fontAlgn="b"/>
                      <a:r>
                        <a:rPr lang="en-US" sz="1100" b="0" i="0" u="none" strike="noStrike" dirty="0" smtClean="0">
                          <a:solidFill>
                            <a:srgbClr val="000000"/>
                          </a:solidFill>
                          <a:latin typeface="Calibri"/>
                        </a:rPr>
                        <a:t>Insurance</a:t>
                      </a:r>
                    </a:p>
                    <a:p>
                      <a:pPr algn="ctr" fontAlgn="b"/>
                      <a:r>
                        <a:rPr lang="mn-MN" sz="1100" b="0" i="0" u="none" strike="noStrike" dirty="0" smtClean="0">
                          <a:solidFill>
                            <a:srgbClr val="000000"/>
                          </a:solidFill>
                          <a:latin typeface="Calibri"/>
                        </a:rPr>
                        <a:t>даатгал</a:t>
                      </a:r>
                      <a:endParaRPr lang="en-US" sz="1100" b="0" i="0" u="none" strike="noStrike" dirty="0">
                        <a:solidFill>
                          <a:srgbClr val="000000"/>
                        </a:solidFill>
                        <a:latin typeface="Calibri"/>
                      </a:endParaRPr>
                    </a:p>
                  </a:txBody>
                  <a:tcPr marL="9525" marR="9525" marT="9525" marB="0" anchor="b">
                    <a:solidFill>
                      <a:schemeClr val="tx2">
                        <a:lumMod val="20000"/>
                        <a:lumOff val="80000"/>
                      </a:schemeClr>
                    </a:solidFill>
                  </a:tcPr>
                </a:tc>
                <a:tc>
                  <a:txBody>
                    <a:bodyPr/>
                    <a:lstStyle/>
                    <a:p>
                      <a:pPr algn="ctr" fontAlgn="b"/>
                      <a:r>
                        <a:rPr lang="en-US" sz="1100" b="0" i="0" u="none" strike="noStrike" dirty="0">
                          <a:solidFill>
                            <a:srgbClr val="000000"/>
                          </a:solidFill>
                          <a:latin typeface="Calibri"/>
                        </a:rPr>
                        <a:t>Import customs </a:t>
                      </a:r>
                      <a:r>
                        <a:rPr lang="en-US" sz="1100" b="0" i="0" u="none" strike="noStrike" dirty="0" smtClean="0">
                          <a:solidFill>
                            <a:srgbClr val="000000"/>
                          </a:solidFill>
                          <a:latin typeface="Calibri"/>
                        </a:rPr>
                        <a:t>clearance</a:t>
                      </a:r>
                    </a:p>
                    <a:p>
                      <a:pPr algn="ctr" fontAlgn="b"/>
                      <a:r>
                        <a:rPr lang="mn-MN" sz="1100" b="0" i="0" u="none" strike="noStrike" dirty="0" smtClean="0">
                          <a:solidFill>
                            <a:srgbClr val="000000"/>
                          </a:solidFill>
                          <a:latin typeface="Calibri"/>
                        </a:rPr>
                        <a:t>импортийн гаалийн бүрдүү</a:t>
                      </a:r>
                      <a:r>
                        <a:rPr lang="en-US" sz="1100" b="0" i="0" u="none" strike="noStrike" dirty="0" smtClean="0">
                          <a:solidFill>
                            <a:srgbClr val="000000"/>
                          </a:solidFill>
                          <a:latin typeface="Calibri"/>
                        </a:rPr>
                        <a:t>-</a:t>
                      </a:r>
                      <a:r>
                        <a:rPr lang="mn-MN" sz="1100" b="0" i="0" u="none" strike="noStrike" dirty="0" smtClean="0">
                          <a:solidFill>
                            <a:srgbClr val="000000"/>
                          </a:solidFill>
                          <a:latin typeface="Calibri"/>
                        </a:rPr>
                        <a:t>лэлт</a:t>
                      </a:r>
                      <a:endParaRPr lang="en-US" sz="1100" b="0" i="0" u="none" strike="noStrike" dirty="0">
                        <a:solidFill>
                          <a:srgbClr val="000000"/>
                        </a:solidFill>
                        <a:latin typeface="Calibri"/>
                      </a:endParaRPr>
                    </a:p>
                  </a:txBody>
                  <a:tcPr marL="9525" marR="9525" marT="9525" marB="0" anchor="b">
                    <a:solidFill>
                      <a:schemeClr val="tx2">
                        <a:lumMod val="20000"/>
                        <a:lumOff val="80000"/>
                      </a:schemeClr>
                    </a:solidFill>
                  </a:tcPr>
                </a:tc>
                <a:tc>
                  <a:txBody>
                    <a:bodyPr/>
                    <a:lstStyle/>
                    <a:p>
                      <a:pPr algn="ctr" fontAlgn="b"/>
                      <a:r>
                        <a:rPr lang="en-US" sz="1100" b="0" i="0" u="none" strike="noStrike" dirty="0" smtClean="0">
                          <a:solidFill>
                            <a:srgbClr val="000000"/>
                          </a:solidFill>
                          <a:latin typeface="Calibri"/>
                        </a:rPr>
                        <a:t>Import</a:t>
                      </a:r>
                    </a:p>
                    <a:p>
                      <a:pPr algn="ctr" fontAlgn="b"/>
                      <a:r>
                        <a:rPr lang="en-US" sz="1100" b="0" i="0" u="none" strike="noStrike" dirty="0" smtClean="0">
                          <a:solidFill>
                            <a:srgbClr val="000000"/>
                          </a:solidFill>
                          <a:latin typeface="Calibri"/>
                        </a:rPr>
                        <a:t>customs taxes</a:t>
                      </a:r>
                    </a:p>
                    <a:p>
                      <a:pPr algn="ctr" fontAlgn="b"/>
                      <a:r>
                        <a:rPr lang="mn-MN" sz="1100" b="0" i="0" u="none" strike="noStrike" dirty="0" smtClean="0">
                          <a:solidFill>
                            <a:srgbClr val="000000"/>
                          </a:solidFill>
                          <a:latin typeface="Calibri"/>
                        </a:rPr>
                        <a:t>гаалийн татвар </a:t>
                      </a:r>
                      <a:endParaRPr lang="en-US" sz="1100" b="0" i="0" u="none" strike="noStrike" dirty="0">
                        <a:solidFill>
                          <a:srgbClr val="000000"/>
                        </a:solidFill>
                        <a:latin typeface="Calibri"/>
                      </a:endParaRPr>
                    </a:p>
                  </a:txBody>
                  <a:tcPr marL="9525" marR="9525" marT="9525" marB="0" anchor="b">
                    <a:solidFill>
                      <a:schemeClr val="tx2">
                        <a:lumMod val="20000"/>
                        <a:lumOff val="80000"/>
                      </a:schemeClr>
                    </a:solidFill>
                  </a:tcPr>
                </a:tc>
              </a:tr>
              <a:tr h="395742">
                <a:tc>
                  <a:txBody>
                    <a:bodyPr/>
                    <a:lstStyle/>
                    <a:p>
                      <a:pPr algn="l" fontAlgn="b"/>
                      <a:r>
                        <a:rPr lang="en-US" sz="1100" b="0" i="0" u="none" strike="noStrike" dirty="0">
                          <a:solidFill>
                            <a:srgbClr val="000000"/>
                          </a:solidFill>
                          <a:latin typeface="Calibri"/>
                        </a:rPr>
                        <a:t>EXW</a:t>
                      </a:r>
                    </a:p>
                  </a:txBody>
                  <a:tcPr marL="9525" marR="9525" marT="9525" marB="0" anchor="b"/>
                </a:tc>
                <a:tc>
                  <a:txBody>
                    <a:bodyPr/>
                    <a:lstStyle/>
                    <a:p>
                      <a:pPr algn="ctr" fontAlgn="ctr"/>
                      <a:r>
                        <a:rPr lang="en-US" sz="1100" b="0" i="0" u="none" strike="noStrike" dirty="0">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dirty="0">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dirty="0">
                          <a:solidFill>
                            <a:srgbClr val="000000"/>
                          </a:solidFill>
                          <a:latin typeface="Calibri"/>
                        </a:rPr>
                        <a:t>Buyer</a:t>
                      </a:r>
                    </a:p>
                  </a:txBody>
                  <a:tcPr marL="9525" marR="9525" marT="9525" marB="0" anchor="ctr"/>
                </a:tc>
              </a:tr>
              <a:tr h="395742">
                <a:tc>
                  <a:txBody>
                    <a:bodyPr/>
                    <a:lstStyle/>
                    <a:p>
                      <a:pPr algn="l" fontAlgn="b"/>
                      <a:r>
                        <a:rPr lang="en-US" sz="1100" b="0" i="0" u="none" strike="noStrike" dirty="0">
                          <a:solidFill>
                            <a:srgbClr val="000000"/>
                          </a:solidFill>
                          <a:latin typeface="Calibri"/>
                        </a:rPr>
                        <a:t>FCA</a:t>
                      </a:r>
                    </a:p>
                  </a:txBody>
                  <a:tcPr marL="9525" marR="9525" marT="9525" marB="0" anchor="b"/>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dirty="0">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dirty="0">
                          <a:solidFill>
                            <a:srgbClr val="000000"/>
                          </a:solidFill>
                          <a:latin typeface="Calibri"/>
                        </a:rPr>
                        <a:t>Buyer</a:t>
                      </a:r>
                    </a:p>
                  </a:txBody>
                  <a:tcPr marL="9525" marR="9525" marT="9525" marB="0" anchor="ctr"/>
                </a:tc>
              </a:tr>
              <a:tr h="395742">
                <a:tc>
                  <a:txBody>
                    <a:bodyPr/>
                    <a:lstStyle/>
                    <a:p>
                      <a:pPr algn="l" fontAlgn="b"/>
                      <a:r>
                        <a:rPr lang="en-US" sz="1100" b="0" i="0" u="none" strike="noStrike" dirty="0">
                          <a:solidFill>
                            <a:srgbClr val="000000"/>
                          </a:solidFill>
                          <a:latin typeface="Calibri"/>
                        </a:rPr>
                        <a:t>FAS</a:t>
                      </a:r>
                    </a:p>
                  </a:txBody>
                  <a:tcPr marL="9525" marR="9525" marT="9525" marB="0" anchor="b"/>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r>
              <a:tr h="395742">
                <a:tc>
                  <a:txBody>
                    <a:bodyPr/>
                    <a:lstStyle/>
                    <a:p>
                      <a:pPr algn="l" fontAlgn="b"/>
                      <a:r>
                        <a:rPr lang="en-US" sz="1100" b="0" i="0" u="none" strike="noStrike" dirty="0">
                          <a:solidFill>
                            <a:srgbClr val="000000"/>
                          </a:solidFill>
                          <a:latin typeface="Calibri"/>
                        </a:rPr>
                        <a:t>FOB</a:t>
                      </a:r>
                    </a:p>
                  </a:txBody>
                  <a:tcPr marL="9525" marR="9525" marT="9525" marB="0" anchor="b"/>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dirty="0">
                          <a:solidFill>
                            <a:srgbClr val="000000"/>
                          </a:solidFill>
                          <a:latin typeface="Calibri"/>
                        </a:rPr>
                        <a:t>Buyer</a:t>
                      </a:r>
                    </a:p>
                  </a:txBody>
                  <a:tcPr marL="9525" marR="9525" marT="9525" marB="0" anchor="ctr"/>
                </a:tc>
              </a:tr>
              <a:tr h="395742">
                <a:tc>
                  <a:txBody>
                    <a:bodyPr/>
                    <a:lstStyle/>
                    <a:p>
                      <a:pPr algn="l" fontAlgn="b"/>
                      <a:r>
                        <a:rPr lang="en-US" sz="1100" b="0" i="0" u="none" strike="noStrike" dirty="0">
                          <a:solidFill>
                            <a:srgbClr val="000000"/>
                          </a:solidFill>
                          <a:latin typeface="Calibri"/>
                        </a:rPr>
                        <a:t>CFR</a:t>
                      </a:r>
                    </a:p>
                  </a:txBody>
                  <a:tcPr marL="9525" marR="9525" marT="9525" marB="0" anchor="b"/>
                </a:tc>
                <a:tc>
                  <a:txBody>
                    <a:bodyPr/>
                    <a:lstStyle/>
                    <a:p>
                      <a:pPr algn="ctr" fontAlgn="ctr"/>
                      <a:r>
                        <a:rPr lang="en-US" sz="1100" b="0" i="0" u="none" strike="noStrike">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dirty="0">
                          <a:solidFill>
                            <a:srgbClr val="000000"/>
                          </a:solidFill>
                          <a:latin typeface="Calibri"/>
                        </a:rPr>
                        <a:t>Buyer</a:t>
                      </a:r>
                    </a:p>
                  </a:txBody>
                  <a:tcPr marL="9525" marR="9525" marT="9525" marB="0" anchor="ctr"/>
                </a:tc>
                <a:tc>
                  <a:txBody>
                    <a:bodyPr/>
                    <a:lstStyle/>
                    <a:p>
                      <a:pPr algn="ctr" fontAlgn="ctr"/>
                      <a:r>
                        <a:rPr lang="en-US" sz="1100" b="0" i="0" u="none" strike="noStrike" dirty="0">
                          <a:solidFill>
                            <a:srgbClr val="000000"/>
                          </a:solidFill>
                          <a:latin typeface="Calibri"/>
                        </a:rPr>
                        <a:t>Buyer</a:t>
                      </a:r>
                    </a:p>
                  </a:txBody>
                  <a:tcPr marL="9525" marR="9525" marT="9525" marB="0" anchor="ctr"/>
                </a:tc>
                <a:tc>
                  <a:txBody>
                    <a:bodyPr/>
                    <a:lstStyle/>
                    <a:p>
                      <a:pPr algn="ctr" fontAlgn="ctr"/>
                      <a:r>
                        <a:rPr lang="en-US" sz="1100" b="0" i="0" u="none" strike="noStrike" dirty="0">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r>
              <a:tr h="395742">
                <a:tc>
                  <a:txBody>
                    <a:bodyPr/>
                    <a:lstStyle/>
                    <a:p>
                      <a:pPr algn="l" fontAlgn="b"/>
                      <a:r>
                        <a:rPr lang="en-US" sz="1100" b="0" i="0" u="none" strike="noStrike" dirty="0">
                          <a:solidFill>
                            <a:srgbClr val="000000"/>
                          </a:solidFill>
                          <a:latin typeface="Calibri"/>
                        </a:rPr>
                        <a:t>CIF</a:t>
                      </a:r>
                    </a:p>
                  </a:txBody>
                  <a:tcPr marL="9525" marR="9525" marT="9525" marB="0" anchor="b"/>
                </a:tc>
                <a:tc>
                  <a:txBody>
                    <a:bodyPr/>
                    <a:lstStyle/>
                    <a:p>
                      <a:pPr algn="ctr" fontAlgn="ctr"/>
                      <a:r>
                        <a:rPr lang="en-US" sz="1100" b="0" i="0" u="none" strike="noStrike">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Seller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r>
              <a:tr h="395742">
                <a:tc>
                  <a:txBody>
                    <a:bodyPr/>
                    <a:lstStyle/>
                    <a:p>
                      <a:pPr algn="l" fontAlgn="b"/>
                      <a:r>
                        <a:rPr lang="en-US" sz="1100" b="0" i="0" u="none" strike="noStrike" dirty="0">
                          <a:solidFill>
                            <a:srgbClr val="000000"/>
                          </a:solidFill>
                          <a:latin typeface="Calibri"/>
                        </a:rPr>
                        <a:t>DAT</a:t>
                      </a:r>
                    </a:p>
                  </a:txBody>
                  <a:tcPr marL="9525" marR="9525" marT="9525" marB="0" anchor="b"/>
                </a:tc>
                <a:tc>
                  <a:txBody>
                    <a:bodyPr/>
                    <a:lstStyle/>
                    <a:p>
                      <a:pPr algn="ctr" fontAlgn="ctr"/>
                      <a:r>
                        <a:rPr lang="en-US" sz="1100" b="0" i="0" u="none" strike="noStrike">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r>
              <a:tr h="395742">
                <a:tc>
                  <a:txBody>
                    <a:bodyPr/>
                    <a:lstStyle/>
                    <a:p>
                      <a:pPr algn="l" fontAlgn="b"/>
                      <a:r>
                        <a:rPr lang="en-US" sz="1100" b="0" i="0" u="none" strike="noStrike" dirty="0">
                          <a:solidFill>
                            <a:srgbClr val="000000"/>
                          </a:solidFill>
                          <a:latin typeface="Calibri"/>
                        </a:rPr>
                        <a:t>DAP</a:t>
                      </a:r>
                    </a:p>
                  </a:txBody>
                  <a:tcPr marL="9525" marR="9525" marT="9525" marB="0" anchor="b"/>
                </a:tc>
                <a:tc>
                  <a:txBody>
                    <a:bodyPr/>
                    <a:lstStyle/>
                    <a:p>
                      <a:pPr algn="ctr" fontAlgn="ctr"/>
                      <a:r>
                        <a:rPr lang="en-US" sz="1100" b="0" i="0" u="none" strike="noStrike">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r>
              <a:tr h="395742">
                <a:tc>
                  <a:txBody>
                    <a:bodyPr/>
                    <a:lstStyle/>
                    <a:p>
                      <a:pPr algn="l" fontAlgn="b"/>
                      <a:r>
                        <a:rPr lang="en-US" sz="1100" b="0" i="0" u="none" strike="noStrike" dirty="0">
                          <a:solidFill>
                            <a:srgbClr val="000000"/>
                          </a:solidFill>
                          <a:latin typeface="Calibri"/>
                        </a:rPr>
                        <a:t>CPT</a:t>
                      </a:r>
                    </a:p>
                  </a:txBody>
                  <a:tcPr marL="9525" marR="9525" marT="9525" marB="0" anchor="b"/>
                </a:tc>
                <a:tc>
                  <a:txBody>
                    <a:bodyPr/>
                    <a:lstStyle/>
                    <a:p>
                      <a:pPr algn="ctr" fontAlgn="ctr"/>
                      <a:r>
                        <a:rPr lang="en-US" sz="1100" b="0" i="0" u="none" strike="noStrike">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r>
              <a:tr h="395742">
                <a:tc>
                  <a:txBody>
                    <a:bodyPr/>
                    <a:lstStyle/>
                    <a:p>
                      <a:pPr algn="l" fontAlgn="b"/>
                      <a:r>
                        <a:rPr lang="en-US" sz="1100" b="0" i="0" u="none" strike="noStrike">
                          <a:solidFill>
                            <a:srgbClr val="000000"/>
                          </a:solidFill>
                          <a:latin typeface="Calibri"/>
                        </a:rPr>
                        <a:t>CIP</a:t>
                      </a:r>
                    </a:p>
                  </a:txBody>
                  <a:tcPr marL="9525" marR="9525" marT="9525" marB="0" anchor="b"/>
                </a:tc>
                <a:tc>
                  <a:txBody>
                    <a:bodyPr/>
                    <a:lstStyle/>
                    <a:p>
                      <a:pPr algn="ctr" fontAlgn="ctr"/>
                      <a:r>
                        <a:rPr lang="en-US" sz="1100" b="0" i="0" u="none" strike="noStrike">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a:solidFill>
                            <a:srgbClr val="000000"/>
                          </a:solidFill>
                          <a:latin typeface="Calibri"/>
                        </a:rPr>
                        <a:t>Buyer</a:t>
                      </a:r>
                    </a:p>
                  </a:txBody>
                  <a:tcPr marL="9525" marR="9525" marT="9525" marB="0" anchor="ctr"/>
                </a:tc>
              </a:tr>
              <a:tr h="395742">
                <a:tc>
                  <a:txBody>
                    <a:bodyPr/>
                    <a:lstStyle/>
                    <a:p>
                      <a:pPr algn="l" fontAlgn="b"/>
                      <a:r>
                        <a:rPr lang="en-US" sz="1100" b="0" i="0" u="none" strike="noStrike" dirty="0">
                          <a:solidFill>
                            <a:srgbClr val="000000"/>
                          </a:solidFill>
                          <a:latin typeface="Calibri"/>
                        </a:rPr>
                        <a:t>DDP</a:t>
                      </a:r>
                    </a:p>
                  </a:txBody>
                  <a:tcPr marL="9525" marR="9525" marT="9525" marB="0" anchor="b"/>
                </a:tc>
                <a:tc>
                  <a:txBody>
                    <a:bodyPr/>
                    <a:lstStyle/>
                    <a:p>
                      <a:pPr algn="ctr" fontAlgn="ctr"/>
                      <a:r>
                        <a:rPr lang="en-US" sz="1100" b="0" i="0" u="none" strike="noStrike">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a:solidFill>
                            <a:srgbClr val="000000"/>
                          </a:solidFill>
                          <a:latin typeface="Calibri"/>
                        </a:rPr>
                        <a:t>Buyer</a:t>
                      </a:r>
                    </a:p>
                  </a:txBody>
                  <a:tcPr marL="9525" marR="9525" marT="9525" marB="0" anchor="ct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c>
                  <a:txBody>
                    <a:bodyPr/>
                    <a:lstStyle/>
                    <a:p>
                      <a:pPr algn="ctr" fontAlgn="ctr"/>
                      <a:r>
                        <a:rPr lang="en-US" sz="1100" b="0" i="0" u="none" strike="noStrike" dirty="0">
                          <a:solidFill>
                            <a:srgbClr val="000000"/>
                          </a:solidFill>
                          <a:latin typeface="Calibri"/>
                        </a:rPr>
                        <a:t>Seller</a:t>
                      </a:r>
                    </a:p>
                  </a:txBody>
                  <a:tcPr marL="9525" marR="9525" marT="9525" marB="0" anchor="ctr">
                    <a:solidFill>
                      <a:srgbClr val="00B050"/>
                    </a:solidFill>
                  </a:tcPr>
                </a:tc>
              </a:tr>
            </a:tbl>
          </a:graphicData>
        </a:graphic>
      </p:graphicFrame>
      <p:sp>
        <p:nvSpPr>
          <p:cNvPr id="5" name="Rectangle 4"/>
          <p:cNvSpPr/>
          <p:nvPr/>
        </p:nvSpPr>
        <p:spPr>
          <a:xfrm>
            <a:off x="2514600" y="228600"/>
            <a:ext cx="4419600" cy="523220"/>
          </a:xfrm>
          <a:prstGeom prst="rect">
            <a:avLst/>
          </a:prstGeom>
        </p:spPr>
        <p:txBody>
          <a:bodyPr wrap="square">
            <a:spAutoFit/>
          </a:bodyPr>
          <a:lstStyle/>
          <a:p>
            <a:r>
              <a:rPr lang="en-US" sz="2800" b="1" dirty="0" err="1" smtClean="0"/>
              <a:t>Incoterms</a:t>
            </a:r>
            <a:r>
              <a:rPr lang="en-US" sz="2800" b="1" dirty="0" smtClean="0"/>
              <a:t> 2010</a:t>
            </a:r>
            <a:endParaRPr lang="en-US" sz="28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62000"/>
            <a:ext cx="8229600" cy="5562600"/>
          </a:xfrm>
        </p:spPr>
        <p:txBody>
          <a:bodyPr>
            <a:normAutofit lnSpcReduction="10000"/>
          </a:bodyPr>
          <a:lstStyle/>
          <a:p>
            <a:pPr algn="ctr">
              <a:buNone/>
            </a:pPr>
            <a:r>
              <a:rPr lang="mn-MN" sz="4800" dirty="0" smtClean="0"/>
              <a:t>Дүгнэлт </a:t>
            </a:r>
          </a:p>
          <a:p>
            <a:pPr algn="just"/>
            <a:r>
              <a:rPr lang="mn-MN" dirty="0" smtClean="0"/>
              <a:t>Инкотермисийн нөхцөл нь гадаад худалдааны үйл ажиллагаанд  өөрийн үүргийг чухлаар тодорхойлж, бараа бүтээгдэхүүнийг нийлүүлэх талуудын үүргийг нарийвчлан зааж өгснөөр худалдааны гэрээ хэлцэлд өргөн хэрэглэгдэх болж, түүний ач холбогдол улам өссөөр  байна. Өөрөөр хэлбэл инкотермсийн дүрэм нь барааг  нийлүүлэх  болон барааны нийлүүлэлтийг хүлээн авах талуудын үүргийг тодорхойлж, худалдах, худалдан авах гэрээ байгуулах ажиллагааг хөнгөвчилж, хэлцлийн эцсийн үнийг буюу худалдагч худалдан авагчийн дунд зардал эрсдлийг хуваарилж барааны үнийг тогтооход ач холбогдолтой юм.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486400"/>
          </a:xfrm>
        </p:spPr>
        <p:txBody>
          <a:bodyPr/>
          <a:lstStyle/>
          <a:p>
            <a:pPr algn="ctr">
              <a:buNone/>
            </a:pPr>
            <a:r>
              <a:rPr lang="mn-MN" sz="5400" dirty="0" smtClean="0">
                <a:latin typeface="Times New Roman" pitchFamily="18" charset="0"/>
                <a:cs typeface="Times New Roman" pitchFamily="18" charset="0"/>
              </a:rPr>
              <a:t>Ашигласан материал</a:t>
            </a:r>
            <a:endParaRPr lang="en-US" sz="5400" dirty="0" smtClean="0">
              <a:latin typeface="Times New Roman" pitchFamily="18" charset="0"/>
              <a:cs typeface="Times New Roman" pitchFamily="18" charset="0"/>
            </a:endParaRPr>
          </a:p>
          <a:p>
            <a:pPr algn="ctr">
              <a:buNone/>
            </a:pPr>
            <a:endParaRPr lang="mn-MN" dirty="0" smtClean="0">
              <a:latin typeface="Times New Roman" pitchFamily="18" charset="0"/>
              <a:cs typeface="Times New Roman" pitchFamily="18" charset="0"/>
            </a:endParaRPr>
          </a:p>
          <a:p>
            <a:pPr algn="just"/>
            <a:r>
              <a:rPr lang="mn-MN" dirty="0" smtClean="0">
                <a:latin typeface="Times New Roman" pitchFamily="18" charset="0"/>
                <a:cs typeface="Times New Roman" pitchFamily="18" charset="0"/>
              </a:rPr>
              <a:t>“Гадаад худалдааны нийлүүлэлтийн нөхцөл</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Инкотермс 2010 ” </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МҮХАҮТ</a:t>
            </a:r>
          </a:p>
          <a:p>
            <a:pPr algn="just"/>
            <a:r>
              <a:rPr lang="en-US" dirty="0" smtClean="0">
                <a:latin typeface="Times New Roman" pitchFamily="18" charset="0"/>
                <a:cs typeface="Times New Roman" pitchFamily="18" charset="0"/>
                <a:hlinkClick r:id="rId2"/>
              </a:rPr>
              <a:t>www.google.com</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hlinkClick r:id="rId3"/>
              </a:rPr>
              <a:t>http://www.bluesky-logistics.mn</a:t>
            </a:r>
            <a:endParaRPr lang="mn-MN"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hlinkClick r:id="rId4"/>
              </a:rPr>
              <a:t>http</a:t>
            </a:r>
            <a:r>
              <a:rPr lang="en-US" smtClean="0">
                <a:latin typeface="Times New Roman" pitchFamily="18" charset="0"/>
                <a:cs typeface="Times New Roman" pitchFamily="18" charset="0"/>
                <a:hlinkClick r:id="rId4"/>
              </a:rPr>
              <a:t>://www.aww.mn</a:t>
            </a:r>
            <a:endParaRPr lang="en-US" dirty="0" smtClean="0">
              <a:latin typeface="Times New Roman" pitchFamily="18" charset="0"/>
              <a:cs typeface="Times New Roman"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602</TotalTime>
  <Words>899</Words>
  <Application>Microsoft Office PowerPoint</Application>
  <PresentationFormat>On-screen Show (4:3)</PresentationFormat>
  <Paragraphs>282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Oriel</vt:lpstr>
      <vt:lpstr>ИНКОТЕРМС </vt:lpstr>
      <vt:lpstr>Инкотермс</vt:lpstr>
      <vt:lpstr>Slide 3</vt:lpstr>
      <vt:lpstr>Инкотермс 2000 дүрэм нь E, F, C, D үндсэн  4 бүлэг  буюу 13 нөхцлийг дэлгэрэнгүй тайлбарласан журмуудаас бүрдсэн.  </vt:lpstr>
      <vt:lpstr>Slide 5</vt:lpstr>
      <vt:lpstr>Slide 6</vt:lpstr>
      <vt:lpstr>Slide 7</vt:lpstr>
      <vt:lpstr>Slide 8</vt:lpstr>
      <vt:lpstr>Slide 9</vt:lpstr>
      <vt:lpstr>Slide 10</vt:lpstr>
      <vt:lpstr>Slide 11</vt:lpstr>
      <vt:lpstr>Инкотермс 2000 ба 2010 дүрмүүдийн үндсэн ялгаа</vt:lpstr>
      <vt:lpstr>Slide 13</vt:lpstr>
      <vt:lpstr>Slide 14</vt:lpstr>
      <vt:lpstr>Slide 15</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ИНКОТЕРМС</dc:title>
  <dc:creator>User</dc:creator>
  <cp:lastModifiedBy>Davaa</cp:lastModifiedBy>
  <cp:revision>66</cp:revision>
  <dcterms:created xsi:type="dcterms:W3CDTF">2012-09-14T14:57:48Z</dcterms:created>
  <dcterms:modified xsi:type="dcterms:W3CDTF">2014-01-21T15:51:44Z</dcterms:modified>
</cp:coreProperties>
</file>