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8" r:id="rId3"/>
    <p:sldId id="261" r:id="rId4"/>
    <p:sldId id="259" r:id="rId5"/>
    <p:sldId id="277" r:id="rId6"/>
    <p:sldId id="257" r:id="rId7"/>
    <p:sldId id="273" r:id="rId8"/>
    <p:sldId id="271" r:id="rId9"/>
    <p:sldId id="278" r:id="rId10"/>
    <p:sldId id="260" r:id="rId11"/>
    <p:sldId id="272" r:id="rId12"/>
    <p:sldId id="274" r:id="rId13"/>
    <p:sldId id="275" r:id="rId14"/>
    <p:sldId id="291" r:id="rId15"/>
    <p:sldId id="263" r:id="rId16"/>
    <p:sldId id="262" r:id="rId17"/>
    <p:sldId id="280" r:id="rId18"/>
    <p:sldId id="269" r:id="rId19"/>
    <p:sldId id="279" r:id="rId20"/>
    <p:sldId id="283" r:id="rId21"/>
    <p:sldId id="270" r:id="rId22"/>
    <p:sldId id="284" r:id="rId23"/>
    <p:sldId id="285" r:id="rId24"/>
    <p:sldId id="281" r:id="rId25"/>
    <p:sldId id="282" r:id="rId26"/>
    <p:sldId id="264" r:id="rId27"/>
    <p:sldId id="286" r:id="rId28"/>
    <p:sldId id="287" r:id="rId29"/>
    <p:sldId id="267" r:id="rId30"/>
    <p:sldId id="266" r:id="rId31"/>
    <p:sldId id="288" r:id="rId32"/>
    <p:sldId id="268" r:id="rId33"/>
    <p:sldId id="289" r:id="rId34"/>
    <p:sldId id="290" r:id="rId35"/>
    <p:sldId id="292" r:id="rId36"/>
    <p:sldId id="294" r:id="rId37"/>
    <p:sldId id="293" r:id="rId38"/>
    <p:sldId id="295" r:id="rId39"/>
    <p:sldId id="265" r:id="rId40"/>
    <p:sldId id="297" r:id="rId41"/>
    <p:sldId id="298" r:id="rId42"/>
    <p:sldId id="296" r:id="rId43"/>
    <p:sldId id="300" r:id="rId44"/>
    <p:sldId id="299" r:id="rId45"/>
  </p:sldIdLst>
  <p:sldSz cx="9144000" cy="6858000" type="screen4x3"/>
  <p:notesSz cx="6858000" cy="9144000"/>
  <p:defaultTextStyle>
    <a:defPPr>
      <a:defRPr lang="mn-M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0809" autoAdjust="0"/>
    <p:restoredTop sz="94660"/>
  </p:normalViewPr>
  <p:slideViewPr>
    <p:cSldViewPr>
      <p:cViewPr varScale="1">
        <p:scale>
          <a:sx n="49" d="100"/>
          <a:sy n="49" d="100"/>
        </p:scale>
        <p:origin x="-108" y="-58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0967D684-3ED8-437F-A742-18D66A7B4755}" type="datetimeFigureOut">
              <a:rPr lang="mn-MN" smtClean="0"/>
              <a:pPr/>
              <a:t>14.12.04</a:t>
            </a:fld>
            <a:endParaRPr lang="mn-MN"/>
          </a:p>
        </p:txBody>
      </p:sp>
      <p:sp>
        <p:nvSpPr>
          <p:cNvPr id="17" name="Footer Placeholder 16"/>
          <p:cNvSpPr>
            <a:spLocks noGrp="1"/>
          </p:cNvSpPr>
          <p:nvPr>
            <p:ph type="ftr" sz="quarter" idx="11"/>
          </p:nvPr>
        </p:nvSpPr>
        <p:spPr/>
        <p:txBody>
          <a:bodyPr/>
          <a:lstStyle>
            <a:extLst/>
          </a:lstStyle>
          <a:p>
            <a:endParaRPr lang="mn-MN"/>
          </a:p>
        </p:txBody>
      </p:sp>
      <p:sp>
        <p:nvSpPr>
          <p:cNvPr id="29" name="Slide Number Placeholder 28"/>
          <p:cNvSpPr>
            <a:spLocks noGrp="1"/>
          </p:cNvSpPr>
          <p:nvPr>
            <p:ph type="sldNum" sz="quarter" idx="12"/>
          </p:nvPr>
        </p:nvSpPr>
        <p:spPr/>
        <p:txBody>
          <a:bodyPr/>
          <a:lstStyle>
            <a:extLst/>
          </a:lstStyle>
          <a:p>
            <a:fld id="{43259084-1A4B-4BA2-8CB7-0FD5215B12FE}" type="slidenum">
              <a:rPr lang="mn-MN" smtClean="0"/>
              <a:pPr/>
              <a:t>‹#›</a:t>
            </a:fld>
            <a:endParaRPr lang="mn-MN"/>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967D684-3ED8-437F-A742-18D66A7B4755}" type="datetimeFigureOut">
              <a:rPr lang="mn-MN" smtClean="0"/>
              <a:pPr/>
              <a:t>14.12.04</a:t>
            </a:fld>
            <a:endParaRPr lang="mn-MN"/>
          </a:p>
        </p:txBody>
      </p:sp>
      <p:sp>
        <p:nvSpPr>
          <p:cNvPr id="5" name="Footer Placeholder 4"/>
          <p:cNvSpPr>
            <a:spLocks noGrp="1"/>
          </p:cNvSpPr>
          <p:nvPr>
            <p:ph type="ftr" sz="quarter" idx="11"/>
          </p:nvPr>
        </p:nvSpPr>
        <p:spPr/>
        <p:txBody>
          <a:bodyPr/>
          <a:lstStyle>
            <a:extLst/>
          </a:lstStyle>
          <a:p>
            <a:endParaRPr lang="mn-MN"/>
          </a:p>
        </p:txBody>
      </p:sp>
      <p:sp>
        <p:nvSpPr>
          <p:cNvPr id="6" name="Slide Number Placeholder 5"/>
          <p:cNvSpPr>
            <a:spLocks noGrp="1"/>
          </p:cNvSpPr>
          <p:nvPr>
            <p:ph type="sldNum" sz="quarter" idx="12"/>
          </p:nvPr>
        </p:nvSpPr>
        <p:spPr/>
        <p:txBody>
          <a:bodyPr/>
          <a:lstStyle>
            <a:extLst/>
          </a:lstStyle>
          <a:p>
            <a:fld id="{43259084-1A4B-4BA2-8CB7-0FD5215B12FE}" type="slidenum">
              <a:rPr lang="mn-MN" smtClean="0"/>
              <a:pPr/>
              <a:t>‹#›</a:t>
            </a:fld>
            <a:endParaRPr lang="mn-M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967D684-3ED8-437F-A742-18D66A7B4755}" type="datetimeFigureOut">
              <a:rPr lang="mn-MN" smtClean="0"/>
              <a:pPr/>
              <a:t>14.12.04</a:t>
            </a:fld>
            <a:endParaRPr lang="mn-MN"/>
          </a:p>
        </p:txBody>
      </p:sp>
      <p:sp>
        <p:nvSpPr>
          <p:cNvPr id="5" name="Footer Placeholder 4"/>
          <p:cNvSpPr>
            <a:spLocks noGrp="1"/>
          </p:cNvSpPr>
          <p:nvPr>
            <p:ph type="ftr" sz="quarter" idx="11"/>
          </p:nvPr>
        </p:nvSpPr>
        <p:spPr/>
        <p:txBody>
          <a:bodyPr/>
          <a:lstStyle>
            <a:extLst/>
          </a:lstStyle>
          <a:p>
            <a:endParaRPr lang="mn-MN"/>
          </a:p>
        </p:txBody>
      </p:sp>
      <p:sp>
        <p:nvSpPr>
          <p:cNvPr id="6" name="Slide Number Placeholder 5"/>
          <p:cNvSpPr>
            <a:spLocks noGrp="1"/>
          </p:cNvSpPr>
          <p:nvPr>
            <p:ph type="sldNum" sz="quarter" idx="12"/>
          </p:nvPr>
        </p:nvSpPr>
        <p:spPr/>
        <p:txBody>
          <a:bodyPr/>
          <a:lstStyle>
            <a:extLst/>
          </a:lstStyle>
          <a:p>
            <a:fld id="{43259084-1A4B-4BA2-8CB7-0FD5215B12FE}" type="slidenum">
              <a:rPr lang="mn-MN" smtClean="0"/>
              <a:pPr/>
              <a:t>‹#›</a:t>
            </a:fld>
            <a:endParaRPr lang="mn-MN"/>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967D684-3ED8-437F-A742-18D66A7B4755}" type="datetimeFigureOut">
              <a:rPr lang="mn-MN" smtClean="0"/>
              <a:pPr/>
              <a:t>14.12.04</a:t>
            </a:fld>
            <a:endParaRPr lang="mn-MN"/>
          </a:p>
        </p:txBody>
      </p:sp>
      <p:sp>
        <p:nvSpPr>
          <p:cNvPr id="6" name="Footer Placeholder 5"/>
          <p:cNvSpPr>
            <a:spLocks noGrp="1"/>
          </p:cNvSpPr>
          <p:nvPr>
            <p:ph type="ftr" sz="quarter" idx="11"/>
          </p:nvPr>
        </p:nvSpPr>
        <p:spPr/>
        <p:txBody>
          <a:bodyPr/>
          <a:lstStyle>
            <a:extLst/>
          </a:lstStyle>
          <a:p>
            <a:endParaRPr lang="mn-MN"/>
          </a:p>
        </p:txBody>
      </p:sp>
      <p:sp>
        <p:nvSpPr>
          <p:cNvPr id="7" name="Slide Number Placeholder 6"/>
          <p:cNvSpPr>
            <a:spLocks noGrp="1"/>
          </p:cNvSpPr>
          <p:nvPr>
            <p:ph type="sldNum" sz="quarter" idx="12"/>
          </p:nvPr>
        </p:nvSpPr>
        <p:spPr/>
        <p:txBody>
          <a:bodyPr/>
          <a:lstStyle>
            <a:extLst/>
          </a:lstStyle>
          <a:p>
            <a:fld id="{43259084-1A4B-4BA2-8CB7-0FD5215B12FE}" type="slidenum">
              <a:rPr lang="mn-MN" smtClean="0"/>
              <a:pPr/>
              <a:t>‹#›</a:t>
            </a:fld>
            <a:endParaRPr lang="mn-M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967D684-3ED8-437F-A742-18D66A7B4755}" type="datetimeFigureOut">
              <a:rPr lang="mn-MN" smtClean="0"/>
              <a:pPr/>
              <a:t>14.12.04</a:t>
            </a:fld>
            <a:endParaRPr lang="mn-MN"/>
          </a:p>
        </p:txBody>
      </p:sp>
      <p:sp>
        <p:nvSpPr>
          <p:cNvPr id="8" name="Footer Placeholder 7"/>
          <p:cNvSpPr>
            <a:spLocks noGrp="1"/>
          </p:cNvSpPr>
          <p:nvPr>
            <p:ph type="ftr" sz="quarter" idx="11"/>
          </p:nvPr>
        </p:nvSpPr>
        <p:spPr/>
        <p:txBody>
          <a:bodyPr/>
          <a:lstStyle>
            <a:extLst/>
          </a:lstStyle>
          <a:p>
            <a:endParaRPr lang="mn-MN"/>
          </a:p>
        </p:txBody>
      </p:sp>
      <p:sp>
        <p:nvSpPr>
          <p:cNvPr id="9" name="Slide Number Placeholder 8"/>
          <p:cNvSpPr>
            <a:spLocks noGrp="1"/>
          </p:cNvSpPr>
          <p:nvPr>
            <p:ph type="sldNum" sz="quarter" idx="12"/>
          </p:nvPr>
        </p:nvSpPr>
        <p:spPr/>
        <p:txBody>
          <a:bodyPr/>
          <a:lstStyle>
            <a:extLst/>
          </a:lstStyle>
          <a:p>
            <a:fld id="{43259084-1A4B-4BA2-8CB7-0FD5215B12FE}" type="slidenum">
              <a:rPr lang="mn-MN" smtClean="0"/>
              <a:pPr/>
              <a:t>‹#›</a:t>
            </a:fld>
            <a:endParaRPr lang="mn-MN"/>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0967D684-3ED8-437F-A742-18D66A7B4755}" type="datetimeFigureOut">
              <a:rPr lang="mn-MN" smtClean="0"/>
              <a:pPr/>
              <a:t>14.12.04</a:t>
            </a:fld>
            <a:endParaRPr lang="mn-MN"/>
          </a:p>
        </p:txBody>
      </p:sp>
      <p:sp>
        <p:nvSpPr>
          <p:cNvPr id="4" name="Footer Placeholder 3"/>
          <p:cNvSpPr>
            <a:spLocks noGrp="1"/>
          </p:cNvSpPr>
          <p:nvPr>
            <p:ph type="ftr" sz="quarter" idx="11"/>
          </p:nvPr>
        </p:nvSpPr>
        <p:spPr/>
        <p:txBody>
          <a:bodyPr/>
          <a:lstStyle>
            <a:extLst/>
          </a:lstStyle>
          <a:p>
            <a:endParaRPr lang="mn-MN"/>
          </a:p>
        </p:txBody>
      </p:sp>
      <p:sp>
        <p:nvSpPr>
          <p:cNvPr id="5" name="Slide Number Placeholder 4"/>
          <p:cNvSpPr>
            <a:spLocks noGrp="1"/>
          </p:cNvSpPr>
          <p:nvPr>
            <p:ph type="sldNum" sz="quarter" idx="12"/>
          </p:nvPr>
        </p:nvSpPr>
        <p:spPr/>
        <p:txBody>
          <a:bodyPr/>
          <a:lstStyle>
            <a:extLst/>
          </a:lstStyle>
          <a:p>
            <a:fld id="{43259084-1A4B-4BA2-8CB7-0FD5215B12FE}" type="slidenum">
              <a:rPr lang="mn-MN" smtClean="0"/>
              <a:pPr/>
              <a:t>‹#›</a:t>
            </a:fld>
            <a:endParaRPr lang="mn-M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0967D684-3ED8-437F-A742-18D66A7B4755}" type="datetimeFigureOut">
              <a:rPr lang="mn-MN" smtClean="0"/>
              <a:pPr/>
              <a:t>14.12.04</a:t>
            </a:fld>
            <a:endParaRPr lang="mn-MN"/>
          </a:p>
        </p:txBody>
      </p:sp>
      <p:sp>
        <p:nvSpPr>
          <p:cNvPr id="3" name="Footer Placeholder 2"/>
          <p:cNvSpPr>
            <a:spLocks noGrp="1"/>
          </p:cNvSpPr>
          <p:nvPr>
            <p:ph type="ftr" sz="quarter" idx="11"/>
          </p:nvPr>
        </p:nvSpPr>
        <p:spPr/>
        <p:txBody>
          <a:bodyPr/>
          <a:lstStyle>
            <a:extLst/>
          </a:lstStyle>
          <a:p>
            <a:endParaRPr lang="mn-MN"/>
          </a:p>
        </p:txBody>
      </p:sp>
      <p:sp>
        <p:nvSpPr>
          <p:cNvPr id="4" name="Slide Number Placeholder 3"/>
          <p:cNvSpPr>
            <a:spLocks noGrp="1"/>
          </p:cNvSpPr>
          <p:nvPr>
            <p:ph type="sldNum" sz="quarter" idx="12"/>
          </p:nvPr>
        </p:nvSpPr>
        <p:spPr/>
        <p:txBody>
          <a:bodyPr/>
          <a:lstStyle>
            <a:extLst/>
          </a:lstStyle>
          <a:p>
            <a:fld id="{43259084-1A4B-4BA2-8CB7-0FD5215B12FE}" type="slidenum">
              <a:rPr lang="mn-MN" smtClean="0"/>
              <a:pPr/>
              <a:t>‹#›</a:t>
            </a:fld>
            <a:endParaRPr lang="mn-M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967D684-3ED8-437F-A742-18D66A7B4755}" type="datetimeFigureOut">
              <a:rPr lang="mn-MN" smtClean="0"/>
              <a:pPr/>
              <a:t>14.12.04</a:t>
            </a:fld>
            <a:endParaRPr lang="mn-MN"/>
          </a:p>
        </p:txBody>
      </p:sp>
      <p:sp>
        <p:nvSpPr>
          <p:cNvPr id="6" name="Footer Placeholder 5"/>
          <p:cNvSpPr>
            <a:spLocks noGrp="1"/>
          </p:cNvSpPr>
          <p:nvPr>
            <p:ph type="ftr" sz="quarter" idx="11"/>
          </p:nvPr>
        </p:nvSpPr>
        <p:spPr/>
        <p:txBody>
          <a:bodyPr/>
          <a:lstStyle>
            <a:extLst/>
          </a:lstStyle>
          <a:p>
            <a:endParaRPr lang="mn-MN"/>
          </a:p>
        </p:txBody>
      </p:sp>
      <p:sp>
        <p:nvSpPr>
          <p:cNvPr id="7" name="Slide Number Placeholder 6"/>
          <p:cNvSpPr>
            <a:spLocks noGrp="1"/>
          </p:cNvSpPr>
          <p:nvPr>
            <p:ph type="sldNum" sz="quarter" idx="12"/>
          </p:nvPr>
        </p:nvSpPr>
        <p:spPr/>
        <p:txBody>
          <a:bodyPr/>
          <a:lstStyle>
            <a:extLst/>
          </a:lstStyle>
          <a:p>
            <a:fld id="{43259084-1A4B-4BA2-8CB7-0FD5215B12FE}" type="slidenum">
              <a:rPr lang="mn-MN" smtClean="0"/>
              <a:pPr/>
              <a:t>‹#›</a:t>
            </a:fld>
            <a:endParaRPr lang="mn-M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0967D684-3ED8-437F-A742-18D66A7B4755}" type="datetimeFigureOut">
              <a:rPr lang="mn-MN" smtClean="0"/>
              <a:pPr/>
              <a:t>14.12.04</a:t>
            </a:fld>
            <a:endParaRPr lang="mn-MN"/>
          </a:p>
        </p:txBody>
      </p:sp>
      <p:sp>
        <p:nvSpPr>
          <p:cNvPr id="6" name="Footer Placeholder 5"/>
          <p:cNvSpPr>
            <a:spLocks noGrp="1"/>
          </p:cNvSpPr>
          <p:nvPr>
            <p:ph type="ftr" sz="quarter" idx="11"/>
          </p:nvPr>
        </p:nvSpPr>
        <p:spPr>
          <a:xfrm>
            <a:off x="914400" y="55499"/>
            <a:ext cx="5562600" cy="365125"/>
          </a:xfrm>
        </p:spPr>
        <p:txBody>
          <a:bodyPr/>
          <a:lstStyle>
            <a:extLst/>
          </a:lstStyle>
          <a:p>
            <a:endParaRPr lang="mn-MN"/>
          </a:p>
        </p:txBody>
      </p:sp>
      <p:sp>
        <p:nvSpPr>
          <p:cNvPr id="7" name="Slide Number Placeholder 6"/>
          <p:cNvSpPr>
            <a:spLocks noGrp="1"/>
          </p:cNvSpPr>
          <p:nvPr>
            <p:ph type="sldNum" sz="quarter" idx="12"/>
          </p:nvPr>
        </p:nvSpPr>
        <p:spPr>
          <a:xfrm>
            <a:off x="8610600" y="55499"/>
            <a:ext cx="457200" cy="365125"/>
          </a:xfrm>
        </p:spPr>
        <p:txBody>
          <a:bodyPr/>
          <a:lstStyle>
            <a:extLst/>
          </a:lstStyle>
          <a:p>
            <a:fld id="{43259084-1A4B-4BA2-8CB7-0FD5215B12FE}" type="slidenum">
              <a:rPr lang="mn-MN" smtClean="0"/>
              <a:pPr/>
              <a:t>‹#›</a:t>
            </a:fld>
            <a:endParaRPr lang="mn-M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967D684-3ED8-437F-A742-18D66A7B4755}" type="datetimeFigureOut">
              <a:rPr lang="mn-MN" smtClean="0"/>
              <a:pPr/>
              <a:t>14.12.04</a:t>
            </a:fld>
            <a:endParaRPr lang="mn-MN"/>
          </a:p>
        </p:txBody>
      </p:sp>
      <p:sp>
        <p:nvSpPr>
          <p:cNvPr id="5" name="Footer Placeholder 4"/>
          <p:cNvSpPr>
            <a:spLocks noGrp="1"/>
          </p:cNvSpPr>
          <p:nvPr>
            <p:ph type="ftr" sz="quarter" idx="11"/>
          </p:nvPr>
        </p:nvSpPr>
        <p:spPr/>
        <p:txBody>
          <a:bodyPr/>
          <a:lstStyle>
            <a:extLst/>
          </a:lstStyle>
          <a:p>
            <a:endParaRPr lang="mn-MN"/>
          </a:p>
        </p:txBody>
      </p:sp>
      <p:sp>
        <p:nvSpPr>
          <p:cNvPr id="6" name="Slide Number Placeholder 5"/>
          <p:cNvSpPr>
            <a:spLocks noGrp="1"/>
          </p:cNvSpPr>
          <p:nvPr>
            <p:ph type="sldNum" sz="quarter" idx="12"/>
          </p:nvPr>
        </p:nvSpPr>
        <p:spPr/>
        <p:txBody>
          <a:bodyPr/>
          <a:lstStyle>
            <a:extLst/>
          </a:lstStyle>
          <a:p>
            <a:fld id="{43259084-1A4B-4BA2-8CB7-0FD5215B12FE}" type="slidenum">
              <a:rPr lang="mn-MN" smtClean="0"/>
              <a:pPr/>
              <a:t>‹#›</a:t>
            </a:fld>
            <a:endParaRPr lang="mn-M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967D684-3ED8-437F-A742-18D66A7B4755}" type="datetimeFigureOut">
              <a:rPr lang="mn-MN" smtClean="0"/>
              <a:pPr/>
              <a:t>14.12.04</a:t>
            </a:fld>
            <a:endParaRPr lang="mn-MN"/>
          </a:p>
        </p:txBody>
      </p:sp>
      <p:sp>
        <p:nvSpPr>
          <p:cNvPr id="5" name="Footer Placeholder 4"/>
          <p:cNvSpPr>
            <a:spLocks noGrp="1"/>
          </p:cNvSpPr>
          <p:nvPr>
            <p:ph type="ftr" sz="quarter" idx="11"/>
          </p:nvPr>
        </p:nvSpPr>
        <p:spPr/>
        <p:txBody>
          <a:bodyPr/>
          <a:lstStyle>
            <a:extLst/>
          </a:lstStyle>
          <a:p>
            <a:endParaRPr lang="mn-MN"/>
          </a:p>
        </p:txBody>
      </p:sp>
      <p:sp>
        <p:nvSpPr>
          <p:cNvPr id="6" name="Slide Number Placeholder 5"/>
          <p:cNvSpPr>
            <a:spLocks noGrp="1"/>
          </p:cNvSpPr>
          <p:nvPr>
            <p:ph type="sldNum" sz="quarter" idx="12"/>
          </p:nvPr>
        </p:nvSpPr>
        <p:spPr/>
        <p:txBody>
          <a:bodyPr/>
          <a:lstStyle>
            <a:extLst/>
          </a:lstStyle>
          <a:p>
            <a:fld id="{43259084-1A4B-4BA2-8CB7-0FD5215B12FE}" type="slidenum">
              <a:rPr lang="mn-MN" smtClean="0"/>
              <a:pPr/>
              <a:t>‹#›</a:t>
            </a:fld>
            <a:endParaRPr lang="mn-M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0967D684-3ED8-437F-A742-18D66A7B4755}" type="datetimeFigureOut">
              <a:rPr lang="mn-MN" smtClean="0"/>
              <a:pPr/>
              <a:t>14.12.04</a:t>
            </a:fld>
            <a:endParaRPr lang="mn-MN"/>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mn-MN"/>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43259084-1A4B-4BA2-8CB7-0FD5215B12FE}" type="slidenum">
              <a:rPr lang="mn-MN" smtClean="0"/>
              <a:pPr/>
              <a:t>‹#›</a:t>
            </a:fld>
            <a:endParaRPr lang="mn-MN"/>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www.sgsa.gov.m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00100" y="785794"/>
            <a:ext cx="7772400" cy="1975104"/>
          </a:xfrm>
        </p:spPr>
        <p:txBody>
          <a:bodyPr>
            <a:noAutofit/>
          </a:bodyPr>
          <a:lstStyle/>
          <a:p>
            <a:pPr algn="ctr"/>
            <a:r>
              <a:rPr lang="en-US" sz="6000" dirty="0" smtClean="0">
                <a:solidFill>
                  <a:schemeClr val="tx1"/>
                </a:solidFill>
                <a:effectLst/>
                <a:latin typeface="Times New Roman" panose="02020603050405020304" pitchFamily="18" charset="0"/>
                <a:cs typeface="Times New Roman" panose="02020603050405020304" pitchFamily="18" charset="0"/>
              </a:rPr>
              <a:t>1921</a:t>
            </a:r>
            <a:r>
              <a:rPr lang="en-US" altLang="zh-CN" sz="6000" dirty="0" smtClean="0">
                <a:solidFill>
                  <a:schemeClr val="tx1"/>
                </a:solidFill>
                <a:effectLst/>
                <a:latin typeface="Times New Roman" panose="02020603050405020304" pitchFamily="18" charset="0"/>
                <a:cs typeface="Times New Roman" panose="02020603050405020304" pitchFamily="18" charset="0"/>
              </a:rPr>
              <a:t>-1924 </a:t>
            </a:r>
            <a:r>
              <a:rPr lang="mn-MN" altLang="zh-CN" sz="6000" dirty="0" smtClean="0">
                <a:solidFill>
                  <a:schemeClr val="tx1"/>
                </a:solidFill>
                <a:effectLst/>
                <a:latin typeface="Times New Roman" panose="02020603050405020304" pitchFamily="18" charset="0"/>
                <a:cs typeface="Times New Roman" panose="02020603050405020304" pitchFamily="18" charset="0"/>
              </a:rPr>
              <a:t>оны эдийн засгийн үндсэн зорилтууд</a:t>
            </a:r>
            <a:endParaRPr lang="mn-MN" sz="6000" dirty="0">
              <a:solidFill>
                <a:schemeClr val="tx1"/>
              </a:solidFill>
              <a:effectLst/>
            </a:endParaRPr>
          </a:p>
        </p:txBody>
      </p:sp>
      <p:sp>
        <p:nvSpPr>
          <p:cNvPr id="4" name="Subtitle 3"/>
          <p:cNvSpPr>
            <a:spLocks noGrp="1"/>
          </p:cNvSpPr>
          <p:nvPr>
            <p:ph type="subTitle" idx="1"/>
          </p:nvPr>
        </p:nvSpPr>
        <p:spPr>
          <a:xfrm>
            <a:off x="357158" y="4714884"/>
            <a:ext cx="8572560" cy="1752600"/>
          </a:xfrm>
        </p:spPr>
        <p:txBody>
          <a:bodyPr>
            <a:normAutofit/>
          </a:bodyPr>
          <a:lstStyle/>
          <a:p>
            <a:pPr algn="r"/>
            <a:r>
              <a:rPr lang="mn-MN" dirty="0" smtClean="0"/>
              <a:t/>
            </a:r>
            <a:br>
              <a:rPr lang="mn-MN" dirty="0" smtClean="0"/>
            </a:br>
            <a:r>
              <a:rPr lang="mn-MN" b="1" dirty="0" smtClean="0">
                <a:latin typeface="Times New Roman" pitchFamily="18" charset="0"/>
                <a:cs typeface="Times New Roman" pitchFamily="18" charset="0"/>
              </a:rPr>
              <a:t>НББ-ТЭЗ 1 : А.Нацагбалжинням</a:t>
            </a:r>
          </a:p>
          <a:p>
            <a:pPr algn="r"/>
            <a:r>
              <a:rPr lang="mn-MN" b="1" dirty="0" smtClean="0">
                <a:latin typeface="Times New Roman" pitchFamily="18" charset="0"/>
                <a:cs typeface="Times New Roman" pitchFamily="18" charset="0"/>
              </a:rPr>
              <a:t>Л.Нарангарав</a:t>
            </a:r>
          </a:p>
          <a:p>
            <a:pPr algn="r"/>
            <a:r>
              <a:rPr lang="mn-MN" b="1" dirty="0" smtClean="0">
                <a:latin typeface="Times New Roman" pitchFamily="18" charset="0"/>
                <a:cs typeface="Times New Roman" pitchFamily="18" charset="0"/>
              </a:rPr>
              <a:t>Ж.Халиунаа</a:t>
            </a:r>
          </a:p>
          <a:p>
            <a:r>
              <a:rPr lang="mn-MN" dirty="0" smtClean="0"/>
              <a:t> </a:t>
            </a:r>
            <a:endParaRPr lang="mn-MN"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500042"/>
            <a:ext cx="8229600" cy="918418"/>
          </a:xfrm>
        </p:spPr>
        <p:txBody>
          <a:bodyPr/>
          <a:lstStyle/>
          <a:p>
            <a:pPr algn="ctr"/>
            <a:r>
              <a:rPr lang="mn-MN" dirty="0" smtClean="0"/>
              <a:t>Агуулга</a:t>
            </a:r>
            <a:endParaRPr lang="mn-MN" dirty="0"/>
          </a:p>
        </p:txBody>
      </p:sp>
      <p:sp>
        <p:nvSpPr>
          <p:cNvPr id="3" name="Content Placeholder 2"/>
          <p:cNvSpPr>
            <a:spLocks noGrp="1"/>
          </p:cNvSpPr>
          <p:nvPr>
            <p:ph idx="1"/>
          </p:nvPr>
        </p:nvSpPr>
        <p:spPr/>
        <p:txBody>
          <a:bodyPr/>
          <a:lstStyle/>
          <a:p>
            <a:pPr>
              <a:buFont typeface="Wingdings" pitchFamily="2" charset="2"/>
              <a:buChar char="v"/>
            </a:pPr>
            <a:r>
              <a:rPr lang="mn-MN" sz="2800" b="1" dirty="0" smtClean="0">
                <a:latin typeface="Times New Roman" pitchFamily="18" charset="0"/>
                <a:cs typeface="Times New Roman" pitchFamily="18" charset="0"/>
              </a:rPr>
              <a:t> Эдийн засгийн хөгжил дэвшил, тэр үеийн  онцлог</a:t>
            </a:r>
          </a:p>
          <a:p>
            <a:pPr>
              <a:buNone/>
            </a:pPr>
            <a:r>
              <a:rPr lang="mn-MN" sz="2800" b="1" dirty="0" smtClean="0">
                <a:latin typeface="Times New Roman" pitchFamily="18" charset="0"/>
                <a:cs typeface="Times New Roman" pitchFamily="18" charset="0"/>
              </a:rPr>
              <a:t>        Мал аж ахуй</a:t>
            </a:r>
          </a:p>
          <a:p>
            <a:pPr>
              <a:buNone/>
            </a:pPr>
            <a:r>
              <a:rPr lang="mn-MN" sz="2800" b="1" dirty="0" smtClean="0">
                <a:latin typeface="Times New Roman" pitchFamily="18" charset="0"/>
                <a:cs typeface="Times New Roman" pitchFamily="18" charset="0"/>
              </a:rPr>
              <a:t>        Тариалангийн аж ахуй</a:t>
            </a:r>
          </a:p>
          <a:p>
            <a:pPr>
              <a:buNone/>
            </a:pPr>
            <a:r>
              <a:rPr lang="mn-MN" sz="2800" b="1" dirty="0" smtClean="0">
                <a:latin typeface="Times New Roman" pitchFamily="18" charset="0"/>
                <a:cs typeface="Times New Roman" pitchFamily="18" charset="0"/>
              </a:rPr>
              <a:t>        Үндэсний үйлдвэрлэл</a:t>
            </a:r>
          </a:p>
          <a:p>
            <a:pPr>
              <a:buFont typeface="Wingdings" pitchFamily="2" charset="2"/>
              <a:buChar char="v"/>
            </a:pPr>
            <a:r>
              <a:rPr lang="mn-MN" sz="2800" b="1" dirty="0" smtClean="0">
                <a:latin typeface="Times New Roman" pitchFamily="18" charset="0"/>
                <a:cs typeface="Times New Roman" pitchFamily="18" charset="0"/>
              </a:rPr>
              <a:t>1921-1924 оны эдийн засагт гарсан ололт амжилт</a:t>
            </a:r>
          </a:p>
          <a:p>
            <a:pPr>
              <a:buFont typeface="Wingdings" pitchFamily="2" charset="2"/>
              <a:buChar char="v"/>
            </a:pPr>
            <a:r>
              <a:rPr lang="mn-MN" b="1" dirty="0" smtClean="0">
                <a:latin typeface="Times New Roman" pitchFamily="18" charset="0"/>
                <a:cs typeface="Times New Roman" pitchFamily="18" charset="0"/>
              </a:rPr>
              <a:t>Эдийн засгийн үр дагавар</a:t>
            </a:r>
            <a:endParaRPr lang="mn-MN"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rc_mi" descr="http://news.barilga.mn/uploads/users/5465/images/0_def73_bb338f48_XXXL.jpg"/>
          <p:cNvPicPr>
            <a:picLocks noGrp="1"/>
          </p:cNvPicPr>
          <p:nvPr>
            <p:ph idx="1"/>
          </p:nvPr>
        </p:nvPicPr>
        <p:blipFill>
          <a:blip r:embed="rId2">
            <a:extLst>
              <a:ext uri="{28A0092B-C50C-407E-A947-70E740481C1C}">
                <a14:useLocalDpi xmlns:a14="http://schemas.microsoft.com/office/drawing/2010/main" xmlns="" val="0"/>
              </a:ext>
            </a:extLst>
          </a:blip>
          <a:stretch>
            <a:fillRect/>
          </a:stretch>
        </p:blipFill>
        <p:spPr bwMode="auto">
          <a:xfrm>
            <a:off x="1043608" y="2786058"/>
            <a:ext cx="7243168" cy="35719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itle 1"/>
          <p:cNvSpPr>
            <a:spLocks noGrp="1"/>
          </p:cNvSpPr>
          <p:nvPr>
            <p:ph type="title"/>
          </p:nvPr>
        </p:nvSpPr>
        <p:spPr>
          <a:xfrm>
            <a:off x="642910" y="785794"/>
            <a:ext cx="8286808" cy="1928826"/>
          </a:xfrm>
        </p:spPr>
        <p:txBody>
          <a:bodyPr>
            <a:normAutofit/>
          </a:bodyPr>
          <a:lstStyle/>
          <a:p>
            <a:pPr algn="ctr"/>
            <a:r>
              <a:rPr lang="mn-MN" sz="5400" b="1" dirty="0" smtClean="0">
                <a:latin typeface="Times New Roman" pitchFamily="18" charset="0"/>
                <a:cs typeface="Times New Roman" pitchFamily="18" charset="0"/>
              </a:rPr>
              <a:t>Эдийн засгийн хөгжил дэвшил, тэр үеийн  онцлог</a:t>
            </a:r>
            <a:endParaRPr lang="mn-MN" dirty="0"/>
          </a:p>
        </p:txBody>
      </p:sp>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642918"/>
            <a:ext cx="8229600" cy="1847088"/>
          </a:xfrm>
        </p:spPr>
        <p:txBody>
          <a:bodyPr>
            <a:noAutofit/>
          </a:bodyPr>
          <a:lstStyle/>
          <a:p>
            <a:r>
              <a:rPr lang="mn-MN" sz="2800" b="1" dirty="0" smtClean="0">
                <a:solidFill>
                  <a:srgbClr val="FFFF00"/>
                </a:solidFill>
                <a:latin typeface="Times New Roman" pitchFamily="18" charset="0"/>
                <a:cs typeface="Times New Roman" pitchFamily="18" charset="0"/>
              </a:rPr>
              <a:t>1921 оны 3дугаар сарын 1-нд монгол ардын намаас түмэнд тунхаглан зарлах бичигт энэ үзэл санаа тусгагдсан.</a:t>
            </a:r>
            <a:r>
              <a:rPr lang="mn-MN" sz="3200" b="1" dirty="0" smtClean="0">
                <a:latin typeface="Times New Roman" pitchFamily="18" charset="0"/>
                <a:cs typeface="Times New Roman" pitchFamily="18" charset="0"/>
              </a:rPr>
              <a:t/>
            </a:r>
            <a:br>
              <a:rPr lang="mn-MN" sz="3200" b="1" dirty="0" smtClean="0">
                <a:latin typeface="Times New Roman" pitchFamily="18" charset="0"/>
                <a:cs typeface="Times New Roman" pitchFamily="18" charset="0"/>
              </a:rPr>
            </a:br>
            <a:endParaRPr lang="mn-MN" sz="3200" dirty="0"/>
          </a:p>
        </p:txBody>
      </p:sp>
      <p:sp>
        <p:nvSpPr>
          <p:cNvPr id="3" name="Content Placeholder 2"/>
          <p:cNvSpPr>
            <a:spLocks noGrp="1"/>
          </p:cNvSpPr>
          <p:nvPr>
            <p:ph idx="1"/>
          </p:nvPr>
        </p:nvSpPr>
        <p:spPr>
          <a:xfrm>
            <a:off x="457200" y="2357430"/>
            <a:ext cx="8229600" cy="3967170"/>
          </a:xfrm>
        </p:spPr>
        <p:txBody>
          <a:bodyPr>
            <a:normAutofit/>
          </a:bodyPr>
          <a:lstStyle/>
          <a:p>
            <a:pPr>
              <a:buNone/>
            </a:pPr>
            <a:r>
              <a:rPr lang="mn-MN" sz="2800" b="1" dirty="0" smtClean="0">
                <a:latin typeface="Arial" panose="020B0604020202020204" pitchFamily="34" charset="0"/>
                <a:cs typeface="Arial" panose="020B0604020202020204" pitchFamily="34" charset="0"/>
              </a:rPr>
              <a:t>Тэнд: </a:t>
            </a:r>
            <a:r>
              <a:rPr lang="mn-MN" sz="2800" dirty="0" smtClean="0">
                <a:latin typeface="Arial" panose="020B0604020202020204" pitchFamily="34" charset="0"/>
                <a:cs typeface="Arial" panose="020B0604020202020204" pitchFamily="34" charset="0"/>
              </a:rPr>
              <a:t>Монголын ард түмний мал, тариалангийн зэрэг ажил үйлдвэрийг боловсронгуй болгох, улсын ба ард түмний эд хөрөнгийг арвилан зузаатгах ба хэмнэн хэрэглэж олонд тустай явдалд зарцуулах, ардын хоршоо байгуулж, бусдад мөлжигдөх явдлыг арилгах зэрэг асуудлыг шийдэх хэмээн дурьдсан байна.</a:t>
            </a:r>
            <a:endParaRPr lang="mn-MN" sz="28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57224" y="571480"/>
            <a:ext cx="7829576" cy="5784080"/>
          </a:xfrm>
        </p:spPr>
        <p:txBody>
          <a:bodyPr>
            <a:normAutofit lnSpcReduction="10000"/>
          </a:bodyPr>
          <a:lstStyle/>
          <a:p>
            <a:r>
              <a:rPr lang="mn-MN" sz="3200" dirty="0" smtClean="0">
                <a:solidFill>
                  <a:srgbClr val="FFFF00"/>
                </a:solidFill>
                <a:latin typeface="Arial" panose="020B0604020202020204" pitchFamily="34" charset="0"/>
                <a:cs typeface="Arial" panose="020B0604020202020204" pitchFamily="34" charset="0"/>
              </a:rPr>
              <a:t>Энэ зорилтыг хэрэгжүүлэхийн тулд феодолын эдийн засгийн хүчийг сулруулж , гадаадын капиталын эрх мэдэл хүч нөлөөг таслан зогсоож, улс орноос аажмаар шахан гаргах хэрэгтэй байсан. </a:t>
            </a:r>
            <a:r>
              <a:rPr lang="mn-MN" sz="3200" dirty="0" smtClean="0">
                <a:latin typeface="Arial" panose="020B0604020202020204" pitchFamily="34" charset="0"/>
                <a:cs typeface="Arial" panose="020B0604020202020204" pitchFamily="34" charset="0"/>
              </a:rPr>
              <a:t>Уг үйл явцын эхлэл нь феодлын харанхуй бүдүүлэг ёсыг халах, нийгмийн хоцрогдлыг лавшруулан гүнзгийрүүлсэн алба татварын тогтолцоог халж, газрыг улсын болгох явдлаар уг үйл ажиллагаа эхэлсэн. </a:t>
            </a:r>
          </a:p>
          <a:p>
            <a:endParaRPr lang="mn-MN"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43050"/>
            <a:ext cx="8229600" cy="4681550"/>
          </a:xfrm>
        </p:spPr>
        <p:txBody>
          <a:bodyPr>
            <a:normAutofit/>
          </a:bodyPr>
          <a:lstStyle/>
          <a:p>
            <a:pPr>
              <a:buFont typeface="Wingdings" pitchFamily="2" charset="2"/>
              <a:buChar char="v"/>
            </a:pPr>
            <a:r>
              <a:rPr lang="mn-MN" sz="3200" b="1" dirty="0" smtClean="0">
                <a:latin typeface="Times New Roman" pitchFamily="18" charset="0"/>
                <a:cs typeface="Times New Roman" pitchFamily="18" charset="0"/>
              </a:rPr>
              <a:t>1921 онд ялсан үндэсний ардчилсан хувьсгалын эдийн засгийн гол агуулга нь олон зуун жил үргэлжилсэн феодол- хамжлагын харилцааны өвөрмөц нэгэн хэв маягийг халах явдал байв.</a:t>
            </a:r>
            <a:endParaRPr lang="mn-MN" sz="32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albaa_05.jpg"/>
          <p:cNvPicPr>
            <a:picLocks noGrp="1" noChangeAspect="1"/>
          </p:cNvPicPr>
          <p:nvPr>
            <p:ph idx="1"/>
          </p:nvPr>
        </p:nvPicPr>
        <p:blipFill>
          <a:blip r:embed="rId2"/>
          <a:stretch>
            <a:fillRect/>
          </a:stretch>
        </p:blipFill>
        <p:spPr>
          <a:xfrm>
            <a:off x="857224" y="571480"/>
            <a:ext cx="7957451" cy="5643602"/>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mn-MN" sz="2800" dirty="0" smtClean="0">
                <a:solidFill>
                  <a:srgbClr val="FFFF00"/>
                </a:solidFill>
                <a:latin typeface="Times New Roman" pitchFamily="18" charset="0"/>
                <a:cs typeface="Times New Roman" pitchFamily="18" charset="0"/>
              </a:rPr>
              <a:t>Шинэ төр юуны өмнө ноёд, том лам нарын хамжлага, шавь захирах эрхийг хүчингүй болгосон юм. </a:t>
            </a:r>
            <a:r>
              <a:rPr lang="mn-MN" sz="2800" dirty="0" smtClean="0">
                <a:latin typeface="Times New Roman" pitchFamily="18" charset="0"/>
                <a:cs typeface="Times New Roman" pitchFamily="18" charset="0"/>
              </a:rPr>
              <a:t>Энэ нь бүх иргэд чөлөөтэй байдлаар хөдөлмөр эрхлэх бололцоог бүрдүүлэхэд түлхэц үзүүлэх ба хүн бүгд адил тэгш эрхтэй байх нөхцөл бүрдүүлэхэд дөхөм болох ёстой байв.</a:t>
            </a:r>
            <a:endParaRPr lang="mn-M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571480"/>
            <a:ext cx="7772400" cy="5784080"/>
          </a:xfrm>
        </p:spPr>
        <p:txBody>
          <a:bodyPr>
            <a:normAutofit fontScale="85000" lnSpcReduction="10000"/>
          </a:bodyPr>
          <a:lstStyle/>
          <a:p>
            <a:r>
              <a:rPr lang="mn-MN" sz="3200" dirty="0" smtClean="0">
                <a:latin typeface="Arial" panose="020B0604020202020204" pitchFamily="34" charset="0"/>
                <a:cs typeface="Arial" panose="020B0604020202020204" pitchFamily="34" charset="0"/>
              </a:rPr>
              <a:t>Шинэ монголын үндэсний эдийн засгийг үүсгэж эхний зорилтуудыг хэрэгжүүлэхэд Зөвлөлт Орос улстай тогтоосон харилцаа шийдвэрлэх үүрэг гүйцэтгэсэн. 1922 оноос Монгол, Зөвлөлт Оросын хоорондын худалдаанд гаалийн хөнгөлөлт тогтоохоор харилцан тохирч 1923 онд Монгол, Оросын хооронд худалдаа-эдийн засгийн гэрээ байгуулсан. </a:t>
            </a:r>
            <a:r>
              <a:rPr lang="mn-MN" sz="2800" b="1" dirty="0" smtClean="0">
                <a:solidFill>
                  <a:srgbClr val="FFFF00"/>
                </a:solidFill>
                <a:latin typeface="Arial" panose="020B0604020202020204" pitchFamily="34" charset="0"/>
                <a:cs typeface="Arial" panose="020B0604020202020204" pitchFamily="34" charset="0"/>
              </a:rPr>
              <a:t>1924 онд Улаанбаатар хотноо Монгол Зөвлөлтийн хувь нийлүүлсэн худалдаа-аж үйлдвэрийн банк байгуулсан. </a:t>
            </a:r>
            <a:r>
              <a:rPr lang="mn-MN" sz="3200" dirty="0" smtClean="0">
                <a:latin typeface="Arial" panose="020B0604020202020204" pitchFamily="34" charset="0"/>
                <a:cs typeface="Arial" panose="020B0604020202020204" pitchFamily="34" charset="0"/>
              </a:rPr>
              <a:t>Энэ банкийг байгуулсан нь Монгол улсын санхүүгийн бололцоог шинээр бий болгож, эдийн засгийн тусгаар тогтнолоо хангах нөхцлийг бүрдүүлж өгсөн байна. </a:t>
            </a:r>
          </a:p>
          <a:p>
            <a:endParaRPr lang="mn-MN"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mn-MN" sz="2800" dirty="0" smtClean="0">
                <a:latin typeface="Arial" panose="020B0604020202020204" pitchFamily="34" charset="0"/>
                <a:cs typeface="Arial" panose="020B0604020202020204" pitchFamily="34" charset="0"/>
              </a:rPr>
              <a:t>1921оны эдийн засгийн арга хэмжээнүүд эхнээсээ гадаадын мөлжигчдийн эсрэг чиглэгдэж байсан.</a:t>
            </a:r>
            <a:endParaRPr lang="mn-M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4422"/>
            <a:ext cx="8229600" cy="5110178"/>
          </a:xfrm>
        </p:spPr>
        <p:txBody>
          <a:bodyPr>
            <a:normAutofit/>
          </a:bodyPr>
          <a:lstStyle/>
          <a:p>
            <a:r>
              <a:rPr lang="mn-MN" sz="2800" dirty="0" smtClean="0">
                <a:solidFill>
                  <a:srgbClr val="FFFF00"/>
                </a:solidFill>
                <a:latin typeface="Times New Roman" pitchFamily="18" charset="0"/>
                <a:cs typeface="Times New Roman" pitchFamily="18" charset="0"/>
              </a:rPr>
              <a:t>1921 онд Монгол Улс </a:t>
            </a:r>
            <a:r>
              <a:rPr lang="mn-MN" sz="2800" dirty="0" smtClean="0">
                <a:latin typeface="Times New Roman" pitchFamily="18" charset="0"/>
                <a:cs typeface="Times New Roman" pitchFamily="18" charset="0"/>
              </a:rPr>
              <a:t>үндэсний мөнгөн тэмдэгтгүй байсан явдал улсын төсөв санхүүгийн албыг залгуулахад багагүй бэрхшээл учруулж байлаа. . Гэвч </a:t>
            </a:r>
            <a:r>
              <a:rPr lang="mn-MN" sz="2800" dirty="0" smtClean="0">
                <a:solidFill>
                  <a:srgbClr val="FFFF00"/>
                </a:solidFill>
                <a:latin typeface="Times New Roman" pitchFamily="18" charset="0"/>
                <a:cs typeface="Times New Roman" pitchFamily="18" charset="0"/>
              </a:rPr>
              <a:t>орос, хятад, мексик, америкийн мөнгөн тэмдэгт болон цэвэр цагаан мөнгө, Унгерний үед гаргасан </a:t>
            </a:r>
            <a:r>
              <a:rPr lang="mn-MN" sz="2800" i="1" dirty="0" smtClean="0">
                <a:solidFill>
                  <a:srgbClr val="FFFF00"/>
                </a:solidFill>
                <a:latin typeface="Times New Roman" pitchFamily="18" charset="0"/>
                <a:cs typeface="Times New Roman" pitchFamily="18" charset="0"/>
              </a:rPr>
              <a:t>“болзоот” </a:t>
            </a:r>
            <a:r>
              <a:rPr lang="mn-MN" sz="2800" dirty="0" smtClean="0">
                <a:solidFill>
                  <a:srgbClr val="FFFF00"/>
                </a:solidFill>
                <a:latin typeface="Times New Roman" pitchFamily="18" charset="0"/>
                <a:cs typeface="Times New Roman" pitchFamily="18" charset="0"/>
              </a:rPr>
              <a:t>хэмээх цаасан мөнгийг ч гүйлгээд хэрэглэж байв</a:t>
            </a:r>
            <a:r>
              <a:rPr lang="mn-MN" sz="2800" dirty="0" smtClean="0">
                <a:latin typeface="Times New Roman" pitchFamily="18" charset="0"/>
                <a:cs typeface="Times New Roman" pitchFamily="18" charset="0"/>
              </a:rPr>
              <a:t>.</a:t>
            </a:r>
          </a:p>
          <a:p>
            <a:endParaRPr lang="mn-MN" sz="2800"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uuh-ix-angi-3-728.jpg"/>
          <p:cNvPicPr>
            <a:picLocks noGrp="1" noChangeAspect="1"/>
          </p:cNvPicPr>
          <p:nvPr>
            <p:ph idx="1"/>
          </p:nvPr>
        </p:nvPicPr>
        <p:blipFill>
          <a:blip r:embed="rId2"/>
          <a:srcRect l="9116" t="7847" r="21037" b="24805"/>
          <a:stretch>
            <a:fillRect/>
          </a:stretch>
        </p:blipFill>
        <p:spPr>
          <a:xfrm>
            <a:off x="1142976" y="382169"/>
            <a:ext cx="7215238" cy="5832913"/>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niislel.jpg"/>
          <p:cNvPicPr>
            <a:picLocks noGrp="1" noChangeAspect="1"/>
          </p:cNvPicPr>
          <p:nvPr>
            <p:ph idx="1"/>
          </p:nvPr>
        </p:nvPicPr>
        <p:blipFill>
          <a:blip r:embed="rId2"/>
          <a:stretch>
            <a:fillRect/>
          </a:stretch>
        </p:blipFill>
        <p:spPr>
          <a:xfrm>
            <a:off x="928662" y="500042"/>
            <a:ext cx="7858180" cy="5962912"/>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mn-MN" dirty="0" smtClean="0"/>
              <a:t>Сургууль</a:t>
            </a:r>
            <a:endParaRPr lang="mn-MN" dirty="0"/>
          </a:p>
        </p:txBody>
      </p:sp>
      <p:sp>
        <p:nvSpPr>
          <p:cNvPr id="3" name="Content Placeholder 2"/>
          <p:cNvSpPr>
            <a:spLocks noGrp="1"/>
          </p:cNvSpPr>
          <p:nvPr>
            <p:ph idx="1"/>
          </p:nvPr>
        </p:nvSpPr>
        <p:spPr>
          <a:xfrm>
            <a:off x="914400" y="1428736"/>
            <a:ext cx="7772400" cy="4926824"/>
          </a:xfrm>
        </p:spPr>
        <p:txBody>
          <a:bodyPr>
            <a:normAutofit fontScale="85000" lnSpcReduction="20000"/>
          </a:bodyPr>
          <a:lstStyle/>
          <a:p>
            <a:r>
              <a:rPr lang="mn-MN" sz="3200" dirty="0" smtClean="0">
                <a:solidFill>
                  <a:srgbClr val="FFFF00"/>
                </a:solidFill>
                <a:latin typeface="Arial" panose="020B0604020202020204" pitchFamily="34" charset="0"/>
                <a:cs typeface="Arial" panose="020B0604020202020204" pitchFamily="34" charset="0"/>
              </a:rPr>
              <a:t>Сургууль байгуулах тусгай зөвшөөрлийг</a:t>
            </a:r>
            <a:r>
              <a:rPr lang="en-US" sz="3200" dirty="0" smtClean="0">
                <a:solidFill>
                  <a:srgbClr val="FFFF00"/>
                </a:solidFill>
                <a:latin typeface="Arial" panose="020B0604020202020204" pitchFamily="34" charset="0"/>
                <a:cs typeface="Arial" panose="020B0604020202020204" pitchFamily="34" charset="0"/>
              </a:rPr>
              <a:t> 1921 </a:t>
            </a:r>
            <a:r>
              <a:rPr lang="mn-MN" sz="3200" dirty="0" smtClean="0">
                <a:solidFill>
                  <a:srgbClr val="FFFF00"/>
                </a:solidFill>
                <a:latin typeface="Arial" panose="020B0604020202020204" pitchFamily="34" charset="0"/>
                <a:cs typeface="Arial" panose="020B0604020202020204" pitchFamily="34" charset="0"/>
              </a:rPr>
              <a:t>оны </a:t>
            </a:r>
            <a:r>
              <a:rPr lang="en-US" sz="3200" dirty="0" smtClean="0">
                <a:solidFill>
                  <a:srgbClr val="FFFF00"/>
                </a:solidFill>
                <a:latin typeface="Arial" panose="020B0604020202020204" pitchFamily="34" charset="0"/>
                <a:cs typeface="Arial" panose="020B0604020202020204" pitchFamily="34" charset="0"/>
              </a:rPr>
              <a:t>8 </a:t>
            </a:r>
            <a:r>
              <a:rPr lang="mn-MN" sz="3200" dirty="0" smtClean="0">
                <a:solidFill>
                  <a:srgbClr val="FFFF00"/>
                </a:solidFill>
                <a:latin typeface="Arial" panose="020B0604020202020204" pitchFamily="34" charset="0"/>
                <a:cs typeface="Arial" panose="020B0604020202020204" pitchFamily="34" charset="0"/>
              </a:rPr>
              <a:t>сарын</a:t>
            </a:r>
            <a:r>
              <a:rPr lang="en-US" sz="3200" dirty="0" smtClean="0">
                <a:solidFill>
                  <a:srgbClr val="FFFF00"/>
                </a:solidFill>
                <a:latin typeface="Arial" panose="020B0604020202020204" pitchFamily="34" charset="0"/>
                <a:cs typeface="Arial" panose="020B0604020202020204" pitchFamily="34" charset="0"/>
              </a:rPr>
              <a:t>14нд </a:t>
            </a:r>
            <a:r>
              <a:rPr lang="mn-MN" sz="3200" dirty="0" smtClean="0">
                <a:solidFill>
                  <a:srgbClr val="FFFF00"/>
                </a:solidFill>
                <a:latin typeface="Arial" panose="020B0604020202020204" pitchFamily="34" charset="0"/>
                <a:cs typeface="Arial" panose="020B0604020202020204" pitchFamily="34" charset="0"/>
              </a:rPr>
              <a:t>баталж</a:t>
            </a:r>
            <a:r>
              <a:rPr lang="en-US" sz="3200" dirty="0" smtClean="0">
                <a:solidFill>
                  <a:srgbClr val="FFFF00"/>
                </a:solidFill>
                <a:latin typeface="Arial" panose="020B0604020202020204" pitchFamily="34" charset="0"/>
                <a:cs typeface="Arial" panose="020B0604020202020204" pitchFamily="34" charset="0"/>
              </a:rPr>
              <a:t>, </a:t>
            </a:r>
            <a:r>
              <a:rPr lang="mn-MN" sz="3200" dirty="0" smtClean="0">
                <a:solidFill>
                  <a:srgbClr val="FFFF00"/>
                </a:solidFill>
                <a:latin typeface="Arial" panose="020B0604020202020204" pitchFamily="34" charset="0"/>
                <a:cs typeface="Arial" panose="020B0604020202020204" pitchFamily="34" charset="0"/>
              </a:rPr>
              <a:t>Дотоод яамны дэргэд сургууль гэгээрлийн ажил</a:t>
            </a:r>
            <a:r>
              <a:rPr lang="en-US" sz="3200" dirty="0" smtClean="0">
                <a:solidFill>
                  <a:srgbClr val="FFFF00"/>
                </a:solidFill>
                <a:latin typeface="Arial" panose="020B0604020202020204" pitchFamily="34" charset="0"/>
                <a:cs typeface="Arial" panose="020B0604020202020204" pitchFamily="34" charset="0"/>
              </a:rPr>
              <a:t> </a:t>
            </a:r>
            <a:r>
              <a:rPr lang="mn-MN" sz="3200" dirty="0" smtClean="0">
                <a:solidFill>
                  <a:srgbClr val="FFFF00"/>
                </a:solidFill>
                <a:latin typeface="Arial" panose="020B0604020202020204" pitchFamily="34" charset="0"/>
                <a:cs typeface="Arial" panose="020B0604020202020204" pitchFamily="34" charset="0"/>
              </a:rPr>
              <a:t>хариуцсан хэлтэс байгуулжээ</a:t>
            </a:r>
            <a:r>
              <a:rPr lang="en-US" sz="3200" dirty="0" smtClean="0">
                <a:solidFill>
                  <a:srgbClr val="FFFF00"/>
                </a:solidFill>
                <a:latin typeface="Arial" panose="020B0604020202020204" pitchFamily="34" charset="0"/>
                <a:cs typeface="Arial" panose="020B0604020202020204" pitchFamily="34" charset="0"/>
              </a:rPr>
              <a:t>. </a:t>
            </a:r>
            <a:r>
              <a:rPr lang="en-US" sz="3200" dirty="0" smtClean="0">
                <a:latin typeface="Arial" panose="020B0604020202020204" pitchFamily="34" charset="0"/>
                <a:cs typeface="Arial" panose="020B0604020202020204" pitchFamily="34" charset="0"/>
              </a:rPr>
              <a:t>1921 </a:t>
            </a:r>
            <a:r>
              <a:rPr lang="mn-MN" sz="3200" dirty="0" smtClean="0">
                <a:latin typeface="Arial" panose="020B0604020202020204" pitchFamily="34" charset="0"/>
                <a:cs typeface="Arial" panose="020B0604020202020204" pitchFamily="34" charset="0"/>
              </a:rPr>
              <a:t>оны</a:t>
            </a:r>
            <a:r>
              <a:rPr lang="en-US" sz="3200" dirty="0" smtClean="0">
                <a:latin typeface="Arial" panose="020B0604020202020204" pitchFamily="34" charset="0"/>
                <a:cs typeface="Arial" panose="020B0604020202020204" pitchFamily="34" charset="0"/>
              </a:rPr>
              <a:t> 11сарын 2нд </a:t>
            </a:r>
            <a:r>
              <a:rPr lang="mn-MN" sz="3200" dirty="0" smtClean="0">
                <a:latin typeface="Arial" panose="020B0604020202020204" pitchFamily="34" charset="0"/>
                <a:cs typeface="Arial" panose="020B0604020202020204" pitchFamily="34" charset="0"/>
              </a:rPr>
              <a:t>Нийслэл хүрээнд анхны гурван жилийн хугацаатай бага сургуулийг улсын төсвөөр байгуулж хичээллүүлсэн.</a:t>
            </a:r>
            <a:r>
              <a:rPr lang="en-US" sz="3200" dirty="0" smtClean="0">
                <a:latin typeface="Arial" panose="020B0604020202020204" pitchFamily="34" charset="0"/>
                <a:cs typeface="Arial" panose="020B0604020202020204" pitchFamily="34" charset="0"/>
              </a:rPr>
              <a:t>1922-1923 </a:t>
            </a:r>
            <a:r>
              <a:rPr lang="mn-MN" sz="3200" dirty="0" smtClean="0">
                <a:latin typeface="Arial" panose="020B0604020202020204" pitchFamily="34" charset="0"/>
                <a:cs typeface="Arial" panose="020B0604020202020204" pitchFamily="34" charset="0"/>
              </a:rPr>
              <a:t>оны хичээлийн жилд багш нар бэлтгэх ба давтан сургах түр сургуулийг байгуулж</a:t>
            </a:r>
            <a:r>
              <a:rPr lang="en-US" sz="3200" dirty="0" smtClean="0">
                <a:latin typeface="Arial" panose="020B0604020202020204" pitchFamily="34" charset="0"/>
                <a:cs typeface="Arial" panose="020B0604020202020204" pitchFamily="34" charset="0"/>
              </a:rPr>
              <a:t>, </a:t>
            </a:r>
            <a:r>
              <a:rPr lang="mn-MN" sz="3200" dirty="0" smtClean="0">
                <a:latin typeface="Arial" panose="020B0604020202020204" pitchFamily="34" charset="0"/>
                <a:cs typeface="Arial" panose="020B0604020202020204" pitchFamily="34" charset="0"/>
              </a:rPr>
              <a:t>түүнийг</a:t>
            </a:r>
            <a:r>
              <a:rPr lang="en-US" sz="3200" dirty="0" smtClean="0">
                <a:latin typeface="Arial" panose="020B0604020202020204" pitchFamily="34" charset="0"/>
                <a:cs typeface="Arial" panose="020B0604020202020204" pitchFamily="34" charset="0"/>
              </a:rPr>
              <a:t> 1924</a:t>
            </a:r>
            <a:r>
              <a:rPr lang="mn-MN" sz="3200" dirty="0" smtClean="0">
                <a:latin typeface="Arial" panose="020B0604020202020204" pitchFamily="34" charset="0"/>
                <a:cs typeface="Arial" panose="020B0604020202020204" pitchFamily="34" charset="0"/>
              </a:rPr>
              <a:t>онд Оюутны сургууль</a:t>
            </a:r>
            <a:r>
              <a:rPr lang="en-US" sz="3200" dirty="0" smtClean="0">
                <a:latin typeface="Arial" panose="020B0604020202020204" pitchFamily="34" charset="0"/>
                <a:cs typeface="Arial" panose="020B0604020202020204" pitchFamily="34" charset="0"/>
              </a:rPr>
              <a:t>, 1924 </a:t>
            </a:r>
            <a:r>
              <a:rPr lang="mn-MN" sz="3200" dirty="0" smtClean="0">
                <a:latin typeface="Arial" panose="020B0604020202020204" pitchFamily="34" charset="0"/>
                <a:cs typeface="Arial" panose="020B0604020202020204" pitchFamily="34" charset="0"/>
              </a:rPr>
              <a:t>онд тус улсын төв суурин газар</a:t>
            </a:r>
            <a:r>
              <a:rPr lang="en-US" sz="3200" dirty="0" smtClean="0">
                <a:latin typeface="Arial" panose="020B0604020202020204" pitchFamily="34" charset="0"/>
                <a:cs typeface="Arial" panose="020B0604020202020204" pitchFamily="34" charset="0"/>
              </a:rPr>
              <a:t>, </a:t>
            </a:r>
            <a:r>
              <a:rPr lang="mn-MN" sz="3200" dirty="0" smtClean="0">
                <a:latin typeface="Arial" panose="020B0604020202020204" pitchFamily="34" charset="0"/>
                <a:cs typeface="Arial" panose="020B0604020202020204" pitchFamily="34" charset="0"/>
              </a:rPr>
              <a:t>хөдөө нутагт</a:t>
            </a:r>
            <a:r>
              <a:rPr lang="en-US" sz="3200" dirty="0" smtClean="0">
                <a:latin typeface="Arial" panose="020B0604020202020204" pitchFamily="34" charset="0"/>
                <a:cs typeface="Arial" panose="020B0604020202020204" pitchFamily="34" charset="0"/>
              </a:rPr>
              <a:t> 10 </a:t>
            </a:r>
            <a:r>
              <a:rPr lang="mn-MN" sz="3200" dirty="0" smtClean="0">
                <a:latin typeface="Arial" panose="020B0604020202020204" pitchFamily="34" charset="0"/>
                <a:cs typeface="Arial" panose="020B0604020202020204" pitchFamily="34" charset="0"/>
              </a:rPr>
              <a:t>гаруй бага сургуульд</a:t>
            </a:r>
            <a:r>
              <a:rPr lang="en-US" sz="3200" dirty="0" smtClean="0">
                <a:latin typeface="Arial" panose="020B0604020202020204" pitchFamily="34" charset="0"/>
                <a:cs typeface="Arial" panose="020B0604020202020204" pitchFamily="34" charset="0"/>
              </a:rPr>
              <a:t> 500 </a:t>
            </a:r>
            <a:r>
              <a:rPr lang="mn-MN" sz="3200" dirty="0" smtClean="0">
                <a:latin typeface="Arial" panose="020B0604020202020204" pitchFamily="34" charset="0"/>
                <a:cs typeface="Arial" panose="020B0604020202020204" pitchFamily="34" charset="0"/>
              </a:rPr>
              <a:t>гаруй хүүхэд суралцаж байв.</a:t>
            </a:r>
            <a:r>
              <a:rPr lang="en-US" sz="3200" dirty="0" smtClean="0">
                <a:latin typeface="Arial" panose="020B0604020202020204" pitchFamily="34" charset="0"/>
                <a:cs typeface="Arial" panose="020B0604020202020204" pitchFamily="34" charset="0"/>
              </a:rPr>
              <a:t>. </a:t>
            </a:r>
            <a:r>
              <a:rPr lang="en-US" sz="3200" dirty="0" smtClean="0">
                <a:solidFill>
                  <a:srgbClr val="FFFF00"/>
                </a:solidFill>
                <a:latin typeface="Arial" panose="020B0604020202020204" pitchFamily="34" charset="0"/>
                <a:cs typeface="Arial" panose="020B0604020202020204" pitchFamily="34" charset="0"/>
              </a:rPr>
              <a:t>1923</a:t>
            </a:r>
            <a:r>
              <a:rPr lang="mn-MN" sz="3200" dirty="0" smtClean="0">
                <a:solidFill>
                  <a:srgbClr val="FFFF00"/>
                </a:solidFill>
                <a:latin typeface="Arial" panose="020B0604020202020204" pitchFamily="34" charset="0"/>
                <a:cs typeface="Arial" panose="020B0604020202020204" pitchFamily="34" charset="0"/>
              </a:rPr>
              <a:t> онд анхны сургууль нээгдэв.</a:t>
            </a:r>
          </a:p>
          <a:p>
            <a:endParaRPr lang="mn-MN"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571480"/>
            <a:ext cx="8229600" cy="1143000"/>
          </a:xfrm>
        </p:spPr>
        <p:txBody>
          <a:bodyPr>
            <a:normAutofit/>
          </a:bodyPr>
          <a:lstStyle/>
          <a:p>
            <a:pPr algn="ctr"/>
            <a:r>
              <a:rPr lang="mn-MN" sz="4400" b="1" dirty="0" smtClean="0">
                <a:latin typeface="Times New Roman" pitchFamily="18" charset="0"/>
                <a:cs typeface="Times New Roman" pitchFamily="18" charset="0"/>
              </a:rPr>
              <a:t>Мал аж ахуй</a:t>
            </a:r>
            <a:endParaRPr lang="mn-MN" sz="4400" b="1" dirty="0">
              <a:latin typeface="Times New Roman" pitchFamily="18" charset="0"/>
              <a:cs typeface="Times New Roman" pitchFamily="18" charset="0"/>
            </a:endParaRPr>
          </a:p>
        </p:txBody>
      </p:sp>
      <p:sp>
        <p:nvSpPr>
          <p:cNvPr id="3" name="Content Placeholder 2"/>
          <p:cNvSpPr>
            <a:spLocks noGrp="1"/>
          </p:cNvSpPr>
          <p:nvPr>
            <p:ph idx="1"/>
          </p:nvPr>
        </p:nvSpPr>
        <p:spPr>
          <a:xfrm>
            <a:off x="914400" y="1571612"/>
            <a:ext cx="7772400" cy="4783948"/>
          </a:xfrm>
        </p:spPr>
        <p:txBody>
          <a:bodyPr/>
          <a:lstStyle/>
          <a:p>
            <a:pPr marL="411480" lvl="1" indent="-342900">
              <a:spcBef>
                <a:spcPts val="700"/>
              </a:spcBef>
              <a:buClr>
                <a:schemeClr val="tx2"/>
              </a:buClr>
              <a:buSzPct val="95000"/>
              <a:buFont typeface="Wingdings"/>
              <a:buChar char=""/>
            </a:pPr>
            <a:r>
              <a:rPr lang="mn-MN" sz="2400" dirty="0" smtClean="0">
                <a:latin typeface="Arial" panose="020B0604020202020204" pitchFamily="34" charset="0"/>
                <a:cs typeface="Arial" panose="020B0604020202020204" pitchFamily="34" charset="0"/>
              </a:rPr>
              <a:t>Түүхийн баримтыг  үзвэл богд хаант монгол улсын үед хүн амын 7.8 хувь болох феодлууд улс орны нийт мал сүргийн 49.5хувийг хувьдаа өмчилж байхад хүн амын 92.2 хувь болох ардуудад малын 50.5 хувь нь ноогдож байв. Ардын засгийн газраас эдийн засгийн авч явуулсан анхны арга хэмжээнүүд үндэсний ардчилсан хувьсгалын туйлын зорилго буюу ард түмний ашиг тусын тулд чиглэж байв. 1923</a:t>
            </a:r>
            <a:r>
              <a:rPr lang="en-US" sz="2400" dirty="0" smtClean="0">
                <a:latin typeface="Arial" panose="020B0604020202020204" pitchFamily="34" charset="0"/>
                <a:cs typeface="Arial" panose="020B0604020202020204" pitchFamily="34" charset="0"/>
              </a:rPr>
              <a:t>-</a:t>
            </a:r>
            <a:r>
              <a:rPr lang="mn-MN" sz="2400" dirty="0" smtClean="0">
                <a:latin typeface="Arial" panose="020B0604020202020204" pitchFamily="34" charset="0"/>
                <a:cs typeface="Arial" panose="020B0604020202020204" pitchFamily="34" charset="0"/>
              </a:rPr>
              <a:t>1924 онд мал сүрэг хувьсгалын өмнөхөөс үлэмж өссөн. </a:t>
            </a:r>
          </a:p>
          <a:p>
            <a:endParaRPr lang="mn-MN"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928670"/>
            <a:ext cx="8229600" cy="857248"/>
          </a:xfrm>
        </p:spPr>
        <p:txBody>
          <a:bodyPr>
            <a:normAutofit/>
          </a:bodyPr>
          <a:lstStyle/>
          <a:p>
            <a:pPr algn="ctr"/>
            <a:r>
              <a:rPr lang="mn-MN" sz="4000" b="1" dirty="0" smtClean="0">
                <a:latin typeface="Times New Roman" pitchFamily="18" charset="0"/>
                <a:cs typeface="Times New Roman" pitchFamily="18" charset="0"/>
              </a:rPr>
              <a:t>Тариалангийн аж ахуй</a:t>
            </a:r>
            <a:endParaRPr lang="mn-MN" sz="40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mn-MN" sz="2800" dirty="0" smtClean="0">
                <a:latin typeface="Times New Roman" pitchFamily="18" charset="0"/>
                <a:cs typeface="Times New Roman" pitchFamily="18" charset="0"/>
              </a:rPr>
              <a:t>1921 оны 5-р сарын 21нд ардын төр засгийн газрын тогтоолоор газрыг улсын болгосон. Өөрөөр хэлбэл тэр үеэс ардын төр тус орны газрын бүрэн эрхт эзэн буюу өмчлөгч болсон.</a:t>
            </a:r>
            <a:endParaRPr lang="mn-MN" sz="2800"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642918"/>
            <a:ext cx="7772400" cy="5712642"/>
          </a:xfrm>
        </p:spPr>
        <p:txBody>
          <a:bodyPr>
            <a:normAutofit fontScale="92500" lnSpcReduction="20000"/>
          </a:bodyPr>
          <a:lstStyle/>
          <a:p>
            <a:r>
              <a:rPr lang="mn-MN" sz="3200" dirty="0" smtClean="0">
                <a:latin typeface="Arial Mon" panose="020B0500000000000000" pitchFamily="34" charset="-52"/>
              </a:rPr>
              <a:t>Дараа нь ардын засгийн газар тариалангийн ажилд хяналт тавих нутаг бэлчээрийг үе улиран эзэмших эрхийг хүчингүй болгох зэрэг арга хэмжээ авч хэрэгжүүлсэн. </a:t>
            </a:r>
            <a:r>
              <a:rPr lang="mn-MN" sz="3200" dirty="0" smtClean="0">
                <a:latin typeface="Arial Mon" panose="020B0500000000000000" pitchFamily="34" charset="-52"/>
              </a:rPr>
              <a:t>Энэ </a:t>
            </a:r>
            <a:r>
              <a:rPr lang="mn-MN" sz="3200" dirty="0" smtClean="0">
                <a:latin typeface="Arial Mon" panose="020B0500000000000000" pitchFamily="34" charset="-52"/>
              </a:rPr>
              <a:t>нь юуны өмнө газар ашиглалтад монголын засгийн газар хяналт тавьж шаардлагатай бол түүнийг буцаан авах эрх мөн. </a:t>
            </a:r>
            <a:r>
              <a:rPr lang="mn-MN" sz="3200" dirty="0" smtClean="0">
                <a:solidFill>
                  <a:srgbClr val="FFFF00"/>
                </a:solidFill>
                <a:latin typeface="Arial Mon" panose="020B0500000000000000" pitchFamily="34" charset="-52"/>
              </a:rPr>
              <a:t>. Газар тариалан эрхлэхийг хүссэн хүмүүст улсаас багаж хэрэгсэл, тарих үр олгох, албан татвараас чөлөөлөх зэрэг дэмжлэг үзүүлснээр Ховд, Хараагийн тариалангийн талбай ихээхэн нэмэгдсэн.</a:t>
            </a:r>
          </a:p>
          <a:p>
            <a:endParaRPr lang="mn-MN"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mn-MN" sz="2800" dirty="0" smtClean="0">
                <a:latin typeface="Times New Roman" pitchFamily="18" charset="0"/>
                <a:cs typeface="Times New Roman" pitchFamily="18" charset="0"/>
              </a:rPr>
              <a:t>1923 оны 8-р сард гадаадын иргэдэд түрээсээр ашиглуулах тухай дүрэм батлан гаргаж 2 талын эрх үүрэг түүний дотор монголын засгийн газрын бүрэг эрхийг тодорхойлжээ. </a:t>
            </a:r>
            <a:endParaRPr lang="mn-MN" sz="2800"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571480"/>
            <a:ext cx="7772400" cy="5784080"/>
          </a:xfrm>
        </p:spPr>
        <p:txBody>
          <a:bodyPr>
            <a:normAutofit fontScale="85000" lnSpcReduction="10000"/>
          </a:bodyPr>
          <a:lstStyle/>
          <a:p>
            <a:r>
              <a:rPr lang="mn-MN" sz="3200" dirty="0" smtClean="0">
                <a:solidFill>
                  <a:srgbClr val="FFFF00"/>
                </a:solidFill>
                <a:latin typeface="Arial" panose="020B0604020202020204" pitchFamily="34" charset="0"/>
                <a:cs typeface="Arial" panose="020B0604020202020204" pitchFamily="34" charset="0"/>
              </a:rPr>
              <a:t>Монгол улс үндэсний ардчилсан хувьсгалын эхний жилүүдэд өрнө, дорнын ямар ч улс орнуудтай эдийн засгийн хэлхээ холбоо тогтоон хэрэгжүүлэхийг эрмэлзэж гадаадын капиталыг зохих ёсоор ашиглахад чиглэсэн бодлого баримталж тэр чиглэлээр идэвхтэй үйл ажиллагаа явуулж байв.  </a:t>
            </a:r>
            <a:r>
              <a:rPr lang="mn-MN" sz="3200" dirty="0" smtClean="0">
                <a:latin typeface="Arial" panose="020B0604020202020204" pitchFamily="34" charset="0"/>
                <a:cs typeface="Arial" panose="020B0604020202020204" pitchFamily="34" charset="0"/>
              </a:rPr>
              <a:t>Тэгээд ч 1925 он гэхэд ЗХУ манай орны импортын 15%, экспортын 20%-ийг үлдсэнийг нь Англи, Америк, Хятад, Япон, Германи зэрэг бусад улсууд эзлэх болсон. Ер нь тэр үеийн эдийн засгийн бодлого тус оронд олон салбар төдийгүй, олон хэвшилт эдийн засгийг төлөвшүүлэн хөгжүүлэх явдал байв. </a:t>
            </a:r>
          </a:p>
          <a:p>
            <a:endParaRPr lang="mn-MN"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mn-MN" dirty="0" smtClean="0"/>
              <a:t>Худалдаа</a:t>
            </a:r>
            <a:endParaRPr lang="mn-MN" dirty="0"/>
          </a:p>
        </p:txBody>
      </p:sp>
      <p:sp>
        <p:nvSpPr>
          <p:cNvPr id="3" name="Content Placeholder 2"/>
          <p:cNvSpPr>
            <a:spLocks noGrp="1"/>
          </p:cNvSpPr>
          <p:nvPr>
            <p:ph idx="1"/>
          </p:nvPr>
        </p:nvSpPr>
        <p:spPr>
          <a:xfrm>
            <a:off x="914400" y="1500174"/>
            <a:ext cx="7772400" cy="4855386"/>
          </a:xfrm>
        </p:spPr>
        <p:txBody>
          <a:bodyPr>
            <a:normAutofit lnSpcReduction="10000"/>
          </a:bodyPr>
          <a:lstStyle/>
          <a:p>
            <a:r>
              <a:rPr lang="mn-MN" sz="3200" dirty="0" smtClean="0">
                <a:latin typeface="Arial" panose="020B0604020202020204" pitchFamily="34" charset="0"/>
                <a:cs typeface="Arial" panose="020B0604020202020204" pitchFamily="34" charset="0"/>
              </a:rPr>
              <a:t>Ардын засгийн шинэ эдийн засгаар хоршооллын болон хувийн худалдааг ард түмний санаачлагаар үүсгэн дэмжиж туслаж эхэлсэн. Үүний дотор 1921 оны 12сард байгуулагдсан Монгол ардын харилцан туслах хоршоо. Дотоод гадаадын хувийн жижиг үйлдвэрлэгчдэд, худалдаачдад хориг саад тавьж байгаагүй</a:t>
            </a:r>
            <a:r>
              <a:rPr lang="mn-MN" sz="2800" dirty="0" smtClean="0">
                <a:latin typeface="Arial" panose="020B0604020202020204" pitchFamily="34" charset="0"/>
                <a:cs typeface="Arial" panose="020B0604020202020204" pitchFamily="34" charset="0"/>
              </a:rPr>
              <a:t>. </a:t>
            </a:r>
          </a:p>
          <a:p>
            <a:endParaRPr lang="mn-MN"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mn-MN" sz="2800" dirty="0" smtClean="0">
                <a:latin typeface="Times New Roman" pitchFamily="18" charset="0"/>
                <a:cs typeface="Times New Roman" pitchFamily="18" charset="0"/>
              </a:rPr>
              <a:t>1921 оны эцсээр Монгол ардын харилцан туслалцах хоршоог анх 70 гишүүн 1500 орчим янчааны хөрөнгөтэйгээр байгуулж 1921-1922 онд улсаас 20000 лан мөнгийг буцалтгүй тусламж болгон өгсөн ба 1922-1924 онд албан татвараас чөлөөлж 1924 онд 2 сая лан мөнгийг хөнгөвчилсөн хүйтэй зээлдүүлэв. </a:t>
            </a:r>
            <a:endParaRPr lang="mn-MN" sz="2800"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mn-MN" sz="2800" dirty="0" smtClean="0">
                <a:latin typeface="Arial" panose="020B0604020202020204" pitchFamily="34" charset="0"/>
                <a:cs typeface="Arial" panose="020B0604020202020204" pitchFamily="34" charset="0"/>
              </a:rPr>
              <a:t>Уг байгуулгын гол зорилго нь үндэсний зах зээлийн хүн амыг өргөн хэрэглээний бараагаар хангах, түүхий эд бэлтгэх хариу дотоод гадаад худалдааг эрхлэн хариуцах </a:t>
            </a:r>
            <a:r>
              <a:rPr lang="mn-MN" sz="2800" dirty="0" smtClean="0">
                <a:latin typeface="Arial" panose="020B0604020202020204" pitchFamily="34" charset="0"/>
                <a:cs typeface="Arial" panose="020B0604020202020204" pitchFamily="34" charset="0"/>
              </a:rPr>
              <a:t>явдал</a:t>
            </a:r>
            <a:r>
              <a:rPr lang="mn-MN" sz="2800" dirty="0" smtClean="0">
                <a:latin typeface="Arial" panose="020B0604020202020204" pitchFamily="34" charset="0"/>
                <a:cs typeface="Arial" panose="020B0604020202020204" pitchFamily="34" charset="0"/>
              </a:rPr>
              <a:t> </a:t>
            </a:r>
            <a:r>
              <a:rPr lang="mn-MN" sz="2800" dirty="0" smtClean="0">
                <a:latin typeface="Arial" panose="020B0604020202020204" pitchFamily="34" charset="0"/>
                <a:cs typeface="Arial" panose="020B0604020202020204" pitchFamily="34" charset="0"/>
              </a:rPr>
              <a:t>юм.</a:t>
            </a:r>
            <a:endParaRPr lang="mn-MN"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srcRect l="27452" t="47852" r="25878" b="2343"/>
          <a:stretch>
            <a:fillRect/>
          </a:stretch>
        </p:blipFill>
        <p:spPr bwMode="auto">
          <a:xfrm>
            <a:off x="4572000" y="571480"/>
            <a:ext cx="4357718" cy="5715040"/>
          </a:xfrm>
          <a:prstGeom prst="rect">
            <a:avLst/>
          </a:prstGeom>
          <a:noFill/>
          <a:ln w="9525">
            <a:noFill/>
            <a:miter lim="800000"/>
            <a:headEnd/>
            <a:tailEnd/>
          </a:ln>
          <a:effectLst/>
        </p:spPr>
      </p:pic>
      <p:sp>
        <p:nvSpPr>
          <p:cNvPr id="3" name="Content Placeholder 2"/>
          <p:cNvSpPr>
            <a:spLocks noGrp="1"/>
          </p:cNvSpPr>
          <p:nvPr>
            <p:ph idx="1"/>
          </p:nvPr>
        </p:nvSpPr>
        <p:spPr>
          <a:xfrm>
            <a:off x="571472" y="357166"/>
            <a:ext cx="4357718" cy="5998394"/>
          </a:xfrm>
        </p:spPr>
        <p:txBody>
          <a:bodyPr>
            <a:normAutofit fontScale="77500" lnSpcReduction="20000"/>
          </a:bodyPr>
          <a:lstStyle/>
          <a:p>
            <a:r>
              <a:rPr lang="mn-MN" sz="3200" dirty="0" smtClean="0">
                <a:latin typeface="Arial" panose="020B0604020202020204" pitchFamily="34" charset="0"/>
                <a:cs typeface="Arial" panose="020B0604020202020204" pitchFamily="34" charset="0"/>
              </a:rPr>
              <a:t>Хувийн худалдаа ихээхэн өргөжиж 1921-1924 онд худалдаачдын тоо 2 гаруй дахин нэмэгдсэний дотор монгол худалдаачид 2.7 дахин, Англи, Америк, Германых 12.4 дахин, Оросынх 5.7 дахин, Хятад худалдаачид 1.6 дахин олширч хувийн худалдаачдыг гүйлгээнийх нь хэмжээгээр 6 зэрэг болгож жилд 7-200 лан мөнгөний татвар ногдуулан хурааж байсан нь улсын санд зохих хувь нэмэр болж байлаа.</a:t>
            </a:r>
          </a:p>
          <a:p>
            <a:endParaRPr lang="mn-MN"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mn-MN" dirty="0" smtClean="0"/>
              <a:t>Алба татвар</a:t>
            </a:r>
            <a:endParaRPr lang="mn-MN" dirty="0"/>
          </a:p>
        </p:txBody>
      </p:sp>
      <p:sp>
        <p:nvSpPr>
          <p:cNvPr id="3" name="Content Placeholder 2"/>
          <p:cNvSpPr>
            <a:spLocks noGrp="1"/>
          </p:cNvSpPr>
          <p:nvPr>
            <p:ph idx="1"/>
          </p:nvPr>
        </p:nvSpPr>
        <p:spPr/>
        <p:txBody>
          <a:bodyPr>
            <a:normAutofit fontScale="92500" lnSpcReduction="10000"/>
          </a:bodyPr>
          <a:lstStyle/>
          <a:p>
            <a:r>
              <a:rPr lang="mn-MN" sz="3200" dirty="0" smtClean="0">
                <a:latin typeface="Arial" panose="020B0604020202020204" pitchFamily="34" charset="0"/>
                <a:cs typeface="Arial" panose="020B0604020202020204" pitchFamily="34" charset="0"/>
              </a:rPr>
              <a:t>Ардын засгийн газраас татварын талаар авч явуулсан анхны арга хэмжээнүүд нь газрын асуудлыг анхлан шийдвэрлэсэн.</a:t>
            </a:r>
            <a:r>
              <a:rPr lang="en-US" sz="3200" dirty="0" smtClean="0">
                <a:latin typeface="Arial" panose="020B0604020202020204" pitchFamily="34" charset="0"/>
                <a:cs typeface="Arial" panose="020B0604020202020204" pitchFamily="34" charset="0"/>
              </a:rPr>
              <a:t> </a:t>
            </a:r>
            <a:r>
              <a:rPr lang="en-US" sz="3200" dirty="0" smtClean="0">
                <a:solidFill>
                  <a:srgbClr val="FFFF00"/>
                </a:solidFill>
                <a:latin typeface="Arial" panose="020B0604020202020204" pitchFamily="34" charset="0"/>
                <a:cs typeface="Arial" panose="020B0604020202020204" pitchFamily="34" charset="0"/>
              </a:rPr>
              <a:t>1921 </a:t>
            </a:r>
            <a:r>
              <a:rPr lang="mn-MN" sz="3200" dirty="0" smtClean="0">
                <a:solidFill>
                  <a:srgbClr val="FFFF00"/>
                </a:solidFill>
                <a:latin typeface="Arial" panose="020B0604020202020204" pitchFamily="34" charset="0"/>
                <a:cs typeface="Arial" panose="020B0604020202020204" pitchFamily="34" charset="0"/>
              </a:rPr>
              <a:t>оны </a:t>
            </a:r>
            <a:r>
              <a:rPr lang="en-US" sz="3200" dirty="0" smtClean="0">
                <a:solidFill>
                  <a:srgbClr val="FFFF00"/>
                </a:solidFill>
                <a:latin typeface="Arial" panose="020B0604020202020204" pitchFamily="34" charset="0"/>
                <a:cs typeface="Arial" panose="020B0604020202020204" pitchFamily="34" charset="0"/>
              </a:rPr>
              <a:t>11</a:t>
            </a:r>
            <a:r>
              <a:rPr lang="mn-MN" sz="3200" dirty="0" smtClean="0">
                <a:solidFill>
                  <a:srgbClr val="FFFF00"/>
                </a:solidFill>
                <a:latin typeface="Arial" panose="020B0604020202020204" pitchFamily="34" charset="0"/>
                <a:cs typeface="Arial" panose="020B0604020202020204" pitchFamily="34" charset="0"/>
              </a:rPr>
              <a:t>-р сараас эхлэн ард олноос феодал ноёдын албадан авдаг татвар болон ардуудыг янз бүрээр зарцлах явдлыг устгаж, тэдний хамжлага эзэмших эрхийг хасаж, тамгыг хураасан байна. </a:t>
            </a:r>
            <a:r>
              <a:rPr lang="mn-MN" sz="3200" dirty="0" smtClean="0">
                <a:latin typeface="Arial" panose="020B0604020202020204" pitchFamily="34" charset="0"/>
                <a:cs typeface="Arial" panose="020B0604020202020204" pitchFamily="34" charset="0"/>
              </a:rPr>
              <a:t>Энд шашины бүх мяндагтангууд нэг адил хамрагдсан. </a:t>
            </a:r>
          </a:p>
          <a:p>
            <a:endParaRPr lang="mn-MN"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8662" y="928670"/>
            <a:ext cx="7772400" cy="5072098"/>
          </a:xfrm>
        </p:spPr>
        <p:txBody>
          <a:bodyPr>
            <a:normAutofit lnSpcReduction="10000"/>
          </a:bodyPr>
          <a:lstStyle/>
          <a:p>
            <a:r>
              <a:rPr lang="mn-MN" sz="2800" dirty="0" smtClean="0">
                <a:latin typeface="Arial" panose="020B0604020202020204" pitchFamily="34" charset="0"/>
                <a:cs typeface="Arial" panose="020B0604020202020204" pitchFamily="34" charset="0"/>
              </a:rPr>
              <a:t>. Эдийн засгийн хөтөлбөрийг хэрэгжүүлэхийн тулд ардын засгийн газар 1922 онд алба татварын тухай түр дүрэм гаргаж ядуучуудаас бусад бүх хувийн аж ахуйтанд ард, тайж, хутагт, хувилгаад хэмээн ялгаварлахгүйгээр хөрөнгө чинээнийх нь байдалд тохируулан татвар ноогдуулах болсон</a:t>
            </a:r>
            <a:r>
              <a:rPr lang="mn-MN" sz="2800" dirty="0" smtClean="0">
                <a:solidFill>
                  <a:srgbClr val="FFFF00"/>
                </a:solidFill>
                <a:latin typeface="Arial" panose="020B0604020202020204" pitchFamily="34" charset="0"/>
                <a:cs typeface="Arial" panose="020B0604020202020204" pitchFamily="34" charset="0"/>
              </a:rPr>
              <a:t>.Сүм хийдийн 100 бод тутмаас 20-ыг нь татварлан авах болсон</a:t>
            </a:r>
            <a:r>
              <a:rPr lang="mn-MN" sz="2800" dirty="0" smtClean="0">
                <a:latin typeface="Arial" panose="020B0604020202020204" pitchFamily="34" charset="0"/>
                <a:cs typeface="Arial" panose="020B0604020202020204" pitchFamily="34" charset="0"/>
              </a:rPr>
              <a:t>. Хүмүүсээс албадан гаргуулах явдлыг 1923 оноос сүсэгтэн олны сайн дурын хэрэг болгосон.</a:t>
            </a:r>
            <a:endParaRPr lang="mn-MN"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571480"/>
            <a:ext cx="8229600" cy="714380"/>
          </a:xfrm>
        </p:spPr>
        <p:txBody>
          <a:bodyPr>
            <a:normAutofit/>
          </a:bodyPr>
          <a:lstStyle/>
          <a:p>
            <a:pPr algn="ctr"/>
            <a:r>
              <a:rPr lang="mn-MN" sz="3600" b="1" dirty="0" smtClean="0">
                <a:latin typeface="Times New Roman" pitchFamily="18" charset="0"/>
                <a:cs typeface="Times New Roman" pitchFamily="18" charset="0"/>
              </a:rPr>
              <a:t>Үндэсний үйлдвэрлэл</a:t>
            </a:r>
            <a:endParaRPr lang="mn-MN" sz="3600" b="1" dirty="0">
              <a:latin typeface="Times New Roman" pitchFamily="18" charset="0"/>
              <a:cs typeface="Times New Roman" pitchFamily="18" charset="0"/>
            </a:endParaRPr>
          </a:p>
        </p:txBody>
      </p:sp>
      <p:sp>
        <p:nvSpPr>
          <p:cNvPr id="4" name="Content Placeholder 3"/>
          <p:cNvSpPr>
            <a:spLocks noGrp="1"/>
          </p:cNvSpPr>
          <p:nvPr>
            <p:ph idx="1"/>
          </p:nvPr>
        </p:nvSpPr>
        <p:spPr>
          <a:xfrm>
            <a:off x="914400" y="1428736"/>
            <a:ext cx="7772400" cy="4926824"/>
          </a:xfrm>
        </p:spPr>
        <p:txBody>
          <a:bodyPr>
            <a:normAutofit/>
          </a:bodyPr>
          <a:lstStyle/>
          <a:p>
            <a:pPr>
              <a:buFont typeface="Arial" panose="020B0604020202020204" pitchFamily="34" charset="0"/>
              <a:buChar char="•"/>
            </a:pPr>
            <a:r>
              <a:rPr lang="mn-MN" sz="3200" dirty="0" smtClean="0">
                <a:latin typeface="Arial" panose="020B0604020202020204" pitchFamily="34" charset="0"/>
                <a:cs typeface="Arial" panose="020B0604020202020204" pitchFamily="34" charset="0"/>
              </a:rPr>
              <a:t>1921 онд Монголын эдийн засаг аж ахуйд харилцан адилгүй хэд хэдэн хэвшил байсан юм. Тухайлбал, хүрээ хийдийн аж ахуй, ноёд, дээдсийн аж ахуй, энгийн аж ахуй буюу баячууд, дундчууд, ядуусын аж ахуй, монгол, гадаадын худалдаа, үйлдвэр эрхлэгчдийн аж ахуй, зэрэг үндэсний гар урчууд байв.</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714356"/>
            <a:ext cx="7772400" cy="5641204"/>
          </a:xfrm>
        </p:spPr>
        <p:txBody>
          <a:bodyPr>
            <a:normAutofit lnSpcReduction="10000"/>
          </a:bodyPr>
          <a:lstStyle/>
          <a:p>
            <a:r>
              <a:rPr lang="mn-MN" sz="2800" dirty="0" smtClean="0">
                <a:solidFill>
                  <a:srgbClr val="FFFF00"/>
                </a:solidFill>
                <a:latin typeface="Arial" panose="020B0604020202020204" pitchFamily="34" charset="0"/>
                <a:cs typeface="Arial" panose="020B0604020202020204" pitchFamily="34" charset="0"/>
              </a:rPr>
              <a:t>1924 оны 10 дугаар сарын 13-нд хуралдсан Засгийн газрын 17 дугаар хурлаар Мал аж ахуй, газар тариалан, улсын худалдаа, үйлдвэр, барилгын ажлыг эрхлэх 6 хэлтэс, 120 орон тоотой "</a:t>
            </a:r>
            <a:r>
              <a:rPr lang="mn-MN" sz="2800" dirty="0" smtClean="0">
                <a:solidFill>
                  <a:srgbClr val="FFFF00"/>
                </a:solidFill>
                <a:latin typeface="Arial" panose="020B0604020202020204" pitchFamily="34" charset="0"/>
                <a:cs typeface="Arial" panose="020B0604020202020204" pitchFamily="34" charset="0"/>
              </a:rPr>
              <a:t>Аж ахуйн яам"-ыг байгуулжээ</a:t>
            </a:r>
            <a:r>
              <a:rPr lang="mn-MN" sz="2800" dirty="0" smtClean="0">
                <a:latin typeface="Arial" panose="020B0604020202020204" pitchFamily="34" charset="0"/>
                <a:cs typeface="Arial" panose="020B0604020202020204" pitchFamily="34" charset="0"/>
              </a:rPr>
              <a:t>. Энэ үеэс эхлэн Хөдөө аж ахуйн яамны эх үүсвэр тавигдсан. Тус яам нь мал аж ахуй, газар тариалан, ой агнуур, цахилгаан гэрэл, уул уурхай, ашигт малтмал, /нүүрс голчилж байв/, зам харилцаа, жин хэмжүүр, худалдаа, барилга, архины газар зэрэг эдийн засаг, аж ахуйн олон салбарыг эрхэлж байв</a:t>
            </a:r>
          </a:p>
          <a:p>
            <a:endParaRPr lang="mn-MN"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785794"/>
            <a:ext cx="7772400" cy="5569766"/>
          </a:xfrm>
        </p:spPr>
        <p:txBody>
          <a:bodyPr>
            <a:normAutofit lnSpcReduction="10000"/>
          </a:bodyPr>
          <a:lstStyle/>
          <a:p>
            <a:r>
              <a:rPr lang="mn-MN" sz="3200" dirty="0" smtClean="0">
                <a:latin typeface="Arial" panose="020B0604020202020204" pitchFamily="34" charset="0"/>
                <a:cs typeface="Arial" panose="020B0604020202020204" pitchFamily="34" charset="0"/>
              </a:rPr>
              <a:t>Хувьсгалын эхэн үед ардын засгийн газрын шийдвэрээр урьд нь ихэвчлэн гадаадын албан байгуулага, үйлдвэр худалдааны пүүсүүдийн харьяанд байсан хэвлэлийн үйлдвэр, налайхын чулуун нүүрсний уурхай, цахилгаан станц, мод бэлтгэх газар, тоосго, шохойн завод зэргийг улсын мэдэлд авсан. Түүний зэрэгцээ ноос угаах, өлөн гэдэс боловсруулах үйлдвэр, савангийн завод шинээр байгуулсан байна. </a:t>
            </a:r>
            <a:endParaRPr lang="mn-MN"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amga.jpg"/>
          <p:cNvPicPr>
            <a:picLocks noGrp="1" noChangeAspect="1"/>
          </p:cNvPicPr>
          <p:nvPr>
            <p:ph idx="1"/>
          </p:nvPr>
        </p:nvPicPr>
        <p:blipFill>
          <a:blip r:embed="rId2"/>
          <a:stretch>
            <a:fillRect/>
          </a:stretch>
        </p:blipFill>
        <p:spPr>
          <a:xfrm>
            <a:off x="1000100" y="428604"/>
            <a:ext cx="7429552" cy="6055162"/>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000240"/>
            <a:ext cx="8229600" cy="2010532"/>
          </a:xfrm>
        </p:spPr>
        <p:txBody>
          <a:bodyPr/>
          <a:lstStyle/>
          <a:p>
            <a:pPr algn="ctr"/>
            <a:r>
              <a:rPr lang="mn-MN" b="1" dirty="0" smtClean="0">
                <a:latin typeface="Times New Roman" pitchFamily="18" charset="0"/>
                <a:cs typeface="Times New Roman" pitchFamily="18" charset="0"/>
              </a:rPr>
              <a:t>1921-1924 оны эдийн засагт гарсан ололт амжилт</a:t>
            </a:r>
            <a:endParaRPr lang="mn-MN" b="1" dirty="0">
              <a:latin typeface="Times New Roman" pitchFamily="18" charset="0"/>
              <a:cs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57224" y="1214422"/>
            <a:ext cx="7772400" cy="4572000"/>
          </a:xfrm>
        </p:spPr>
        <p:txBody>
          <a:bodyPr/>
          <a:lstStyle/>
          <a:p>
            <a:r>
              <a:rPr lang="mn-MN" sz="3200" dirty="0" smtClean="0">
                <a:latin typeface="Arial" panose="020B0604020202020204" pitchFamily="34" charset="0"/>
                <a:ea typeface="Times New Roman"/>
                <a:cs typeface="Arial" panose="020B0604020202020204" pitchFamily="34" charset="0"/>
              </a:rPr>
              <a:t>Улс орны эдийн засгийг хөгжүүлэх талаар намаас баримтлах бодлого боловсруулахад онцгой анхаарч 1921 оны эцсэээр С.Жамъян тэргүүтэй комисс байгуулан ажиллаж “Эдийн засгийн үндсэн бодлого хэмээх” баримт бичгийг боловсруулж , МАН-ын </a:t>
            </a:r>
            <a:r>
              <a:rPr lang="en-GB" sz="3200" dirty="0" smtClean="0">
                <a:latin typeface="Arial" panose="020B0604020202020204" pitchFamily="34" charset="0"/>
                <a:ea typeface="Times New Roman"/>
                <a:cs typeface="Arial" panose="020B0604020202020204" pitchFamily="34" charset="0"/>
              </a:rPr>
              <a:t>II </a:t>
            </a:r>
            <a:r>
              <a:rPr lang="mn-MN" sz="3200" dirty="0" smtClean="0">
                <a:latin typeface="Arial" panose="020B0604020202020204" pitchFamily="34" charset="0"/>
                <a:ea typeface="Times New Roman"/>
                <a:cs typeface="Arial" panose="020B0604020202020204" pitchFamily="34" charset="0"/>
              </a:rPr>
              <a:t>их хурлаар батлав</a:t>
            </a:r>
            <a:r>
              <a:rPr lang="mn-MN" sz="2800" dirty="0" smtClean="0">
                <a:latin typeface="Arial" panose="020B0604020202020204" pitchFamily="34" charset="0"/>
                <a:ea typeface="Times New Roman"/>
                <a:cs typeface="Arial" panose="020B0604020202020204" pitchFamily="34" charset="0"/>
              </a:rPr>
              <a:t>. </a:t>
            </a:r>
            <a:endParaRPr lang="mn-MN" sz="2800" dirty="0" smtClean="0"/>
          </a:p>
          <a:p>
            <a:endParaRPr lang="mn-MN"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uuh-ix-angi-2-728.jpg"/>
          <p:cNvPicPr>
            <a:picLocks noGrp="1" noChangeAspect="1"/>
          </p:cNvPicPr>
          <p:nvPr>
            <p:ph idx="1"/>
          </p:nvPr>
        </p:nvPicPr>
        <p:blipFill>
          <a:blip r:embed="rId2"/>
          <a:srcRect l="11585" t="45347" r="11779" b="20003"/>
          <a:stretch>
            <a:fillRect/>
          </a:stretch>
        </p:blipFill>
        <p:spPr>
          <a:xfrm>
            <a:off x="785786" y="357166"/>
            <a:ext cx="7927298" cy="599414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 name="Rectangle 4"/>
          <p:cNvSpPr/>
          <p:nvPr/>
        </p:nvSpPr>
        <p:spPr>
          <a:xfrm>
            <a:off x="857224" y="357166"/>
            <a:ext cx="2714644" cy="64294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mn-MN" sz="2400" b="1" dirty="0" smtClean="0"/>
              <a:t>Тухайн үеийн хүрээний байдал</a:t>
            </a:r>
            <a:endParaRPr lang="mn-MN" sz="2400" b="1"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428604"/>
            <a:ext cx="7872442" cy="5926956"/>
          </a:xfrm>
        </p:spPr>
        <p:txBody>
          <a:bodyPr>
            <a:normAutofit fontScale="85000" lnSpcReduction="10000"/>
          </a:bodyPr>
          <a:lstStyle/>
          <a:p>
            <a:r>
              <a:rPr lang="mn-MN" sz="3200" dirty="0" smtClean="0">
                <a:latin typeface="Arial" panose="020B0604020202020204" pitchFamily="34" charset="0"/>
                <a:ea typeface="Times New Roman"/>
                <a:cs typeface="Arial" panose="020B0604020202020204" pitchFamily="34" charset="0"/>
              </a:rPr>
              <a:t>Тус баримт бичигт “ ... хашаа саравч барих, хадлан өвс бэлдэх, билчээр усжуулж сурах нь мал сүргийг тогтвортой өсгөх гол нөхцөл хэмээн заахын хамт гол мөрний хөндий бүхий газарт үр тариа, хүнсний ногоо тариалах, хөдөө аж ахуйн техник хэрэглэх, газрын хөрс, ус, ой модыг хамгаалан зөв зохистой ашиглахад онцгой анхаарахыг заажээ. Уг баримт бичигт орчин үеийг зам тээвэр, харилцаа холбоог хөгжүүлэх, данс бүртгэлийн нэгдсэн тогтолцоог бий болгохын тулд үндэсний банк байгуулах, мөнгөн тэмдэгт гаргах,  гааль, татварын бодлогыг хатуу хяналтанд авах нь зүйтэй гэж үзэв.”</a:t>
            </a:r>
          </a:p>
          <a:p>
            <a:endParaRPr lang="mn-MN"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500042"/>
            <a:ext cx="7772400" cy="5855518"/>
          </a:xfrm>
        </p:spPr>
        <p:txBody>
          <a:bodyPr>
            <a:normAutofit lnSpcReduction="10000"/>
          </a:bodyPr>
          <a:lstStyle/>
          <a:p>
            <a:r>
              <a:rPr lang="mn-MN" sz="3200" dirty="0" smtClean="0">
                <a:solidFill>
                  <a:srgbClr val="FFFF00"/>
                </a:solidFill>
                <a:latin typeface="Arial" panose="020B0604020202020204" pitchFamily="34" charset="0"/>
                <a:cs typeface="Arial" panose="020B0604020202020204" pitchFamily="34" charset="0"/>
              </a:rPr>
              <a:t>Хамжлагат ёсыг халснаар эрх чөлөөт иргэн болсон хөдөлмөрчин ардууд мал сүргээ өсгөх, арилжаа наймаа хийх,тариа буудай тарих, үйлдвэрлэл, үйлчилгээ явуулахад урам зоригтой оролцон идэвхийлэн ажиллаж эхлэв. </a:t>
            </a:r>
            <a:r>
              <a:rPr lang="mn-MN" sz="3200" dirty="0" smtClean="0">
                <a:latin typeface="Arial" panose="020B0604020202020204" pitchFamily="34" charset="0"/>
                <a:cs typeface="Arial" panose="020B0604020202020204" pitchFamily="34" charset="0"/>
              </a:rPr>
              <a:t>Малчдад улсаас зээл олгодог болсон. 1924 онд 13.7 сая байсан малын тоо 1928 он гэхэд жил бүр дунджаар хоёр саяар нэмэгдэж, 21.9 сая босон нь Монгол орны эдийн засагт гарсан амжилт байв. </a:t>
            </a:r>
          </a:p>
          <a:p>
            <a:endParaRPr lang="mn-MN"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642918"/>
            <a:ext cx="7772400" cy="5712642"/>
          </a:xfrm>
        </p:spPr>
        <p:txBody>
          <a:bodyPr>
            <a:normAutofit fontScale="92500" lnSpcReduction="20000"/>
          </a:bodyPr>
          <a:lstStyle/>
          <a:p>
            <a:r>
              <a:rPr lang="mn-MN" sz="3200" dirty="0" smtClean="0">
                <a:latin typeface="Arial" panose="020B0604020202020204" pitchFamily="34" charset="0"/>
                <a:cs typeface="Arial" panose="020B0604020202020204" pitchFamily="34" charset="0"/>
              </a:rPr>
              <a:t>1921-1924 онд ардын төрөөс хэрэгжүүлсэн улс төр, нийгэм, эдийн засгийн гол арга хэмжээ бол 1921 оны үндэсний ардчилсан хувьсгалын эхний ололтыг бэхжүүлж, Богд хаант төрийн хууль тогтоомж хэв хэмжээг бүрмөсөн халж Монголд үндсэн хуульт Бүгд Найрамдах байгуулал тогтоох явдал байжээ.</a:t>
            </a:r>
            <a:r>
              <a:rPr lang="mn-MN" sz="3200" dirty="0" smtClean="0">
                <a:solidFill>
                  <a:srgbClr val="FFFF00"/>
                </a:solidFill>
                <a:latin typeface="Arial" panose="020B0604020202020204" pitchFamily="34" charset="0"/>
                <a:cs typeface="Arial" panose="020B0604020202020204" pitchFamily="34" charset="0"/>
              </a:rPr>
              <a:t>1924 оны 11 дүгээр сарын 08-ны өдөр Улсын анхдугаар Их Хурал Нийслэл Хүрээнээ нээгджээ. Их Хуралд олон аймаг, хошуу, шавийг төлөөлсөн 77 төлөөлөгч оролцжээ</a:t>
            </a:r>
            <a:r>
              <a:rPr lang="mn-MN" sz="3200" dirty="0" smtClean="0">
                <a:latin typeface="Arial" panose="020B0604020202020204" pitchFamily="34" charset="0"/>
                <a:cs typeface="Arial" panose="020B0604020202020204" pitchFamily="34" charset="0"/>
              </a:rPr>
              <a:t>. Улсын анхдугаар Их хурлаар БНМАУ-ын анхдугаар үндсэн хуулийг баталжээ. </a:t>
            </a:r>
          </a:p>
          <a:p>
            <a:endParaRPr lang="mn-MN"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571480"/>
            <a:ext cx="7772400" cy="5784080"/>
          </a:xfrm>
        </p:spPr>
        <p:txBody>
          <a:bodyPr>
            <a:normAutofit/>
          </a:bodyPr>
          <a:lstStyle/>
          <a:p>
            <a:r>
              <a:rPr lang="mn-MN" sz="3200" dirty="0" smtClean="0">
                <a:latin typeface="Arial" panose="020B0604020202020204" pitchFamily="34" charset="0"/>
                <a:cs typeface="Arial" panose="020B0604020202020204" pitchFamily="34" charset="0"/>
              </a:rPr>
              <a:t>Энэ нь Монголын төрийн түүхнээ анх удаа хаант ёсыг халж үндэсний ардчилсан өөрчлөлт, эрх зүйн чухал зарчмууд, улс төрийн цоо шинэ тогтолцоог хуульчлан баталгаажуулж туурга тусгаар төр улсаа “Бүрэн эрхт Бүгд Найрамдах Монгол Ард Улс” гэж дэлхий дахинд тунхагласан түүхэн ач холбогдолтой болжээ.</a:t>
            </a:r>
            <a:endParaRPr lang="mn-MN"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714356"/>
            <a:ext cx="7772400" cy="5641204"/>
          </a:xfrm>
        </p:spPr>
        <p:txBody>
          <a:bodyPr>
            <a:normAutofit/>
          </a:bodyPr>
          <a:lstStyle/>
          <a:p>
            <a:r>
              <a:rPr lang="mn-MN" sz="2800" dirty="0" smtClean="0">
                <a:latin typeface="Arial" panose="020B0604020202020204" pitchFamily="34" charset="0"/>
                <a:cs typeface="Arial" panose="020B0604020202020204" pitchFamily="34" charset="0"/>
              </a:rPr>
              <a:t>Анхдугаар их хурал Үндсэн хуулиа баримтлан Улсын бага хурлыг 30 хүний бүрэлдэхүүнтэй </a:t>
            </a:r>
            <a:r>
              <a:rPr lang="mn-MN" sz="2800" dirty="0" smtClean="0">
                <a:latin typeface="Arial" panose="020B0604020202020204" pitchFamily="34" charset="0"/>
                <a:cs typeface="Arial" panose="020B0604020202020204" pitchFamily="34" charset="0"/>
              </a:rPr>
              <a:t>байгуулжээ</a:t>
            </a:r>
            <a:r>
              <a:rPr lang="mn-MN" sz="2800" dirty="0" smtClean="0">
                <a:latin typeface="Arial" panose="020B0604020202020204" pitchFamily="34" charset="0"/>
                <a:cs typeface="Arial" panose="020B0604020202020204" pitchFamily="34" charset="0"/>
              </a:rPr>
              <a:t>. </a:t>
            </a:r>
            <a:r>
              <a:rPr lang="mn-MN" sz="2800" dirty="0" smtClean="0">
                <a:solidFill>
                  <a:srgbClr val="FFFF00"/>
                </a:solidFill>
                <a:latin typeface="Arial" panose="020B0604020202020204" pitchFamily="34" charset="0"/>
                <a:cs typeface="Arial" panose="020B0604020202020204" pitchFamily="34" charset="0"/>
              </a:rPr>
              <a:t>Бага хурлын бүрэлдэхүүний 23 нь ард, 6 нь тайж гаралтай, нэг нь лам хүн байжээ.</a:t>
            </a:r>
            <a:r>
              <a:rPr lang="mn-MN" sz="2800" dirty="0" smtClean="0">
                <a:latin typeface="Arial" panose="020B0604020202020204" pitchFamily="34" charset="0"/>
                <a:cs typeface="Arial" panose="020B0604020202020204" pitchFamily="34" charset="0"/>
              </a:rPr>
              <a:t> </a:t>
            </a:r>
            <a:endParaRPr lang="mn-MN" sz="2800" dirty="0" smtClean="0">
              <a:solidFill>
                <a:srgbClr val="FFFF00"/>
              </a:solidFill>
              <a:latin typeface="Arial" panose="020B0604020202020204" pitchFamily="34" charset="0"/>
              <a:cs typeface="Arial" panose="020B0604020202020204" pitchFamily="34" charset="0"/>
            </a:endParaRPr>
          </a:p>
          <a:p>
            <a:endParaRPr lang="mn-MN" dirty="0"/>
          </a:p>
        </p:txBody>
      </p:sp>
      <p:pic>
        <p:nvPicPr>
          <p:cNvPr id="5" name="Content Placeholder 3" descr="http://sgsa.sgsa.gov.mn/images/stories/scan0097_1.gif"/>
          <p:cNvPicPr>
            <a:picLocks/>
          </p:cNvPicPr>
          <p:nvPr/>
        </p:nvPicPr>
        <p:blipFill>
          <a:blip r:embed="rId2">
            <a:extLst>
              <a:ext uri="{28A0092B-C50C-407E-A947-70E740481C1C}">
                <a14:useLocalDpi xmlns:a14="http://schemas.microsoft.com/office/drawing/2010/main" xmlns="" val="0"/>
              </a:ext>
            </a:extLst>
          </a:blip>
          <a:stretch>
            <a:fillRect/>
          </a:stretch>
        </p:blipFill>
        <p:spPr bwMode="auto">
          <a:xfrm>
            <a:off x="1428728" y="3000372"/>
            <a:ext cx="6929486" cy="321471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500042"/>
            <a:ext cx="7772400" cy="5855518"/>
          </a:xfrm>
        </p:spPr>
        <p:txBody>
          <a:bodyPr>
            <a:normAutofit lnSpcReduction="10000"/>
          </a:bodyPr>
          <a:lstStyle/>
          <a:p>
            <a:r>
              <a:rPr lang="mn-MN" sz="3200" dirty="0" smtClean="0">
                <a:latin typeface="Arial" panose="020B0604020202020204" pitchFamily="34" charset="0"/>
                <a:cs typeface="Arial" panose="020B0604020202020204" pitchFamily="34" charset="0"/>
              </a:rPr>
              <a:t>Их хурлын дараа бага хурал хуралдаж малчин ард гаралтай 5 хүнийг тэргүүлэгчдийн бүрэлдэхүүнд оруулан Улсын бага хурлын даргаар Пэлжидийн Гэндэн, БНМАУ-ын Ерөнхий сайдаар Балингийн Цэрэндоржийг баталжээ.Их хурал Нийслэл хотын нэрийн тухай асуудлыг нилээд маргаантай хэлэлцжээ. </a:t>
            </a:r>
            <a:r>
              <a:rPr lang="mn-MN" sz="3200" dirty="0" smtClean="0">
                <a:solidFill>
                  <a:srgbClr val="FFFF00"/>
                </a:solidFill>
                <a:latin typeface="Arial" panose="020B0604020202020204" pitchFamily="34" charset="0"/>
                <a:cs typeface="Arial" panose="020B0604020202020204" pitchFamily="34" charset="0"/>
              </a:rPr>
              <a:t>Их Хуралд БНМАУ-ын нийслэл – Улаанбаатар хот гэж баталсан ажээ.</a:t>
            </a:r>
            <a:endParaRPr lang="mn-MN"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1857364"/>
            <a:ext cx="8229600" cy="2439160"/>
          </a:xfrm>
        </p:spPr>
        <p:txBody>
          <a:bodyPr>
            <a:normAutofit/>
          </a:bodyPr>
          <a:lstStyle/>
          <a:p>
            <a:pPr algn="ctr"/>
            <a:r>
              <a:rPr lang="mn-MN" b="1" dirty="0" smtClean="0">
                <a:latin typeface="Times New Roman" pitchFamily="18" charset="0"/>
                <a:cs typeface="Times New Roman" pitchFamily="18" charset="0"/>
              </a:rPr>
              <a:t>1921-1924 оны эдийн засгийн үр дагавар</a:t>
            </a:r>
            <a:endParaRPr lang="mn-MN" b="1" dirty="0">
              <a:latin typeface="Times New Roman" pitchFamily="18" charset="0"/>
              <a:cs typeface="Times New Roman"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000108"/>
            <a:ext cx="7772400" cy="5355452"/>
          </a:xfrm>
        </p:spPr>
        <p:txBody>
          <a:bodyPr>
            <a:normAutofit fontScale="92500"/>
          </a:bodyPr>
          <a:lstStyle/>
          <a:p>
            <a:r>
              <a:rPr lang="mn-MN" sz="3200" dirty="0" smtClean="0">
                <a:latin typeface="Arial" panose="020B0604020202020204" pitchFamily="34" charset="0"/>
                <a:cs typeface="Arial" panose="020B0604020202020204" pitchFamily="34" charset="0"/>
              </a:rPr>
              <a:t>Ардын засгийн газар  дахь үндэсний ардчилсан хүчнийхний гол түшиг тулгуур болж байсан улсын хаан Богд Жавзандамба 1924 оны 5 сарын 20-нд таалал төгссөн нь ихээхэн гарз хохиролтой үйл явдал байсан төдийгүй ЗХУ ба Коминтернээс Монгол дахь өөрийн эрх мэдлээ бэхжүүлэх үйл ажиллагаагаа чөлөөтэй явуулах үүдийг нээж өгсөн улс төрийн ихээхэн үр дагавартай үйл явдал байв. </a:t>
            </a:r>
          </a:p>
          <a:p>
            <a:endParaRPr lang="mn-MN"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500042"/>
            <a:ext cx="7772400" cy="5855518"/>
          </a:xfrm>
        </p:spPr>
        <p:txBody>
          <a:bodyPr/>
          <a:lstStyle/>
          <a:p>
            <a:r>
              <a:rPr lang="mn-MN" sz="3200" dirty="0" smtClean="0">
                <a:latin typeface="Arial" panose="020B0604020202020204" pitchFamily="34" charset="0"/>
                <a:cs typeface="Arial" panose="020B0604020202020204" pitchFamily="34" charset="0"/>
              </a:rPr>
              <a:t>Чухамхүү энэ үхэл ЗХУ ба Коминтерны өмнө Монголд өөрийн засаглалаа бэхжүүлэх үүд хаалгыг нээж өгсөн тул ЗХУ хэдхэн хоногийн дараа 5 сарын 31-нд Дундад Иргэн Улстай (ДИУ) Монгол дахь түүний бүрэн эрхийг (сювернитет) хүлээн зөвшөөрсөн хэлэлцээр байгуулсан юм. </a:t>
            </a:r>
          </a:p>
          <a:p>
            <a:endParaRPr lang="mn-MN"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mn-MN" dirty="0" smtClean="0"/>
              <a:t>Дүгнэлт</a:t>
            </a:r>
            <a:endParaRPr lang="mn-MN" dirty="0"/>
          </a:p>
        </p:txBody>
      </p:sp>
      <p:sp>
        <p:nvSpPr>
          <p:cNvPr id="3" name="Content Placeholder 2"/>
          <p:cNvSpPr>
            <a:spLocks noGrp="1"/>
          </p:cNvSpPr>
          <p:nvPr>
            <p:ph idx="1"/>
          </p:nvPr>
        </p:nvSpPr>
        <p:spPr/>
        <p:txBody>
          <a:bodyPr>
            <a:normAutofit fontScale="70000" lnSpcReduction="20000"/>
          </a:bodyPr>
          <a:lstStyle/>
          <a:p>
            <a:pPr marL="0" indent="0">
              <a:buNone/>
            </a:pPr>
            <a:r>
              <a:rPr lang="mn-MN" sz="3200" dirty="0" smtClean="0">
                <a:latin typeface="Arial" panose="020B0604020202020204" pitchFamily="34" charset="0"/>
                <a:cs typeface="Arial" panose="020B0604020202020204" pitchFamily="34" charset="0"/>
              </a:rPr>
              <a:t>Энэ сэдвийн хүрээнд бид 1921 онд ялсан үндэсний ардчилсан хувьсгалын эдийн засгийн гол агуулга нь  феодол- хамжлагын халах явдал Тэнд: Монголын ард түмний мал, газар тариалангийн зэрэг бүдүүлэг ажил үйлдвэрийг боловсронгуй болгох, ба хэмнэн хэрэглэж олонд тустай явдалд зарцуулах, ардын хоршоо байгуулж, хэмээн дурьдсан байна. 1924 онд 13.7 сая байсан малын тоо 1928 он гэхэд жил бүр дунджаар хоёр саяар нэмэгдэж, 21.9 сая босон нь Монгол орны эдийн засагт гарсан амжилт байв. Улсын хаан Богд Жавзандамба нь нас эцэслэсэн нь ихээхэн гарз хохиролтой үйл явдал байсан төдийгүй ЗХУ ба Коминтернээс Монгол дахь өөрийн эрх мэдлээ бэхжүүлэх үйл ажиллагаагаа чөлөөтэй явуулах үүдийг нээж өгсөн улс төрийн ихээхэн үр дагавартай үйл явдал байв</a:t>
            </a:r>
            <a:r>
              <a:rPr lang="mn-MN" dirty="0" smtClean="0">
                <a:latin typeface="Arial" panose="020B0604020202020204" pitchFamily="34" charset="0"/>
                <a:cs typeface="Arial" panose="020B0604020202020204" pitchFamily="34" charset="0"/>
              </a:rPr>
              <a:t>. </a:t>
            </a:r>
            <a:endParaRPr lang="mn-MN" dirty="0">
              <a:latin typeface="Arial" panose="020B0604020202020204" pitchFamily="34" charset="0"/>
              <a:cs typeface="Arial" panose="020B0604020202020204"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714356"/>
            <a:ext cx="7772400" cy="5641204"/>
          </a:xfrm>
        </p:spPr>
        <p:txBody>
          <a:bodyPr>
            <a:normAutofit fontScale="77500" lnSpcReduction="20000"/>
          </a:bodyPr>
          <a:lstStyle/>
          <a:p>
            <a:r>
              <a:rPr lang="mn-MN" sz="3100" dirty="0" smtClean="0">
                <a:latin typeface="Times New Roman" pitchFamily="18" charset="0"/>
                <a:cs typeface="Times New Roman" pitchFamily="18" charset="0"/>
              </a:rPr>
              <a:t>1921-1924 онд ардын төрөөс хэрэгжүүлсэн улс төр нийгэм, эдийн засгийн гол арга хэмжээ бол 1921 оны үндэсний ардчилсан хувьсгалын ололтыг бэхжүүлж, Богд хаант төрийн хууль тогтоомж хэв хэмжээг бүрмөсөн халж, үндсэн хуульт Бүгд Найрамдах байгуулал тогтоох явдал байжээ. 1924 онд Улсын анхдугаар бүгд хурал Нийслэл Хүрээнээ явагдаж БНМАУ-ын анхдугаар үндсэн хуулийг баталж, Монголын төрийн түүхнээ анх удаа хаант ёсыг халж үндэсний ардчилсан өөрчлөлт, эрх зүйн чухал зарчмууд, улс төрийн шинэ тогтолцоог хуульчлан баталгаажуулж, туурга тусгаар монгол Улсаа “Бүрэн Эрхт Бүгд Найрамдах Монгол Ард Улс” гэж дэлхий дахинд тунхагласан түүхэн ач холбогдолтой. Анхдугаар их хурал Үндсэн хуулиа баримтлан, Улсын бага хурлыг 30 хүний бүрэлдхүүнтэй сонгож, Нийслэл Хүрээг БНМАУ-ын нийслэл-Улаанбаатар хэмээн нэрийджээ</a:t>
            </a:r>
          </a:p>
          <a:p>
            <a:endParaRPr lang="mn-MN"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Ашигласан материал</a:t>
            </a:r>
            <a:endParaRPr lang="mn-MN"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mn-MN" sz="3200" dirty="0" smtClean="0">
                <a:latin typeface="Arial" panose="020B0604020202020204" pitchFamily="34" charset="0"/>
                <a:cs typeface="Arial" panose="020B0604020202020204" pitchFamily="34" charset="0"/>
              </a:rPr>
              <a:t>“Монголын эдийн засгийн түүх” Ч.Баянжаргал 2001он </a:t>
            </a:r>
          </a:p>
          <a:p>
            <a:pPr>
              <a:buFont typeface="Wingdings" panose="05000000000000000000" pitchFamily="2" charset="2"/>
              <a:buChar char="Ø"/>
            </a:pPr>
            <a:r>
              <a:rPr lang="mn-MN" sz="3200" dirty="0" smtClean="0">
                <a:latin typeface="Arial" panose="020B0604020202020204" pitchFamily="34" charset="0"/>
                <a:cs typeface="Arial" panose="020B0604020202020204" pitchFamily="34" charset="0"/>
              </a:rPr>
              <a:t>“Монгол улсын эдийн засаг” Т.Намжим 2-р боть 2004он </a:t>
            </a:r>
          </a:p>
          <a:p>
            <a:pPr>
              <a:buFont typeface="Wingdings" panose="05000000000000000000" pitchFamily="2" charset="2"/>
              <a:buChar char="Ø"/>
            </a:pPr>
            <a:r>
              <a:rPr lang="mn-MN" sz="3200" dirty="0" smtClean="0">
                <a:latin typeface="Arial" panose="020B0604020202020204" pitchFamily="34" charset="0"/>
                <a:cs typeface="Arial" panose="020B0604020202020204" pitchFamily="34" charset="0"/>
              </a:rPr>
              <a:t>Монголын түүх боть 1,2</a:t>
            </a:r>
          </a:p>
          <a:p>
            <a:pPr>
              <a:buFont typeface="Wingdings" panose="05000000000000000000" pitchFamily="2" charset="2"/>
              <a:buChar char="Ø"/>
            </a:pPr>
            <a:r>
              <a:rPr lang="mn-MN" sz="3200" dirty="0" smtClean="0">
                <a:latin typeface="Arial" panose="020B0604020202020204" pitchFamily="34" charset="0"/>
                <a:cs typeface="Arial" panose="020B0604020202020204" pitchFamily="34" charset="0"/>
              </a:rPr>
              <a:t>Монголын түүхийн лекцүүд Заанхүү, Алтанцэцэг</a:t>
            </a:r>
          </a:p>
          <a:p>
            <a:pPr>
              <a:buFont typeface="Wingdings" panose="05000000000000000000" pitchFamily="2" charset="2"/>
              <a:buChar char="Ø"/>
            </a:pPr>
            <a:r>
              <a:rPr lang="en-US" dirty="0" smtClean="0">
                <a:hlinkClick r:id="rId2"/>
              </a:rPr>
              <a:t>WWW.SGSA.GOV.MN</a:t>
            </a:r>
            <a:endParaRPr lang="en-US" dirty="0" smtClean="0"/>
          </a:p>
          <a:p>
            <a:endParaRPr lang="mn-MN"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201</TotalTime>
  <Words>2058</Words>
  <Application>Microsoft Office PowerPoint</Application>
  <PresentationFormat>On-screen Show (4:3)</PresentationFormat>
  <Paragraphs>63</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Metro</vt:lpstr>
      <vt:lpstr>1921-1924 оны эдийн засгийн үндсэн зорилтууд</vt:lpstr>
      <vt:lpstr>Агуулга</vt:lpstr>
      <vt:lpstr>Эдийн засгийн хөгжил дэвшил, тэр үеийн  онцлог</vt:lpstr>
      <vt:lpstr>1921 оны 3дугаар сарын 1-нд монгол ардын намаас түмэнд тунхаглан зарлах бичигт энэ үзэл санаа тусгагдсан. </vt:lpstr>
      <vt:lpstr>Slide 5</vt:lpstr>
      <vt:lpstr>Slide 6</vt:lpstr>
      <vt:lpstr>Slide 7</vt:lpstr>
      <vt:lpstr>Slide 8</vt:lpstr>
      <vt:lpstr>Slide 9</vt:lpstr>
      <vt:lpstr>Slide 10</vt:lpstr>
      <vt:lpstr>Slide 11</vt:lpstr>
      <vt:lpstr>Slide 12</vt:lpstr>
      <vt:lpstr>Slide 13</vt:lpstr>
      <vt:lpstr>Сургууль</vt:lpstr>
      <vt:lpstr>Мал аж ахуй</vt:lpstr>
      <vt:lpstr>Тариалангийн аж ахуй</vt:lpstr>
      <vt:lpstr>Slide 17</vt:lpstr>
      <vt:lpstr>Slide 18</vt:lpstr>
      <vt:lpstr>Slide 19</vt:lpstr>
      <vt:lpstr>Худалдаа</vt:lpstr>
      <vt:lpstr>Slide 21</vt:lpstr>
      <vt:lpstr>Slide 22</vt:lpstr>
      <vt:lpstr>Slide 23</vt:lpstr>
      <vt:lpstr>Алба татвар</vt:lpstr>
      <vt:lpstr>Slide 25</vt:lpstr>
      <vt:lpstr>Үндэсний үйлдвэрлэл</vt:lpstr>
      <vt:lpstr>Slide 27</vt:lpstr>
      <vt:lpstr>Slide 28</vt:lpstr>
      <vt:lpstr>Slide 29</vt:lpstr>
      <vt:lpstr>1921-1924 оны эдийн засагт гарсан ололт амжилт</vt:lpstr>
      <vt:lpstr>Slide 31</vt:lpstr>
      <vt:lpstr>Slide 32</vt:lpstr>
      <vt:lpstr>Slide 33</vt:lpstr>
      <vt:lpstr>Slide 34</vt:lpstr>
      <vt:lpstr>Slide 35</vt:lpstr>
      <vt:lpstr>Slide 36</vt:lpstr>
      <vt:lpstr>Slide 37</vt:lpstr>
      <vt:lpstr>Slide 38</vt:lpstr>
      <vt:lpstr>1921-1924 оны эдийн засгийн үр дагавар</vt:lpstr>
      <vt:lpstr>Slide 40</vt:lpstr>
      <vt:lpstr>Slide 41</vt:lpstr>
      <vt:lpstr>Дүгнэлт</vt:lpstr>
      <vt:lpstr>Slide 43</vt:lpstr>
      <vt:lpstr>Ашигласан материал</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1921-1924 оны эдийн засгийн үндсэн зорилтууд</dc:title>
  <dc:creator>Ахлах</dc:creator>
  <cp:lastModifiedBy>Ахлах</cp:lastModifiedBy>
  <cp:revision>23</cp:revision>
  <dcterms:created xsi:type="dcterms:W3CDTF">2014-11-25T05:02:05Z</dcterms:created>
  <dcterms:modified xsi:type="dcterms:W3CDTF">2014-12-05T04:13:32Z</dcterms:modified>
</cp:coreProperties>
</file>