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notesMasterIdLst>
    <p:notesMasterId r:id="rId21"/>
  </p:notesMasterIdLst>
  <p:sldIdLst>
    <p:sldId id="256" r:id="rId2"/>
    <p:sldId id="260" r:id="rId3"/>
    <p:sldId id="257" r:id="rId4"/>
    <p:sldId id="258" r:id="rId5"/>
    <p:sldId id="259" r:id="rId6"/>
    <p:sldId id="261" r:id="rId7"/>
    <p:sldId id="262" r:id="rId8"/>
    <p:sldId id="263" r:id="rId9"/>
    <p:sldId id="264" r:id="rId10"/>
    <p:sldId id="265" r:id="rId11"/>
    <p:sldId id="275" r:id="rId12"/>
    <p:sldId id="267" r:id="rId13"/>
    <p:sldId id="269" r:id="rId14"/>
    <p:sldId id="270" r:id="rId15"/>
    <p:sldId id="271" r:id="rId16"/>
    <p:sldId id="272" r:id="rId17"/>
    <p:sldId id="273" r:id="rId18"/>
    <p:sldId id="274" r:id="rId19"/>
    <p:sldId id="268"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573" autoAdjust="0"/>
    <p:restoredTop sz="94660"/>
  </p:normalViewPr>
  <p:slideViewPr>
    <p:cSldViewPr snapToGrid="0">
      <p:cViewPr varScale="1">
        <p:scale>
          <a:sx n="68" d="100"/>
          <a:sy n="68" d="100"/>
        </p:scale>
        <p:origin x="49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D64578-9AC6-47BC-BA4D-B8C7767CC838}" type="datetimeFigureOut">
              <a:rPr lang="en-US" smtClean="0"/>
              <a:t>3/17/2015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6B51B7-C136-4D04-B2A4-FD254E808AE5}" type="slidenum">
              <a:rPr lang="en-US" smtClean="0"/>
              <a:t>‹#›</a:t>
            </a:fld>
            <a:endParaRPr lang="en-US"/>
          </a:p>
        </p:txBody>
      </p:sp>
    </p:spTree>
    <p:extLst>
      <p:ext uri="{BB962C8B-B14F-4D97-AF65-F5344CB8AC3E}">
        <p14:creationId xmlns:p14="http://schemas.microsoft.com/office/powerpoint/2010/main" val="1930317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6B51B7-C136-4D04-B2A4-FD254E808AE5}" type="slidenum">
              <a:rPr lang="en-US" smtClean="0"/>
              <a:t>5</a:t>
            </a:fld>
            <a:endParaRPr lang="en-US"/>
          </a:p>
        </p:txBody>
      </p:sp>
    </p:spTree>
    <p:extLst>
      <p:ext uri="{BB962C8B-B14F-4D97-AF65-F5344CB8AC3E}">
        <p14:creationId xmlns:p14="http://schemas.microsoft.com/office/powerpoint/2010/main" val="25543602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39798DC-7687-4B3E-8BA0-C5531F931CAD}" type="datetimeFigureOut">
              <a:rPr lang="en-US" smtClean="0"/>
              <a:t>3/17/2015</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30DC38E1-3678-4EC0-BC22-053B12CBB042}" type="slidenum">
              <a:rPr lang="en-US" smtClean="0"/>
              <a:t>‹#›</a:t>
            </a:fld>
            <a:endParaRPr lang="en-US"/>
          </a:p>
        </p:txBody>
      </p:sp>
    </p:spTree>
    <p:extLst>
      <p:ext uri="{BB962C8B-B14F-4D97-AF65-F5344CB8AC3E}">
        <p14:creationId xmlns:p14="http://schemas.microsoft.com/office/powerpoint/2010/main" val="1261776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39798DC-7687-4B3E-8BA0-C5531F931CAD}" type="datetimeFigureOut">
              <a:rPr lang="en-US" smtClean="0"/>
              <a:t>3/17/2015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30DC38E1-3678-4EC0-BC22-053B12CBB042}" type="slidenum">
              <a:rPr lang="en-US" smtClean="0"/>
              <a:t>‹#›</a:t>
            </a:fld>
            <a:endParaRPr lang="en-US"/>
          </a:p>
        </p:txBody>
      </p:sp>
    </p:spTree>
    <p:extLst>
      <p:ext uri="{BB962C8B-B14F-4D97-AF65-F5344CB8AC3E}">
        <p14:creationId xmlns:p14="http://schemas.microsoft.com/office/powerpoint/2010/main" val="23353367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9798DC-7687-4B3E-8BA0-C5531F931CAD}" type="datetimeFigureOut">
              <a:rPr lang="en-US" smtClean="0"/>
              <a:t>3/17/2015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DC38E1-3678-4EC0-BC22-053B12CBB042}" type="slidenum">
              <a:rPr lang="en-US" smtClean="0"/>
              <a:t>‹#›</a:t>
            </a:fld>
            <a:endParaRPr lang="en-US"/>
          </a:p>
        </p:txBody>
      </p:sp>
    </p:spTree>
    <p:extLst>
      <p:ext uri="{BB962C8B-B14F-4D97-AF65-F5344CB8AC3E}">
        <p14:creationId xmlns:p14="http://schemas.microsoft.com/office/powerpoint/2010/main" val="15442725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39798DC-7687-4B3E-8BA0-C5531F931CAD}" type="datetimeFigureOut">
              <a:rPr lang="en-US" smtClean="0"/>
              <a:t>3/17/2015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DC38E1-3678-4EC0-BC22-053B12CBB042}" type="slidenum">
              <a:rPr lang="en-US" smtClean="0"/>
              <a:t>‹#›</a:t>
            </a:fld>
            <a:endParaRPr lang="en-US"/>
          </a:p>
        </p:txBody>
      </p:sp>
    </p:spTree>
    <p:extLst>
      <p:ext uri="{BB962C8B-B14F-4D97-AF65-F5344CB8AC3E}">
        <p14:creationId xmlns:p14="http://schemas.microsoft.com/office/powerpoint/2010/main" val="43998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39798DC-7687-4B3E-8BA0-C5531F931CAD}" type="datetimeFigureOut">
              <a:rPr lang="en-US" smtClean="0"/>
              <a:t>3/17/2015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0DC38E1-3678-4EC0-BC22-053B12CBB042}" type="slidenum">
              <a:rPr lang="en-US" smtClean="0"/>
              <a:t>‹#›</a:t>
            </a:fld>
            <a:endParaRPr lang="en-US"/>
          </a:p>
        </p:txBody>
      </p:sp>
    </p:spTree>
    <p:extLst>
      <p:ext uri="{BB962C8B-B14F-4D97-AF65-F5344CB8AC3E}">
        <p14:creationId xmlns:p14="http://schemas.microsoft.com/office/powerpoint/2010/main" val="38741674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39798DC-7687-4B3E-8BA0-C5531F931CAD}" type="datetimeFigureOut">
              <a:rPr lang="en-US" smtClean="0"/>
              <a:t>3/17/2015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0DC38E1-3678-4EC0-BC22-053B12CBB042}" type="slidenum">
              <a:rPr lang="en-US" smtClean="0"/>
              <a:t>‹#›</a:t>
            </a:fld>
            <a:endParaRPr lang="en-US"/>
          </a:p>
        </p:txBody>
      </p:sp>
    </p:spTree>
    <p:extLst>
      <p:ext uri="{BB962C8B-B14F-4D97-AF65-F5344CB8AC3E}">
        <p14:creationId xmlns:p14="http://schemas.microsoft.com/office/powerpoint/2010/main" val="1269174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9798DC-7687-4B3E-8BA0-C5531F931CAD}" type="datetimeFigureOut">
              <a:rPr lang="en-US" smtClean="0"/>
              <a:t>3/17/2015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0DC38E1-3678-4EC0-BC22-053B12CBB042}" type="slidenum">
              <a:rPr lang="en-US" smtClean="0"/>
              <a:t>‹#›</a:t>
            </a:fld>
            <a:endParaRPr lang="en-US"/>
          </a:p>
        </p:txBody>
      </p:sp>
    </p:spTree>
    <p:extLst>
      <p:ext uri="{BB962C8B-B14F-4D97-AF65-F5344CB8AC3E}">
        <p14:creationId xmlns:p14="http://schemas.microsoft.com/office/powerpoint/2010/main" val="18859462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9798DC-7687-4B3E-8BA0-C5531F931CAD}" type="datetimeFigureOut">
              <a:rPr lang="en-US" smtClean="0"/>
              <a:t>3/17/2015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DC38E1-3678-4EC0-BC22-053B12CBB042}" type="slidenum">
              <a:rPr lang="en-US" smtClean="0"/>
              <a:t>‹#›</a:t>
            </a:fld>
            <a:endParaRPr lang="en-US"/>
          </a:p>
        </p:txBody>
      </p:sp>
    </p:spTree>
    <p:extLst>
      <p:ext uri="{BB962C8B-B14F-4D97-AF65-F5344CB8AC3E}">
        <p14:creationId xmlns:p14="http://schemas.microsoft.com/office/powerpoint/2010/main" val="29142753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9798DC-7687-4B3E-8BA0-C5531F931CAD}" type="datetimeFigureOut">
              <a:rPr lang="en-US" smtClean="0"/>
              <a:t>3/17/2015</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0DC38E1-3678-4EC0-BC22-053B12CBB042}" type="slidenum">
              <a:rPr lang="en-US" smtClean="0"/>
              <a:t>‹#›</a:t>
            </a:fld>
            <a:endParaRPr lang="en-US"/>
          </a:p>
        </p:txBody>
      </p:sp>
    </p:spTree>
    <p:extLst>
      <p:ext uri="{BB962C8B-B14F-4D97-AF65-F5344CB8AC3E}">
        <p14:creationId xmlns:p14="http://schemas.microsoft.com/office/powerpoint/2010/main" val="2150679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9798DC-7687-4B3E-8BA0-C5531F931CAD}" type="datetimeFigureOut">
              <a:rPr lang="en-US" smtClean="0"/>
              <a:t>3/17/2015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DC38E1-3678-4EC0-BC22-053B12CBB042}" type="slidenum">
              <a:rPr lang="en-US" smtClean="0"/>
              <a:t>‹#›</a:t>
            </a:fld>
            <a:endParaRPr lang="en-US"/>
          </a:p>
        </p:txBody>
      </p:sp>
    </p:spTree>
    <p:extLst>
      <p:ext uri="{BB962C8B-B14F-4D97-AF65-F5344CB8AC3E}">
        <p14:creationId xmlns:p14="http://schemas.microsoft.com/office/powerpoint/2010/main" val="40125319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9798DC-7687-4B3E-8BA0-C5531F931CAD}" type="datetimeFigureOut">
              <a:rPr lang="en-US" smtClean="0"/>
              <a:t>3/17/2015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DC38E1-3678-4EC0-BC22-053B12CBB042}" type="slidenum">
              <a:rPr lang="en-US" smtClean="0"/>
              <a:t>‹#›</a:t>
            </a:fld>
            <a:endParaRPr lang="en-US"/>
          </a:p>
        </p:txBody>
      </p:sp>
    </p:spTree>
    <p:extLst>
      <p:ext uri="{BB962C8B-B14F-4D97-AF65-F5344CB8AC3E}">
        <p14:creationId xmlns:p14="http://schemas.microsoft.com/office/powerpoint/2010/main" val="239421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9798DC-7687-4B3E-8BA0-C5531F931CAD}" type="datetimeFigureOut">
              <a:rPr lang="en-US" smtClean="0"/>
              <a:t>3/17/2015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DC38E1-3678-4EC0-BC22-053B12CBB042}" type="slidenum">
              <a:rPr lang="en-US" smtClean="0"/>
              <a:t>‹#›</a:t>
            </a:fld>
            <a:endParaRPr lang="en-US"/>
          </a:p>
        </p:txBody>
      </p:sp>
    </p:spTree>
    <p:extLst>
      <p:ext uri="{BB962C8B-B14F-4D97-AF65-F5344CB8AC3E}">
        <p14:creationId xmlns:p14="http://schemas.microsoft.com/office/powerpoint/2010/main" val="28106507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9798DC-7687-4B3E-8BA0-C5531F931CAD}" type="datetimeFigureOut">
              <a:rPr lang="en-US" smtClean="0"/>
              <a:t>3/17/2015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DC38E1-3678-4EC0-BC22-053B12CBB042}" type="slidenum">
              <a:rPr lang="en-US" smtClean="0"/>
              <a:t>‹#›</a:t>
            </a:fld>
            <a:endParaRPr lang="en-US"/>
          </a:p>
        </p:txBody>
      </p:sp>
    </p:spTree>
    <p:extLst>
      <p:ext uri="{BB962C8B-B14F-4D97-AF65-F5344CB8AC3E}">
        <p14:creationId xmlns:p14="http://schemas.microsoft.com/office/powerpoint/2010/main" val="30400273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9798DC-7687-4B3E-8BA0-C5531F931CAD}" type="datetimeFigureOut">
              <a:rPr lang="en-US" smtClean="0"/>
              <a:t>3/17/2015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DC38E1-3678-4EC0-BC22-053B12CBB042}" type="slidenum">
              <a:rPr lang="en-US" smtClean="0"/>
              <a:t>‹#›</a:t>
            </a:fld>
            <a:endParaRPr lang="en-US"/>
          </a:p>
        </p:txBody>
      </p:sp>
    </p:spTree>
    <p:extLst>
      <p:ext uri="{BB962C8B-B14F-4D97-AF65-F5344CB8AC3E}">
        <p14:creationId xmlns:p14="http://schemas.microsoft.com/office/powerpoint/2010/main" val="11971848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9798DC-7687-4B3E-8BA0-C5531F931CAD}" type="datetimeFigureOut">
              <a:rPr lang="en-US" smtClean="0"/>
              <a:t>3/17/2015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DC38E1-3678-4EC0-BC22-053B12CBB042}" type="slidenum">
              <a:rPr lang="en-US" smtClean="0"/>
              <a:t>‹#›</a:t>
            </a:fld>
            <a:endParaRPr lang="en-US"/>
          </a:p>
        </p:txBody>
      </p:sp>
    </p:spTree>
    <p:extLst>
      <p:ext uri="{BB962C8B-B14F-4D97-AF65-F5344CB8AC3E}">
        <p14:creationId xmlns:p14="http://schemas.microsoft.com/office/powerpoint/2010/main" val="11523777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39798DC-7687-4B3E-8BA0-C5531F931CAD}" type="datetimeFigureOut">
              <a:rPr lang="en-US" smtClean="0"/>
              <a:t>3/17/2015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DC38E1-3678-4EC0-BC22-053B12CBB042}" type="slidenum">
              <a:rPr lang="en-US" smtClean="0"/>
              <a:t>‹#›</a:t>
            </a:fld>
            <a:endParaRPr lang="en-US"/>
          </a:p>
        </p:txBody>
      </p:sp>
    </p:spTree>
    <p:extLst>
      <p:ext uri="{BB962C8B-B14F-4D97-AF65-F5344CB8AC3E}">
        <p14:creationId xmlns:p14="http://schemas.microsoft.com/office/powerpoint/2010/main" val="5336617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39798DC-7687-4B3E-8BA0-C5531F931CAD}" type="datetimeFigureOut">
              <a:rPr lang="en-US" smtClean="0"/>
              <a:t>3/17/2015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DC38E1-3678-4EC0-BC22-053B12CBB042}" type="slidenum">
              <a:rPr lang="en-US" smtClean="0"/>
              <a:t>‹#›</a:t>
            </a:fld>
            <a:endParaRPr lang="en-US"/>
          </a:p>
        </p:txBody>
      </p:sp>
    </p:spTree>
    <p:extLst>
      <p:ext uri="{BB962C8B-B14F-4D97-AF65-F5344CB8AC3E}">
        <p14:creationId xmlns:p14="http://schemas.microsoft.com/office/powerpoint/2010/main" val="827986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39798DC-7687-4B3E-8BA0-C5531F931CAD}" type="datetimeFigureOut">
              <a:rPr lang="en-US" smtClean="0"/>
              <a:t>3/17/2015</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0DC38E1-3678-4EC0-BC22-053B12CBB042}" type="slidenum">
              <a:rPr lang="en-US" smtClean="0"/>
              <a:t>‹#›</a:t>
            </a:fld>
            <a:endParaRPr lang="en-US"/>
          </a:p>
        </p:txBody>
      </p:sp>
    </p:spTree>
    <p:extLst>
      <p:ext uri="{BB962C8B-B14F-4D97-AF65-F5344CB8AC3E}">
        <p14:creationId xmlns:p14="http://schemas.microsoft.com/office/powerpoint/2010/main" val="326560917"/>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 id="2147483852" r:id="rId12"/>
    <p:sldLayoutId id="2147483853" r:id="rId13"/>
    <p:sldLayoutId id="2147483854" r:id="rId14"/>
    <p:sldLayoutId id="2147483855" r:id="rId15"/>
    <p:sldLayoutId id="2147483856" r:id="rId16"/>
    <p:sldLayoutId id="2147483857"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nomin.mn/"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52943" y="853421"/>
            <a:ext cx="8791575" cy="2387600"/>
          </a:xfrm>
        </p:spPr>
        <p:txBody>
          <a:bodyPr>
            <a:normAutofit fontScale="90000"/>
            <a:scene3d>
              <a:camera prst="perspectiveLeft"/>
              <a:lightRig rig="threePt" dir="t"/>
            </a:scene3d>
          </a:bodyPr>
          <a:lstStyle/>
          <a:p>
            <a:pPr algn="just"/>
            <a:r>
              <a:rPr lang="mn-MN" sz="8800" b="1" dirty="0"/>
              <a:t/>
            </a:r>
            <a:br>
              <a:rPr lang="mn-MN" sz="8800" b="1" dirty="0"/>
            </a:br>
            <a:r>
              <a:rPr lang="mn-MN" sz="8800" b="1" dirty="0" smtClean="0"/>
              <a:t/>
            </a:r>
            <a:br>
              <a:rPr lang="mn-MN" sz="8800" b="1" dirty="0" smtClean="0"/>
            </a:br>
            <a:r>
              <a:rPr lang="mn-MN" sz="8800" b="1" dirty="0"/>
              <a:t/>
            </a:r>
            <a:br>
              <a:rPr lang="mn-MN" sz="8800" b="1" dirty="0"/>
            </a:br>
            <a:r>
              <a:rPr lang="mn-MN" sz="8800" b="1" dirty="0" smtClean="0"/>
              <a:t/>
            </a:r>
            <a:br>
              <a:rPr lang="mn-MN" sz="8800" b="1" dirty="0" smtClean="0"/>
            </a:br>
            <a:r>
              <a:rPr lang="mn-MN" sz="8800" b="1" dirty="0"/>
              <a:t/>
            </a:r>
            <a:br>
              <a:rPr lang="mn-MN" sz="8800" b="1" dirty="0"/>
            </a:br>
            <a:r>
              <a:rPr lang="mn-MN" sz="8900" b="1" dirty="0">
                <a:ln w="12700">
                  <a:solidFill>
                    <a:schemeClr val="accent1"/>
                  </a:solidFill>
                  <a:prstDash val="solid"/>
                </a:ln>
                <a:solidFill>
                  <a:schemeClr val="bg2">
                    <a:lumMod val="10000"/>
                  </a:schemeClr>
                </a:solidFill>
                <a:effectLst>
                  <a:outerShdw dist="38100" dir="2640000" algn="bl" rotWithShape="0">
                    <a:schemeClr val="accent1"/>
                  </a:outerShdw>
                </a:effectLst>
                <a:latin typeface="Times New Roman" panose="02020603050405020304" pitchFamily="18" charset="0"/>
                <a:cs typeface="Times New Roman" panose="02020603050405020304" pitchFamily="18" charset="0"/>
              </a:rPr>
              <a:t>Номин Бонус карт</a:t>
            </a:r>
            <a:endParaRPr lang="en-US" sz="8900" dirty="0">
              <a:ln w="12700">
                <a:solidFill>
                  <a:schemeClr val="accent1">
                    <a:lumMod val="50000"/>
                  </a:schemeClr>
                </a:solidFill>
                <a:prstDash val="solid"/>
              </a:ln>
              <a:solidFill>
                <a:schemeClr val="bg2">
                  <a:lumMod val="10000"/>
                </a:schemeClr>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4615032" y="3781114"/>
            <a:ext cx="6429486" cy="3076886"/>
          </a:xfrm>
        </p:spPr>
        <p:txBody>
          <a:bodyPr>
            <a:noAutofit/>
          </a:bodyPr>
          <a:lstStyle/>
          <a:p>
            <a:pPr algn="l">
              <a:lnSpc>
                <a:spcPct val="150000"/>
              </a:lnSpc>
            </a:pPr>
            <a:r>
              <a:rPr lang="mn-MN" sz="1400" dirty="0" smtClean="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1400" dirty="0" smtClean="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mn-MN" sz="1400" dirty="0" smtClean="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Гүйцэтгэсэн</a:t>
            </a:r>
            <a:r>
              <a:rPr lang="mn-MN" sz="1400" dirty="0">
                <a:latin typeface="Times New Roman" panose="02020603050405020304" pitchFamily="18" charset="0"/>
                <a:cs typeface="Times New Roman" panose="02020603050405020304" pitchFamily="18" charset="0"/>
              </a:rPr>
              <a:t>:</a:t>
            </a:r>
            <a:r>
              <a:rPr lang="en-US" sz="1400" dirty="0">
                <a:latin typeface="Times New Roman" panose="02020603050405020304" pitchFamily="18" charset="0"/>
                <a:cs typeface="Times New Roman" panose="02020603050405020304" pitchFamily="18" charset="0"/>
              </a:rPr>
              <a:t>   </a:t>
            </a:r>
            <a:r>
              <a:rPr lang="mn-MN" sz="1400" dirty="0">
                <a:latin typeface="Times New Roman" panose="02020603050405020304" pitchFamily="18" charset="0"/>
                <a:cs typeface="Times New Roman" panose="02020603050405020304" pitchFamily="18" charset="0"/>
              </a:rPr>
              <a:t>/C. Оюун-Эрдэнэ </a:t>
            </a:r>
            <a:endParaRPr lang="en-US" sz="1400" dirty="0">
              <a:latin typeface="Times New Roman" panose="02020603050405020304" pitchFamily="18" charset="0"/>
              <a:cs typeface="Times New Roman" panose="02020603050405020304" pitchFamily="18" charset="0"/>
            </a:endParaRPr>
          </a:p>
          <a:p>
            <a:pPr algn="l">
              <a:lnSpc>
                <a:spcPct val="150000"/>
              </a:lnSpc>
            </a:pPr>
            <a:r>
              <a:rPr lang="mn-MN" sz="1400"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                                               </a:t>
            </a:r>
            <a:r>
              <a:rPr lang="mn-MN" sz="1400" dirty="0">
                <a:latin typeface="Times New Roman" panose="02020603050405020304" pitchFamily="18" charset="0"/>
                <a:cs typeface="Times New Roman" panose="02020603050405020304" pitchFamily="18" charset="0"/>
              </a:rPr>
              <a:t>А. Одгэрэл</a:t>
            </a:r>
            <a:endParaRPr lang="en-US" sz="1400" dirty="0">
              <a:latin typeface="Times New Roman" panose="02020603050405020304" pitchFamily="18" charset="0"/>
              <a:cs typeface="Times New Roman" panose="02020603050405020304" pitchFamily="18" charset="0"/>
            </a:endParaRPr>
          </a:p>
          <a:p>
            <a:pPr algn="l">
              <a:lnSpc>
                <a:spcPct val="150000"/>
              </a:lnSpc>
            </a:pPr>
            <a:r>
              <a:rPr lang="mn-MN" sz="1400"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                                           </a:t>
            </a:r>
            <a:r>
              <a:rPr lang="mn-MN" sz="1400" dirty="0">
                <a:latin typeface="Times New Roman" panose="02020603050405020304" pitchFamily="18" charset="0"/>
                <a:cs typeface="Times New Roman" panose="02020603050405020304" pitchFamily="18" charset="0"/>
              </a:rPr>
              <a:t> Ц. Энхамар</a:t>
            </a:r>
            <a:endParaRPr lang="en-US" sz="1400" dirty="0">
              <a:latin typeface="Times New Roman" panose="02020603050405020304" pitchFamily="18" charset="0"/>
              <a:cs typeface="Times New Roman" panose="02020603050405020304" pitchFamily="18" charset="0"/>
            </a:endParaRPr>
          </a:p>
          <a:p>
            <a:pPr algn="l">
              <a:lnSpc>
                <a:spcPct val="150000"/>
              </a:lnSpc>
            </a:pPr>
            <a:r>
              <a:rPr lang="mn-MN" sz="1400"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                                            </a:t>
            </a:r>
            <a:r>
              <a:rPr lang="mn-MN" sz="1400"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Б. </a:t>
            </a:r>
            <a:r>
              <a:rPr lang="en-US" sz="1400" dirty="0" err="1">
                <a:latin typeface="Times New Roman" panose="02020603050405020304" pitchFamily="18" charset="0"/>
                <a:cs typeface="Times New Roman" panose="02020603050405020304" pitchFamily="18" charset="0"/>
              </a:rPr>
              <a:t>Отгонтуяа</a:t>
            </a:r>
            <a:endParaRPr lang="en-US" sz="1400" dirty="0">
              <a:latin typeface="Times New Roman" panose="02020603050405020304" pitchFamily="18" charset="0"/>
              <a:cs typeface="Times New Roman" panose="02020603050405020304" pitchFamily="18" charset="0"/>
            </a:endParaRPr>
          </a:p>
          <a:p>
            <a:pPr algn="l">
              <a:lnSpc>
                <a:spcPct val="150000"/>
              </a:lnSpc>
            </a:pPr>
            <a:r>
              <a:rPr lang="en-US" sz="1400" dirty="0">
                <a:latin typeface="Times New Roman" panose="02020603050405020304" pitchFamily="18" charset="0"/>
                <a:cs typeface="Times New Roman" panose="02020603050405020304" pitchFamily="18" charset="0"/>
              </a:rPr>
              <a:t>                                                                                                                Г. </a:t>
            </a:r>
            <a:r>
              <a:rPr lang="en-US" sz="1400" dirty="0" err="1">
                <a:latin typeface="Times New Roman" panose="02020603050405020304" pitchFamily="18" charset="0"/>
                <a:cs typeface="Times New Roman" panose="02020603050405020304" pitchFamily="18" charset="0"/>
              </a:rPr>
              <a:t>Ганзориг</a:t>
            </a:r>
            <a:r>
              <a:rPr lang="mn-MN" sz="1400"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 </a:t>
            </a:r>
            <a:r>
              <a:rPr lang="mn-MN" sz="1400" b="1" dirty="0">
                <a:latin typeface="Times New Roman" panose="02020603050405020304" pitchFamily="18" charset="0"/>
                <a:cs typeface="Times New Roman" panose="02020603050405020304" pitchFamily="18" charset="0"/>
              </a:rPr>
              <a:t>/</a:t>
            </a:r>
            <a:endParaRPr lang="en-US" sz="1400" b="1" dirty="0">
              <a:latin typeface="Times New Roman" panose="02020603050405020304" pitchFamily="18" charset="0"/>
              <a:cs typeface="Times New Roman" panose="02020603050405020304" pitchFamily="18" charset="0"/>
            </a:endParaRPr>
          </a:p>
          <a:p>
            <a:pPr algn="l">
              <a:lnSpc>
                <a:spcPct val="150000"/>
              </a:lnSpc>
            </a:pPr>
            <a:r>
              <a:rPr lang="en-US" sz="1400" b="1" dirty="0">
                <a:latin typeface="Times New Roman" panose="02020603050405020304" pitchFamily="18" charset="0"/>
                <a:cs typeface="Times New Roman" panose="02020603050405020304" pitchFamily="18" charset="0"/>
              </a:rPr>
              <a:t>             </a:t>
            </a:r>
            <a:endParaRPr lang="en-US" sz="1400" b="1" dirty="0" smtClean="0">
              <a:latin typeface="Times New Roman" panose="02020603050405020304" pitchFamily="18" charset="0"/>
              <a:cs typeface="Times New Roman" panose="02020603050405020304" pitchFamily="18" charset="0"/>
            </a:endParaRPr>
          </a:p>
          <a:p>
            <a:pPr algn="l">
              <a:lnSpc>
                <a:spcPct val="150000"/>
              </a:lnSpc>
            </a:pPr>
            <a:r>
              <a:rPr lang="en-US" sz="1400" b="1" dirty="0">
                <a:latin typeface="Times New Roman" panose="02020603050405020304" pitchFamily="18" charset="0"/>
                <a:cs typeface="Times New Roman" panose="02020603050405020304" pitchFamily="18" charset="0"/>
              </a:rPr>
              <a:t> </a:t>
            </a:r>
            <a:r>
              <a:rPr lang="en-US" sz="1400" b="1" dirty="0" smtClean="0">
                <a:latin typeface="Times New Roman" panose="02020603050405020304" pitchFamily="18" charset="0"/>
                <a:cs typeface="Times New Roman" panose="02020603050405020304" pitchFamily="18" charset="0"/>
              </a:rPr>
              <a:t>                  2015 </a:t>
            </a:r>
            <a:r>
              <a:rPr lang="mn-MN" sz="1400" b="1" dirty="0">
                <a:latin typeface="Times New Roman" panose="02020603050405020304" pitchFamily="18" charset="0"/>
                <a:cs typeface="Times New Roman" panose="02020603050405020304" pitchFamily="18" charset="0"/>
              </a:rPr>
              <a:t>он</a:t>
            </a:r>
            <a:endParaRPr lang="en-US" sz="1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779564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09" y="126403"/>
            <a:ext cx="10018713" cy="1752599"/>
          </a:xfrm>
        </p:spPr>
        <p:txBody>
          <a:bodyPr>
            <a:normAutofit/>
          </a:bodyPr>
          <a:lstStyle/>
          <a:p>
            <a:r>
              <a:rPr lang="mn-MN" sz="5400" b="1" dirty="0" smtClean="0">
                <a:latin typeface="Times New Roman" panose="02020603050405020304" pitchFamily="18" charset="0"/>
                <a:cs typeface="Times New Roman" panose="02020603050405020304" pitchFamily="18" charset="0"/>
              </a:rPr>
              <a:t>Агуулга</a:t>
            </a:r>
            <a:endParaRPr lang="en-US" sz="54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484310" y="2151529"/>
            <a:ext cx="10018713" cy="3639671"/>
          </a:xfrm>
        </p:spPr>
        <p:txBody>
          <a:bodyPr>
            <a:noAutofit/>
          </a:bodyPr>
          <a:lstStyle/>
          <a:p>
            <a:pPr marL="0" lvl="1" indent="0">
              <a:buNone/>
            </a:pPr>
            <a:r>
              <a:rPr lang="en-US" sz="2800" dirty="0" smtClean="0">
                <a:latin typeface="Times New Roman" panose="02020603050405020304" pitchFamily="18" charset="0"/>
                <a:cs typeface="Times New Roman" panose="02020603050405020304" pitchFamily="18" charset="0"/>
              </a:rPr>
              <a:t>1.1 </a:t>
            </a:r>
            <a:r>
              <a:rPr lang="en-US" sz="2800" dirty="0" err="1">
                <a:latin typeface="Times New Roman" panose="02020603050405020304" pitchFamily="18" charset="0"/>
                <a:cs typeface="Times New Roman" panose="02020603050405020304" pitchFamily="18" charset="0"/>
              </a:rPr>
              <a:t>Системийн</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зорилго</a:t>
            </a:r>
            <a:endParaRPr lang="en-US" sz="2800" dirty="0">
              <a:latin typeface="Times New Roman" panose="02020603050405020304" pitchFamily="18" charset="0"/>
              <a:cs typeface="Times New Roman" panose="02020603050405020304" pitchFamily="18" charset="0"/>
            </a:endParaRPr>
          </a:p>
          <a:p>
            <a:pPr marL="0" lvl="1" indent="0">
              <a:buNone/>
            </a:pPr>
            <a:r>
              <a:rPr lang="en-US" sz="2800" dirty="0" smtClean="0">
                <a:latin typeface="Times New Roman" panose="02020603050405020304" pitchFamily="18" charset="0"/>
                <a:cs typeface="Times New Roman" panose="02020603050405020304" pitchFamily="18" charset="0"/>
              </a:rPr>
              <a:t>1.2 </a:t>
            </a:r>
            <a:r>
              <a:rPr lang="en-US" sz="2800" dirty="0" err="1">
                <a:latin typeface="Times New Roman" panose="02020603050405020304" pitchFamily="18" charset="0"/>
                <a:cs typeface="Times New Roman" panose="02020603050405020304" pitchFamily="18" charset="0"/>
              </a:rPr>
              <a:t>Хэрэглэгчийн</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тухай</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мэдээлэл</a:t>
            </a:r>
            <a:endParaRPr lang="en-US" sz="2800" dirty="0">
              <a:latin typeface="Times New Roman" panose="02020603050405020304" pitchFamily="18" charset="0"/>
              <a:cs typeface="Times New Roman" panose="02020603050405020304" pitchFamily="18" charset="0"/>
            </a:endParaRPr>
          </a:p>
          <a:p>
            <a:pPr marL="0" indent="0">
              <a:buNone/>
            </a:pPr>
            <a:r>
              <a:rPr lang="en-US" sz="2800" dirty="0" smtClean="0">
                <a:latin typeface="Times New Roman" panose="02020603050405020304" pitchFamily="18" charset="0"/>
                <a:cs typeface="Times New Roman" panose="02020603050405020304" pitchFamily="18" charset="0"/>
              </a:rPr>
              <a:t>1.3 </a:t>
            </a:r>
            <a:r>
              <a:rPr lang="en-US" sz="2800" dirty="0" err="1">
                <a:latin typeface="Times New Roman" panose="02020603050405020304" pitchFamily="18" charset="0"/>
                <a:cs typeface="Times New Roman" panose="02020603050405020304" pitchFamily="18" charset="0"/>
              </a:rPr>
              <a:t>Хэрэглэгчийн</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үйл</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ажиллагааны</a:t>
            </a:r>
            <a:r>
              <a:rPr lang="en-US" sz="2800" dirty="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онцлог</a:t>
            </a:r>
            <a:endParaRPr lang="en-US" sz="2800" dirty="0" smtClean="0">
              <a:latin typeface="Times New Roman" panose="02020603050405020304" pitchFamily="18" charset="0"/>
              <a:cs typeface="Times New Roman" panose="02020603050405020304" pitchFamily="18" charset="0"/>
            </a:endParaRPr>
          </a:p>
          <a:p>
            <a:pPr marL="0" indent="0">
              <a:buNone/>
            </a:pPr>
            <a:r>
              <a:rPr lang="en-US" sz="2800" dirty="0" smtClean="0">
                <a:latin typeface="Times New Roman" panose="02020603050405020304" pitchFamily="18" charset="0"/>
                <a:cs typeface="Times New Roman" panose="02020603050405020304" pitchFamily="18" charset="0"/>
              </a:rPr>
              <a:t>1.4 </a:t>
            </a:r>
            <a:r>
              <a:rPr lang="en-US" sz="2800" dirty="0" err="1" smtClean="0">
                <a:latin typeface="Times New Roman" panose="02020603050405020304" pitchFamily="18" charset="0"/>
                <a:cs typeface="Times New Roman" panose="02020603050405020304" pitchFamily="18" charset="0"/>
              </a:rPr>
              <a:t>Систем</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хөгжүүлэх</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үндэслэл</a:t>
            </a:r>
            <a:endParaRPr lang="en-US" sz="2800" dirty="0" smtClean="0">
              <a:latin typeface="Times New Roman" panose="02020603050405020304" pitchFamily="18" charset="0"/>
              <a:cs typeface="Times New Roman" panose="02020603050405020304" pitchFamily="18" charset="0"/>
            </a:endParaRPr>
          </a:p>
          <a:p>
            <a:pPr marL="0" lvl="1" indent="0">
              <a:buNone/>
            </a:pPr>
            <a:r>
              <a:rPr lang="en-US" sz="2800" dirty="0" smtClean="0">
                <a:latin typeface="Times New Roman" panose="02020603050405020304" pitchFamily="18" charset="0"/>
                <a:cs typeface="Times New Roman" panose="02020603050405020304" pitchFamily="18" charset="0"/>
              </a:rPr>
              <a:t>1.5 </a:t>
            </a:r>
            <a:r>
              <a:rPr lang="en-US" sz="2800" dirty="0" err="1" smtClean="0">
                <a:latin typeface="Times New Roman" panose="02020603050405020304" pitchFamily="18" charset="0"/>
                <a:cs typeface="Times New Roman" panose="02020603050405020304" pitchFamily="18" charset="0"/>
              </a:rPr>
              <a:t>Системийн</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хамрах</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хүрээ</a:t>
            </a:r>
            <a:endParaRPr lang="en-US" sz="2800" dirty="0" smtClean="0">
              <a:latin typeface="Times New Roman" panose="02020603050405020304" pitchFamily="18" charset="0"/>
              <a:cs typeface="Times New Roman" panose="02020603050405020304" pitchFamily="18" charset="0"/>
            </a:endParaRPr>
          </a:p>
          <a:p>
            <a:pPr marL="0" indent="0">
              <a:buNone/>
            </a:pPr>
            <a:r>
              <a:rPr lang="en-US" sz="2800" dirty="0" smtClean="0">
                <a:latin typeface="Times New Roman" panose="02020603050405020304" pitchFamily="18" charset="0"/>
                <a:cs typeface="Times New Roman" panose="02020603050405020304" pitchFamily="18" charset="0"/>
              </a:rPr>
              <a:t>1.6 </a:t>
            </a:r>
            <a:r>
              <a:rPr lang="en-US" sz="2800" dirty="0" err="1">
                <a:latin typeface="Times New Roman" panose="02020603050405020304" pitchFamily="18" charset="0"/>
                <a:cs typeface="Times New Roman" panose="02020603050405020304" pitchFamily="18" charset="0"/>
              </a:rPr>
              <a:t>Хэрэглэсэн</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нэр</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томъёоны</a:t>
            </a:r>
            <a:r>
              <a:rPr lang="en-US" sz="2800" dirty="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тодорхойлолт</a:t>
            </a:r>
            <a:endParaRPr lang="en-US" sz="2800" dirty="0" smtClean="0">
              <a:latin typeface="Times New Roman" panose="02020603050405020304" pitchFamily="18" charset="0"/>
              <a:cs typeface="Times New Roman" panose="02020603050405020304" pitchFamily="18" charset="0"/>
            </a:endParaRPr>
          </a:p>
          <a:p>
            <a:pPr marL="0" lvl="1" indent="0">
              <a:buNone/>
            </a:pPr>
            <a:r>
              <a:rPr lang="en-US" sz="2800" dirty="0" smtClean="0">
                <a:latin typeface="Times New Roman" panose="02020603050405020304" pitchFamily="18" charset="0"/>
                <a:cs typeface="Times New Roman" panose="02020603050405020304" pitchFamily="18" charset="0"/>
              </a:rPr>
              <a:t>1.7 </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Лавлах</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материал</a:t>
            </a:r>
            <a:endParaRPr lang="en-US" sz="2800" dirty="0">
              <a:latin typeface="Times New Roman" panose="02020603050405020304" pitchFamily="18" charset="0"/>
              <a:cs typeface="Times New Roman" panose="02020603050405020304" pitchFamily="18" charset="0"/>
            </a:endParaRPr>
          </a:p>
          <a:p>
            <a:pPr marL="0" indent="0">
              <a:buNone/>
            </a:pPr>
            <a:r>
              <a:rPr lang="en-US" sz="2800" dirty="0" smtClean="0">
                <a:latin typeface="Times New Roman" panose="02020603050405020304" pitchFamily="18" charset="0"/>
                <a:cs typeface="Times New Roman" panose="02020603050405020304" pitchFamily="18" charset="0"/>
              </a:rPr>
              <a:t>1.8 </a:t>
            </a:r>
            <a:r>
              <a:rPr lang="en-US" sz="2800" dirty="0" err="1">
                <a:latin typeface="Times New Roman" panose="02020603050405020304" pitchFamily="18" charset="0"/>
                <a:cs typeface="Times New Roman" panose="02020603050405020304" pitchFamily="18" charset="0"/>
              </a:rPr>
              <a:t>Хэрэглэгчийн</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функциональ</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шаардлага</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38539662"/>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9006" y="94129"/>
            <a:ext cx="10018713" cy="1752599"/>
          </a:xfrm>
        </p:spPr>
        <p:txBody>
          <a:bodyPr>
            <a:normAutofit/>
          </a:bodyPr>
          <a:lstStyle/>
          <a:p>
            <a:r>
              <a:rPr lang="mn-MN" sz="5400" b="1" dirty="0">
                <a:latin typeface="Times New Roman" panose="02020603050405020304" pitchFamily="18" charset="0"/>
                <a:cs typeface="Times New Roman" panose="02020603050405020304" pitchFamily="18" charset="0"/>
              </a:rPr>
              <a:t>Системийн</a:t>
            </a:r>
            <a:r>
              <a:rPr lang="mn-MN" sz="5400" b="1" dirty="0"/>
              <a:t> зорилго</a:t>
            </a:r>
            <a:endParaRPr lang="en-US" sz="5400" dirty="0"/>
          </a:p>
        </p:txBody>
      </p:sp>
      <p:sp>
        <p:nvSpPr>
          <p:cNvPr id="3" name="Content Placeholder 2"/>
          <p:cNvSpPr>
            <a:spLocks noGrp="1"/>
          </p:cNvSpPr>
          <p:nvPr>
            <p:ph idx="1"/>
          </p:nvPr>
        </p:nvSpPr>
        <p:spPr>
          <a:xfrm>
            <a:off x="1591886" y="1463040"/>
            <a:ext cx="10018713" cy="5174427"/>
          </a:xfrm>
        </p:spPr>
        <p:txBody>
          <a:bodyPr>
            <a:noAutofit/>
          </a:bodyPr>
          <a:lstStyle/>
          <a:p>
            <a:pPr marL="0" indent="0" algn="just">
              <a:buNone/>
            </a:pPr>
            <a:r>
              <a:rPr lang="mn-MN" sz="2800" dirty="0">
                <a:latin typeface="Times New Roman" panose="02020603050405020304" pitchFamily="18" charset="0"/>
                <a:cs typeface="Times New Roman" panose="02020603050405020304" pitchFamily="18" charset="0"/>
              </a:rPr>
              <a:t>Өнөөдөр монголд олон сүлжээ дэлгүүрүүд олноор  байгуулагдаж бүгд хэрэглэгчидээ татах ямар нэгэн санаа боловсруулан гаргаж байна үүний дотроос хамгийн их эрэлттэй үйлчилгээ нь хөнгөлтийн карт юм. Номин Холдинг ХХК нь эрхэм худалдан авагчиддаа зориулан худалдан авалт хийх бүртээ өмнөх худалдан авалтын бонусаар хөнгөлөлт  эдлэх картыг гаргасан юм. Компаниас хэрэглэгчиддээ худалдан авалтын үнийн дүнгээс тооцон олгож буй дараагийн худалдан авалтанд картаар үйлчлэх дүрэмд заасан нөхцлөөр хөнгөлөлт эдлэх урамшуулалтай.</a:t>
            </a:r>
            <a:endParaRPr lang="en-US" sz="2800" dirty="0">
              <a:latin typeface="Times New Roman" panose="02020603050405020304" pitchFamily="18" charset="0"/>
              <a:cs typeface="Times New Roman" panose="02020603050405020304" pitchFamily="18" charset="0"/>
            </a:endParaRPr>
          </a:p>
          <a:p>
            <a:pPr marL="0" indent="0">
              <a:buNone/>
            </a:pPr>
            <a:endParaRPr lang="en-US" sz="2800" dirty="0"/>
          </a:p>
        </p:txBody>
      </p:sp>
    </p:spTree>
    <p:extLst>
      <p:ext uri="{BB962C8B-B14F-4D97-AF65-F5344CB8AC3E}">
        <p14:creationId xmlns:p14="http://schemas.microsoft.com/office/powerpoint/2010/main" val="180976837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09" y="528022"/>
            <a:ext cx="10018713" cy="1752599"/>
          </a:xfrm>
        </p:spPr>
        <p:txBody>
          <a:bodyPr>
            <a:normAutofit/>
          </a:bodyPr>
          <a:lstStyle/>
          <a:p>
            <a:r>
              <a:rPr lang="mn-MN" sz="5400" b="1" dirty="0">
                <a:latin typeface="Times New Roman" panose="02020603050405020304" pitchFamily="18" charset="0"/>
                <a:cs typeface="Times New Roman" panose="02020603050405020304" pitchFamily="18" charset="0"/>
              </a:rPr>
              <a:t>Хэрэглэгчийн</a:t>
            </a:r>
            <a:r>
              <a:rPr lang="mn-MN" sz="5400" b="1" dirty="0"/>
              <a:t> тухай мэдээлэл</a:t>
            </a:r>
            <a:r>
              <a:rPr lang="en-US" sz="5400" dirty="0"/>
              <a:t/>
            </a:r>
            <a:br>
              <a:rPr lang="en-US" sz="5400" dirty="0"/>
            </a:br>
            <a:endParaRPr lang="en-US" sz="5400" dirty="0"/>
          </a:p>
        </p:txBody>
      </p:sp>
      <p:sp>
        <p:nvSpPr>
          <p:cNvPr id="3" name="Content Placeholder 2"/>
          <p:cNvSpPr>
            <a:spLocks noGrp="1"/>
          </p:cNvSpPr>
          <p:nvPr>
            <p:ph idx="1"/>
          </p:nvPr>
        </p:nvSpPr>
        <p:spPr>
          <a:xfrm>
            <a:off x="1484310" y="2140771"/>
            <a:ext cx="10018713" cy="3948056"/>
          </a:xfrm>
        </p:spPr>
        <p:txBody>
          <a:bodyPr>
            <a:noAutofit/>
          </a:bodyPr>
          <a:lstStyle/>
          <a:p>
            <a:pPr algn="just"/>
            <a:r>
              <a:rPr lang="en-US" dirty="0">
                <a:latin typeface="Times New Roman" panose="02020603050405020304" pitchFamily="18" charset="0"/>
                <a:cs typeface="Times New Roman" panose="02020603050405020304" pitchFamily="18" charset="0"/>
              </a:rPr>
              <a:t> </a:t>
            </a:r>
            <a:r>
              <a:rPr lang="mn-MN" dirty="0">
                <a:latin typeface="Times New Roman" panose="02020603050405020304" pitchFamily="18" charset="0"/>
                <a:cs typeface="Times New Roman" panose="02020603050405020304" pitchFamily="18" charset="0"/>
              </a:rPr>
              <a:t>Номин Холдинг ХХК нь 1992 оны 7-р сарын 11-нд “Номин-5” Хувиараа Эрхлэх Аж Ахуй ХЭАА нэртэйгээр байгуулагдаж байсан.</a:t>
            </a:r>
            <a:endParaRPr lang="en-US" dirty="0">
              <a:latin typeface="Times New Roman" panose="02020603050405020304" pitchFamily="18" charset="0"/>
              <a:cs typeface="Times New Roman" panose="02020603050405020304" pitchFamily="18" charset="0"/>
            </a:endParaRPr>
          </a:p>
          <a:p>
            <a:pPr algn="just"/>
            <a:r>
              <a:rPr lang="mn-MN" dirty="0">
                <a:latin typeface="Times New Roman" panose="02020603050405020304" pitchFamily="18" charset="0"/>
                <a:cs typeface="Times New Roman" panose="02020603050405020304" pitchFamily="18" charset="0"/>
              </a:rPr>
              <a:t> 1996 оны 1-р сарын 22-нд “Номин Трейд” ХХК, 2002 оны 5-р сарын 28-нд “Номин Холдинг” ХХК болж өргөжин хөгжсөөр өнөөдөр худалдаа, үйлдвэрлэл, үйлчилгээ, барилга, санхүү, даатгал, аялал жуулчлалын чиглэлээр 12 охин компани, 4349  ажиллагсадтай болтлоо өргөжин тэлж, сард давхардсан тоогоор 1 сая шахам үйлчлүүлэгчид үйлчилж </a:t>
            </a:r>
            <a:r>
              <a:rPr lang="mn-MN" dirty="0" smtClean="0">
                <a:latin typeface="Times New Roman" panose="02020603050405020304" pitchFamily="18" charset="0"/>
                <a:cs typeface="Times New Roman" panose="02020603050405020304" pitchFamily="18" charset="0"/>
              </a:rPr>
              <a:t>Түүнчлэн </a:t>
            </a:r>
            <a:r>
              <a:rPr lang="mn-MN" dirty="0">
                <a:latin typeface="Times New Roman" panose="02020603050405020304" pitchFamily="18" charset="0"/>
                <a:cs typeface="Times New Roman" panose="02020603050405020304" pitchFamily="18" charset="0"/>
              </a:rPr>
              <a:t>бүх  21  аймагт даатгалын салбарыг нээн ажиллуулж ард иргэддээ даатгалын цогц үйлчилгээг үзүүлэхээс гадна явуулын худалдаагаар дамжуулан бүх аймаг, хот, сумдуудад үйлчилгээ явуулж байна</a:t>
            </a:r>
            <a:r>
              <a:rPr lang="mn-MN"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pPr marL="0" indent="0" algn="just">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790068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tretch>
            <a:fillRect/>
          </a:stretch>
        </p:blipFill>
        <p:spPr>
          <a:xfrm>
            <a:off x="1993264" y="0"/>
            <a:ext cx="9509760" cy="6755802"/>
          </a:xfrm>
          <a:prstGeom prst="rect">
            <a:avLst/>
          </a:prstGeom>
        </p:spPr>
      </p:pic>
    </p:spTree>
    <p:extLst>
      <p:ext uri="{BB962C8B-B14F-4D97-AF65-F5344CB8AC3E}">
        <p14:creationId xmlns:p14="http://schemas.microsoft.com/office/powerpoint/2010/main" val="11858548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8645" y="685800"/>
            <a:ext cx="10244379" cy="1752599"/>
          </a:xfrm>
        </p:spPr>
        <p:txBody>
          <a:bodyPr>
            <a:normAutofit/>
          </a:bodyPr>
          <a:lstStyle/>
          <a:p>
            <a:r>
              <a:rPr lang="en-US" sz="5400" b="1" dirty="0" err="1">
                <a:latin typeface="Times New Roman" panose="02020603050405020304" pitchFamily="18" charset="0"/>
                <a:cs typeface="Times New Roman" panose="02020603050405020304" pitchFamily="18" charset="0"/>
              </a:rPr>
              <a:t>Хэрэглэгчийн</a:t>
            </a:r>
            <a:r>
              <a:rPr lang="en-US" sz="5400" b="1" dirty="0">
                <a:latin typeface="Times New Roman" panose="02020603050405020304" pitchFamily="18" charset="0"/>
                <a:cs typeface="Times New Roman" panose="02020603050405020304" pitchFamily="18" charset="0"/>
              </a:rPr>
              <a:t> </a:t>
            </a:r>
            <a:r>
              <a:rPr lang="en-US" sz="5400" b="1" dirty="0" err="1">
                <a:latin typeface="Times New Roman" panose="02020603050405020304" pitchFamily="18" charset="0"/>
                <a:cs typeface="Times New Roman" panose="02020603050405020304" pitchFamily="18" charset="0"/>
              </a:rPr>
              <a:t>үйл</a:t>
            </a:r>
            <a:r>
              <a:rPr lang="en-US" sz="5400" b="1" dirty="0">
                <a:latin typeface="Times New Roman" panose="02020603050405020304" pitchFamily="18" charset="0"/>
                <a:cs typeface="Times New Roman" panose="02020603050405020304" pitchFamily="18" charset="0"/>
              </a:rPr>
              <a:t> </a:t>
            </a:r>
            <a:r>
              <a:rPr lang="en-US" sz="5400" b="1" dirty="0" err="1">
                <a:latin typeface="Times New Roman" panose="02020603050405020304" pitchFamily="18" charset="0"/>
                <a:cs typeface="Times New Roman" panose="02020603050405020304" pitchFamily="18" charset="0"/>
              </a:rPr>
              <a:t>ажиллагааны</a:t>
            </a:r>
            <a:r>
              <a:rPr lang="en-US" sz="5400" b="1" dirty="0">
                <a:latin typeface="Times New Roman" panose="02020603050405020304" pitchFamily="18" charset="0"/>
                <a:cs typeface="Times New Roman" panose="02020603050405020304" pitchFamily="18" charset="0"/>
              </a:rPr>
              <a:t> </a:t>
            </a:r>
            <a:r>
              <a:rPr lang="en-US" sz="5400" b="1" dirty="0" err="1">
                <a:latin typeface="Times New Roman" panose="02020603050405020304" pitchFamily="18" charset="0"/>
                <a:cs typeface="Times New Roman" panose="02020603050405020304" pitchFamily="18" charset="0"/>
              </a:rPr>
              <a:t>онцлог</a:t>
            </a:r>
            <a:endParaRPr lang="en-US" sz="5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mn-MN" sz="2800" dirty="0">
                <a:latin typeface="Times New Roman" panose="02020603050405020304" pitchFamily="18" charset="0"/>
                <a:cs typeface="Times New Roman" panose="02020603050405020304" pitchFamily="18" charset="0"/>
              </a:rPr>
              <a:t>Үйлчилгээг зөвхөн насанд хүрсэн иргэдэд үзүүлнэ.</a:t>
            </a:r>
            <a:endParaRPr lang="en-US" sz="2800" dirty="0">
              <a:latin typeface="Times New Roman" panose="02020603050405020304" pitchFamily="18" charset="0"/>
              <a:cs typeface="Times New Roman" panose="02020603050405020304" pitchFamily="18" charset="0"/>
            </a:endParaRPr>
          </a:p>
          <a:p>
            <a:r>
              <a:rPr lang="mn-MN" sz="2800" dirty="0">
                <a:latin typeface="Times New Roman" panose="02020603050405020304" pitchFamily="18" charset="0"/>
                <a:cs typeface="Times New Roman" panose="02020603050405020304" pitchFamily="18" charset="0"/>
              </a:rPr>
              <a:t>Карт эзэмшигч, картаар худалдан авалт хийх гэж буй үйлчлүүлэгч зөрсөн тохиолдолд картаар үйлчлэхгүй. </a:t>
            </a:r>
            <a:endParaRPr lang="en-US" sz="2800" dirty="0">
              <a:latin typeface="Times New Roman" panose="02020603050405020304" pitchFamily="18" charset="0"/>
              <a:cs typeface="Times New Roman" panose="02020603050405020304" pitchFamily="18" charset="0"/>
            </a:endParaRPr>
          </a:p>
          <a:p>
            <a:r>
              <a:rPr lang="mn-MN" sz="2800" dirty="0">
                <a:latin typeface="Times New Roman" panose="02020603050405020304" pitchFamily="18" charset="0"/>
                <a:cs typeface="Times New Roman" panose="02020603050405020304" pitchFamily="18" charset="0"/>
              </a:rPr>
              <a:t>Дэд карт эзэмшигч нь зөвхөн гэр бүлийн гишүүн байна.</a:t>
            </a:r>
            <a:endParaRPr lang="en-US" sz="2800" dirty="0">
              <a:latin typeface="Times New Roman" panose="02020603050405020304" pitchFamily="18" charset="0"/>
              <a:cs typeface="Times New Roman" panose="02020603050405020304" pitchFamily="18" charset="0"/>
            </a:endParaRPr>
          </a:p>
          <a:p>
            <a:pPr marL="0" indent="0">
              <a:buNone/>
            </a:pP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49168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481404"/>
            <a:ext cx="10018713" cy="1752599"/>
          </a:xfrm>
        </p:spPr>
        <p:txBody>
          <a:bodyPr/>
          <a:lstStyle/>
          <a:p>
            <a:r>
              <a:rPr lang="en-US" sz="5400" b="1" dirty="0" err="1">
                <a:latin typeface="Times New Roman" panose="02020603050405020304" pitchFamily="18" charset="0"/>
                <a:cs typeface="Times New Roman" panose="02020603050405020304" pitchFamily="18" charset="0"/>
              </a:rPr>
              <a:t>Систем</a:t>
            </a:r>
            <a:r>
              <a:rPr lang="en-US" sz="5400" b="1" dirty="0">
                <a:latin typeface="Times New Roman" panose="02020603050405020304" pitchFamily="18" charset="0"/>
                <a:cs typeface="Times New Roman" panose="02020603050405020304" pitchFamily="18" charset="0"/>
              </a:rPr>
              <a:t> </a:t>
            </a:r>
            <a:r>
              <a:rPr lang="en-US" sz="5400" b="1" dirty="0" err="1">
                <a:latin typeface="Times New Roman" panose="02020603050405020304" pitchFamily="18" charset="0"/>
                <a:cs typeface="Times New Roman" panose="02020603050405020304" pitchFamily="18" charset="0"/>
              </a:rPr>
              <a:t>хөгжүүлэх</a:t>
            </a:r>
            <a:r>
              <a:rPr lang="en-US" sz="5400" b="1" dirty="0">
                <a:latin typeface="Times New Roman" panose="02020603050405020304" pitchFamily="18" charset="0"/>
                <a:cs typeface="Times New Roman" panose="02020603050405020304" pitchFamily="18" charset="0"/>
              </a:rPr>
              <a:t> </a:t>
            </a:r>
            <a:r>
              <a:rPr lang="en-US" sz="5400" b="1" dirty="0" err="1">
                <a:latin typeface="Times New Roman" panose="02020603050405020304" pitchFamily="18" charset="0"/>
                <a:cs typeface="Times New Roman" panose="02020603050405020304" pitchFamily="18" charset="0"/>
              </a:rPr>
              <a:t>үндэслэл</a:t>
            </a:r>
            <a:r>
              <a:rPr lang="en-US" b="1" dirty="0"/>
              <a:t/>
            </a:r>
            <a:br>
              <a:rPr lang="en-US" b="1" dirty="0"/>
            </a:br>
            <a:endParaRPr lang="en-US" dirty="0"/>
          </a:p>
        </p:txBody>
      </p:sp>
      <p:sp>
        <p:nvSpPr>
          <p:cNvPr id="3" name="Content Placeholder 2"/>
          <p:cNvSpPr>
            <a:spLocks noGrp="1"/>
          </p:cNvSpPr>
          <p:nvPr>
            <p:ph idx="1"/>
          </p:nvPr>
        </p:nvSpPr>
        <p:spPr>
          <a:xfrm>
            <a:off x="1484310" y="2140773"/>
            <a:ext cx="10018713" cy="3650428"/>
          </a:xfrm>
        </p:spPr>
        <p:txBody>
          <a:bodyPr>
            <a:normAutofit lnSpcReduction="10000"/>
          </a:bodyPr>
          <a:lstStyle/>
          <a:p>
            <a:pPr marL="0" indent="0" algn="just">
              <a:buNone/>
            </a:pPr>
            <a:r>
              <a:rPr lang="mn-MN" dirty="0">
                <a:latin typeface="Times New Roman" panose="02020603050405020304" pitchFamily="18" charset="0"/>
                <a:cs typeface="Times New Roman" panose="02020603050405020304" pitchFamily="18" charset="0"/>
              </a:rPr>
              <a:t>Номин компани нь одоогоор үйл ажиллагаагаа явуулахад  доорхи асуудлууд тулгамдаад </a:t>
            </a:r>
            <a:r>
              <a:rPr lang="mn-MN" dirty="0" smtClean="0">
                <a:latin typeface="Times New Roman" panose="02020603050405020304" pitchFamily="18" charset="0"/>
                <a:cs typeface="Times New Roman" panose="02020603050405020304" pitchFamily="18" charset="0"/>
              </a:rPr>
              <a:t>байна</a:t>
            </a:r>
            <a:r>
              <a:rPr lang="en-US" dirty="0" smtClean="0">
                <a:latin typeface="Times New Roman" panose="02020603050405020304" pitchFamily="18" charset="0"/>
                <a:cs typeface="Times New Roman" panose="02020603050405020304" pitchFamily="18" charset="0"/>
              </a:rPr>
              <a:t>:</a:t>
            </a:r>
            <a:r>
              <a:rPr lang="mn-MN"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r>
              <a:rPr lang="mn-MN" dirty="0" smtClean="0">
                <a:latin typeface="Times New Roman" panose="02020603050405020304" pitchFamily="18" charset="0"/>
                <a:cs typeface="Times New Roman" panose="02020603050405020304" pitchFamily="18" charset="0"/>
              </a:rPr>
              <a:t>Картыг </a:t>
            </a:r>
            <a:r>
              <a:rPr lang="mn-MN" dirty="0">
                <a:latin typeface="Times New Roman" panose="02020603050405020304" pitchFamily="18" charset="0"/>
                <a:cs typeface="Times New Roman" panose="02020603050405020304" pitchFamily="18" charset="0"/>
              </a:rPr>
              <a:t>карт эзэмшигчээс өөр хүн үйлчлүүлэх гэж оролдог.</a:t>
            </a:r>
            <a:endParaRPr lang="en-US" dirty="0">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r>
              <a:rPr lang="mn-MN" dirty="0" smtClean="0">
                <a:latin typeface="Times New Roman" panose="02020603050405020304" pitchFamily="18" charset="0"/>
                <a:cs typeface="Times New Roman" panose="02020603050405020304" pitchFamily="18" charset="0"/>
              </a:rPr>
              <a:t>Тог </a:t>
            </a:r>
            <a:r>
              <a:rPr lang="mn-MN" dirty="0">
                <a:latin typeface="Times New Roman" panose="02020603050405020304" pitchFamily="18" charset="0"/>
                <a:cs typeface="Times New Roman" panose="02020603050405020304" pitchFamily="18" charset="0"/>
              </a:rPr>
              <a:t>тасрах үед карт ажилахаа больдог.</a:t>
            </a:r>
            <a:endParaRPr lang="en-US" dirty="0">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r>
              <a:rPr lang="mn-MN" dirty="0" smtClean="0">
                <a:latin typeface="Times New Roman" panose="02020603050405020304" pitchFamily="18" charset="0"/>
                <a:cs typeface="Times New Roman" panose="02020603050405020304" pitchFamily="18" charset="0"/>
              </a:rPr>
              <a:t>Хөнгөлтийн </a:t>
            </a:r>
            <a:r>
              <a:rPr lang="mn-MN" dirty="0">
                <a:latin typeface="Times New Roman" panose="02020603050405020304" pitchFamily="18" charset="0"/>
                <a:cs typeface="Times New Roman" panose="02020603050405020304" pitchFamily="18" charset="0"/>
              </a:rPr>
              <a:t>картаа мартсан тохиолдолд бонусаа авах(ашиглах) боломжгүй болдог.</a:t>
            </a:r>
            <a:endParaRPr lang="en-US" dirty="0">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r>
              <a:rPr lang="mn-MN" dirty="0" smtClean="0">
                <a:latin typeface="Times New Roman" panose="02020603050405020304" pitchFamily="18" charset="0"/>
                <a:cs typeface="Times New Roman" panose="02020603050405020304" pitchFamily="18" charset="0"/>
              </a:rPr>
              <a:t>Үйлчлүүлэгч </a:t>
            </a:r>
            <a:r>
              <a:rPr lang="mn-MN" dirty="0">
                <a:latin typeface="Times New Roman" panose="02020603050405020304" pitchFamily="18" charset="0"/>
                <a:cs typeface="Times New Roman" panose="02020603050405020304" pitchFamily="18" charset="0"/>
              </a:rPr>
              <a:t>авсан бараагаа буцаах болвол мөн хүндрэл учирах зэрэг дутагдалтай талуутай.</a:t>
            </a:r>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2381889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88459"/>
          </a:xfrm>
        </p:spPr>
        <p:txBody>
          <a:bodyPr>
            <a:normAutofit/>
          </a:bodyPr>
          <a:lstStyle/>
          <a:p>
            <a:pPr lvl="1" algn="ctr" defTabSz="457200" rtl="0">
              <a:spcBef>
                <a:spcPct val="0"/>
              </a:spcBef>
            </a:pPr>
            <a:r>
              <a:rPr lang="en-US" sz="5400" b="1" dirty="0" err="1">
                <a:latin typeface="Times New Roman" panose="02020603050405020304" pitchFamily="18" charset="0"/>
                <a:cs typeface="Times New Roman" panose="02020603050405020304" pitchFamily="18" charset="0"/>
              </a:rPr>
              <a:t>Системийн</a:t>
            </a:r>
            <a:r>
              <a:rPr lang="en-US" sz="5400" b="1" dirty="0">
                <a:latin typeface="Times New Roman" panose="02020603050405020304" pitchFamily="18" charset="0"/>
                <a:cs typeface="Times New Roman" panose="02020603050405020304" pitchFamily="18" charset="0"/>
              </a:rPr>
              <a:t> </a:t>
            </a:r>
            <a:r>
              <a:rPr lang="en-US" sz="5400" b="1" dirty="0" err="1">
                <a:latin typeface="Times New Roman" panose="02020603050405020304" pitchFamily="18" charset="0"/>
                <a:cs typeface="Times New Roman" panose="02020603050405020304" pitchFamily="18" charset="0"/>
              </a:rPr>
              <a:t>хамрах</a:t>
            </a:r>
            <a:r>
              <a:rPr lang="en-US" sz="5400" b="1" dirty="0">
                <a:latin typeface="Times New Roman" panose="02020603050405020304" pitchFamily="18" charset="0"/>
                <a:cs typeface="Times New Roman" panose="02020603050405020304" pitchFamily="18" charset="0"/>
              </a:rPr>
              <a:t> </a:t>
            </a:r>
            <a:r>
              <a:rPr lang="en-US" sz="5400" b="1" dirty="0" err="1">
                <a:latin typeface="Times New Roman" panose="02020603050405020304" pitchFamily="18" charset="0"/>
                <a:cs typeface="Times New Roman" panose="02020603050405020304" pitchFamily="18" charset="0"/>
              </a:rPr>
              <a:t>хүрээ</a:t>
            </a:r>
            <a:r>
              <a:rPr lang="en-US" sz="4000" dirty="0">
                <a:latin typeface="Times New Roman" panose="02020603050405020304" pitchFamily="18" charset="0"/>
                <a:cs typeface="Times New Roman" panose="02020603050405020304" pitchFamily="18" charset="0"/>
              </a:rPr>
              <a:t/>
            </a:r>
            <a:br>
              <a:rPr lang="en-US" sz="4000" dirty="0">
                <a:latin typeface="Times New Roman" panose="02020603050405020304" pitchFamily="18" charset="0"/>
                <a:cs typeface="Times New Roman" panose="02020603050405020304" pitchFamily="18" charset="0"/>
              </a:rPr>
            </a:b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484310" y="2474259"/>
            <a:ext cx="10018713" cy="3124201"/>
          </a:xfrm>
        </p:spPr>
        <p:txBody>
          <a:bodyPr>
            <a:normAutofit/>
          </a:bodyPr>
          <a:lstStyle/>
          <a:p>
            <a:pPr marL="0" indent="0">
              <a:buNone/>
            </a:pPr>
            <a:r>
              <a:rPr lang="en-US" sz="2800" dirty="0" smtClean="0">
                <a:latin typeface="Times New Roman" panose="02020603050405020304" pitchFamily="18" charset="0"/>
                <a:cs typeface="Times New Roman" panose="02020603050405020304" pitchFamily="18" charset="0"/>
              </a:rPr>
              <a:t> </a:t>
            </a:r>
            <a:r>
              <a:rPr lang="mn-MN" sz="2800" dirty="0" smtClean="0">
                <a:latin typeface="Times New Roman" panose="02020603050405020304" pitchFamily="18" charset="0"/>
                <a:cs typeface="Times New Roman" panose="02020603050405020304" pitchFamily="18" charset="0"/>
              </a:rPr>
              <a:t>Уг </a:t>
            </a:r>
            <a:r>
              <a:rPr lang="mn-MN" sz="2800" dirty="0">
                <a:latin typeface="Times New Roman" panose="02020603050405020304" pitchFamily="18" charset="0"/>
                <a:cs typeface="Times New Roman" panose="02020603050405020304" pitchFamily="18" charset="0"/>
              </a:rPr>
              <a:t>системийг Номин Холдинг комтанитай адилхан </a:t>
            </a:r>
            <a:r>
              <a:rPr lang="mn-MN" sz="2800" dirty="0" smtClean="0">
                <a:latin typeface="Times New Roman" panose="02020603050405020304" pitchFamily="18" charset="0"/>
                <a:cs typeface="Times New Roman" panose="02020603050405020304" pitchFamily="18" charset="0"/>
              </a:rPr>
              <a:t>с</a:t>
            </a:r>
            <a:r>
              <a:rPr lang="mn-MN" sz="2800" dirty="0">
                <a:latin typeface="Times New Roman" panose="02020603050405020304" pitchFamily="18" charset="0"/>
                <a:cs typeface="Times New Roman" panose="02020603050405020304" pitchFamily="18" charset="0"/>
              </a:rPr>
              <a:t>ү</a:t>
            </a:r>
            <a:r>
              <a:rPr lang="mn-MN" sz="2800" dirty="0" smtClean="0">
                <a:latin typeface="Times New Roman" panose="02020603050405020304" pitchFamily="18" charset="0"/>
                <a:cs typeface="Times New Roman" panose="02020603050405020304" pitchFamily="18" charset="0"/>
              </a:rPr>
              <a:t>лжээ </a:t>
            </a:r>
            <a:r>
              <a:rPr lang="mn-MN" sz="2800" dirty="0">
                <a:latin typeface="Times New Roman" panose="02020603050405020304" pitchFamily="18" charset="0"/>
                <a:cs typeface="Times New Roman" panose="02020603050405020304" pitchFamily="18" charset="0"/>
              </a:rPr>
              <a:t>дэлгүүрүүд ашиглах </a:t>
            </a:r>
            <a:r>
              <a:rPr lang="mn-MN" sz="2800" dirty="0" smtClean="0">
                <a:latin typeface="Times New Roman" panose="02020603050405020304" pitchFamily="18" charset="0"/>
                <a:cs typeface="Times New Roman" panose="02020603050405020304" pitchFamily="18" charset="0"/>
              </a:rPr>
              <a:t>боломжтой ба </a:t>
            </a:r>
            <a:r>
              <a:rPr lang="mn-MN" sz="2800" dirty="0">
                <a:latin typeface="Times New Roman" panose="02020603050405020304" pitchFamily="18" charset="0"/>
                <a:cs typeface="Times New Roman" panose="02020603050405020304" pitchFamily="18" charset="0"/>
              </a:rPr>
              <a:t>Номин </a:t>
            </a:r>
            <a:r>
              <a:rPr lang="mn-MN" sz="2800" dirty="0" smtClean="0">
                <a:latin typeface="Times New Roman" panose="02020603050405020304" pitchFamily="18" charset="0"/>
                <a:cs typeface="Times New Roman" panose="02020603050405020304" pitchFamily="18" charset="0"/>
              </a:rPr>
              <a:t>Холдингийн бүх салбар нэгжүүдийг хамарна.</a:t>
            </a:r>
            <a:endParaRPr lang="en-US" sz="2800" dirty="0">
              <a:latin typeface="Times New Roman" panose="02020603050405020304" pitchFamily="18" charset="0"/>
              <a:cs typeface="Times New Roman" panose="02020603050405020304" pitchFamily="18" charset="0"/>
            </a:endParaRPr>
          </a:p>
          <a:p>
            <a:pPr marL="0" indent="0">
              <a:buNone/>
            </a:pP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226507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2385" y="416859"/>
            <a:ext cx="10502561" cy="1752599"/>
          </a:xfrm>
        </p:spPr>
        <p:txBody>
          <a:bodyPr>
            <a:normAutofit/>
          </a:bodyPr>
          <a:lstStyle/>
          <a:p>
            <a:r>
              <a:rPr lang="mn-MN" sz="5400" b="1" dirty="0" smtClean="0">
                <a:latin typeface="Times New Roman" panose="02020603050405020304" pitchFamily="18" charset="0"/>
                <a:cs typeface="Times New Roman" panose="02020603050405020304" pitchFamily="18" charset="0"/>
              </a:rPr>
              <a:t>Хэрэглэсэн </a:t>
            </a:r>
            <a:r>
              <a:rPr lang="mn-MN" sz="5400" b="1" dirty="0">
                <a:latin typeface="Times New Roman" panose="02020603050405020304" pitchFamily="18" charset="0"/>
                <a:cs typeface="Times New Roman" panose="02020603050405020304" pitchFamily="18" charset="0"/>
              </a:rPr>
              <a:t>нэр томъёоны тодорхойлолт</a:t>
            </a:r>
            <a:endParaRPr lang="en-US" sz="54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mn-MN" sz="2800" dirty="0">
                <a:latin typeface="Times New Roman" panose="02020603050405020304" pitchFamily="18" charset="0"/>
                <a:cs typeface="Times New Roman" panose="02020603050405020304" pitchFamily="18" charset="0"/>
              </a:rPr>
              <a:t>Бонус </a:t>
            </a:r>
            <a:r>
              <a:rPr lang="en-US" sz="2800" dirty="0" smtClean="0">
                <a:latin typeface="Times New Roman" panose="02020603050405020304" pitchFamily="18" charset="0"/>
                <a:cs typeface="Times New Roman" panose="02020603050405020304" pitchFamily="18" charset="0"/>
              </a:rPr>
              <a:t>-</a:t>
            </a:r>
            <a:r>
              <a:rPr lang="mn-MN" sz="2800" dirty="0"/>
              <a:t>Компаниас хэрэглэгчиддээ худалдан авалтын үнийн дүнгээс тооцон олгож буй дараагийн худалдан авалтанд картаар үйлчлэх дүрэмд заасан нөхцлөөр хөнгөлөлт эдлэх урамшуулал.  </a:t>
            </a:r>
            <a:r>
              <a:rPr lang="mn-MN"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a:p>
            <a:r>
              <a:rPr lang="mn-MN" sz="2800" dirty="0">
                <a:latin typeface="Times New Roman" panose="02020603050405020304" pitchFamily="18" charset="0"/>
                <a:cs typeface="Times New Roman" panose="02020603050405020304" pitchFamily="18" charset="0"/>
              </a:rPr>
              <a:t>Карт – </a:t>
            </a:r>
            <a:endParaRPr lang="en-US" sz="2800" dirty="0" smtClean="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endParaRPr lang="en-US" dirty="0"/>
          </a:p>
        </p:txBody>
      </p:sp>
      <p:pic>
        <p:nvPicPr>
          <p:cNvPr id="1026" name="Picture 2" descr="http://goolingoo.mn/Image/Content/650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2401" y="4506532"/>
            <a:ext cx="3540662" cy="1513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18450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6582" y="43483"/>
            <a:ext cx="10018713" cy="1115615"/>
          </a:xfrm>
        </p:spPr>
        <p:txBody>
          <a:bodyPr>
            <a:normAutofit/>
          </a:bodyPr>
          <a:lstStyle/>
          <a:p>
            <a:r>
              <a:rPr lang="mn-MN" sz="5400" b="1" dirty="0" smtClean="0">
                <a:latin typeface="Times New Roman" panose="02020603050405020304" pitchFamily="18" charset="0"/>
                <a:cs typeface="Times New Roman" panose="02020603050405020304" pitchFamily="18" charset="0"/>
              </a:rPr>
              <a:t>Лавлах </a:t>
            </a:r>
            <a:r>
              <a:rPr lang="mn-MN" sz="5400" b="1" dirty="0">
                <a:latin typeface="Times New Roman" panose="02020603050405020304" pitchFamily="18" charset="0"/>
                <a:cs typeface="Times New Roman" panose="02020603050405020304" pitchFamily="18" charset="0"/>
              </a:rPr>
              <a:t>материал</a:t>
            </a:r>
            <a:endParaRPr lang="en-US" sz="5400" b="1" dirty="0">
              <a:latin typeface="Times New Roman" panose="02020603050405020304" pitchFamily="18" charset="0"/>
              <a:cs typeface="Times New Roman" panose="02020603050405020304"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347751336"/>
              </p:ext>
            </p:extLst>
          </p:nvPr>
        </p:nvGraphicFramePr>
        <p:xfrm>
          <a:off x="1809135" y="3696236"/>
          <a:ext cx="8128001" cy="2112136"/>
        </p:xfrm>
        <a:graphic>
          <a:graphicData uri="http://schemas.openxmlformats.org/drawingml/2006/table">
            <a:tbl>
              <a:tblPr firstRow="1" bandRow="1">
                <a:tableStyleId>{5C22544A-7EE6-4342-B048-85BDC9FD1C3A}</a:tableStyleId>
              </a:tblPr>
              <a:tblGrid>
                <a:gridCol w="878771"/>
                <a:gridCol w="1213423"/>
                <a:gridCol w="1391235"/>
                <a:gridCol w="1161143"/>
                <a:gridCol w="1161143"/>
                <a:gridCol w="1161143"/>
                <a:gridCol w="1161143"/>
              </a:tblGrid>
              <a:tr h="605450">
                <a:tc>
                  <a:txBody>
                    <a:bodyPr/>
                    <a:lstStyle/>
                    <a:p>
                      <a:r>
                        <a:rPr lang="mn-MN" sz="1400" dirty="0" smtClean="0">
                          <a:latin typeface="Times New Roman" panose="02020603050405020304" pitchFamily="18" charset="0"/>
                          <a:cs typeface="Times New Roman" panose="02020603050405020304" pitchFamily="18" charset="0"/>
                        </a:rPr>
                        <a:t>Эд зүйлсийн</a:t>
                      </a:r>
                      <a:r>
                        <a:rPr lang="mn-MN" sz="1400" baseline="0" dirty="0" smtClean="0">
                          <a:latin typeface="Times New Roman" panose="02020603050405020304" pitchFamily="18" charset="0"/>
                          <a:cs typeface="Times New Roman" panose="02020603050405020304" pitchFamily="18" charset="0"/>
                        </a:rPr>
                        <a:t> дугаар</a:t>
                      </a:r>
                      <a:endParaRPr lang="en-US" sz="1400" dirty="0">
                        <a:latin typeface="Times New Roman" panose="02020603050405020304" pitchFamily="18" charset="0"/>
                        <a:cs typeface="Times New Roman" panose="02020603050405020304" pitchFamily="18" charset="0"/>
                      </a:endParaRPr>
                    </a:p>
                  </a:txBody>
                  <a:tcPr/>
                </a:tc>
                <a:tc>
                  <a:txBody>
                    <a:bodyPr/>
                    <a:lstStyle/>
                    <a:p>
                      <a:r>
                        <a:rPr lang="mn-MN" dirty="0" smtClean="0"/>
                        <a:t>Нэгж хэлтэс</a:t>
                      </a:r>
                      <a:endParaRPr lang="en-US" dirty="0"/>
                    </a:p>
                  </a:txBody>
                  <a:tcPr/>
                </a:tc>
                <a:tc>
                  <a:txBody>
                    <a:bodyPr/>
                    <a:lstStyle/>
                    <a:p>
                      <a:r>
                        <a:rPr lang="mn-MN" sz="1400" dirty="0" smtClean="0">
                          <a:latin typeface="Times New Roman" panose="02020603050405020304" pitchFamily="18" charset="0"/>
                          <a:cs typeface="Times New Roman" panose="02020603050405020304" pitchFamily="18" charset="0"/>
                        </a:rPr>
                        <a:t>Барааны</a:t>
                      </a:r>
                      <a:r>
                        <a:rPr lang="en-US" sz="1400" baseline="0" dirty="0" smtClean="0">
                          <a:latin typeface="Times New Roman" panose="02020603050405020304" pitchFamily="18" charset="0"/>
                          <a:cs typeface="Times New Roman" panose="02020603050405020304" pitchFamily="18" charset="0"/>
                        </a:rPr>
                        <a:t> </a:t>
                      </a:r>
                      <a:r>
                        <a:rPr lang="mn-MN" sz="1400" baseline="0" dirty="0" smtClean="0">
                          <a:latin typeface="Times New Roman" panose="02020603050405020304" pitchFamily="18" charset="0"/>
                          <a:cs typeface="Times New Roman" panose="02020603050405020304" pitchFamily="18" charset="0"/>
                        </a:rPr>
                        <a:t>төрөл</a:t>
                      </a:r>
                      <a:endParaRPr lang="en-US" sz="1400" dirty="0">
                        <a:latin typeface="Times New Roman" panose="02020603050405020304" pitchFamily="18" charset="0"/>
                        <a:cs typeface="Times New Roman" panose="02020603050405020304" pitchFamily="18" charset="0"/>
                      </a:endParaRPr>
                    </a:p>
                  </a:txBody>
                  <a:tcPr/>
                </a:tc>
                <a:tc>
                  <a:txBody>
                    <a:bodyPr/>
                    <a:lstStyle/>
                    <a:p>
                      <a:r>
                        <a:rPr lang="mn-MN" sz="1400" dirty="0" smtClean="0">
                          <a:latin typeface="Times New Roman" panose="02020603050405020304" pitchFamily="18" charset="0"/>
                          <a:cs typeface="Times New Roman" panose="02020603050405020304" pitchFamily="18" charset="0"/>
                        </a:rPr>
                        <a:t>Барааны</a:t>
                      </a:r>
                      <a:r>
                        <a:rPr lang="mn-MN" sz="1400" baseline="0" dirty="0" smtClean="0">
                          <a:latin typeface="Times New Roman" panose="02020603050405020304" pitchFamily="18" charset="0"/>
                          <a:cs typeface="Times New Roman" panose="02020603050405020304" pitchFamily="18" charset="0"/>
                        </a:rPr>
                        <a:t> нэр</a:t>
                      </a:r>
                      <a:endParaRPr lang="en-US" sz="1400" dirty="0">
                        <a:latin typeface="Times New Roman" panose="02020603050405020304" pitchFamily="18" charset="0"/>
                        <a:cs typeface="Times New Roman" panose="02020603050405020304" pitchFamily="18" charset="0"/>
                      </a:endParaRPr>
                    </a:p>
                  </a:txBody>
                  <a:tcPr/>
                </a:tc>
                <a:tc>
                  <a:txBody>
                    <a:bodyPr/>
                    <a:lstStyle/>
                    <a:p>
                      <a:r>
                        <a:rPr lang="mn-MN" sz="1400" dirty="0" smtClean="0">
                          <a:latin typeface="Times New Roman" panose="02020603050405020304" pitchFamily="18" charset="0"/>
                          <a:cs typeface="Times New Roman" panose="02020603050405020304" pitchFamily="18" charset="0"/>
                        </a:rPr>
                        <a:t>Худалдах</a:t>
                      </a:r>
                      <a:r>
                        <a:rPr lang="mn-MN" sz="1400" baseline="0" dirty="0" smtClean="0">
                          <a:latin typeface="Times New Roman" panose="02020603050405020304" pitchFamily="18" charset="0"/>
                          <a:cs typeface="Times New Roman" panose="02020603050405020304" pitchFamily="18" charset="0"/>
                        </a:rPr>
                        <a:t> үнэ</a:t>
                      </a:r>
                      <a:endParaRPr lang="en-US" sz="1400" dirty="0">
                        <a:latin typeface="Times New Roman" panose="02020603050405020304" pitchFamily="18" charset="0"/>
                        <a:cs typeface="Times New Roman" panose="02020603050405020304" pitchFamily="18" charset="0"/>
                      </a:endParaRPr>
                    </a:p>
                  </a:txBody>
                  <a:tcPr/>
                </a:tc>
                <a:tc>
                  <a:txBody>
                    <a:bodyPr/>
                    <a:lstStyle/>
                    <a:p>
                      <a:r>
                        <a:rPr lang="mn-MN" sz="1400" dirty="0" smtClean="0">
                          <a:latin typeface="Times New Roman" panose="02020603050405020304" pitchFamily="18" charset="0"/>
                          <a:cs typeface="Times New Roman" panose="02020603050405020304" pitchFamily="18" charset="0"/>
                        </a:rPr>
                        <a:t>Хөнгөлөлт</a:t>
                      </a:r>
                      <a:r>
                        <a:rPr lang="mn-MN" sz="1400" baseline="0" dirty="0" smtClean="0">
                          <a:latin typeface="Times New Roman" panose="02020603050405020304" pitchFamily="18" charset="0"/>
                          <a:cs typeface="Times New Roman" panose="02020603050405020304" pitchFamily="18" charset="0"/>
                        </a:rPr>
                        <a:t> эдлэх хувь</a:t>
                      </a:r>
                      <a:endParaRPr lang="en-US" sz="1400" dirty="0">
                        <a:latin typeface="Times New Roman" panose="02020603050405020304" pitchFamily="18" charset="0"/>
                        <a:cs typeface="Times New Roman" panose="02020603050405020304" pitchFamily="18" charset="0"/>
                      </a:endParaRPr>
                    </a:p>
                  </a:txBody>
                  <a:tcPr/>
                </a:tc>
                <a:tc>
                  <a:txBody>
                    <a:bodyPr/>
                    <a:lstStyle/>
                    <a:p>
                      <a:r>
                        <a:rPr lang="mn-MN" sz="1400" dirty="0" smtClean="0">
                          <a:latin typeface="Times New Roman" panose="02020603050405020304" pitchFamily="18" charset="0"/>
                          <a:cs typeface="Times New Roman" panose="02020603050405020304" pitchFamily="18" charset="0"/>
                        </a:rPr>
                        <a:t>Худалдсан</a:t>
                      </a:r>
                      <a:r>
                        <a:rPr lang="mn-MN" sz="1400" baseline="0" dirty="0" smtClean="0">
                          <a:latin typeface="Times New Roman" panose="02020603050405020304" pitchFamily="18" charset="0"/>
                          <a:cs typeface="Times New Roman" panose="02020603050405020304" pitchFamily="18" charset="0"/>
                        </a:rPr>
                        <a:t> үнэ</a:t>
                      </a:r>
                      <a:endParaRPr lang="en-US" sz="1400" dirty="0">
                        <a:latin typeface="Times New Roman" panose="02020603050405020304" pitchFamily="18" charset="0"/>
                        <a:cs typeface="Times New Roman" panose="02020603050405020304" pitchFamily="18" charset="0"/>
                      </a:endParaRPr>
                    </a:p>
                  </a:txBody>
                  <a:tcPr/>
                </a:tc>
              </a:tr>
              <a:tr h="370840">
                <a:tc>
                  <a:txBody>
                    <a:bodyPr/>
                    <a:lstStyle/>
                    <a:p>
                      <a:r>
                        <a:rPr lang="mn-MN" sz="1400" dirty="0" smtClean="0">
                          <a:latin typeface="Times New Roman" panose="02020603050405020304" pitchFamily="18" charset="0"/>
                          <a:cs typeface="Times New Roman" panose="02020603050405020304" pitchFamily="18" charset="0"/>
                        </a:rPr>
                        <a:t>1</a:t>
                      </a:r>
                      <a:endParaRPr lang="en-US" sz="1400" dirty="0">
                        <a:latin typeface="Times New Roman" panose="02020603050405020304" pitchFamily="18" charset="0"/>
                        <a:cs typeface="Times New Roman" panose="02020603050405020304" pitchFamily="18" charset="0"/>
                      </a:endParaRPr>
                    </a:p>
                  </a:txBody>
                  <a:tcPr/>
                </a:tc>
                <a:tc>
                  <a:txBody>
                    <a:bodyPr/>
                    <a:lstStyle/>
                    <a:p>
                      <a:r>
                        <a:rPr lang="mn-MN" dirty="0" smtClean="0"/>
                        <a:t>Монфреш</a:t>
                      </a:r>
                      <a:endParaRPr lang="en-US" dirty="0"/>
                    </a:p>
                  </a:txBody>
                  <a:tcPr/>
                </a:tc>
                <a:tc>
                  <a:txBody>
                    <a:bodyPr/>
                    <a:lstStyle/>
                    <a:p>
                      <a:r>
                        <a:rPr lang="mn-MN" sz="1400" dirty="0" smtClean="0">
                          <a:latin typeface="Times New Roman" panose="02020603050405020304" pitchFamily="18" charset="0"/>
                          <a:cs typeface="Times New Roman" panose="02020603050405020304" pitchFamily="18" charset="0"/>
                        </a:rPr>
                        <a:t>Сүүн бүтээгдэхүүн</a:t>
                      </a:r>
                      <a:endParaRPr lang="en-US" sz="1400" dirty="0">
                        <a:latin typeface="Times New Roman" panose="02020603050405020304" pitchFamily="18" charset="0"/>
                        <a:cs typeface="Times New Roman" panose="02020603050405020304" pitchFamily="18" charset="0"/>
                      </a:endParaRPr>
                    </a:p>
                  </a:txBody>
                  <a:tcPr/>
                </a:tc>
                <a:tc>
                  <a:txBody>
                    <a:bodyPr/>
                    <a:lstStyle/>
                    <a:p>
                      <a:r>
                        <a:rPr lang="mn-MN" sz="1400" dirty="0" smtClean="0">
                          <a:latin typeface="Times New Roman" panose="02020603050405020304" pitchFamily="18" charset="0"/>
                          <a:cs typeface="Times New Roman" panose="02020603050405020304" pitchFamily="18" charset="0"/>
                        </a:rPr>
                        <a:t>Тараг</a:t>
                      </a:r>
                      <a:endParaRPr lang="en-US" sz="1400" dirty="0">
                        <a:latin typeface="Times New Roman" panose="02020603050405020304" pitchFamily="18" charset="0"/>
                        <a:cs typeface="Times New Roman" panose="02020603050405020304" pitchFamily="18" charset="0"/>
                      </a:endParaRPr>
                    </a:p>
                  </a:txBody>
                  <a:tcPr/>
                </a:tc>
                <a:tc>
                  <a:txBody>
                    <a:bodyPr/>
                    <a:lstStyle/>
                    <a:p>
                      <a:r>
                        <a:rPr lang="mn-MN" sz="1400" dirty="0" smtClean="0">
                          <a:latin typeface="Times New Roman" panose="02020603050405020304" pitchFamily="18" charset="0"/>
                          <a:cs typeface="Times New Roman" panose="02020603050405020304" pitchFamily="18" charset="0"/>
                        </a:rPr>
                        <a:t>2500</a:t>
                      </a:r>
                      <a:endParaRPr lang="en-US" sz="1400" dirty="0">
                        <a:latin typeface="Times New Roman" panose="02020603050405020304" pitchFamily="18" charset="0"/>
                        <a:cs typeface="Times New Roman" panose="02020603050405020304" pitchFamily="18" charset="0"/>
                      </a:endParaRPr>
                    </a:p>
                  </a:txBody>
                  <a:tcPr/>
                </a:tc>
                <a:tc>
                  <a:txBody>
                    <a:bodyPr/>
                    <a:lstStyle/>
                    <a:p>
                      <a:r>
                        <a:rPr lang="mn-MN" sz="1400" dirty="0" smtClean="0">
                          <a:latin typeface="Times New Roman" panose="02020603050405020304" pitchFamily="18" charset="0"/>
                          <a:cs typeface="Times New Roman" panose="02020603050405020304" pitchFamily="18" charset="0"/>
                        </a:rPr>
                        <a:t>5</a:t>
                      </a:r>
                      <a:r>
                        <a:rPr lang="en-US" sz="1400" dirty="0" smtClean="0">
                          <a:latin typeface="Times New Roman" panose="02020603050405020304" pitchFamily="18" charset="0"/>
                          <a:cs typeface="Times New Roman" panose="02020603050405020304" pitchFamily="18" charset="0"/>
                        </a:rPr>
                        <a:t>%</a:t>
                      </a:r>
                      <a:endParaRPr lang="en-US" sz="1400" dirty="0">
                        <a:latin typeface="Times New Roman" panose="02020603050405020304" pitchFamily="18" charset="0"/>
                        <a:cs typeface="Times New Roman" panose="02020603050405020304" pitchFamily="18" charset="0"/>
                      </a:endParaRPr>
                    </a:p>
                  </a:txBody>
                  <a:tcPr/>
                </a:tc>
                <a:tc>
                  <a:txBody>
                    <a:bodyPr/>
                    <a:lstStyle/>
                    <a:p>
                      <a:r>
                        <a:rPr lang="en-US" sz="1400" dirty="0" smtClean="0">
                          <a:latin typeface="Times New Roman" panose="02020603050405020304" pitchFamily="18" charset="0"/>
                          <a:cs typeface="Times New Roman" panose="02020603050405020304" pitchFamily="18" charset="0"/>
                        </a:rPr>
                        <a:t>2375</a:t>
                      </a:r>
                      <a:endParaRPr lang="en-US" sz="1400" dirty="0">
                        <a:latin typeface="Times New Roman" panose="02020603050405020304" pitchFamily="18" charset="0"/>
                        <a:cs typeface="Times New Roman" panose="02020603050405020304" pitchFamily="18" charset="0"/>
                      </a:endParaRPr>
                    </a:p>
                  </a:txBody>
                  <a:tcPr/>
                </a:tc>
              </a:tr>
              <a:tr h="370840">
                <a:tc>
                  <a:txBody>
                    <a:bodyPr/>
                    <a:lstStyle/>
                    <a:p>
                      <a:r>
                        <a:rPr lang="en-US" sz="1400" dirty="0" smtClean="0">
                          <a:latin typeface="Times New Roman" panose="02020603050405020304" pitchFamily="18" charset="0"/>
                          <a:cs typeface="Times New Roman" panose="02020603050405020304" pitchFamily="18" charset="0"/>
                        </a:rPr>
                        <a:t>2</a:t>
                      </a:r>
                      <a:endParaRPr lang="en-US" sz="1400" dirty="0">
                        <a:latin typeface="Times New Roman" panose="02020603050405020304" pitchFamily="18" charset="0"/>
                        <a:cs typeface="Times New Roman" panose="02020603050405020304" pitchFamily="18" charset="0"/>
                      </a:endParaRPr>
                    </a:p>
                  </a:txBody>
                  <a:tcPr/>
                </a:tc>
                <a:tc>
                  <a:txBody>
                    <a:bodyPr/>
                    <a:lstStyle/>
                    <a:p>
                      <a:r>
                        <a:rPr lang="en-US" dirty="0" smtClean="0"/>
                        <a:t>Garner</a:t>
                      </a:r>
                      <a:endParaRPr lang="en-US" dirty="0"/>
                    </a:p>
                  </a:txBody>
                  <a:tcPr/>
                </a:tc>
                <a:tc>
                  <a:txBody>
                    <a:bodyPr/>
                    <a:lstStyle/>
                    <a:p>
                      <a:r>
                        <a:rPr lang="mn-MN" sz="1400" dirty="0" smtClean="0">
                          <a:latin typeface="Times New Roman" panose="02020603050405020304" pitchFamily="18" charset="0"/>
                          <a:cs typeface="Times New Roman" panose="02020603050405020304" pitchFamily="18" charset="0"/>
                        </a:rPr>
                        <a:t>Гоо</a:t>
                      </a:r>
                      <a:r>
                        <a:rPr lang="mn-MN" sz="1400" baseline="0" dirty="0" smtClean="0">
                          <a:latin typeface="Times New Roman" panose="02020603050405020304" pitchFamily="18" charset="0"/>
                          <a:cs typeface="Times New Roman" panose="02020603050405020304" pitchFamily="18" charset="0"/>
                        </a:rPr>
                        <a:t> сайхан</a:t>
                      </a:r>
                      <a:endParaRPr lang="en-US" sz="1400" dirty="0">
                        <a:latin typeface="Times New Roman" panose="02020603050405020304" pitchFamily="18" charset="0"/>
                        <a:cs typeface="Times New Roman" panose="02020603050405020304" pitchFamily="18" charset="0"/>
                      </a:endParaRPr>
                    </a:p>
                  </a:txBody>
                  <a:tcPr/>
                </a:tc>
                <a:tc>
                  <a:txBody>
                    <a:bodyPr/>
                    <a:lstStyle/>
                    <a:p>
                      <a:r>
                        <a:rPr lang="mn-MN" sz="1400" dirty="0" smtClean="0">
                          <a:latin typeface="Times New Roman" panose="02020603050405020304" pitchFamily="18" charset="0"/>
                          <a:cs typeface="Times New Roman" panose="02020603050405020304" pitchFamily="18" charset="0"/>
                        </a:rPr>
                        <a:t>Нүүрний</a:t>
                      </a:r>
                      <a:r>
                        <a:rPr lang="mn-MN" sz="1400" baseline="0" dirty="0" smtClean="0">
                          <a:latin typeface="Times New Roman" panose="02020603050405020304" pitchFamily="18" charset="0"/>
                          <a:cs typeface="Times New Roman" panose="02020603050405020304" pitchFamily="18" charset="0"/>
                        </a:rPr>
                        <a:t> тос</a:t>
                      </a:r>
                      <a:endParaRPr lang="en-US" sz="1400" dirty="0">
                        <a:latin typeface="Times New Roman" panose="02020603050405020304" pitchFamily="18" charset="0"/>
                        <a:cs typeface="Times New Roman" panose="02020603050405020304" pitchFamily="18" charset="0"/>
                      </a:endParaRPr>
                    </a:p>
                  </a:txBody>
                  <a:tcPr/>
                </a:tc>
                <a:tc>
                  <a:txBody>
                    <a:bodyPr/>
                    <a:lstStyle/>
                    <a:p>
                      <a:r>
                        <a:rPr lang="mn-MN" sz="1400" dirty="0" smtClean="0">
                          <a:latin typeface="Times New Roman" panose="02020603050405020304" pitchFamily="18" charset="0"/>
                          <a:cs typeface="Times New Roman" panose="02020603050405020304" pitchFamily="18" charset="0"/>
                        </a:rPr>
                        <a:t>12000</a:t>
                      </a:r>
                      <a:endParaRPr lang="en-US" sz="1400" dirty="0">
                        <a:latin typeface="Times New Roman" panose="02020603050405020304" pitchFamily="18" charset="0"/>
                        <a:cs typeface="Times New Roman" panose="02020603050405020304" pitchFamily="18" charset="0"/>
                      </a:endParaRPr>
                    </a:p>
                  </a:txBody>
                  <a:tcPr/>
                </a:tc>
                <a:tc>
                  <a:txBody>
                    <a:bodyPr/>
                    <a:lstStyle/>
                    <a:p>
                      <a:r>
                        <a:rPr lang="mn-MN" sz="1400" dirty="0" smtClean="0">
                          <a:latin typeface="Times New Roman" panose="02020603050405020304" pitchFamily="18" charset="0"/>
                          <a:cs typeface="Times New Roman" panose="02020603050405020304" pitchFamily="18" charset="0"/>
                        </a:rPr>
                        <a:t>5</a:t>
                      </a:r>
                      <a:r>
                        <a:rPr lang="en-US" sz="1400" dirty="0" smtClean="0">
                          <a:latin typeface="Times New Roman" panose="02020603050405020304" pitchFamily="18" charset="0"/>
                          <a:cs typeface="Times New Roman" panose="02020603050405020304" pitchFamily="18" charset="0"/>
                        </a:rPr>
                        <a:t>%</a:t>
                      </a:r>
                      <a:endParaRPr lang="en-US" sz="1400" dirty="0">
                        <a:latin typeface="Times New Roman" panose="02020603050405020304" pitchFamily="18" charset="0"/>
                        <a:cs typeface="Times New Roman" panose="02020603050405020304" pitchFamily="18" charset="0"/>
                      </a:endParaRPr>
                    </a:p>
                  </a:txBody>
                  <a:tcPr/>
                </a:tc>
                <a:tc>
                  <a:txBody>
                    <a:bodyPr/>
                    <a:lstStyle/>
                    <a:p>
                      <a:r>
                        <a:rPr lang="en-US" sz="1400" dirty="0" smtClean="0">
                          <a:latin typeface="Times New Roman" panose="02020603050405020304" pitchFamily="18" charset="0"/>
                          <a:cs typeface="Times New Roman" panose="02020603050405020304" pitchFamily="18" charset="0"/>
                        </a:rPr>
                        <a:t>11400</a:t>
                      </a:r>
                      <a:endParaRPr lang="en-US" sz="1400" dirty="0">
                        <a:latin typeface="Times New Roman" panose="02020603050405020304" pitchFamily="18" charset="0"/>
                        <a:cs typeface="Times New Roman" panose="02020603050405020304" pitchFamily="18" charset="0"/>
                      </a:endParaRPr>
                    </a:p>
                  </a:txBody>
                  <a:tcPr/>
                </a:tc>
              </a:tr>
              <a:tr h="491616">
                <a:tc gridSpan="7">
                  <a:txBody>
                    <a:bodyPr/>
                    <a:lstStyle/>
                    <a:p>
                      <a:r>
                        <a:rPr lang="en-US" sz="1400" dirty="0" smtClean="0">
                          <a:latin typeface="Times New Roman" panose="02020603050405020304" pitchFamily="18" charset="0"/>
                          <a:cs typeface="Times New Roman" panose="02020603050405020304" pitchFamily="18" charset="0"/>
                        </a:rPr>
                        <a:t>2015</a:t>
                      </a:r>
                      <a:r>
                        <a:rPr lang="mn-MN" sz="1400" dirty="0" smtClean="0">
                          <a:latin typeface="Times New Roman" panose="02020603050405020304" pitchFamily="18" charset="0"/>
                          <a:cs typeface="Times New Roman" panose="02020603050405020304" pitchFamily="18" charset="0"/>
                        </a:rPr>
                        <a:t> оны </a:t>
                      </a:r>
                      <a:r>
                        <a:rPr lang="mn-MN" sz="1400" baseline="0" dirty="0" smtClean="0">
                          <a:latin typeface="Times New Roman" panose="02020603050405020304" pitchFamily="18" charset="0"/>
                          <a:cs typeface="Times New Roman" panose="02020603050405020304" pitchFamily="18" charset="0"/>
                        </a:rPr>
                        <a:t>5</a:t>
                      </a:r>
                      <a:r>
                        <a:rPr lang="en-US" sz="1400" baseline="0" dirty="0" smtClean="0">
                          <a:latin typeface="Times New Roman" panose="02020603050405020304" pitchFamily="18" charset="0"/>
                          <a:cs typeface="Times New Roman" panose="02020603050405020304" pitchFamily="18" charset="0"/>
                        </a:rPr>
                        <a:t>-</a:t>
                      </a:r>
                      <a:r>
                        <a:rPr lang="mn-MN" sz="1400" baseline="0" dirty="0" smtClean="0">
                          <a:latin typeface="Times New Roman" panose="02020603050405020304" pitchFamily="18" charset="0"/>
                          <a:cs typeface="Times New Roman" panose="02020603050405020304" pitchFamily="18" charset="0"/>
                        </a:rPr>
                        <a:t>р сарын 6                                                                                            Нийт үнэ 13775            </a:t>
                      </a:r>
                      <a:endParaRPr lang="en-US" sz="1400" dirty="0">
                        <a:latin typeface="Times New Roman" panose="02020603050405020304" pitchFamily="18" charset="0"/>
                        <a:cs typeface="Times New Roman" panose="02020603050405020304" pitchFamily="18" charset="0"/>
                      </a:endParaRP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sz="1400" dirty="0">
                        <a:latin typeface="Times New Roman" panose="02020603050405020304" pitchFamily="18" charset="0"/>
                        <a:cs typeface="Times New Roman" panose="02020603050405020304" pitchFamily="18" charset="0"/>
                      </a:endParaRPr>
                    </a:p>
                  </a:txBody>
                  <a:tcPr/>
                </a:tc>
                <a:tc hMerge="1">
                  <a:txBody>
                    <a:bodyPr/>
                    <a:lstStyle/>
                    <a:p>
                      <a:endParaRPr lang="en-US" sz="1400" dirty="0">
                        <a:latin typeface="Times New Roman" panose="02020603050405020304" pitchFamily="18" charset="0"/>
                        <a:cs typeface="Times New Roman" panose="02020603050405020304" pitchFamily="18" charset="0"/>
                      </a:endParaRPr>
                    </a:p>
                  </a:txBody>
                  <a:tcPr/>
                </a:tc>
              </a:tr>
            </a:tbl>
          </a:graphicData>
        </a:graphic>
      </p:graphicFrame>
      <p:sp>
        <p:nvSpPr>
          <p:cNvPr id="6" name="Content Placeholder 5"/>
          <p:cNvSpPr>
            <a:spLocks noGrp="1"/>
          </p:cNvSpPr>
          <p:nvPr>
            <p:ph idx="1"/>
          </p:nvPr>
        </p:nvSpPr>
        <p:spPr>
          <a:xfrm>
            <a:off x="1765895" y="1363040"/>
            <a:ext cx="8058936" cy="1481070"/>
          </a:xfrm>
        </p:spPr>
        <p:txBody>
          <a:bodyPr>
            <a:normAutofit/>
          </a:bodyPr>
          <a:lstStyle/>
          <a:p>
            <a:r>
              <a:rPr lang="en-US" dirty="0" smtClean="0">
                <a:hlinkClick r:id="rId2"/>
              </a:rPr>
              <a:t>www.Nomin.mn</a:t>
            </a:r>
            <a:endParaRPr lang="en-US" dirty="0" smtClean="0"/>
          </a:p>
          <a:p>
            <a:r>
              <a:rPr lang="mn-MN" dirty="0" smtClean="0"/>
              <a:t>Номин</a:t>
            </a:r>
            <a:r>
              <a:rPr lang="en-US" dirty="0" smtClean="0"/>
              <a:t>-</a:t>
            </a:r>
            <a:r>
              <a:rPr lang="mn-MN" dirty="0" smtClean="0"/>
              <a:t>гийн лавлах утаснууд болон ресепшин</a:t>
            </a:r>
          </a:p>
          <a:p>
            <a:pPr marL="0" indent="0">
              <a:buNone/>
            </a:pPr>
            <a:endParaRPr lang="mn-MN" dirty="0"/>
          </a:p>
        </p:txBody>
      </p:sp>
      <p:sp>
        <p:nvSpPr>
          <p:cNvPr id="9" name="Rectangle 8"/>
          <p:cNvSpPr/>
          <p:nvPr/>
        </p:nvSpPr>
        <p:spPr>
          <a:xfrm>
            <a:off x="1765895" y="3144870"/>
            <a:ext cx="10301020" cy="646331"/>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mn-MN" dirty="0">
                <a:latin typeface="Times New Roman" panose="02020603050405020304" pitchFamily="18" charset="0"/>
                <a:cs typeface="Times New Roman" panose="02020603050405020304" pitchFamily="18" charset="0"/>
              </a:rPr>
              <a:t>1.1Хөнгөлтийн картын тайлан                                      </a:t>
            </a:r>
            <a:r>
              <a:rPr lang="mn-MN" dirty="0" smtClean="0">
                <a:latin typeface="Times New Roman" panose="02020603050405020304" pitchFamily="18" charset="0"/>
                <a:cs typeface="Times New Roman" panose="02020603050405020304" pitchFamily="18" charset="0"/>
              </a:rPr>
              <a:t>                                </a:t>
            </a:r>
            <a:r>
              <a:rPr lang="mn-MN" dirty="0">
                <a:latin typeface="Times New Roman" panose="02020603050405020304" pitchFamily="18" charset="0"/>
                <a:cs typeface="Times New Roman" panose="02020603050405020304" pitchFamily="18" charset="0"/>
              </a:rPr>
              <a:t>Х</a:t>
            </a:r>
            <a:r>
              <a:rPr lang="mn-MN" dirty="0" smtClean="0">
                <a:latin typeface="Times New Roman" panose="02020603050405020304" pitchFamily="18" charset="0"/>
                <a:cs typeface="Times New Roman" panose="02020603050405020304" pitchFamily="18" charset="0"/>
              </a:rPr>
              <a:t>үснэгт </a:t>
            </a:r>
            <a:r>
              <a:rPr lang="mn-MN" dirty="0">
                <a:latin typeface="Times New Roman" panose="02020603050405020304" pitchFamily="18" charset="0"/>
                <a:cs typeface="Times New Roman" panose="02020603050405020304" pitchFamily="18" charset="0"/>
              </a:rPr>
              <a:t>1.1</a:t>
            </a:r>
            <a:endParaRPr lang="en-US" dirty="0">
              <a:latin typeface="Times New Roman" panose="02020603050405020304" pitchFamily="18" charset="0"/>
              <a:cs typeface="Times New Roman" panose="02020603050405020304" pitchFamily="18" charset="0"/>
            </a:endParaRPr>
          </a:p>
          <a:p>
            <a:pPr algn="just">
              <a:spcAft>
                <a:spcPts val="0"/>
              </a:spcAft>
            </a:pPr>
            <a:endParaRPr lang="en-US"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807299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375825" y="504701"/>
            <a:ext cx="10301020" cy="646331"/>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mn-MN" dirty="0" smtClean="0">
                <a:latin typeface="Times New Roman" panose="02020603050405020304" pitchFamily="18" charset="0"/>
                <a:cs typeface="Times New Roman" panose="02020603050405020304" pitchFamily="18" charset="0"/>
              </a:rPr>
              <a:t>1.2 Борлуулалтын </a:t>
            </a:r>
            <a:r>
              <a:rPr lang="mn-MN" dirty="0">
                <a:latin typeface="Times New Roman" panose="02020603050405020304" pitchFamily="18" charset="0"/>
                <a:cs typeface="Times New Roman" panose="02020603050405020304" pitchFamily="18" charset="0"/>
              </a:rPr>
              <a:t>тайлан                                      </a:t>
            </a:r>
            <a:r>
              <a:rPr lang="mn-MN" dirty="0" smtClean="0">
                <a:latin typeface="Times New Roman" panose="02020603050405020304" pitchFamily="18" charset="0"/>
                <a:cs typeface="Times New Roman" panose="02020603050405020304" pitchFamily="18" charset="0"/>
              </a:rPr>
              <a:t>                                                            Хүснэгт 1.2</a:t>
            </a:r>
            <a:endParaRPr lang="en-US" dirty="0">
              <a:latin typeface="Times New Roman" panose="02020603050405020304" pitchFamily="18" charset="0"/>
              <a:cs typeface="Times New Roman" panose="02020603050405020304" pitchFamily="18" charset="0"/>
            </a:endParaRPr>
          </a:p>
          <a:p>
            <a:pPr algn="just">
              <a:spcAft>
                <a:spcPts val="0"/>
              </a:spcAft>
            </a:pPr>
            <a:endParaRPr lang="en-US"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graphicFrame>
        <p:nvGraphicFramePr>
          <p:cNvPr id="6" name="Table 5"/>
          <p:cNvGraphicFramePr>
            <a:graphicFrameLocks noGrp="1"/>
          </p:cNvGraphicFramePr>
          <p:nvPr>
            <p:extLst>
              <p:ext uri="{D42A27DB-BD31-4B8C-83A1-F6EECF244321}">
                <p14:modId xmlns:p14="http://schemas.microsoft.com/office/powerpoint/2010/main" val="3893450826"/>
              </p:ext>
            </p:extLst>
          </p:nvPr>
        </p:nvGraphicFramePr>
        <p:xfrm>
          <a:off x="1468192" y="1031259"/>
          <a:ext cx="9260555" cy="2346960"/>
        </p:xfrm>
        <a:graphic>
          <a:graphicData uri="http://schemas.openxmlformats.org/drawingml/2006/table">
            <a:tbl>
              <a:tblPr firstRow="1" bandRow="1">
                <a:tableStyleId>{5C22544A-7EE6-4342-B048-85BDC9FD1C3A}</a:tableStyleId>
              </a:tblPr>
              <a:tblGrid>
                <a:gridCol w="1300766"/>
                <a:gridCol w="1223493"/>
                <a:gridCol w="1506828"/>
                <a:gridCol w="772732"/>
                <a:gridCol w="901521"/>
                <a:gridCol w="811369"/>
                <a:gridCol w="1383146"/>
                <a:gridCol w="1360700"/>
              </a:tblGrid>
              <a:tr h="370840">
                <a:tc>
                  <a:txBody>
                    <a:bodyPr/>
                    <a:lstStyle/>
                    <a:p>
                      <a:r>
                        <a:rPr lang="mn-MN" sz="1600" dirty="0" smtClean="0">
                          <a:latin typeface="Times New Roman" panose="02020603050405020304" pitchFamily="18" charset="0"/>
                          <a:cs typeface="Times New Roman" panose="02020603050405020304" pitchFamily="18" charset="0"/>
                        </a:rPr>
                        <a:t>Нэгж</a:t>
                      </a:r>
                      <a:r>
                        <a:rPr lang="mn-MN" sz="1600" baseline="0" dirty="0" smtClean="0">
                          <a:latin typeface="Times New Roman" panose="02020603050405020304" pitchFamily="18" charset="0"/>
                          <a:cs typeface="Times New Roman" panose="02020603050405020304" pitchFamily="18" charset="0"/>
                        </a:rPr>
                        <a:t> хэлтэс</a:t>
                      </a:r>
                      <a:endParaRPr lang="en-US" sz="1600" dirty="0">
                        <a:latin typeface="Times New Roman" panose="02020603050405020304" pitchFamily="18" charset="0"/>
                        <a:cs typeface="Times New Roman" panose="02020603050405020304" pitchFamily="18" charset="0"/>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mn-MN" sz="1600" dirty="0" smtClean="0">
                          <a:latin typeface="Times New Roman" panose="02020603050405020304" pitchFamily="18" charset="0"/>
                          <a:cs typeface="Times New Roman" panose="02020603050405020304" pitchFamily="18" charset="0"/>
                        </a:rPr>
                        <a:t>Борлуулагчийн</a:t>
                      </a:r>
                      <a:r>
                        <a:rPr lang="mn-MN" sz="1600" baseline="0" dirty="0" smtClean="0">
                          <a:latin typeface="Times New Roman" panose="02020603050405020304" pitchFamily="18" charset="0"/>
                          <a:cs typeface="Times New Roman" panose="02020603050405020304" pitchFamily="18" charset="0"/>
                        </a:rPr>
                        <a:t> нэр</a:t>
                      </a:r>
                      <a:endParaRPr lang="en-US" sz="1600" dirty="0" smtClean="0">
                        <a:latin typeface="Times New Roman" panose="02020603050405020304" pitchFamily="18" charset="0"/>
                        <a:cs typeface="Times New Roman" panose="02020603050405020304" pitchFamily="18" charset="0"/>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mn-MN" sz="1600" dirty="0" smtClean="0">
                          <a:latin typeface="Times New Roman" panose="02020603050405020304" pitchFamily="18" charset="0"/>
                          <a:cs typeface="Times New Roman" panose="02020603050405020304" pitchFamily="18" charset="0"/>
                        </a:rPr>
                        <a:t>Барааны</a:t>
                      </a:r>
                      <a:r>
                        <a:rPr lang="mn-MN" sz="1600" baseline="0" dirty="0" smtClean="0">
                          <a:latin typeface="Times New Roman" panose="02020603050405020304" pitchFamily="18" charset="0"/>
                          <a:cs typeface="Times New Roman" panose="02020603050405020304" pitchFamily="18" charset="0"/>
                        </a:rPr>
                        <a:t> төрөл</a:t>
                      </a:r>
                      <a:endParaRPr lang="en-US" sz="1600" dirty="0" smtClean="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Барааны</a:t>
                      </a:r>
                      <a:r>
                        <a:rPr lang="mn-MN" sz="1600" baseline="0" dirty="0" smtClean="0">
                          <a:latin typeface="Times New Roman" panose="02020603050405020304" pitchFamily="18" charset="0"/>
                          <a:cs typeface="Times New Roman" panose="02020603050405020304" pitchFamily="18" charset="0"/>
                        </a:rPr>
                        <a:t> нэр</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baseline="0" dirty="0" smtClean="0">
                          <a:latin typeface="Times New Roman" panose="02020603050405020304" pitchFamily="18" charset="0"/>
                          <a:cs typeface="Times New Roman" panose="02020603050405020304" pitchFamily="18" charset="0"/>
                        </a:rPr>
                        <a:t>Барааны тоо ширхэг/кг</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Барааны үнэ</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Нийт</a:t>
                      </a:r>
                      <a:r>
                        <a:rPr lang="mn-MN" sz="1600" baseline="0" dirty="0" smtClean="0">
                          <a:latin typeface="Times New Roman" panose="02020603050405020304" pitchFamily="18" charset="0"/>
                          <a:cs typeface="Times New Roman" panose="02020603050405020304" pitchFamily="18" charset="0"/>
                        </a:rPr>
                        <a:t> борлуулсан барааны тоо</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Нийт барааны үнэ</a:t>
                      </a:r>
                      <a:endParaRPr lang="en-US" sz="1600" dirty="0">
                        <a:latin typeface="Times New Roman" panose="02020603050405020304" pitchFamily="18" charset="0"/>
                        <a:cs typeface="Times New Roman" panose="02020603050405020304" pitchFamily="18" charset="0"/>
                      </a:endParaRPr>
                    </a:p>
                  </a:txBody>
                  <a:tcPr/>
                </a:tc>
              </a:tr>
              <a:tr h="370840">
                <a:tc>
                  <a:txBody>
                    <a:bodyPr/>
                    <a:lstStyle/>
                    <a:p>
                      <a:r>
                        <a:rPr lang="mn-MN" dirty="0" smtClean="0"/>
                        <a:t>Монфреш</a:t>
                      </a:r>
                      <a:endParaRPr lang="en-US" dirty="0"/>
                    </a:p>
                  </a:txBody>
                  <a:tcPr/>
                </a:tc>
                <a:tc>
                  <a:txBody>
                    <a:bodyPr/>
                    <a:lstStyle/>
                    <a:p>
                      <a:r>
                        <a:rPr lang="mn-MN" dirty="0" smtClean="0"/>
                        <a:t>Р.  Хонгор</a:t>
                      </a:r>
                      <a:endParaRPr lang="en-US" dirty="0"/>
                    </a:p>
                  </a:txBody>
                  <a:tcPr/>
                </a:tc>
                <a:tc>
                  <a:txBody>
                    <a:bodyPr/>
                    <a:lstStyle/>
                    <a:p>
                      <a:r>
                        <a:rPr lang="mn-MN" dirty="0" smtClean="0"/>
                        <a:t>Сүүн бүтээгдэхүүн</a:t>
                      </a:r>
                      <a:endParaRPr lang="en-US" dirty="0"/>
                    </a:p>
                  </a:txBody>
                  <a:tcPr/>
                </a:tc>
                <a:tc>
                  <a:txBody>
                    <a:bodyPr/>
                    <a:lstStyle/>
                    <a:p>
                      <a:r>
                        <a:rPr lang="mn-MN" dirty="0" smtClean="0"/>
                        <a:t>Тараг</a:t>
                      </a:r>
                      <a:endParaRPr lang="en-US" dirty="0"/>
                    </a:p>
                  </a:txBody>
                  <a:tcPr/>
                </a:tc>
                <a:tc>
                  <a:txBody>
                    <a:bodyPr/>
                    <a:lstStyle/>
                    <a:p>
                      <a:r>
                        <a:rPr lang="mn-MN" dirty="0" smtClean="0"/>
                        <a:t>1</a:t>
                      </a:r>
                      <a:endParaRPr lang="en-US" dirty="0"/>
                    </a:p>
                  </a:txBody>
                  <a:tcPr/>
                </a:tc>
                <a:tc>
                  <a:txBody>
                    <a:bodyPr/>
                    <a:lstStyle/>
                    <a:p>
                      <a:r>
                        <a:rPr lang="mn-MN" dirty="0" smtClean="0"/>
                        <a:t>2500</a:t>
                      </a:r>
                      <a:endParaRPr lang="en-US" dirty="0"/>
                    </a:p>
                  </a:txBody>
                  <a:tcPr/>
                </a:tc>
                <a:tc>
                  <a:txBody>
                    <a:bodyPr/>
                    <a:lstStyle/>
                    <a:p>
                      <a:r>
                        <a:rPr lang="mn-MN" dirty="0" smtClean="0"/>
                        <a:t>10</a:t>
                      </a:r>
                      <a:endParaRPr lang="en-US" dirty="0"/>
                    </a:p>
                  </a:txBody>
                  <a:tcPr/>
                </a:tc>
                <a:tc>
                  <a:txBody>
                    <a:bodyPr/>
                    <a:lstStyle/>
                    <a:p>
                      <a:r>
                        <a:rPr lang="mn-MN" dirty="0" smtClean="0"/>
                        <a:t>25000</a:t>
                      </a:r>
                      <a:endParaRPr lang="en-US" dirty="0"/>
                    </a:p>
                  </a:txBody>
                  <a:tcPr/>
                </a:tc>
              </a:tr>
              <a:tr h="370840">
                <a:tc>
                  <a:txBody>
                    <a:bodyPr/>
                    <a:lstStyle/>
                    <a:p>
                      <a:r>
                        <a:rPr lang="mn-MN" dirty="0" smtClean="0"/>
                        <a:t>Мах маркет</a:t>
                      </a:r>
                      <a:endParaRPr lang="en-US" dirty="0"/>
                    </a:p>
                  </a:txBody>
                  <a:tcPr/>
                </a:tc>
                <a:tc>
                  <a:txBody>
                    <a:bodyPr/>
                    <a:lstStyle/>
                    <a:p>
                      <a:r>
                        <a:rPr lang="mn-MN" dirty="0" smtClean="0"/>
                        <a:t>Х. Зул</a:t>
                      </a:r>
                      <a:endParaRPr lang="en-US" dirty="0"/>
                    </a:p>
                  </a:txBody>
                  <a:tcPr/>
                </a:tc>
                <a:tc>
                  <a:txBody>
                    <a:bodyPr/>
                    <a:lstStyle/>
                    <a:p>
                      <a:r>
                        <a:rPr lang="mn-MN" dirty="0" smtClean="0"/>
                        <a:t>Мах махан</a:t>
                      </a:r>
                      <a:r>
                        <a:rPr lang="mn-MN" baseline="0" dirty="0" smtClean="0"/>
                        <a:t> бүтээгдэхүүн</a:t>
                      </a:r>
                      <a:endParaRPr lang="en-US" dirty="0"/>
                    </a:p>
                  </a:txBody>
                  <a:tcPr/>
                </a:tc>
                <a:tc>
                  <a:txBody>
                    <a:bodyPr/>
                    <a:lstStyle/>
                    <a:p>
                      <a:r>
                        <a:rPr lang="mn-MN" dirty="0" smtClean="0"/>
                        <a:t>Хиам</a:t>
                      </a:r>
                      <a:endParaRPr lang="en-US" dirty="0"/>
                    </a:p>
                  </a:txBody>
                  <a:tcPr/>
                </a:tc>
                <a:tc>
                  <a:txBody>
                    <a:bodyPr/>
                    <a:lstStyle/>
                    <a:p>
                      <a:r>
                        <a:rPr lang="mn-MN" dirty="0" smtClean="0"/>
                        <a:t>1</a:t>
                      </a:r>
                      <a:endParaRPr lang="en-US" dirty="0"/>
                    </a:p>
                  </a:txBody>
                  <a:tcPr/>
                </a:tc>
                <a:tc>
                  <a:txBody>
                    <a:bodyPr/>
                    <a:lstStyle/>
                    <a:p>
                      <a:r>
                        <a:rPr lang="mn-MN" dirty="0" smtClean="0"/>
                        <a:t>12000</a:t>
                      </a:r>
                      <a:endParaRPr lang="en-US" dirty="0"/>
                    </a:p>
                  </a:txBody>
                  <a:tcPr/>
                </a:tc>
                <a:tc>
                  <a:txBody>
                    <a:bodyPr/>
                    <a:lstStyle/>
                    <a:p>
                      <a:r>
                        <a:rPr lang="mn-MN" dirty="0" smtClean="0"/>
                        <a:t>10</a:t>
                      </a:r>
                      <a:endParaRPr lang="en-US" dirty="0"/>
                    </a:p>
                  </a:txBody>
                  <a:tcPr/>
                </a:tc>
                <a:tc>
                  <a:txBody>
                    <a:bodyPr/>
                    <a:lstStyle/>
                    <a:p>
                      <a:r>
                        <a:rPr lang="mn-MN" dirty="0" smtClean="0"/>
                        <a:t>120000</a:t>
                      </a:r>
                      <a:endParaRPr lang="en-US" dirty="0"/>
                    </a:p>
                  </a:txBody>
                  <a:tcPr/>
                </a:tc>
              </a:tr>
            </a:tbl>
          </a:graphicData>
        </a:graphic>
      </p:graphicFrame>
      <p:sp>
        <p:nvSpPr>
          <p:cNvPr id="7" name="Rectangle 6"/>
          <p:cNvSpPr/>
          <p:nvPr/>
        </p:nvSpPr>
        <p:spPr>
          <a:xfrm>
            <a:off x="1375825" y="3670758"/>
            <a:ext cx="10301020" cy="923330"/>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mn-MN" dirty="0" smtClean="0">
                <a:latin typeface="Times New Roman" panose="02020603050405020304" pitchFamily="18" charset="0"/>
                <a:cs typeface="Times New Roman" panose="02020603050405020304" pitchFamily="18" charset="0"/>
              </a:rPr>
              <a:t>1.3 </a:t>
            </a:r>
            <a:r>
              <a:rPr lang="en-US" dirty="0" smtClean="0">
                <a:latin typeface="Times New Roman" panose="02020603050405020304" pitchFamily="18" charset="0"/>
                <a:cs typeface="Times New Roman" panose="02020603050405020304" pitchFamily="18" charset="0"/>
              </a:rPr>
              <a:t> </a:t>
            </a:r>
            <a:r>
              <a:rPr lang="mn-MN" dirty="0" smtClean="0">
                <a:latin typeface="Times New Roman" panose="02020603050405020304" pitchFamily="18" charset="0"/>
                <a:cs typeface="Times New Roman" panose="02020603050405020304" pitchFamily="18" charset="0"/>
              </a:rPr>
              <a:t>Худалдсан эд зүйлсийн тайлан                                                      </a:t>
            </a:r>
            <a:r>
              <a:rPr lang="en-US" dirty="0" smtClean="0">
                <a:latin typeface="Times New Roman" panose="02020603050405020304" pitchFamily="18" charset="0"/>
                <a:cs typeface="Times New Roman" panose="02020603050405020304" pitchFamily="18" charset="0"/>
              </a:rPr>
              <a:t>                                                           </a:t>
            </a:r>
            <a:r>
              <a:rPr lang="mn-MN" dirty="0" smtClean="0">
                <a:latin typeface="Times New Roman" panose="02020603050405020304" pitchFamily="18" charset="0"/>
                <a:cs typeface="Times New Roman" panose="02020603050405020304" pitchFamily="18" charset="0"/>
              </a:rPr>
              <a:t>Хүснэгт 1.3</a:t>
            </a:r>
            <a:endParaRPr lang="en-US" dirty="0">
              <a:latin typeface="Times New Roman" panose="02020603050405020304" pitchFamily="18" charset="0"/>
              <a:cs typeface="Times New Roman" panose="02020603050405020304" pitchFamily="18" charset="0"/>
            </a:endParaRPr>
          </a:p>
          <a:p>
            <a:pPr algn="just">
              <a:spcAft>
                <a:spcPts val="0"/>
              </a:spcAft>
            </a:pPr>
            <a:endParaRPr lang="en-US"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graphicFrame>
        <p:nvGraphicFramePr>
          <p:cNvPr id="8" name="Table 7"/>
          <p:cNvGraphicFramePr>
            <a:graphicFrameLocks noGrp="1"/>
          </p:cNvGraphicFramePr>
          <p:nvPr>
            <p:extLst>
              <p:ext uri="{D42A27DB-BD31-4B8C-83A1-F6EECF244321}">
                <p14:modId xmlns:p14="http://schemas.microsoft.com/office/powerpoint/2010/main" val="3906244800"/>
              </p:ext>
            </p:extLst>
          </p:nvPr>
        </p:nvGraphicFramePr>
        <p:xfrm>
          <a:off x="1425126" y="4184083"/>
          <a:ext cx="8128000" cy="1112520"/>
        </p:xfrm>
        <a:graphic>
          <a:graphicData uri="http://schemas.openxmlformats.org/drawingml/2006/table">
            <a:tbl>
              <a:tblPr firstRow="1" bandRow="1">
                <a:tableStyleId>{5C22544A-7EE6-4342-B048-85BDC9FD1C3A}</a:tableStyleId>
              </a:tblPr>
              <a:tblGrid>
                <a:gridCol w="1016000"/>
                <a:gridCol w="1016000"/>
                <a:gridCol w="1016000"/>
                <a:gridCol w="1016000"/>
                <a:gridCol w="1016000"/>
                <a:gridCol w="1016000"/>
                <a:gridCol w="1016000"/>
                <a:gridCol w="1016000"/>
              </a:tblGrid>
              <a:tr h="370840">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bl>
          </a:graphicData>
        </a:graphic>
      </p:graphicFrame>
    </p:spTree>
    <p:extLst>
      <p:ext uri="{BB962C8B-B14F-4D97-AF65-F5344CB8AC3E}">
        <p14:creationId xmlns:p14="http://schemas.microsoft.com/office/powerpoint/2010/main" val="19957199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09" y="352313"/>
            <a:ext cx="10018713" cy="1752599"/>
          </a:xfrm>
        </p:spPr>
        <p:txBody>
          <a:bodyPr>
            <a:noAutofit/>
          </a:bodyPr>
          <a:lstStyle/>
          <a:p>
            <a:r>
              <a:rPr lang="mn-MN" sz="5400" b="1" dirty="0">
                <a:latin typeface="Times New Roman" panose="02020603050405020304" pitchFamily="18" charset="0"/>
                <a:cs typeface="Times New Roman" panose="02020603050405020304" pitchFamily="18" charset="0"/>
              </a:rPr>
              <a:t>Хэрэглэгчийн функциональ шаардлага</a:t>
            </a:r>
            <a:r>
              <a:rPr lang="en-US" sz="5400" dirty="0">
                <a:latin typeface="Times New Roman" panose="02020603050405020304" pitchFamily="18" charset="0"/>
                <a:cs typeface="Times New Roman" panose="02020603050405020304" pitchFamily="18" charset="0"/>
              </a:rPr>
              <a:t/>
            </a:r>
            <a:br>
              <a:rPr lang="en-US" sz="5400" dirty="0">
                <a:latin typeface="Times New Roman" panose="02020603050405020304" pitchFamily="18" charset="0"/>
                <a:cs typeface="Times New Roman" panose="02020603050405020304" pitchFamily="18" charset="0"/>
              </a:rPr>
            </a:br>
            <a:endParaRPr lang="en-US" sz="5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484310" y="2614109"/>
            <a:ext cx="10018713" cy="3607398"/>
          </a:xfrm>
        </p:spPr>
        <p:txBody>
          <a:bodyPr>
            <a:noAutofit/>
          </a:bodyPr>
          <a:lstStyle/>
          <a:p>
            <a:pPr marL="0" indent="0">
              <a:buNone/>
            </a:pPr>
            <a:r>
              <a:rPr lang="mn-MN" sz="2800" dirty="0" smtClean="0"/>
              <a:t>Картын </a:t>
            </a:r>
            <a:r>
              <a:rPr lang="mn-MN" sz="2800" dirty="0"/>
              <a:t>хувь-Картанд сүүлийн 3 жилийн худалдан авалтын дүнг хадгалах ба картын хувь нь худалдан авалтын хуримтлагдсан дүнгээс хамааран өсч, буурах болно.</a:t>
            </a:r>
            <a:endParaRPr lang="en-US" sz="2800" dirty="0"/>
          </a:p>
          <a:p>
            <a:r>
              <a:rPr lang="mn-MN" sz="2800" dirty="0"/>
              <a:t>-Худалдан авалт хийх бүртээ бэлэн төлсөн үнийн дүнгийн 1-10 хүртэлх хувийн бонус   авах эрхтэй. Та авсан бонусын хэмжээгээр мөнгөө хэмнэнэ.</a:t>
            </a:r>
            <a:endParaRPr lang="en-US" sz="2800" dirty="0"/>
          </a:p>
          <a:p>
            <a:r>
              <a:rPr lang="mn-MN" sz="2800" dirty="0"/>
              <a:t>- Картын дансны хуулгаа авч хэрэглээгээ хянах боломжтой.</a:t>
            </a:r>
            <a:endParaRPr lang="en-US" sz="2800" dirty="0"/>
          </a:p>
          <a:p>
            <a:r>
              <a:rPr lang="mn-MN" sz="2800" dirty="0"/>
              <a:t>-Үндсэн карт эзэмшигч дэд карт эзэмшигчийн гүйлгээнд хяналт тавих боломжтой.</a:t>
            </a:r>
            <a:endParaRPr lang="en-US" sz="2800" dirty="0"/>
          </a:p>
          <a:p>
            <a:pPr marL="0" indent="0">
              <a:buNone/>
            </a:pPr>
            <a:endParaRPr lang="en-US" sz="2800" dirty="0"/>
          </a:p>
        </p:txBody>
      </p:sp>
    </p:spTree>
    <p:extLst>
      <p:ext uri="{BB962C8B-B14F-4D97-AF65-F5344CB8AC3E}">
        <p14:creationId xmlns:p14="http://schemas.microsoft.com/office/powerpoint/2010/main" val="41648241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720762" y="494852"/>
            <a:ext cx="11923059" cy="923330"/>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0"/>
              </a:spcAft>
            </a:pPr>
            <a:r>
              <a:rPr lang="mn-MN" sz="5400" b="1" dirty="0">
                <a:latin typeface="Times New Roman" panose="02020603050405020304" pitchFamily="18" charset="0"/>
                <a:cs typeface="Times New Roman" panose="02020603050405020304" pitchFamily="18" charset="0"/>
              </a:rPr>
              <a:t>Обьектын холбоосон диаграм ОХД</a:t>
            </a:r>
            <a:endParaRPr lang="en-US" sz="5400" b="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11" name="Picture 10"/>
          <p:cNvPicPr>
            <a:picLocks noChangeAspect="1"/>
          </p:cNvPicPr>
          <p:nvPr/>
        </p:nvPicPr>
        <p:blipFill>
          <a:blip r:embed="rId2"/>
          <a:stretch>
            <a:fillRect/>
          </a:stretch>
        </p:blipFill>
        <p:spPr>
          <a:xfrm>
            <a:off x="2491902" y="1850315"/>
            <a:ext cx="7706347" cy="4690334"/>
          </a:xfrm>
          <a:prstGeom prst="rect">
            <a:avLst/>
          </a:prstGeom>
        </p:spPr>
      </p:pic>
    </p:spTree>
    <p:extLst>
      <p:ext uri="{BB962C8B-B14F-4D97-AF65-F5344CB8AC3E}">
        <p14:creationId xmlns:p14="http://schemas.microsoft.com/office/powerpoint/2010/main" val="35356823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688950" y="119858"/>
            <a:ext cx="9935823" cy="923330"/>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spcAft>
                <a:spcPts val="0"/>
              </a:spcAft>
            </a:pPr>
            <a:r>
              <a:rPr lang="mn-MN" sz="5400" b="1" dirty="0" smtClean="0">
                <a:latin typeface="Times New Roman" panose="02020603050405020304" pitchFamily="18" charset="0"/>
                <a:ea typeface="Times New Roman" panose="02020603050405020304" pitchFamily="18" charset="0"/>
              </a:rPr>
              <a:t>ӨЕС</a:t>
            </a:r>
            <a:r>
              <a:rPr lang="en-US" sz="5400" b="1" dirty="0" smtClean="0">
                <a:latin typeface="Times New Roman" panose="02020603050405020304" pitchFamily="18" charset="0"/>
                <a:ea typeface="Times New Roman" panose="02020603050405020304" pitchFamily="18" charset="0"/>
              </a:rPr>
              <a:t>(</a:t>
            </a:r>
            <a:r>
              <a:rPr lang="mn-MN" sz="5400" b="1" dirty="0" smtClean="0">
                <a:latin typeface="Times New Roman" panose="02020603050405020304" pitchFamily="18" charset="0"/>
                <a:ea typeface="Times New Roman" panose="02020603050405020304" pitchFamily="18" charset="0"/>
              </a:rPr>
              <a:t>Өгөгдлийн ерөнхий схем</a:t>
            </a:r>
            <a:r>
              <a:rPr lang="en-US" sz="5400" b="1" dirty="0" smtClean="0">
                <a:latin typeface="Times New Roman" panose="02020603050405020304" pitchFamily="18" charset="0"/>
                <a:ea typeface="Times New Roman" panose="02020603050405020304" pitchFamily="18" charset="0"/>
              </a:rPr>
              <a:t>)</a:t>
            </a:r>
            <a:endParaRPr lang="en-US" sz="5400" b="1" dirty="0">
              <a:effectLst/>
              <a:latin typeface="Times New Roman" panose="02020603050405020304" pitchFamily="18" charset="0"/>
              <a:ea typeface="Times New Roman" panose="02020603050405020304" pitchFamily="18" charset="0"/>
            </a:endParaRPr>
          </a:p>
        </p:txBody>
      </p:sp>
      <p:pic>
        <p:nvPicPr>
          <p:cNvPr id="3" name="Picture 2"/>
          <p:cNvPicPr>
            <a:picLocks noChangeAspect="1"/>
          </p:cNvPicPr>
          <p:nvPr/>
        </p:nvPicPr>
        <p:blipFill>
          <a:blip r:embed="rId2"/>
          <a:stretch>
            <a:fillRect/>
          </a:stretch>
        </p:blipFill>
        <p:spPr>
          <a:xfrm>
            <a:off x="961017" y="1043188"/>
            <a:ext cx="11230983" cy="5813041"/>
          </a:xfrm>
          <a:prstGeom prst="rect">
            <a:avLst/>
          </a:prstGeom>
        </p:spPr>
      </p:pic>
    </p:spTree>
    <p:extLst>
      <p:ext uri="{BB962C8B-B14F-4D97-AF65-F5344CB8AC3E}">
        <p14:creationId xmlns:p14="http://schemas.microsoft.com/office/powerpoint/2010/main" val="18352889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464241" y="204521"/>
            <a:ext cx="10018713" cy="473299"/>
          </a:xfrm>
        </p:spPr>
        <p:txBody>
          <a:bodyPr>
            <a:noAutofit/>
          </a:bodyPr>
          <a:lstStyle/>
          <a:p>
            <a:r>
              <a:rPr lang="mn-MN" sz="5400" b="1" dirty="0" smtClean="0">
                <a:latin typeface="Times New Roman" panose="02020603050405020304" pitchFamily="18" charset="0"/>
                <a:cs typeface="Times New Roman" panose="02020603050405020304" pitchFamily="18" charset="0"/>
              </a:rPr>
              <a:t>ОХД</a:t>
            </a:r>
            <a:r>
              <a:rPr lang="en-US" sz="5400" b="1" dirty="0" smtClean="0">
                <a:latin typeface="Times New Roman" panose="02020603050405020304" pitchFamily="18" charset="0"/>
                <a:cs typeface="Times New Roman" panose="02020603050405020304" pitchFamily="18" charset="0"/>
              </a:rPr>
              <a:t>-</a:t>
            </a:r>
            <a:r>
              <a:rPr lang="mn-MN" sz="5400" b="1" dirty="0" smtClean="0">
                <a:latin typeface="Times New Roman" panose="02020603050405020304" pitchFamily="18" charset="0"/>
                <a:cs typeface="Times New Roman" panose="02020603050405020304" pitchFamily="18" charset="0"/>
              </a:rPr>
              <a:t>н өргөтгөл</a:t>
            </a:r>
            <a:endParaRPr lang="en-US" sz="5400" b="1" dirty="0">
              <a:latin typeface="Times New Roman" panose="02020603050405020304" pitchFamily="18" charset="0"/>
              <a:cs typeface="Times New Roman" panose="02020603050405020304" pitchFamily="18" charset="0"/>
            </a:endParaRPr>
          </a:p>
        </p:txBody>
      </p:sp>
      <p:sp>
        <p:nvSpPr>
          <p:cNvPr id="14" name="Rectangle 13"/>
          <p:cNvSpPr/>
          <p:nvPr/>
        </p:nvSpPr>
        <p:spPr>
          <a:xfrm>
            <a:off x="2859087" y="1508451"/>
            <a:ext cx="3115276" cy="369332"/>
          </a:xfrm>
          <a:prstGeom prst="rect">
            <a:avLst/>
          </a:prstGeom>
        </p:spPr>
        <p:txBody>
          <a:bodyPr wrap="none">
            <a:spAutoFit/>
          </a:bodyPr>
          <a:lstStyle/>
          <a:p>
            <a:pPr algn="just">
              <a:spcAft>
                <a:spcPts val="0"/>
              </a:spcAft>
            </a:pPr>
            <a:r>
              <a:rPr lang="mn-MN" dirty="0" smtClean="0">
                <a:latin typeface="Times New Roman" panose="02020603050405020304" pitchFamily="18" charset="0"/>
                <a:ea typeface="Times New Roman" panose="02020603050405020304" pitchFamily="18" charset="0"/>
                <a:cs typeface="Times New Roman" panose="02020603050405020304" pitchFamily="18" charset="0"/>
              </a:rPr>
              <a:t>1. Борлуулалтын нэгж </a:t>
            </a:r>
            <a:r>
              <a:rPr lang="mn-MN" dirty="0" smtClean="0">
                <a:latin typeface="Times New Roman" panose="02020603050405020304" pitchFamily="18" charset="0"/>
                <a:ea typeface="Times New Roman" panose="02020603050405020304" pitchFamily="18" charset="0"/>
                <a:cs typeface="Times New Roman" panose="02020603050405020304" pitchFamily="18" charset="0"/>
              </a:rPr>
              <a:t>хэлтэс</a:t>
            </a:r>
            <a:endParaRPr lang="en-US"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5" name="Rectangle 14"/>
          <p:cNvSpPr/>
          <p:nvPr/>
        </p:nvSpPr>
        <p:spPr>
          <a:xfrm>
            <a:off x="2653903" y="3539044"/>
            <a:ext cx="3109634" cy="369332"/>
          </a:xfrm>
          <a:prstGeom prst="rect">
            <a:avLst/>
          </a:prstGeom>
        </p:spPr>
        <p:txBody>
          <a:bodyPr wrap="none">
            <a:spAutoFit/>
          </a:bodyPr>
          <a:lstStyle/>
          <a:p>
            <a:pPr algn="just">
              <a:spcAft>
                <a:spcPts val="0"/>
              </a:spcAft>
            </a:pPr>
            <a:r>
              <a:rPr lang="mn-MN" dirty="0" smtClean="0">
                <a:latin typeface="Times New Roman" panose="02020603050405020304" pitchFamily="18" charset="0"/>
                <a:ea typeface="Times New Roman" panose="02020603050405020304" pitchFamily="18" charset="0"/>
                <a:cs typeface="Times New Roman" panose="02020603050405020304" pitchFamily="18" charset="0"/>
              </a:rPr>
              <a:t>2.Хөнгөлтийн карт </a:t>
            </a:r>
            <a:r>
              <a:rPr lang="mn-MN" dirty="0" smtClean="0">
                <a:latin typeface="Times New Roman" panose="02020603050405020304" pitchFamily="18" charset="0"/>
                <a:ea typeface="Times New Roman" panose="02020603050405020304" pitchFamily="18" charset="0"/>
                <a:cs typeface="Times New Roman" panose="02020603050405020304" pitchFamily="18" charset="0"/>
              </a:rPr>
              <a:t>эзэмшигч</a:t>
            </a:r>
            <a:endParaRPr lang="en-US"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graphicFrame>
        <p:nvGraphicFramePr>
          <p:cNvPr id="16" name="Table 15"/>
          <p:cNvGraphicFramePr>
            <a:graphicFrameLocks noGrp="1"/>
          </p:cNvGraphicFramePr>
          <p:nvPr>
            <p:extLst>
              <p:ext uri="{D42A27DB-BD31-4B8C-83A1-F6EECF244321}">
                <p14:modId xmlns:p14="http://schemas.microsoft.com/office/powerpoint/2010/main" val="3124985811"/>
              </p:ext>
            </p:extLst>
          </p:nvPr>
        </p:nvGraphicFramePr>
        <p:xfrm>
          <a:off x="1686013" y="4954749"/>
          <a:ext cx="9141972" cy="1590639"/>
        </p:xfrm>
        <a:graphic>
          <a:graphicData uri="http://schemas.openxmlformats.org/drawingml/2006/table">
            <a:tbl>
              <a:tblPr firstRow="1" bandRow="1">
                <a:tableStyleId>{5C22544A-7EE6-4342-B048-85BDC9FD1C3A}</a:tableStyleId>
              </a:tblPr>
              <a:tblGrid>
                <a:gridCol w="578885"/>
                <a:gridCol w="2521683"/>
                <a:gridCol w="1555465"/>
                <a:gridCol w="1516828"/>
                <a:gridCol w="731520"/>
                <a:gridCol w="2237591"/>
              </a:tblGrid>
              <a:tr h="296450">
                <a:tc>
                  <a:txBody>
                    <a:bodyPr/>
                    <a:lstStyle/>
                    <a:p>
                      <a:r>
                        <a:rPr lang="mn-MN" sz="1600" dirty="0" smtClean="0">
                          <a:latin typeface="Times New Roman" panose="02020603050405020304" pitchFamily="18" charset="0"/>
                          <a:cs typeface="Times New Roman" panose="02020603050405020304" pitchFamily="18" charset="0"/>
                        </a:rPr>
                        <a:t>№</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Атрибут</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Filed</a:t>
                      </a:r>
                      <a:r>
                        <a:rPr lang="mn-MN" sz="1600" dirty="0" smtClean="0">
                          <a:latin typeface="Times New Roman" panose="02020603050405020304" pitchFamily="18" charset="0"/>
                          <a:cs typeface="Times New Roman" panose="02020603050405020304" pitchFamily="18" charset="0"/>
                        </a:rPr>
                        <a:t> </a:t>
                      </a:r>
                      <a:r>
                        <a:rPr lang="en-US" sz="1600" dirty="0" smtClean="0">
                          <a:latin typeface="Times New Roman" panose="02020603050405020304" pitchFamily="18" charset="0"/>
                          <a:cs typeface="Times New Roman" panose="02020603050405020304" pitchFamily="18" charset="0"/>
                        </a:rPr>
                        <a:t>Name</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Төрөл</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Урт</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Жишээ</a:t>
                      </a:r>
                      <a:endParaRPr lang="en-US" sz="1600" dirty="0">
                        <a:latin typeface="Times New Roman" panose="02020603050405020304" pitchFamily="18" charset="0"/>
                        <a:cs typeface="Times New Roman" panose="02020603050405020304" pitchFamily="18" charset="0"/>
                      </a:endParaRPr>
                    </a:p>
                  </a:txBody>
                  <a:tcPr/>
                </a:tc>
              </a:tr>
              <a:tr h="306693">
                <a:tc>
                  <a:txBody>
                    <a:bodyPr/>
                    <a:lstStyle/>
                    <a:p>
                      <a:r>
                        <a:rPr lang="en-US" sz="1600" dirty="0" smtClean="0">
                          <a:latin typeface="Times New Roman" panose="02020603050405020304" pitchFamily="18" charset="0"/>
                          <a:cs typeface="Times New Roman" panose="02020603050405020304" pitchFamily="18" charset="0"/>
                        </a:rPr>
                        <a:t>1</a:t>
                      </a:r>
                      <a:r>
                        <a:rPr lang="mn-MN" sz="1600" dirty="0" smtClean="0">
                          <a:latin typeface="Times New Roman" panose="02020603050405020304" pitchFamily="18" charset="0"/>
                          <a:cs typeface="Times New Roman" panose="02020603050405020304" pitchFamily="18" charset="0"/>
                        </a:rPr>
                        <a:t>.</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Хэрэглэгчийн бар код</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err="1" smtClean="0">
                          <a:latin typeface="Times New Roman" panose="02020603050405020304" pitchFamily="18" charset="0"/>
                          <a:cs typeface="Times New Roman" panose="02020603050405020304" pitchFamily="18" charset="0"/>
                        </a:rPr>
                        <a:t>C_Barcode</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err="1" smtClean="0">
                          <a:latin typeface="Times New Roman" panose="02020603050405020304" pitchFamily="18" charset="0"/>
                          <a:cs typeface="Times New Roman" panose="02020603050405020304" pitchFamily="18" charset="0"/>
                        </a:rPr>
                        <a:t>int</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8</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52412539</a:t>
                      </a:r>
                      <a:endParaRPr lang="en-US" sz="1600" dirty="0">
                        <a:latin typeface="Times New Roman" panose="02020603050405020304" pitchFamily="18" charset="0"/>
                        <a:cs typeface="Times New Roman" panose="02020603050405020304" pitchFamily="18" charset="0"/>
                      </a:endParaRPr>
                    </a:p>
                  </a:txBody>
                  <a:tcPr/>
                </a:tc>
              </a:tr>
              <a:tr h="306693">
                <a:tc>
                  <a:txBody>
                    <a:bodyPr/>
                    <a:lstStyle/>
                    <a:p>
                      <a:pPr algn="just">
                        <a:spcAft>
                          <a:spcPts val="0"/>
                        </a:spcAft>
                      </a:pPr>
                      <a:r>
                        <a:rPr lang="mn-MN" sz="1600" dirty="0">
                          <a:effectLst/>
                          <a:latin typeface="Times New Roman" panose="02020603050405020304" pitchFamily="18" charset="0"/>
                          <a:cs typeface="Times New Roman" panose="02020603050405020304" pitchFamily="18" charset="0"/>
                        </a:rPr>
                        <a:t>2</a:t>
                      </a:r>
                      <a:r>
                        <a:rPr lang="mn-MN" sz="1600" dirty="0" smtClean="0">
                          <a:effectLst/>
                          <a:latin typeface="Times New Roman" panose="02020603050405020304" pitchFamily="18" charset="0"/>
                          <a:cs typeface="Times New Roman" panose="02020603050405020304" pitchFamily="18" charset="0"/>
                        </a:rPr>
                        <a:t>.</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mn-MN" sz="1600" dirty="0" smtClean="0">
                          <a:latin typeface="Times New Roman" panose="02020603050405020304" pitchFamily="18" charset="0"/>
                          <a:cs typeface="Times New Roman" panose="02020603050405020304" pitchFamily="18" charset="0"/>
                        </a:rPr>
                        <a:t>Хэрэглэгчийн</a:t>
                      </a:r>
                      <a:r>
                        <a:rPr lang="en-US" sz="1600" dirty="0" smtClean="0">
                          <a:latin typeface="Times New Roman" panose="02020603050405020304" pitchFamily="18" charset="0"/>
                          <a:cs typeface="Times New Roman" panose="02020603050405020304" pitchFamily="18" charset="0"/>
                        </a:rPr>
                        <a:t> </a:t>
                      </a:r>
                      <a:r>
                        <a:rPr lang="mn-MN" sz="1600" dirty="0" smtClean="0">
                          <a:effectLst/>
                          <a:latin typeface="Times New Roman" panose="02020603050405020304" pitchFamily="18" charset="0"/>
                          <a:cs typeface="Times New Roman" panose="02020603050405020304" pitchFamily="18" charset="0"/>
                        </a:rPr>
                        <a:t>нэр </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US" sz="1600" dirty="0" err="1">
                          <a:effectLst/>
                          <a:latin typeface="Times New Roman" panose="02020603050405020304" pitchFamily="18" charset="0"/>
                          <a:cs typeface="Times New Roman" panose="02020603050405020304" pitchFamily="18" charset="0"/>
                        </a:rPr>
                        <a:t>Firstname</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US" sz="1600" dirty="0" err="1">
                          <a:effectLst/>
                          <a:latin typeface="Times New Roman" panose="02020603050405020304" pitchFamily="18" charset="0"/>
                          <a:cs typeface="Times New Roman" panose="02020603050405020304" pitchFamily="18" charset="0"/>
                        </a:rPr>
                        <a:t>Nvarchar</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US" sz="1600" dirty="0">
                          <a:effectLst/>
                          <a:latin typeface="Times New Roman" panose="02020603050405020304" pitchFamily="18" charset="0"/>
                          <a:cs typeface="Times New Roman" panose="02020603050405020304" pitchFamily="18" charset="0"/>
                        </a:rPr>
                        <a:t>50</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mn-MN" sz="1600" dirty="0">
                          <a:effectLst/>
                          <a:latin typeface="Times New Roman" panose="02020603050405020304" pitchFamily="18" charset="0"/>
                          <a:cs typeface="Times New Roman" panose="02020603050405020304" pitchFamily="18" charset="0"/>
                        </a:rPr>
                        <a:t>Жаргал</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306693">
                <a:tc>
                  <a:txBody>
                    <a:bodyPr/>
                    <a:lstStyle/>
                    <a:p>
                      <a:pPr algn="just">
                        <a:spcAft>
                          <a:spcPts val="0"/>
                        </a:spcAft>
                      </a:pPr>
                      <a:r>
                        <a:rPr lang="mn-MN" sz="1600" dirty="0">
                          <a:effectLst/>
                          <a:latin typeface="Times New Roman" panose="02020603050405020304" pitchFamily="18" charset="0"/>
                          <a:cs typeface="Times New Roman" panose="02020603050405020304" pitchFamily="18" charset="0"/>
                        </a:rPr>
                        <a:t>3.</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mn-MN" sz="1600" dirty="0" smtClean="0">
                          <a:latin typeface="Times New Roman" panose="02020603050405020304" pitchFamily="18" charset="0"/>
                          <a:cs typeface="Times New Roman" panose="02020603050405020304" pitchFamily="18" charset="0"/>
                        </a:rPr>
                        <a:t>Хэрэглэгчийн</a:t>
                      </a:r>
                      <a:r>
                        <a:rPr lang="en-US" sz="1600" dirty="0" smtClean="0">
                          <a:latin typeface="Times New Roman" panose="02020603050405020304" pitchFamily="18" charset="0"/>
                          <a:cs typeface="Times New Roman" panose="02020603050405020304" pitchFamily="18" charset="0"/>
                        </a:rPr>
                        <a:t> </a:t>
                      </a:r>
                      <a:r>
                        <a:rPr lang="mn-MN" sz="1600" dirty="0" smtClean="0">
                          <a:latin typeface="Times New Roman" panose="02020603050405020304" pitchFamily="18" charset="0"/>
                          <a:cs typeface="Times New Roman" panose="02020603050405020304" pitchFamily="18" charset="0"/>
                        </a:rPr>
                        <a:t>о</a:t>
                      </a:r>
                      <a:r>
                        <a:rPr lang="mn-MN" sz="1600" dirty="0" smtClean="0">
                          <a:effectLst/>
                          <a:latin typeface="Times New Roman" panose="02020603050405020304" pitchFamily="18" charset="0"/>
                          <a:cs typeface="Times New Roman" panose="02020603050405020304" pitchFamily="18" charset="0"/>
                        </a:rPr>
                        <a:t>вог</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US" sz="1600" dirty="0" err="1">
                          <a:effectLst/>
                          <a:latin typeface="Times New Roman" panose="02020603050405020304" pitchFamily="18" charset="0"/>
                          <a:cs typeface="Times New Roman" panose="02020603050405020304" pitchFamily="18" charset="0"/>
                        </a:rPr>
                        <a:t>Lastname</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US" sz="1600" dirty="0" err="1">
                          <a:effectLst/>
                          <a:latin typeface="Times New Roman" panose="02020603050405020304" pitchFamily="18" charset="0"/>
                          <a:cs typeface="Times New Roman" panose="02020603050405020304" pitchFamily="18" charset="0"/>
                        </a:rPr>
                        <a:t>nvarchar</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US" sz="1600">
                          <a:effectLst/>
                          <a:latin typeface="Times New Roman" panose="02020603050405020304" pitchFamily="18" charset="0"/>
                          <a:cs typeface="Times New Roman" panose="02020603050405020304" pitchFamily="18" charset="0"/>
                        </a:rPr>
                        <a:t>50</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mn-MN" sz="1600">
                          <a:effectLst/>
                          <a:latin typeface="Times New Roman" panose="02020603050405020304" pitchFamily="18" charset="0"/>
                          <a:cs typeface="Times New Roman" panose="02020603050405020304" pitchFamily="18" charset="0"/>
                        </a:rPr>
                        <a:t>Эрдэнэ</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306693">
                <a:tc>
                  <a:txBody>
                    <a:bodyPr/>
                    <a:lstStyle/>
                    <a:p>
                      <a:pPr algn="just">
                        <a:spcAft>
                          <a:spcPts val="0"/>
                        </a:spcAft>
                      </a:pPr>
                      <a:r>
                        <a:rPr lang="mn-MN" sz="1600" dirty="0">
                          <a:effectLst/>
                          <a:latin typeface="Times New Roman" panose="02020603050405020304" pitchFamily="18" charset="0"/>
                          <a:cs typeface="Times New Roman" panose="02020603050405020304" pitchFamily="18" charset="0"/>
                        </a:rPr>
                        <a:t>4</a:t>
                      </a:r>
                      <a:r>
                        <a:rPr lang="mn-MN" sz="1600" dirty="0" smtClean="0">
                          <a:effectLst/>
                          <a:latin typeface="Times New Roman" panose="02020603050405020304" pitchFamily="18" charset="0"/>
                          <a:cs typeface="Times New Roman" panose="02020603050405020304" pitchFamily="18" charset="0"/>
                        </a:rPr>
                        <a:t>.</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mn-MN" sz="1600" dirty="0" smtClean="0">
                          <a:latin typeface="Times New Roman" panose="02020603050405020304" pitchFamily="18" charset="0"/>
                          <a:cs typeface="Times New Roman" panose="02020603050405020304" pitchFamily="18" charset="0"/>
                        </a:rPr>
                        <a:t>Хэрэглэгчийн</a:t>
                      </a:r>
                      <a:r>
                        <a:rPr lang="en-US" sz="1600" dirty="0" smtClean="0">
                          <a:latin typeface="Times New Roman" panose="02020603050405020304" pitchFamily="18" charset="0"/>
                          <a:cs typeface="Times New Roman" panose="02020603050405020304" pitchFamily="18" charset="0"/>
                        </a:rPr>
                        <a:t> </a:t>
                      </a:r>
                      <a:r>
                        <a:rPr lang="mn-MN" sz="1600" dirty="0" smtClean="0">
                          <a:effectLst/>
                          <a:latin typeface="Times New Roman" panose="02020603050405020304" pitchFamily="18" charset="0"/>
                          <a:cs typeface="Times New Roman" panose="02020603050405020304" pitchFamily="18" charset="0"/>
                        </a:rPr>
                        <a:t>утас</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US" sz="1600" dirty="0">
                          <a:effectLst/>
                          <a:latin typeface="Times New Roman" panose="02020603050405020304" pitchFamily="18" charset="0"/>
                          <a:cs typeface="Times New Roman" panose="02020603050405020304" pitchFamily="18" charset="0"/>
                        </a:rPr>
                        <a:t>Phone</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US" sz="1600" dirty="0" err="1" smtClean="0">
                          <a:effectLst/>
                          <a:latin typeface="Times New Roman" panose="02020603050405020304" pitchFamily="18" charset="0"/>
                          <a:ea typeface="+mn-ea"/>
                          <a:cs typeface="Times New Roman" panose="02020603050405020304" pitchFamily="18" charset="0"/>
                        </a:rPr>
                        <a:t>int</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US" sz="1600" dirty="0">
                          <a:effectLst/>
                          <a:latin typeface="Times New Roman" panose="02020603050405020304" pitchFamily="18" charset="0"/>
                          <a:cs typeface="Times New Roman" panose="02020603050405020304" pitchFamily="18" charset="0"/>
                        </a:rPr>
                        <a:t>20</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mn-MN" sz="1600" dirty="0">
                          <a:effectLst/>
                          <a:latin typeface="Times New Roman" panose="02020603050405020304" pitchFamily="18" charset="0"/>
                          <a:cs typeface="Times New Roman" panose="02020603050405020304" pitchFamily="18" charset="0"/>
                        </a:rPr>
                        <a:t>88666236</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4150825052"/>
              </p:ext>
            </p:extLst>
          </p:nvPr>
        </p:nvGraphicFramePr>
        <p:xfrm>
          <a:off x="1744390" y="1877783"/>
          <a:ext cx="7885647" cy="2316480"/>
        </p:xfrm>
        <a:graphic>
          <a:graphicData uri="http://schemas.openxmlformats.org/drawingml/2006/table">
            <a:tbl>
              <a:tblPr firstRow="1" bandRow="1">
                <a:tableStyleId>{5C22544A-7EE6-4342-B048-85BDC9FD1C3A}</a:tableStyleId>
              </a:tblPr>
              <a:tblGrid>
                <a:gridCol w="876183"/>
                <a:gridCol w="876183"/>
                <a:gridCol w="876183"/>
                <a:gridCol w="876183"/>
                <a:gridCol w="876183"/>
                <a:gridCol w="876183"/>
                <a:gridCol w="876183"/>
                <a:gridCol w="876183"/>
                <a:gridCol w="876183"/>
              </a:tblGrid>
              <a:tr h="579120">
                <a:tc>
                  <a:txBody>
                    <a:bodyPr/>
                    <a:lstStyle/>
                    <a:p>
                      <a:r>
                        <a:rPr lang="mn-MN" sz="1600" dirty="0" smtClean="0">
                          <a:latin typeface="Times New Roman" panose="02020603050405020304" pitchFamily="18" charset="0"/>
                          <a:cs typeface="Times New Roman" panose="02020603050405020304" pitchFamily="18" charset="0"/>
                        </a:rPr>
                        <a:t>№</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Атрибут</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Filed</a:t>
                      </a:r>
                      <a:r>
                        <a:rPr lang="mn-MN" sz="1600" dirty="0" smtClean="0">
                          <a:latin typeface="Times New Roman" panose="02020603050405020304" pitchFamily="18" charset="0"/>
                          <a:cs typeface="Times New Roman" panose="02020603050405020304" pitchFamily="18" charset="0"/>
                        </a:rPr>
                        <a:t> </a:t>
                      </a:r>
                      <a:r>
                        <a:rPr lang="en-US" sz="1600" dirty="0" smtClean="0">
                          <a:latin typeface="Times New Roman" panose="02020603050405020304" pitchFamily="18" charset="0"/>
                          <a:cs typeface="Times New Roman" panose="02020603050405020304" pitchFamily="18" charset="0"/>
                        </a:rPr>
                        <a:t>Name</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Төрөл</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Урт</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Жишээ</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Атрибут</a:t>
                      </a:r>
                      <a:endParaRPr lang="en-US" sz="1600" dirty="0">
                        <a:latin typeface="Times New Roman" panose="02020603050405020304" pitchFamily="18" charset="0"/>
                        <a:cs typeface="Times New Roman" panose="02020603050405020304" pitchFamily="18" charset="0"/>
                      </a:endParaRPr>
                    </a:p>
                  </a:txBody>
                  <a:tcPr/>
                </a:tc>
                <a:tc>
                  <a:txBody>
                    <a:bodyPr/>
                    <a:lstStyle/>
                    <a:p>
                      <a:endParaRPr lang="en-US"/>
                    </a:p>
                  </a:txBody>
                  <a:tcPr/>
                </a:tc>
              </a:tr>
              <a:tr h="579120">
                <a:tc>
                  <a:txBody>
                    <a:bodyPr/>
                    <a:lstStyle/>
                    <a:p>
                      <a:r>
                        <a:rPr lang="mn-MN" sz="1600" dirty="0" smtClean="0">
                          <a:latin typeface="Times New Roman" panose="02020603050405020304" pitchFamily="18" charset="0"/>
                          <a:cs typeface="Times New Roman" panose="02020603050405020304" pitchFamily="18" charset="0"/>
                        </a:rPr>
                        <a:t>1.</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Нэгж</a:t>
                      </a:r>
                      <a:r>
                        <a:rPr lang="mn-MN" sz="1600" baseline="0" dirty="0" smtClean="0">
                          <a:latin typeface="Times New Roman" panose="02020603050405020304" pitchFamily="18" charset="0"/>
                          <a:cs typeface="Times New Roman" panose="02020603050405020304" pitchFamily="18" charset="0"/>
                        </a:rPr>
                        <a:t> хэлтэс</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err="1" smtClean="0">
                          <a:latin typeface="Times New Roman" panose="02020603050405020304" pitchFamily="18" charset="0"/>
                          <a:cs typeface="Times New Roman" panose="02020603050405020304" pitchFamily="18" charset="0"/>
                        </a:rPr>
                        <a:t>U_division</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err="1" smtClean="0">
                          <a:latin typeface="Times New Roman" panose="02020603050405020304" pitchFamily="18" charset="0"/>
                          <a:cs typeface="Times New Roman" panose="02020603050405020304" pitchFamily="18" charset="0"/>
                        </a:rPr>
                        <a:t>Varchar</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2</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EL/electron/</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1.</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Нэгж</a:t>
                      </a:r>
                      <a:r>
                        <a:rPr lang="mn-MN" sz="1600" baseline="0" dirty="0" smtClean="0">
                          <a:latin typeface="Times New Roman" panose="02020603050405020304" pitchFamily="18" charset="0"/>
                          <a:cs typeface="Times New Roman" panose="02020603050405020304" pitchFamily="18" charset="0"/>
                        </a:rPr>
                        <a:t> хэлтэс</a:t>
                      </a:r>
                      <a:endParaRPr lang="en-US" sz="1600" dirty="0">
                        <a:latin typeface="Times New Roman" panose="02020603050405020304" pitchFamily="18" charset="0"/>
                        <a:cs typeface="Times New Roman" panose="02020603050405020304" pitchFamily="18" charset="0"/>
                      </a:endParaRPr>
                    </a:p>
                  </a:txBody>
                  <a:tcPr/>
                </a:tc>
                <a:tc>
                  <a:txBody>
                    <a:bodyPr/>
                    <a:lstStyle/>
                    <a:p>
                      <a:endParaRPr lang="en-US"/>
                    </a:p>
                  </a:txBody>
                  <a:tcPr/>
                </a:tc>
              </a:tr>
              <a:tr h="579120">
                <a:tc>
                  <a:txBody>
                    <a:bodyPr/>
                    <a:lstStyle/>
                    <a:p>
                      <a:r>
                        <a:rPr lang="mn-MN" sz="1600" dirty="0" smtClean="0">
                          <a:latin typeface="Times New Roman" panose="02020603050405020304" pitchFamily="18" charset="0"/>
                          <a:cs typeface="Times New Roman" panose="02020603050405020304" pitchFamily="18" charset="0"/>
                        </a:rPr>
                        <a:t>2.</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Барааны код</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err="1" smtClean="0">
                          <a:latin typeface="Times New Roman" panose="02020603050405020304" pitchFamily="18" charset="0"/>
                          <a:cs typeface="Times New Roman" panose="02020603050405020304" pitchFamily="18" charset="0"/>
                        </a:rPr>
                        <a:t>I_code</a:t>
                      </a:r>
                      <a:endParaRPr lang="en-US" sz="1600" dirty="0">
                        <a:latin typeface="Times New Roman" panose="02020603050405020304" pitchFamily="18" charset="0"/>
                        <a:cs typeface="Times New Roman" panose="02020603050405020304" pitchFamily="18" charset="0"/>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err="1" smtClean="0">
                          <a:latin typeface="Times New Roman" panose="02020603050405020304" pitchFamily="18" charset="0"/>
                          <a:cs typeface="Times New Roman" panose="02020603050405020304" pitchFamily="18" charset="0"/>
                        </a:rPr>
                        <a:t>Varchar</a:t>
                      </a:r>
                      <a:endParaRPr lang="en-US" sz="1600" dirty="0" smtClean="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5</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SU059</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2.</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Барааны код</a:t>
                      </a:r>
                      <a:endParaRPr lang="en-US" sz="1600" dirty="0">
                        <a:latin typeface="Times New Roman" panose="02020603050405020304" pitchFamily="18" charset="0"/>
                        <a:cs typeface="Times New Roman" panose="02020603050405020304" pitchFamily="18" charset="0"/>
                      </a:endParaRPr>
                    </a:p>
                  </a:txBody>
                  <a:tcPr/>
                </a:tc>
                <a:tc>
                  <a:txBody>
                    <a:bodyPr/>
                    <a:lstStyle/>
                    <a:p>
                      <a:endParaRPr lang="en-US"/>
                    </a:p>
                  </a:txBody>
                  <a:tcPr/>
                </a:tc>
              </a:tr>
              <a:tr h="579120">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tr>
            </a:tbl>
          </a:graphicData>
        </a:graphic>
      </p:graphicFrame>
    </p:spTree>
    <p:extLst>
      <p:ext uri="{BB962C8B-B14F-4D97-AF65-F5344CB8AC3E}">
        <p14:creationId xmlns:p14="http://schemas.microsoft.com/office/powerpoint/2010/main" val="34259246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3951441050"/>
              </p:ext>
            </p:extLst>
          </p:nvPr>
        </p:nvGraphicFramePr>
        <p:xfrm>
          <a:off x="1729006" y="875763"/>
          <a:ext cx="8576820" cy="1839770"/>
        </p:xfrm>
        <a:graphic>
          <a:graphicData uri="http://schemas.openxmlformats.org/drawingml/2006/table">
            <a:tbl>
              <a:tblPr firstRow="1" bandRow="1">
                <a:tableStyleId>{5C22544A-7EE6-4342-B048-85BDC9FD1C3A}</a:tableStyleId>
              </a:tblPr>
              <a:tblGrid>
                <a:gridCol w="454796"/>
                <a:gridCol w="2151530"/>
                <a:gridCol w="1742739"/>
                <a:gridCol w="1258644"/>
                <a:gridCol w="839097"/>
                <a:gridCol w="2130014"/>
              </a:tblGrid>
              <a:tr h="356410">
                <a:tc>
                  <a:txBody>
                    <a:bodyPr/>
                    <a:lstStyle/>
                    <a:p>
                      <a:r>
                        <a:rPr lang="mn-MN" sz="1600" dirty="0" smtClean="0">
                          <a:latin typeface="Times New Roman" panose="02020603050405020304" pitchFamily="18" charset="0"/>
                          <a:cs typeface="Times New Roman" panose="02020603050405020304" pitchFamily="18" charset="0"/>
                        </a:rPr>
                        <a:t>№</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Атрибут</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Filed</a:t>
                      </a:r>
                      <a:r>
                        <a:rPr lang="mn-MN" sz="1600" dirty="0" smtClean="0">
                          <a:latin typeface="Times New Roman" panose="02020603050405020304" pitchFamily="18" charset="0"/>
                          <a:cs typeface="Times New Roman" panose="02020603050405020304" pitchFamily="18" charset="0"/>
                        </a:rPr>
                        <a:t> </a:t>
                      </a:r>
                      <a:r>
                        <a:rPr lang="en-US" sz="1600" dirty="0" smtClean="0">
                          <a:latin typeface="Times New Roman" panose="02020603050405020304" pitchFamily="18" charset="0"/>
                          <a:cs typeface="Times New Roman" panose="02020603050405020304" pitchFamily="18" charset="0"/>
                        </a:rPr>
                        <a:t>Name</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Төрөл</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Урт</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Жишээ</a:t>
                      </a:r>
                      <a:endParaRPr lang="en-US" sz="1600" dirty="0">
                        <a:latin typeface="Times New Roman" panose="02020603050405020304" pitchFamily="18" charset="0"/>
                        <a:cs typeface="Times New Roman" panose="02020603050405020304" pitchFamily="18" charset="0"/>
                      </a:endParaRPr>
                    </a:p>
                  </a:txBody>
                  <a:tcPr/>
                </a:tc>
              </a:tr>
              <a:tr h="370840">
                <a:tc>
                  <a:txBody>
                    <a:bodyPr/>
                    <a:lstStyle/>
                    <a:p>
                      <a:r>
                        <a:rPr lang="mn-MN" sz="1600" dirty="0" smtClean="0">
                          <a:latin typeface="Times New Roman" panose="02020603050405020304" pitchFamily="18" charset="0"/>
                          <a:cs typeface="Times New Roman" panose="02020603050405020304" pitchFamily="18" charset="0"/>
                        </a:rPr>
                        <a:t>1.</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Нэгж</a:t>
                      </a:r>
                      <a:r>
                        <a:rPr lang="mn-MN" sz="1600" baseline="0" dirty="0" smtClean="0">
                          <a:latin typeface="Times New Roman" panose="02020603050405020304" pitchFamily="18" charset="0"/>
                          <a:cs typeface="Times New Roman" panose="02020603050405020304" pitchFamily="18" charset="0"/>
                        </a:rPr>
                        <a:t> хэлтэс</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err="1" smtClean="0">
                          <a:latin typeface="Times New Roman" panose="02020603050405020304" pitchFamily="18" charset="0"/>
                          <a:cs typeface="Times New Roman" panose="02020603050405020304" pitchFamily="18" charset="0"/>
                        </a:rPr>
                        <a:t>U_division</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err="1" smtClean="0">
                          <a:latin typeface="Times New Roman" panose="02020603050405020304" pitchFamily="18" charset="0"/>
                          <a:cs typeface="Times New Roman" panose="02020603050405020304" pitchFamily="18" charset="0"/>
                        </a:rPr>
                        <a:t>Varchar</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2</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EL/electron/</a:t>
                      </a:r>
                      <a:endParaRPr lang="en-US" sz="1600" dirty="0">
                        <a:latin typeface="Times New Roman" panose="02020603050405020304" pitchFamily="18" charset="0"/>
                        <a:cs typeface="Times New Roman" panose="02020603050405020304" pitchFamily="18" charset="0"/>
                      </a:endParaRPr>
                    </a:p>
                  </a:txBody>
                  <a:tcPr/>
                </a:tc>
              </a:tr>
              <a:tr h="370840">
                <a:tc>
                  <a:txBody>
                    <a:bodyPr/>
                    <a:lstStyle/>
                    <a:p>
                      <a:r>
                        <a:rPr lang="mn-MN" sz="1600" dirty="0" smtClean="0">
                          <a:latin typeface="Times New Roman" panose="02020603050405020304" pitchFamily="18" charset="0"/>
                          <a:cs typeface="Times New Roman" panose="02020603050405020304" pitchFamily="18" charset="0"/>
                        </a:rPr>
                        <a:t>2.</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Барааны</a:t>
                      </a:r>
                      <a:r>
                        <a:rPr lang="mn-MN" sz="1600" baseline="0" dirty="0" smtClean="0">
                          <a:latin typeface="Times New Roman" panose="02020603050405020304" pitchFamily="18" charset="0"/>
                          <a:cs typeface="Times New Roman" panose="02020603050405020304" pitchFamily="18" charset="0"/>
                        </a:rPr>
                        <a:t> нэр</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err="1" smtClean="0">
                          <a:latin typeface="Times New Roman" panose="02020603050405020304" pitchFamily="18" charset="0"/>
                          <a:cs typeface="Times New Roman" panose="02020603050405020304" pitchFamily="18" charset="0"/>
                        </a:rPr>
                        <a:t>I_name</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err="1" smtClean="0">
                          <a:latin typeface="Times New Roman" panose="02020603050405020304" pitchFamily="18" charset="0"/>
                          <a:cs typeface="Times New Roman" panose="02020603050405020304" pitchFamily="18" charset="0"/>
                        </a:rPr>
                        <a:t>Nvarchar</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30</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Махан бүтээгдэхүүн</a:t>
                      </a:r>
                      <a:endParaRPr lang="en-US" sz="1600" dirty="0">
                        <a:latin typeface="Times New Roman" panose="02020603050405020304" pitchFamily="18" charset="0"/>
                        <a:cs typeface="Times New Roman" panose="02020603050405020304" pitchFamily="18" charset="0"/>
                      </a:endParaRPr>
                    </a:p>
                  </a:txBody>
                  <a:tcPr/>
                </a:tc>
              </a:tr>
              <a:tr h="370840">
                <a:tc>
                  <a:txBody>
                    <a:bodyPr/>
                    <a:lstStyle/>
                    <a:p>
                      <a:r>
                        <a:rPr lang="mn-MN" sz="1600" dirty="0" smtClean="0">
                          <a:latin typeface="Times New Roman" panose="02020603050405020304" pitchFamily="18" charset="0"/>
                          <a:cs typeface="Times New Roman" panose="02020603050405020304" pitchFamily="18" charset="0"/>
                        </a:rPr>
                        <a:t>3.</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Барааны код</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err="1" smtClean="0">
                          <a:latin typeface="Times New Roman" panose="02020603050405020304" pitchFamily="18" charset="0"/>
                          <a:cs typeface="Times New Roman" panose="02020603050405020304" pitchFamily="18" charset="0"/>
                        </a:rPr>
                        <a:t>I_code</a:t>
                      </a:r>
                      <a:endParaRPr lang="en-US" sz="1600" dirty="0">
                        <a:latin typeface="Times New Roman" panose="02020603050405020304" pitchFamily="18" charset="0"/>
                        <a:cs typeface="Times New Roman" panose="02020603050405020304" pitchFamily="18" charset="0"/>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err="1" smtClean="0">
                          <a:latin typeface="Times New Roman" panose="02020603050405020304" pitchFamily="18" charset="0"/>
                          <a:cs typeface="Times New Roman" panose="02020603050405020304" pitchFamily="18" charset="0"/>
                        </a:rPr>
                        <a:t>Varchar</a:t>
                      </a:r>
                      <a:endParaRPr lang="en-US" sz="1600" dirty="0" smtClean="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5</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SU059</a:t>
                      </a:r>
                      <a:endParaRPr lang="en-US" sz="1600" dirty="0">
                        <a:latin typeface="Times New Roman" panose="02020603050405020304" pitchFamily="18" charset="0"/>
                        <a:cs typeface="Times New Roman" panose="02020603050405020304" pitchFamily="18" charset="0"/>
                      </a:endParaRPr>
                    </a:p>
                  </a:txBody>
                  <a:tcPr/>
                </a:tc>
              </a:tr>
              <a:tr h="370840">
                <a:tc>
                  <a:txBody>
                    <a:bodyPr/>
                    <a:lstStyle/>
                    <a:p>
                      <a:r>
                        <a:rPr lang="mn-MN" sz="1600" dirty="0" smtClean="0">
                          <a:latin typeface="Times New Roman" panose="02020603050405020304" pitchFamily="18" charset="0"/>
                          <a:cs typeface="Times New Roman" panose="02020603050405020304" pitchFamily="18" charset="0"/>
                        </a:rPr>
                        <a:t>4.</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Борлуулагч</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distributor</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err="1" smtClean="0">
                          <a:latin typeface="Times New Roman" panose="02020603050405020304" pitchFamily="18" charset="0"/>
                          <a:cs typeface="Times New Roman" panose="02020603050405020304" pitchFamily="18" charset="0"/>
                        </a:rPr>
                        <a:t>Nvarchar</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50</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EL999</a:t>
                      </a:r>
                      <a:endParaRPr lang="en-US" sz="1600" dirty="0">
                        <a:latin typeface="Times New Roman" panose="02020603050405020304" pitchFamily="18" charset="0"/>
                        <a:cs typeface="Times New Roman" panose="02020603050405020304" pitchFamily="18" charset="0"/>
                      </a:endParaRPr>
                    </a:p>
                  </a:txBody>
                  <a:tcPr/>
                </a:tc>
              </a:tr>
            </a:tbl>
          </a:graphicData>
        </a:graphic>
      </p:graphicFrame>
      <p:sp>
        <p:nvSpPr>
          <p:cNvPr id="7" name="Rectangle 6"/>
          <p:cNvSpPr/>
          <p:nvPr/>
        </p:nvSpPr>
        <p:spPr>
          <a:xfrm>
            <a:off x="1732371" y="323594"/>
            <a:ext cx="2813591" cy="369332"/>
          </a:xfrm>
          <a:prstGeom prst="rect">
            <a:avLst/>
          </a:prstGeom>
        </p:spPr>
        <p:txBody>
          <a:bodyPr wrap="none">
            <a:spAutoFit/>
          </a:bodyPr>
          <a:lstStyle/>
          <a:p>
            <a:pPr algn="just">
              <a:spcAft>
                <a:spcPts val="0"/>
              </a:spcAft>
            </a:pPr>
            <a:r>
              <a:rPr lang="mn-MN" dirty="0" smtClean="0">
                <a:latin typeface="Times New Roman" panose="02020603050405020304" pitchFamily="18" charset="0"/>
                <a:ea typeface="Times New Roman" panose="02020603050405020304" pitchFamily="18" charset="0"/>
              </a:rPr>
              <a:t>3.</a:t>
            </a:r>
            <a:r>
              <a:rPr lang="en-US" dirty="0" smtClean="0">
                <a:latin typeface="Times New Roman" panose="02020603050405020304" pitchFamily="18" charset="0"/>
                <a:ea typeface="Times New Roman" panose="02020603050405020304" pitchFamily="18" charset="0"/>
              </a:rPr>
              <a:t> </a:t>
            </a:r>
            <a:r>
              <a:rPr lang="mn-MN" dirty="0" smtClean="0">
                <a:latin typeface="Times New Roman" panose="02020603050405020304" pitchFamily="18" charset="0"/>
                <a:ea typeface="Times New Roman" panose="02020603050405020304" pitchFamily="18" charset="0"/>
              </a:rPr>
              <a:t>Барааны төрөл</a:t>
            </a:r>
            <a:r>
              <a:rPr lang="en-US" dirty="0" smtClean="0">
                <a:latin typeface="Times New Roman" panose="02020603050405020304" pitchFamily="18" charset="0"/>
                <a:ea typeface="Times New Roman" panose="02020603050405020304" pitchFamily="18" charset="0"/>
              </a:rPr>
              <a:t>/Item type</a:t>
            </a:r>
            <a:endParaRPr lang="en-US" dirty="0">
              <a:effectLst/>
              <a:latin typeface="Times New Roman" panose="02020603050405020304" pitchFamily="18" charset="0"/>
              <a:ea typeface="Times New Roman" panose="02020603050405020304" pitchFamily="18" charset="0"/>
            </a:endParaRPr>
          </a:p>
        </p:txBody>
      </p:sp>
      <p:sp>
        <p:nvSpPr>
          <p:cNvPr id="8" name="Rectangle 7"/>
          <p:cNvSpPr/>
          <p:nvPr/>
        </p:nvSpPr>
        <p:spPr>
          <a:xfrm>
            <a:off x="1732371" y="3252680"/>
            <a:ext cx="3000180" cy="369332"/>
          </a:xfrm>
          <a:prstGeom prst="rect">
            <a:avLst/>
          </a:prstGeom>
        </p:spPr>
        <p:txBody>
          <a:bodyPr wrap="none">
            <a:spAutoFit/>
          </a:bodyPr>
          <a:lstStyle/>
          <a:p>
            <a:pPr algn="just">
              <a:spcAft>
                <a:spcPts val="0"/>
              </a:spcAft>
            </a:pPr>
            <a:r>
              <a:rPr lang="en-US" dirty="0" smtClean="0">
                <a:latin typeface="Times New Roman" panose="02020603050405020304" pitchFamily="18" charset="0"/>
                <a:ea typeface="Times New Roman" panose="02020603050405020304" pitchFamily="18" charset="0"/>
              </a:rPr>
              <a:t>4</a:t>
            </a:r>
            <a:r>
              <a:rPr lang="mn-MN" dirty="0" smtClean="0">
                <a:latin typeface="Times New Roman" panose="02020603050405020304" pitchFamily="18" charset="0"/>
                <a:ea typeface="Times New Roman" panose="02020603050405020304" pitchFamily="18" charset="0"/>
              </a:rPr>
              <a:t>.</a:t>
            </a:r>
            <a:r>
              <a:rPr lang="en-US" dirty="0" smtClean="0">
                <a:latin typeface="Times New Roman" panose="02020603050405020304" pitchFamily="18" charset="0"/>
                <a:ea typeface="Times New Roman" panose="02020603050405020304" pitchFamily="18" charset="0"/>
              </a:rPr>
              <a:t> </a:t>
            </a:r>
            <a:r>
              <a:rPr lang="mn-MN" dirty="0" smtClean="0">
                <a:latin typeface="Times New Roman" panose="02020603050405020304" pitchFamily="18" charset="0"/>
                <a:ea typeface="Times New Roman" panose="02020603050405020304" pitchFamily="18" charset="0"/>
              </a:rPr>
              <a:t>Бараа</a:t>
            </a:r>
            <a:r>
              <a:rPr lang="en-US" dirty="0" smtClean="0">
                <a:latin typeface="Times New Roman" panose="02020603050405020304" pitchFamily="18" charset="0"/>
                <a:ea typeface="Times New Roman" panose="02020603050405020304" pitchFamily="18" charset="0"/>
              </a:rPr>
              <a:t> </a:t>
            </a:r>
            <a:r>
              <a:rPr lang="mn-MN" dirty="0" smtClean="0">
                <a:latin typeface="Times New Roman" panose="02020603050405020304" pitchFamily="18" charset="0"/>
                <a:ea typeface="Times New Roman" panose="02020603050405020304" pitchFamily="18" charset="0"/>
              </a:rPr>
              <a:t>бүтээгдэхүүн</a:t>
            </a:r>
            <a:r>
              <a:rPr lang="en-US" dirty="0" smtClean="0">
                <a:latin typeface="Times New Roman" panose="02020603050405020304" pitchFamily="18" charset="0"/>
                <a:ea typeface="Times New Roman" panose="02020603050405020304" pitchFamily="18" charset="0"/>
              </a:rPr>
              <a:t>/Goods</a:t>
            </a:r>
            <a:endParaRPr lang="en-US" dirty="0">
              <a:effectLst/>
              <a:latin typeface="Times New Roman" panose="02020603050405020304" pitchFamily="18" charset="0"/>
              <a:ea typeface="Times New Roman" panose="02020603050405020304" pitchFamily="18" charset="0"/>
            </a:endParaRPr>
          </a:p>
        </p:txBody>
      </p:sp>
      <p:graphicFrame>
        <p:nvGraphicFramePr>
          <p:cNvPr id="12" name="Table 11"/>
          <p:cNvGraphicFramePr>
            <a:graphicFrameLocks noGrp="1"/>
          </p:cNvGraphicFramePr>
          <p:nvPr>
            <p:extLst>
              <p:ext uri="{D42A27DB-BD31-4B8C-83A1-F6EECF244321}">
                <p14:modId xmlns:p14="http://schemas.microsoft.com/office/powerpoint/2010/main" val="3204830936"/>
              </p:ext>
            </p:extLst>
          </p:nvPr>
        </p:nvGraphicFramePr>
        <p:xfrm>
          <a:off x="1761225" y="3830633"/>
          <a:ext cx="8490813" cy="2153920"/>
        </p:xfrm>
        <a:graphic>
          <a:graphicData uri="http://schemas.openxmlformats.org/drawingml/2006/table">
            <a:tbl>
              <a:tblPr firstRow="1" bandRow="1">
                <a:tableStyleId>{5C22544A-7EE6-4342-B048-85BDC9FD1C3A}</a:tableStyleId>
              </a:tblPr>
              <a:tblGrid>
                <a:gridCol w="422577"/>
                <a:gridCol w="2151530"/>
                <a:gridCol w="1753496"/>
                <a:gridCol w="1312433"/>
                <a:gridCol w="699247"/>
                <a:gridCol w="2151530"/>
              </a:tblGrid>
              <a:tr h="330652">
                <a:tc>
                  <a:txBody>
                    <a:bodyPr/>
                    <a:lstStyle/>
                    <a:p>
                      <a:r>
                        <a:rPr lang="mn-MN" sz="1600" dirty="0" smtClean="0">
                          <a:latin typeface="Times New Roman" panose="02020603050405020304" pitchFamily="18" charset="0"/>
                          <a:cs typeface="Times New Roman" panose="02020603050405020304" pitchFamily="18" charset="0"/>
                        </a:rPr>
                        <a:t>№</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Атрибут</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Filed</a:t>
                      </a:r>
                      <a:r>
                        <a:rPr lang="mn-MN" sz="1600" dirty="0" smtClean="0">
                          <a:latin typeface="Times New Roman" panose="02020603050405020304" pitchFamily="18" charset="0"/>
                          <a:cs typeface="Times New Roman" panose="02020603050405020304" pitchFamily="18" charset="0"/>
                        </a:rPr>
                        <a:t> </a:t>
                      </a:r>
                      <a:r>
                        <a:rPr lang="en-US" sz="1600" dirty="0" smtClean="0">
                          <a:latin typeface="Times New Roman" panose="02020603050405020304" pitchFamily="18" charset="0"/>
                          <a:cs typeface="Times New Roman" panose="02020603050405020304" pitchFamily="18" charset="0"/>
                        </a:rPr>
                        <a:t>Name</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Төрөл</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Урт</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Жишээ</a:t>
                      </a:r>
                      <a:endParaRPr lang="en-US" sz="1600" dirty="0">
                        <a:latin typeface="Times New Roman" panose="02020603050405020304" pitchFamily="18" charset="0"/>
                        <a:cs typeface="Times New Roman" panose="02020603050405020304" pitchFamily="18" charset="0"/>
                      </a:endParaRPr>
                    </a:p>
                  </a:txBody>
                  <a:tcPr/>
                </a:tc>
              </a:tr>
              <a:tr h="370840">
                <a:tc>
                  <a:txBody>
                    <a:bodyPr/>
                    <a:lstStyle/>
                    <a:p>
                      <a:r>
                        <a:rPr lang="en-US" sz="1600" dirty="0" smtClean="0">
                          <a:latin typeface="Times New Roman" panose="02020603050405020304" pitchFamily="18" charset="0"/>
                          <a:cs typeface="Times New Roman" panose="02020603050405020304" pitchFamily="18" charset="0"/>
                        </a:rPr>
                        <a:t>1</a:t>
                      </a:r>
                      <a:r>
                        <a:rPr lang="mn-MN" sz="1600" dirty="0" smtClean="0">
                          <a:latin typeface="Times New Roman" panose="02020603050405020304" pitchFamily="18" charset="0"/>
                          <a:cs typeface="Times New Roman" panose="02020603050405020304" pitchFamily="18" charset="0"/>
                        </a:rPr>
                        <a:t>.</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Барааны</a:t>
                      </a:r>
                      <a:r>
                        <a:rPr lang="mn-MN" sz="1600" baseline="0" dirty="0" smtClean="0">
                          <a:latin typeface="Times New Roman" panose="02020603050405020304" pitchFamily="18" charset="0"/>
                          <a:cs typeface="Times New Roman" panose="02020603050405020304" pitchFamily="18" charset="0"/>
                        </a:rPr>
                        <a:t> код</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err="1" smtClean="0">
                          <a:latin typeface="Times New Roman" panose="02020603050405020304" pitchFamily="18" charset="0"/>
                          <a:cs typeface="Times New Roman" panose="02020603050405020304" pitchFamily="18" charset="0"/>
                        </a:rPr>
                        <a:t>I_code</a:t>
                      </a:r>
                      <a:endParaRPr lang="en-US" sz="1600" dirty="0">
                        <a:latin typeface="Times New Roman" panose="02020603050405020304" pitchFamily="18" charset="0"/>
                        <a:cs typeface="Times New Roman" panose="02020603050405020304" pitchFamily="18" charset="0"/>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err="1" smtClean="0">
                          <a:latin typeface="Times New Roman" panose="02020603050405020304" pitchFamily="18" charset="0"/>
                          <a:cs typeface="Times New Roman" panose="02020603050405020304" pitchFamily="18" charset="0"/>
                        </a:rPr>
                        <a:t>Varchar</a:t>
                      </a:r>
                      <a:endParaRPr lang="en-US" sz="1600" dirty="0" smtClean="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5</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SU059</a:t>
                      </a:r>
                      <a:endParaRPr lang="en-US" sz="1600" dirty="0">
                        <a:latin typeface="Times New Roman" panose="02020603050405020304" pitchFamily="18" charset="0"/>
                        <a:cs typeface="Times New Roman" panose="02020603050405020304" pitchFamily="18" charset="0"/>
                      </a:endParaRPr>
                    </a:p>
                  </a:txBody>
                  <a:tcPr/>
                </a:tc>
              </a:tr>
              <a:tr h="370840">
                <a:tc>
                  <a:txBody>
                    <a:bodyPr/>
                    <a:lstStyle/>
                    <a:p>
                      <a:r>
                        <a:rPr lang="en-US" sz="1600" dirty="0" smtClean="0">
                          <a:latin typeface="Times New Roman" panose="02020603050405020304" pitchFamily="18" charset="0"/>
                          <a:cs typeface="Times New Roman" panose="02020603050405020304" pitchFamily="18" charset="0"/>
                        </a:rPr>
                        <a:t>2</a:t>
                      </a:r>
                      <a:r>
                        <a:rPr lang="mn-MN" sz="1600" dirty="0" smtClean="0">
                          <a:latin typeface="Times New Roman" panose="02020603050405020304" pitchFamily="18" charset="0"/>
                          <a:cs typeface="Times New Roman" panose="02020603050405020304" pitchFamily="18" charset="0"/>
                        </a:rPr>
                        <a:t>.</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Борлуулагчийн</a:t>
                      </a:r>
                      <a:r>
                        <a:rPr lang="mn-MN" sz="1600" baseline="0" dirty="0" smtClean="0">
                          <a:latin typeface="Times New Roman" panose="02020603050405020304" pitchFamily="18" charset="0"/>
                          <a:cs typeface="Times New Roman" panose="02020603050405020304" pitchFamily="18" charset="0"/>
                        </a:rPr>
                        <a:t> код</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err="1" smtClean="0">
                          <a:latin typeface="Times New Roman" panose="02020603050405020304" pitchFamily="18" charset="0"/>
                          <a:cs typeface="Times New Roman" panose="02020603050405020304" pitchFamily="18" charset="0"/>
                        </a:rPr>
                        <a:t>D_code</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err="1" smtClean="0">
                          <a:latin typeface="Times New Roman" panose="02020603050405020304" pitchFamily="18" charset="0"/>
                          <a:cs typeface="Times New Roman" panose="02020603050405020304" pitchFamily="18" charset="0"/>
                        </a:rPr>
                        <a:t>Varchar</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10</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ELSU059021</a:t>
                      </a:r>
                      <a:endParaRPr lang="en-US" sz="1600" dirty="0">
                        <a:latin typeface="Times New Roman" panose="02020603050405020304" pitchFamily="18" charset="0"/>
                        <a:cs typeface="Times New Roman" panose="02020603050405020304" pitchFamily="18" charset="0"/>
                      </a:endParaRPr>
                    </a:p>
                  </a:txBody>
                  <a:tcPr/>
                </a:tc>
              </a:tr>
              <a:tr h="370840">
                <a:tc>
                  <a:txBody>
                    <a:bodyPr/>
                    <a:lstStyle/>
                    <a:p>
                      <a:r>
                        <a:rPr lang="en-US" sz="1600" dirty="0" smtClean="0">
                          <a:latin typeface="Times New Roman" panose="02020603050405020304" pitchFamily="18" charset="0"/>
                          <a:cs typeface="Times New Roman" panose="02020603050405020304" pitchFamily="18" charset="0"/>
                        </a:rPr>
                        <a:t>3</a:t>
                      </a:r>
                      <a:r>
                        <a:rPr lang="mn-MN" sz="1600" dirty="0" smtClean="0">
                          <a:latin typeface="Times New Roman" panose="02020603050405020304" pitchFamily="18" charset="0"/>
                          <a:cs typeface="Times New Roman" panose="02020603050405020304" pitchFamily="18" charset="0"/>
                        </a:rPr>
                        <a:t>.</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Барааны</a:t>
                      </a:r>
                      <a:r>
                        <a:rPr lang="mn-MN" sz="1600" baseline="0" dirty="0" smtClean="0">
                          <a:latin typeface="Times New Roman" panose="02020603050405020304" pitchFamily="18" charset="0"/>
                          <a:cs typeface="Times New Roman" panose="02020603050405020304" pitchFamily="18" charset="0"/>
                        </a:rPr>
                        <a:t> үнэ </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err="1" smtClean="0">
                          <a:latin typeface="Times New Roman" panose="02020603050405020304" pitchFamily="18" charset="0"/>
                          <a:cs typeface="Times New Roman" panose="02020603050405020304" pitchFamily="18" charset="0"/>
                        </a:rPr>
                        <a:t>I_price</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Int16</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10</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1,000,000</a:t>
                      </a:r>
                      <a:endParaRPr lang="en-US" sz="1600" dirty="0">
                        <a:latin typeface="Times New Roman" panose="02020603050405020304" pitchFamily="18" charset="0"/>
                        <a:cs typeface="Times New Roman" panose="02020603050405020304" pitchFamily="18" charset="0"/>
                      </a:endParaRPr>
                    </a:p>
                  </a:txBody>
                  <a:tcPr/>
                </a:tc>
              </a:tr>
              <a:tr h="328094">
                <a:tc>
                  <a:txBody>
                    <a:bodyPr/>
                    <a:lstStyle/>
                    <a:p>
                      <a:r>
                        <a:rPr lang="mn-MN" sz="1600" dirty="0" smtClean="0">
                          <a:latin typeface="Times New Roman" panose="02020603050405020304" pitchFamily="18" charset="0"/>
                          <a:cs typeface="Times New Roman" panose="02020603050405020304" pitchFamily="18" charset="0"/>
                        </a:rPr>
                        <a:t>4.</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Барааны</a:t>
                      </a:r>
                      <a:r>
                        <a:rPr lang="mn-MN" sz="1600" baseline="0" dirty="0" smtClean="0">
                          <a:latin typeface="Times New Roman" panose="02020603050405020304" pitchFamily="18" charset="0"/>
                          <a:cs typeface="Times New Roman" panose="02020603050405020304" pitchFamily="18" charset="0"/>
                        </a:rPr>
                        <a:t> төрөл</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err="1" smtClean="0">
                          <a:latin typeface="Times New Roman" panose="02020603050405020304" pitchFamily="18" charset="0"/>
                          <a:cs typeface="Times New Roman" panose="02020603050405020304" pitchFamily="18" charset="0"/>
                        </a:rPr>
                        <a:t>I_type</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err="1" smtClean="0">
                          <a:latin typeface="Times New Roman" panose="02020603050405020304" pitchFamily="18" charset="0"/>
                          <a:cs typeface="Times New Roman" panose="02020603050405020304" pitchFamily="18" charset="0"/>
                        </a:rPr>
                        <a:t>Varchar</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7</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SU05901</a:t>
                      </a:r>
                      <a:endParaRPr lang="en-US" sz="1600" dirty="0">
                        <a:latin typeface="Times New Roman" panose="02020603050405020304" pitchFamily="18" charset="0"/>
                        <a:cs typeface="Times New Roman" panose="02020603050405020304" pitchFamily="18" charset="0"/>
                      </a:endParaRPr>
                    </a:p>
                  </a:txBody>
                  <a:tcPr/>
                </a:tc>
              </a:tr>
              <a:tr h="370840">
                <a:tc>
                  <a:txBody>
                    <a:bodyPr/>
                    <a:lstStyle/>
                    <a:p>
                      <a:r>
                        <a:rPr lang="mn-MN" sz="1600" dirty="0" smtClean="0">
                          <a:latin typeface="Times New Roman" panose="02020603050405020304" pitchFamily="18" charset="0"/>
                          <a:cs typeface="Times New Roman" panose="02020603050405020304" pitchFamily="18" charset="0"/>
                        </a:rPr>
                        <a:t>5.</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Борлуулагчийн нэр</a:t>
                      </a:r>
                      <a:endParaRPr lang="en-US" sz="1600" dirty="0">
                        <a:latin typeface="Times New Roman" panose="02020603050405020304" pitchFamily="18" charset="0"/>
                        <a:cs typeface="Times New Roman" panose="02020603050405020304" pitchFamily="18" charset="0"/>
                      </a:endParaRPr>
                    </a:p>
                  </a:txBody>
                  <a:tcPr/>
                </a:tc>
                <a:tc>
                  <a:txBody>
                    <a:bodyPr/>
                    <a:lstStyle/>
                    <a:p>
                      <a:pPr algn="just">
                        <a:spcAft>
                          <a:spcPts val="0"/>
                        </a:spcAft>
                      </a:pPr>
                      <a:r>
                        <a:rPr lang="en-US" sz="1600" dirty="0" err="1" smtClean="0">
                          <a:effectLst/>
                          <a:latin typeface="Times New Roman" panose="02020603050405020304" pitchFamily="18" charset="0"/>
                          <a:ea typeface="+mn-ea"/>
                          <a:cs typeface="Times New Roman" panose="02020603050405020304" pitchFamily="18" charset="0"/>
                        </a:rPr>
                        <a:t>D_name</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US" sz="1600" dirty="0" err="1">
                          <a:effectLst/>
                          <a:latin typeface="Times New Roman" panose="02020603050405020304" pitchFamily="18" charset="0"/>
                          <a:cs typeface="Times New Roman" panose="02020603050405020304" pitchFamily="18" charset="0"/>
                        </a:rPr>
                        <a:t>Nvarchar</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US" sz="1600" dirty="0">
                          <a:effectLst/>
                          <a:latin typeface="Times New Roman" panose="02020603050405020304" pitchFamily="18" charset="0"/>
                          <a:cs typeface="Times New Roman" panose="02020603050405020304" pitchFamily="18" charset="0"/>
                        </a:rPr>
                        <a:t>50</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mn-MN" sz="1600" dirty="0">
                          <a:effectLst/>
                          <a:latin typeface="Times New Roman" panose="02020603050405020304" pitchFamily="18" charset="0"/>
                          <a:cs typeface="Times New Roman" panose="02020603050405020304" pitchFamily="18" charset="0"/>
                        </a:rPr>
                        <a:t>Жаргал</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26177500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045637" y="927060"/>
            <a:ext cx="1613070" cy="369332"/>
          </a:xfrm>
          <a:prstGeom prst="rect">
            <a:avLst/>
          </a:prstGeom>
        </p:spPr>
        <p:txBody>
          <a:bodyPr wrap="none">
            <a:spAutoFit/>
          </a:bodyPr>
          <a:lstStyle/>
          <a:p>
            <a:pPr algn="just">
              <a:spcAft>
                <a:spcPts val="0"/>
              </a:spcAft>
            </a:pPr>
            <a:r>
              <a:rPr lang="mn-MN" dirty="0" smtClean="0">
                <a:latin typeface="Times New Roman" panose="02020603050405020304" pitchFamily="18" charset="0"/>
                <a:ea typeface="Times New Roman" panose="02020603050405020304" pitchFamily="18" charset="0"/>
              </a:rPr>
              <a:t>5. Борлуулалт</a:t>
            </a:r>
            <a:r>
              <a:rPr lang="mn-MN" dirty="0" smtClean="0">
                <a:latin typeface="Times New Roman" panose="02020603050405020304" pitchFamily="18" charset="0"/>
                <a:ea typeface="Times New Roman" panose="02020603050405020304" pitchFamily="18" charset="0"/>
              </a:rPr>
              <a:t>/</a:t>
            </a:r>
            <a:endParaRPr lang="en-US" dirty="0">
              <a:effectLst/>
              <a:latin typeface="Times New Roman" panose="02020603050405020304" pitchFamily="18" charset="0"/>
              <a:ea typeface="Times New Roman" panose="02020603050405020304"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2751837007"/>
              </p:ext>
            </p:extLst>
          </p:nvPr>
        </p:nvGraphicFramePr>
        <p:xfrm>
          <a:off x="1832604" y="1379004"/>
          <a:ext cx="10194446" cy="2107398"/>
        </p:xfrm>
        <a:graphic>
          <a:graphicData uri="http://schemas.openxmlformats.org/drawingml/2006/table">
            <a:tbl>
              <a:tblPr firstRow="1" bandRow="1">
                <a:tableStyleId>{5C22544A-7EE6-4342-B048-85BDC9FD1C3A}</a:tableStyleId>
              </a:tblPr>
              <a:tblGrid>
                <a:gridCol w="470351"/>
                <a:gridCol w="3331716"/>
                <a:gridCol w="1648256"/>
                <a:gridCol w="1333948"/>
                <a:gridCol w="666975"/>
                <a:gridCol w="2743200"/>
              </a:tblGrid>
              <a:tr h="624038">
                <a:tc>
                  <a:txBody>
                    <a:bodyPr/>
                    <a:lstStyle/>
                    <a:p>
                      <a:r>
                        <a:rPr lang="mn-MN" sz="1600" dirty="0" smtClean="0">
                          <a:latin typeface="Times New Roman" panose="02020603050405020304" pitchFamily="18" charset="0"/>
                          <a:cs typeface="Times New Roman" panose="02020603050405020304" pitchFamily="18" charset="0"/>
                        </a:rPr>
                        <a:t>№</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Атрибут</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Filed</a:t>
                      </a:r>
                      <a:r>
                        <a:rPr lang="mn-MN" sz="1600" dirty="0" smtClean="0">
                          <a:latin typeface="Times New Roman" panose="02020603050405020304" pitchFamily="18" charset="0"/>
                          <a:cs typeface="Times New Roman" panose="02020603050405020304" pitchFamily="18" charset="0"/>
                        </a:rPr>
                        <a:t> </a:t>
                      </a:r>
                      <a:r>
                        <a:rPr lang="en-US" sz="1600" dirty="0" smtClean="0">
                          <a:latin typeface="Times New Roman" panose="02020603050405020304" pitchFamily="18" charset="0"/>
                          <a:cs typeface="Times New Roman" panose="02020603050405020304" pitchFamily="18" charset="0"/>
                        </a:rPr>
                        <a:t>Name</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Төрөл</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Урт</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Жишээ</a:t>
                      </a:r>
                      <a:endParaRPr lang="en-US" sz="1600" dirty="0">
                        <a:latin typeface="Times New Roman" panose="02020603050405020304" pitchFamily="18" charset="0"/>
                        <a:cs typeface="Times New Roman" panose="02020603050405020304" pitchFamily="18" charset="0"/>
                      </a:endParaRPr>
                    </a:p>
                  </a:txBody>
                  <a:tcPr/>
                </a:tc>
              </a:tr>
              <a:tr h="370840">
                <a:tc>
                  <a:txBody>
                    <a:bodyPr/>
                    <a:lstStyle/>
                    <a:p>
                      <a:r>
                        <a:rPr lang="mn-MN" sz="1600" dirty="0" smtClean="0">
                          <a:latin typeface="Times New Roman" panose="02020603050405020304" pitchFamily="18" charset="0"/>
                          <a:cs typeface="Times New Roman" panose="02020603050405020304" pitchFamily="18" charset="0"/>
                        </a:rPr>
                        <a:t>1.</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Борлуулагчийн</a:t>
                      </a:r>
                      <a:r>
                        <a:rPr lang="mn-MN" sz="1600" baseline="0" dirty="0" smtClean="0">
                          <a:latin typeface="Times New Roman" panose="02020603050405020304" pitchFamily="18" charset="0"/>
                          <a:cs typeface="Times New Roman" panose="02020603050405020304" pitchFamily="18" charset="0"/>
                        </a:rPr>
                        <a:t> код</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err="1" smtClean="0">
                          <a:latin typeface="Times New Roman" panose="02020603050405020304" pitchFamily="18" charset="0"/>
                          <a:cs typeface="Times New Roman" panose="02020603050405020304" pitchFamily="18" charset="0"/>
                        </a:rPr>
                        <a:t>D_code</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err="1" smtClean="0">
                          <a:latin typeface="Times New Roman" panose="02020603050405020304" pitchFamily="18" charset="0"/>
                          <a:cs typeface="Times New Roman" panose="02020603050405020304" pitchFamily="18" charset="0"/>
                        </a:rPr>
                        <a:t>NVarchar</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10</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ELSU059021</a:t>
                      </a:r>
                      <a:endParaRPr lang="en-US" sz="1600" dirty="0">
                        <a:latin typeface="Times New Roman" panose="02020603050405020304" pitchFamily="18" charset="0"/>
                        <a:cs typeface="Times New Roman" panose="02020603050405020304" pitchFamily="18" charset="0"/>
                      </a:endParaRPr>
                    </a:p>
                  </a:txBody>
                  <a:tcPr/>
                </a:tc>
              </a:tr>
              <a:tr h="370840">
                <a:tc>
                  <a:txBody>
                    <a:bodyPr/>
                    <a:lstStyle/>
                    <a:p>
                      <a:r>
                        <a:rPr lang="en-US" sz="1600" dirty="0" smtClean="0">
                          <a:latin typeface="Times New Roman" panose="02020603050405020304" pitchFamily="18" charset="0"/>
                          <a:cs typeface="Times New Roman" panose="02020603050405020304" pitchFamily="18" charset="0"/>
                        </a:rPr>
                        <a:t>2</a:t>
                      </a:r>
                      <a:r>
                        <a:rPr lang="mn-MN" sz="1600" dirty="0" smtClean="0">
                          <a:latin typeface="Times New Roman" panose="02020603050405020304" pitchFamily="18" charset="0"/>
                          <a:cs typeface="Times New Roman" panose="02020603050405020304" pitchFamily="18" charset="0"/>
                        </a:rPr>
                        <a:t>.</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Барааны төрөл</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err="1" smtClean="0">
                          <a:latin typeface="Times New Roman" panose="02020603050405020304" pitchFamily="18" charset="0"/>
                          <a:cs typeface="Times New Roman" panose="02020603050405020304" pitchFamily="18" charset="0"/>
                        </a:rPr>
                        <a:t>I_type</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err="1" smtClean="0">
                          <a:latin typeface="Times New Roman" panose="02020603050405020304" pitchFamily="18" charset="0"/>
                          <a:cs typeface="Times New Roman" panose="02020603050405020304" pitchFamily="18" charset="0"/>
                        </a:rPr>
                        <a:t>NVarchar</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7</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SU05901</a:t>
                      </a:r>
                      <a:endParaRPr lang="en-US" sz="1600" dirty="0">
                        <a:latin typeface="Times New Roman" panose="02020603050405020304" pitchFamily="18" charset="0"/>
                        <a:cs typeface="Times New Roman" panose="02020603050405020304" pitchFamily="18" charset="0"/>
                      </a:endParaRPr>
                    </a:p>
                  </a:txBody>
                  <a:tcPr/>
                </a:tc>
              </a:tr>
              <a:tr h="370840">
                <a:tc>
                  <a:txBody>
                    <a:bodyPr/>
                    <a:lstStyle/>
                    <a:p>
                      <a:r>
                        <a:rPr lang="mn-MN" sz="1600" dirty="0" smtClean="0">
                          <a:latin typeface="Times New Roman" panose="02020603050405020304" pitchFamily="18" charset="0"/>
                          <a:cs typeface="Times New Roman" panose="02020603050405020304" pitchFamily="18" charset="0"/>
                        </a:rPr>
                        <a:t>3.</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Хөнгөлтийн хувь</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err="1" smtClean="0">
                          <a:latin typeface="Times New Roman" panose="02020603050405020304" pitchFamily="18" charset="0"/>
                          <a:cs typeface="Times New Roman" panose="02020603050405020304" pitchFamily="18" charset="0"/>
                        </a:rPr>
                        <a:t>D_Sale</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err="1" smtClean="0">
                          <a:latin typeface="Times New Roman" panose="02020603050405020304" pitchFamily="18" charset="0"/>
                          <a:cs typeface="Times New Roman" panose="02020603050405020304" pitchFamily="18" charset="0"/>
                        </a:rPr>
                        <a:t>Smallint</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3</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10</a:t>
                      </a:r>
                      <a:endParaRPr lang="en-US" sz="1600" dirty="0">
                        <a:latin typeface="Times New Roman" panose="02020603050405020304" pitchFamily="18" charset="0"/>
                        <a:cs typeface="Times New Roman" panose="02020603050405020304" pitchFamily="18" charset="0"/>
                      </a:endParaRPr>
                    </a:p>
                  </a:txBody>
                  <a:tcPr/>
                </a:tc>
              </a:tr>
              <a:tr h="370840">
                <a:tc>
                  <a:txBody>
                    <a:bodyPr/>
                    <a:lstStyle/>
                    <a:p>
                      <a:r>
                        <a:rPr lang="en-US" sz="1600" dirty="0" smtClean="0">
                          <a:latin typeface="Times New Roman" panose="02020603050405020304" pitchFamily="18" charset="0"/>
                          <a:cs typeface="Times New Roman" panose="02020603050405020304" pitchFamily="18" charset="0"/>
                        </a:rPr>
                        <a:t>4</a:t>
                      </a:r>
                      <a:r>
                        <a:rPr lang="mn-MN" sz="1600" dirty="0" smtClean="0">
                          <a:latin typeface="Times New Roman" panose="02020603050405020304" pitchFamily="18" charset="0"/>
                          <a:cs typeface="Times New Roman" panose="02020603050405020304" pitchFamily="18" charset="0"/>
                        </a:rPr>
                        <a:t>.</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Хөнгөлтийн дуусах огноо</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err="1" smtClean="0">
                          <a:latin typeface="Times New Roman" panose="02020603050405020304" pitchFamily="18" charset="0"/>
                          <a:cs typeface="Times New Roman" panose="02020603050405020304" pitchFamily="18" charset="0"/>
                        </a:rPr>
                        <a:t>D_Sale</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int16</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11</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2015-05-19</a:t>
                      </a:r>
                      <a:endParaRPr lang="en-US" sz="1600" dirty="0">
                        <a:latin typeface="Times New Roman" panose="02020603050405020304" pitchFamily="18" charset="0"/>
                        <a:cs typeface="Times New Roman" panose="02020603050405020304" pitchFamily="18" charset="0"/>
                      </a:endParaRPr>
                    </a:p>
                  </a:txBody>
                  <a:tcPr/>
                </a:tc>
              </a:tr>
            </a:tbl>
          </a:graphicData>
        </a:graphic>
      </p:graphicFrame>
      <p:sp>
        <p:nvSpPr>
          <p:cNvPr id="6" name="Rectangle 5"/>
          <p:cNvSpPr/>
          <p:nvPr/>
        </p:nvSpPr>
        <p:spPr>
          <a:xfrm>
            <a:off x="2459211" y="3843190"/>
            <a:ext cx="2176430" cy="369332"/>
          </a:xfrm>
          <a:prstGeom prst="rect">
            <a:avLst/>
          </a:prstGeom>
        </p:spPr>
        <p:txBody>
          <a:bodyPr wrap="none">
            <a:spAutoFit/>
          </a:bodyPr>
          <a:lstStyle/>
          <a:p>
            <a:pPr algn="just">
              <a:spcAft>
                <a:spcPts val="0"/>
              </a:spcAft>
            </a:pPr>
            <a:r>
              <a:rPr lang="mn-MN" dirty="0" smtClean="0">
                <a:latin typeface="Times New Roman" panose="02020603050405020304" pitchFamily="18" charset="0"/>
                <a:ea typeface="Times New Roman" panose="02020603050405020304" pitchFamily="18" charset="0"/>
              </a:rPr>
              <a:t>6.</a:t>
            </a:r>
            <a:r>
              <a:rPr lang="en-US" dirty="0" smtClean="0">
                <a:latin typeface="Times New Roman" panose="02020603050405020304" pitchFamily="18" charset="0"/>
                <a:ea typeface="Times New Roman" panose="02020603050405020304" pitchFamily="18" charset="0"/>
              </a:rPr>
              <a:t> </a:t>
            </a:r>
            <a:r>
              <a:rPr lang="mn-MN" dirty="0" smtClean="0">
                <a:latin typeface="Times New Roman" panose="02020603050405020304" pitchFamily="18" charset="0"/>
                <a:ea typeface="Times New Roman" panose="02020603050405020304" pitchFamily="18" charset="0"/>
              </a:rPr>
              <a:t>Хөнгөлтийн </a:t>
            </a:r>
            <a:r>
              <a:rPr lang="mn-MN" dirty="0" smtClean="0">
                <a:latin typeface="Times New Roman" panose="02020603050405020304" pitchFamily="18" charset="0"/>
                <a:ea typeface="Times New Roman" panose="02020603050405020304" pitchFamily="18" charset="0"/>
              </a:rPr>
              <a:t>хувь</a:t>
            </a:r>
            <a:endParaRPr lang="en-US" dirty="0">
              <a:effectLst/>
              <a:latin typeface="Times New Roman" panose="02020603050405020304" pitchFamily="18" charset="0"/>
              <a:ea typeface="Times New Roman" panose="02020603050405020304" pitchFamily="18" charset="0"/>
            </a:endParaRPr>
          </a:p>
        </p:txBody>
      </p:sp>
      <p:graphicFrame>
        <p:nvGraphicFramePr>
          <p:cNvPr id="8" name="Table 7"/>
          <p:cNvGraphicFramePr>
            <a:graphicFrameLocks noGrp="1"/>
          </p:cNvGraphicFramePr>
          <p:nvPr>
            <p:extLst>
              <p:ext uri="{D42A27DB-BD31-4B8C-83A1-F6EECF244321}">
                <p14:modId xmlns:p14="http://schemas.microsoft.com/office/powerpoint/2010/main" val="4003745444"/>
              </p:ext>
            </p:extLst>
          </p:nvPr>
        </p:nvGraphicFramePr>
        <p:xfrm>
          <a:off x="1830835" y="4326659"/>
          <a:ext cx="10163941" cy="1483360"/>
        </p:xfrm>
        <a:graphic>
          <a:graphicData uri="http://schemas.openxmlformats.org/drawingml/2006/table">
            <a:tbl>
              <a:tblPr firstRow="1" bandRow="1">
                <a:tableStyleId>{5C22544A-7EE6-4342-B048-85BDC9FD1C3A}</a:tableStyleId>
              </a:tblPr>
              <a:tblGrid>
                <a:gridCol w="482059"/>
                <a:gridCol w="3313355"/>
                <a:gridCol w="1667436"/>
                <a:gridCol w="1344706"/>
                <a:gridCol w="699247"/>
                <a:gridCol w="2657138"/>
              </a:tblGrid>
              <a:tr h="370840">
                <a:tc>
                  <a:txBody>
                    <a:bodyPr/>
                    <a:lstStyle/>
                    <a:p>
                      <a:r>
                        <a:rPr lang="mn-MN" sz="1600" dirty="0" smtClean="0">
                          <a:latin typeface="Times New Roman" panose="02020603050405020304" pitchFamily="18" charset="0"/>
                          <a:cs typeface="Times New Roman" panose="02020603050405020304" pitchFamily="18" charset="0"/>
                        </a:rPr>
                        <a:t>№</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Атрибут</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Filed</a:t>
                      </a:r>
                      <a:r>
                        <a:rPr lang="mn-MN" sz="1600" dirty="0" smtClean="0">
                          <a:latin typeface="Times New Roman" panose="02020603050405020304" pitchFamily="18" charset="0"/>
                          <a:cs typeface="Times New Roman" panose="02020603050405020304" pitchFamily="18" charset="0"/>
                        </a:rPr>
                        <a:t> </a:t>
                      </a:r>
                      <a:r>
                        <a:rPr lang="en-US" sz="1600" dirty="0" smtClean="0">
                          <a:latin typeface="Times New Roman" panose="02020603050405020304" pitchFamily="18" charset="0"/>
                          <a:cs typeface="Times New Roman" panose="02020603050405020304" pitchFamily="18" charset="0"/>
                        </a:rPr>
                        <a:t>Name</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Төрөл</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Урт</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Жишээ</a:t>
                      </a:r>
                      <a:endParaRPr lang="en-US" sz="1600" dirty="0">
                        <a:latin typeface="Times New Roman" panose="02020603050405020304" pitchFamily="18" charset="0"/>
                        <a:cs typeface="Times New Roman" panose="02020603050405020304" pitchFamily="18" charset="0"/>
                      </a:endParaRPr>
                    </a:p>
                  </a:txBody>
                  <a:tcPr/>
                </a:tc>
              </a:tr>
              <a:tr h="370840">
                <a:tc>
                  <a:txBody>
                    <a:bodyPr/>
                    <a:lstStyle/>
                    <a:p>
                      <a:r>
                        <a:rPr lang="en-US" sz="1600" dirty="0" smtClean="0">
                          <a:latin typeface="Times New Roman" panose="02020603050405020304" pitchFamily="18" charset="0"/>
                          <a:cs typeface="Times New Roman" panose="02020603050405020304" pitchFamily="18" charset="0"/>
                        </a:rPr>
                        <a:t>1.</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Барааны</a:t>
                      </a:r>
                      <a:r>
                        <a:rPr lang="mn-MN" sz="1600" baseline="0" dirty="0" smtClean="0">
                          <a:latin typeface="Times New Roman" panose="02020603050405020304" pitchFamily="18" charset="0"/>
                          <a:cs typeface="Times New Roman" panose="02020603050405020304" pitchFamily="18" charset="0"/>
                        </a:rPr>
                        <a:t> код</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err="1" smtClean="0">
                          <a:latin typeface="Times New Roman" panose="02020603050405020304" pitchFamily="18" charset="0"/>
                          <a:cs typeface="Times New Roman" panose="02020603050405020304" pitchFamily="18" charset="0"/>
                        </a:rPr>
                        <a:t>I_code</a:t>
                      </a:r>
                      <a:endParaRPr lang="en-US" sz="1600" dirty="0">
                        <a:latin typeface="Times New Roman" panose="02020603050405020304" pitchFamily="18" charset="0"/>
                        <a:cs typeface="Times New Roman" panose="02020603050405020304" pitchFamily="18" charset="0"/>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err="1" smtClean="0">
                          <a:latin typeface="Times New Roman" panose="02020603050405020304" pitchFamily="18" charset="0"/>
                          <a:cs typeface="Times New Roman" panose="02020603050405020304" pitchFamily="18" charset="0"/>
                        </a:rPr>
                        <a:t>Varchar</a:t>
                      </a:r>
                      <a:endParaRPr lang="en-US" sz="1600" dirty="0" smtClean="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5</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SU059</a:t>
                      </a:r>
                      <a:endParaRPr lang="en-US" sz="1600" dirty="0">
                        <a:latin typeface="Times New Roman" panose="02020603050405020304" pitchFamily="18" charset="0"/>
                        <a:cs typeface="Times New Roman" panose="02020603050405020304" pitchFamily="18" charset="0"/>
                      </a:endParaRPr>
                    </a:p>
                  </a:txBody>
                  <a:tcPr/>
                </a:tc>
              </a:tr>
              <a:tr h="370840">
                <a:tc>
                  <a:txBody>
                    <a:bodyPr/>
                    <a:lstStyle/>
                    <a:p>
                      <a:r>
                        <a:rPr lang="en-US" sz="1600" dirty="0" smtClean="0">
                          <a:latin typeface="Times New Roman" panose="02020603050405020304" pitchFamily="18" charset="0"/>
                          <a:cs typeface="Times New Roman" panose="02020603050405020304" pitchFamily="18" charset="0"/>
                        </a:rPr>
                        <a:t>2.</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Барааны төрөл</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err="1" smtClean="0">
                          <a:latin typeface="Times New Roman" panose="02020603050405020304" pitchFamily="18" charset="0"/>
                          <a:cs typeface="Times New Roman" panose="02020603050405020304" pitchFamily="18" charset="0"/>
                        </a:rPr>
                        <a:t>I_type</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err="1" smtClean="0">
                          <a:latin typeface="Times New Roman" panose="02020603050405020304" pitchFamily="18" charset="0"/>
                          <a:cs typeface="Times New Roman" panose="02020603050405020304" pitchFamily="18" charset="0"/>
                        </a:rPr>
                        <a:t>Varchar</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7</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SU05901</a:t>
                      </a:r>
                      <a:endParaRPr lang="en-US" sz="1600" dirty="0">
                        <a:latin typeface="Times New Roman" panose="02020603050405020304" pitchFamily="18" charset="0"/>
                        <a:cs typeface="Times New Roman" panose="02020603050405020304" pitchFamily="18" charset="0"/>
                      </a:endParaRPr>
                    </a:p>
                  </a:txBody>
                  <a:tcPr/>
                </a:tc>
              </a:tr>
              <a:tr h="370840">
                <a:tc>
                  <a:txBody>
                    <a:bodyPr/>
                    <a:lstStyle/>
                    <a:p>
                      <a:r>
                        <a:rPr lang="en-US" sz="1600" dirty="0" smtClean="0">
                          <a:latin typeface="Times New Roman" panose="02020603050405020304" pitchFamily="18" charset="0"/>
                          <a:cs typeface="Times New Roman" panose="02020603050405020304" pitchFamily="18" charset="0"/>
                        </a:rPr>
                        <a:t>3.</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Хэрэглэгчийн бар код</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err="1" smtClean="0">
                          <a:latin typeface="Times New Roman" panose="02020603050405020304" pitchFamily="18" charset="0"/>
                          <a:cs typeface="Times New Roman" panose="02020603050405020304" pitchFamily="18" charset="0"/>
                        </a:rPr>
                        <a:t>C_Barcode</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err="1" smtClean="0">
                          <a:latin typeface="Times New Roman" panose="02020603050405020304" pitchFamily="18" charset="0"/>
                          <a:cs typeface="Times New Roman" panose="02020603050405020304" pitchFamily="18" charset="0"/>
                        </a:rPr>
                        <a:t>nVarchar</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8</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52412539</a:t>
                      </a:r>
                      <a:endParaRPr lang="en-US" sz="1600"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40119650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480774" y="617664"/>
            <a:ext cx="3199263" cy="923330"/>
          </a:xfrm>
          <a:prstGeom prst="rect">
            <a:avLst/>
          </a:prstGeom>
        </p:spPr>
        <p:txBody>
          <a:bodyPr wrap="square">
            <a:spAutoFit/>
          </a:bodyPr>
          <a:lstStyle/>
          <a:p>
            <a:pPr algn="just"/>
            <a:r>
              <a:rPr lang="mn-MN" dirty="0" smtClean="0">
                <a:latin typeface="Times New Roman" panose="02020603050405020304" pitchFamily="18" charset="0"/>
                <a:ea typeface="Times New Roman" panose="02020603050405020304" pitchFamily="18" charset="0"/>
              </a:rPr>
              <a:t>7. </a:t>
            </a:r>
            <a:r>
              <a:rPr lang="mn-MN" dirty="0" smtClean="0">
                <a:latin typeface="Times New Roman" panose="02020603050405020304" pitchFamily="18" charset="0"/>
                <a:ea typeface="Times New Roman" panose="02020603050405020304" pitchFamily="18" charset="0"/>
              </a:rPr>
              <a:t>Хөнгөлөлт</a:t>
            </a:r>
            <a:endParaRPr lang="en-US" dirty="0">
              <a:latin typeface="Times New Roman" panose="02020603050405020304" pitchFamily="18" charset="0"/>
              <a:ea typeface="Times New Roman" panose="02020603050405020304" pitchFamily="18" charset="0"/>
            </a:endParaRPr>
          </a:p>
          <a:p>
            <a:pPr algn="just">
              <a:spcAft>
                <a:spcPts val="0"/>
              </a:spcAft>
            </a:pPr>
            <a:r>
              <a:rPr lang="en-US" dirty="0"/>
              <a:t/>
            </a:r>
            <a:br>
              <a:rPr lang="en-US" dirty="0"/>
            </a:br>
            <a:endParaRPr lang="en-US" dirty="0">
              <a:effectLst/>
              <a:latin typeface="Times New Roman" panose="02020603050405020304" pitchFamily="18" charset="0"/>
              <a:ea typeface="Times New Roman" panose="02020603050405020304" pitchFamily="18" charset="0"/>
            </a:endParaRPr>
          </a:p>
        </p:txBody>
      </p:sp>
      <p:graphicFrame>
        <p:nvGraphicFramePr>
          <p:cNvPr id="2" name="Table 1"/>
          <p:cNvGraphicFramePr>
            <a:graphicFrameLocks noGrp="1"/>
          </p:cNvGraphicFramePr>
          <p:nvPr>
            <p:extLst>
              <p:ext uri="{D42A27DB-BD31-4B8C-83A1-F6EECF244321}">
                <p14:modId xmlns:p14="http://schemas.microsoft.com/office/powerpoint/2010/main" val="183261792"/>
              </p:ext>
            </p:extLst>
          </p:nvPr>
        </p:nvGraphicFramePr>
        <p:xfrm>
          <a:off x="1838362" y="1429670"/>
          <a:ext cx="8128002" cy="3023398"/>
        </p:xfrm>
        <a:graphic>
          <a:graphicData uri="http://schemas.openxmlformats.org/drawingml/2006/table">
            <a:tbl>
              <a:tblPr firstRow="1" bandRow="1">
                <a:tableStyleId>{5C22544A-7EE6-4342-B048-85BDC9FD1C3A}</a:tableStyleId>
              </a:tblPr>
              <a:tblGrid>
                <a:gridCol w="506805"/>
                <a:gridCol w="2302137"/>
                <a:gridCol w="1398494"/>
                <a:gridCol w="1211232"/>
                <a:gridCol w="1354667"/>
                <a:gridCol w="1354667"/>
              </a:tblGrid>
              <a:tr h="370840">
                <a:tc>
                  <a:txBody>
                    <a:bodyPr/>
                    <a:lstStyle/>
                    <a:p>
                      <a:r>
                        <a:rPr lang="mn-MN" sz="1600" dirty="0" smtClean="0">
                          <a:latin typeface="Times New Roman" panose="02020603050405020304" pitchFamily="18" charset="0"/>
                          <a:cs typeface="Times New Roman" panose="02020603050405020304" pitchFamily="18" charset="0"/>
                        </a:rPr>
                        <a:t>№</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Атрибут</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Filed</a:t>
                      </a:r>
                      <a:r>
                        <a:rPr lang="mn-MN" sz="1600" dirty="0" smtClean="0">
                          <a:latin typeface="Times New Roman" panose="02020603050405020304" pitchFamily="18" charset="0"/>
                          <a:cs typeface="Times New Roman" panose="02020603050405020304" pitchFamily="18" charset="0"/>
                        </a:rPr>
                        <a:t> </a:t>
                      </a:r>
                      <a:r>
                        <a:rPr lang="en-US" sz="1600" dirty="0" smtClean="0">
                          <a:latin typeface="Times New Roman" panose="02020603050405020304" pitchFamily="18" charset="0"/>
                          <a:cs typeface="Times New Roman" panose="02020603050405020304" pitchFamily="18" charset="0"/>
                        </a:rPr>
                        <a:t>Name</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Төрөл</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Урт</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Жишээ</a:t>
                      </a:r>
                      <a:endParaRPr lang="en-US" sz="1600" dirty="0">
                        <a:latin typeface="Times New Roman" panose="02020603050405020304" pitchFamily="18" charset="0"/>
                        <a:cs typeface="Times New Roman" panose="02020603050405020304" pitchFamily="18" charset="0"/>
                      </a:endParaRPr>
                    </a:p>
                  </a:txBody>
                  <a:tcPr/>
                </a:tc>
              </a:tr>
              <a:tr h="370840">
                <a:tc>
                  <a:txBody>
                    <a:bodyPr/>
                    <a:lstStyle/>
                    <a:p>
                      <a:r>
                        <a:rPr lang="mn-MN" sz="1600" dirty="0" smtClean="0">
                          <a:latin typeface="Times New Roman" panose="02020603050405020304" pitchFamily="18" charset="0"/>
                          <a:cs typeface="Times New Roman" panose="02020603050405020304" pitchFamily="18" charset="0"/>
                        </a:rPr>
                        <a:t>1.</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Барааны код</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err="1" smtClean="0">
                          <a:latin typeface="Times New Roman" panose="02020603050405020304" pitchFamily="18" charset="0"/>
                          <a:cs typeface="Times New Roman" panose="02020603050405020304" pitchFamily="18" charset="0"/>
                        </a:rPr>
                        <a:t>I_code</a:t>
                      </a:r>
                      <a:endParaRPr lang="en-US" sz="1600" dirty="0">
                        <a:latin typeface="Times New Roman" panose="02020603050405020304" pitchFamily="18" charset="0"/>
                        <a:cs typeface="Times New Roman" panose="02020603050405020304" pitchFamily="18" charset="0"/>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err="1" smtClean="0">
                          <a:latin typeface="Times New Roman" panose="02020603050405020304" pitchFamily="18" charset="0"/>
                          <a:cs typeface="Times New Roman" panose="02020603050405020304" pitchFamily="18" charset="0"/>
                        </a:rPr>
                        <a:t>Varchar</a:t>
                      </a:r>
                      <a:endParaRPr lang="en-US" sz="1600" dirty="0" smtClean="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5</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SU059</a:t>
                      </a:r>
                      <a:endParaRPr lang="en-US" sz="1600" dirty="0">
                        <a:latin typeface="Times New Roman" panose="02020603050405020304" pitchFamily="18" charset="0"/>
                        <a:cs typeface="Times New Roman" panose="02020603050405020304" pitchFamily="18" charset="0"/>
                      </a:endParaRPr>
                    </a:p>
                  </a:txBody>
                  <a:tcPr/>
                </a:tc>
              </a:tr>
              <a:tr h="370840">
                <a:tc>
                  <a:txBody>
                    <a:bodyPr/>
                    <a:lstStyle/>
                    <a:p>
                      <a:r>
                        <a:rPr lang="mn-MN" sz="1600" dirty="0" smtClean="0">
                          <a:latin typeface="Times New Roman" panose="02020603050405020304" pitchFamily="18" charset="0"/>
                          <a:cs typeface="Times New Roman" panose="02020603050405020304" pitchFamily="18" charset="0"/>
                        </a:rPr>
                        <a:t>2.</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Нэгж</a:t>
                      </a:r>
                      <a:r>
                        <a:rPr lang="mn-MN" sz="1600" baseline="0" dirty="0" smtClean="0">
                          <a:latin typeface="Times New Roman" panose="02020603050405020304" pitchFamily="18" charset="0"/>
                          <a:cs typeface="Times New Roman" panose="02020603050405020304" pitchFamily="18" charset="0"/>
                        </a:rPr>
                        <a:t> хэлтэс</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err="1" smtClean="0">
                          <a:latin typeface="Times New Roman" panose="02020603050405020304" pitchFamily="18" charset="0"/>
                          <a:cs typeface="Times New Roman" panose="02020603050405020304" pitchFamily="18" charset="0"/>
                        </a:rPr>
                        <a:t>U_division</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err="1" smtClean="0">
                          <a:latin typeface="Times New Roman" panose="02020603050405020304" pitchFamily="18" charset="0"/>
                          <a:cs typeface="Times New Roman" panose="02020603050405020304" pitchFamily="18" charset="0"/>
                        </a:rPr>
                        <a:t>Varchar</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2</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EL/electron/</a:t>
                      </a:r>
                      <a:endParaRPr lang="en-US" sz="1600" dirty="0">
                        <a:latin typeface="Times New Roman" panose="02020603050405020304" pitchFamily="18" charset="0"/>
                        <a:cs typeface="Times New Roman" panose="02020603050405020304" pitchFamily="18" charset="0"/>
                      </a:endParaRPr>
                    </a:p>
                  </a:txBody>
                  <a:tcPr/>
                </a:tc>
              </a:tr>
              <a:tr h="370840">
                <a:tc>
                  <a:txBody>
                    <a:bodyPr/>
                    <a:lstStyle/>
                    <a:p>
                      <a:r>
                        <a:rPr lang="en-US" sz="1600" dirty="0" smtClean="0">
                          <a:latin typeface="Times New Roman" panose="02020603050405020304" pitchFamily="18" charset="0"/>
                          <a:cs typeface="Times New Roman" panose="02020603050405020304" pitchFamily="18" charset="0"/>
                        </a:rPr>
                        <a:t>4</a:t>
                      </a:r>
                      <a:r>
                        <a:rPr lang="mn-MN" sz="1600" dirty="0" smtClean="0">
                          <a:latin typeface="Times New Roman" panose="02020603050405020304" pitchFamily="18" charset="0"/>
                          <a:cs typeface="Times New Roman" panose="02020603050405020304" pitchFamily="18" charset="0"/>
                        </a:rPr>
                        <a:t>.</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Хөнгөлт</a:t>
                      </a:r>
                      <a:r>
                        <a:rPr lang="mn-MN" sz="1600" baseline="0" dirty="0" smtClean="0">
                          <a:latin typeface="Times New Roman" panose="02020603050405020304" pitchFamily="18" charset="0"/>
                          <a:cs typeface="Times New Roman" panose="02020603050405020304" pitchFamily="18" charset="0"/>
                        </a:rPr>
                        <a:t> эдэлсэн</a:t>
                      </a:r>
                      <a:r>
                        <a:rPr lang="mn-MN" sz="1600" dirty="0" smtClean="0">
                          <a:latin typeface="Times New Roman" panose="02020603050405020304" pitchFamily="18" charset="0"/>
                          <a:cs typeface="Times New Roman" panose="02020603050405020304" pitchFamily="18" charset="0"/>
                        </a:rPr>
                        <a:t> огноо</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err="1" smtClean="0">
                          <a:latin typeface="Times New Roman" panose="02020603050405020304" pitchFamily="18" charset="0"/>
                          <a:cs typeface="Times New Roman" panose="02020603050405020304" pitchFamily="18" charset="0"/>
                        </a:rPr>
                        <a:t>D_Sale</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int32</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11</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2015-05-19</a:t>
                      </a:r>
                      <a:endParaRPr lang="en-US" sz="1600" dirty="0">
                        <a:latin typeface="Times New Roman" panose="02020603050405020304" pitchFamily="18" charset="0"/>
                        <a:cs typeface="Times New Roman" panose="02020603050405020304" pitchFamily="18" charset="0"/>
                      </a:endParaRPr>
                    </a:p>
                  </a:txBody>
                  <a:tcPr/>
                </a:tc>
              </a:tr>
              <a:tr h="370840">
                <a:tc>
                  <a:txBody>
                    <a:bodyPr/>
                    <a:lstStyle/>
                    <a:p>
                      <a:r>
                        <a:rPr lang="mn-MN" sz="1600" dirty="0" smtClean="0">
                          <a:latin typeface="Times New Roman" panose="02020603050405020304" pitchFamily="18" charset="0"/>
                          <a:cs typeface="Times New Roman" panose="02020603050405020304" pitchFamily="18" charset="0"/>
                        </a:rPr>
                        <a:t>5.</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Барааны төрөл</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err="1" smtClean="0">
                          <a:latin typeface="Times New Roman" panose="02020603050405020304" pitchFamily="18" charset="0"/>
                          <a:cs typeface="Times New Roman" panose="02020603050405020304" pitchFamily="18" charset="0"/>
                        </a:rPr>
                        <a:t>I_type</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err="1" smtClean="0">
                          <a:latin typeface="Times New Roman" panose="02020603050405020304" pitchFamily="18" charset="0"/>
                          <a:cs typeface="Times New Roman" panose="02020603050405020304" pitchFamily="18" charset="0"/>
                        </a:rPr>
                        <a:t>Varchar</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7</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SU05901</a:t>
                      </a:r>
                      <a:endParaRPr lang="en-US" sz="1600" dirty="0">
                        <a:latin typeface="Times New Roman" panose="02020603050405020304" pitchFamily="18" charset="0"/>
                        <a:cs typeface="Times New Roman" panose="02020603050405020304" pitchFamily="18" charset="0"/>
                      </a:endParaRPr>
                    </a:p>
                  </a:txBody>
                  <a:tcPr/>
                </a:tc>
              </a:tr>
              <a:tr h="427518">
                <a:tc>
                  <a:txBody>
                    <a:bodyPr/>
                    <a:lstStyle/>
                    <a:p>
                      <a:r>
                        <a:rPr lang="mn-MN" sz="1600" dirty="0" smtClean="0">
                          <a:latin typeface="Times New Roman" panose="02020603050405020304" pitchFamily="18" charset="0"/>
                          <a:cs typeface="Times New Roman" panose="02020603050405020304" pitchFamily="18" charset="0"/>
                        </a:rPr>
                        <a:t>6.</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Борлуулагч</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distributor</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err="1" smtClean="0">
                          <a:latin typeface="Times New Roman" panose="02020603050405020304" pitchFamily="18" charset="0"/>
                          <a:cs typeface="Times New Roman" panose="02020603050405020304" pitchFamily="18" charset="0"/>
                        </a:rPr>
                        <a:t>Nvarchar</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50</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EL999</a:t>
                      </a:r>
                      <a:endParaRPr lang="en-US" sz="1600" dirty="0">
                        <a:latin typeface="Times New Roman" panose="02020603050405020304" pitchFamily="18" charset="0"/>
                        <a:cs typeface="Times New Roman" panose="02020603050405020304" pitchFamily="18" charset="0"/>
                      </a:endParaRPr>
                    </a:p>
                  </a:txBody>
                  <a:tcPr/>
                </a:tc>
              </a:tr>
              <a:tr h="370840">
                <a:tc>
                  <a:txBody>
                    <a:bodyPr/>
                    <a:lstStyle/>
                    <a:p>
                      <a:r>
                        <a:rPr lang="mn-MN" sz="1600" dirty="0" smtClean="0">
                          <a:latin typeface="Times New Roman" panose="02020603050405020304" pitchFamily="18" charset="0"/>
                          <a:cs typeface="Times New Roman" panose="02020603050405020304" pitchFamily="18" charset="0"/>
                        </a:rPr>
                        <a:t>7.</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Хөнгөлөлт</a:t>
                      </a:r>
                      <a:r>
                        <a:rPr lang="mn-MN" sz="1600" baseline="0" dirty="0" smtClean="0">
                          <a:latin typeface="Times New Roman" panose="02020603050405020304" pitchFamily="18" charset="0"/>
                          <a:cs typeface="Times New Roman" panose="02020603050405020304" pitchFamily="18" charset="0"/>
                        </a:rPr>
                        <a:t> эдлэх хувь</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err="1" smtClean="0">
                          <a:latin typeface="Times New Roman" panose="02020603050405020304" pitchFamily="18" charset="0"/>
                          <a:cs typeface="Times New Roman" panose="02020603050405020304" pitchFamily="18" charset="0"/>
                        </a:rPr>
                        <a:t>D_Sale</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err="1" smtClean="0">
                          <a:latin typeface="Times New Roman" panose="02020603050405020304" pitchFamily="18" charset="0"/>
                          <a:cs typeface="Times New Roman" panose="02020603050405020304" pitchFamily="18" charset="0"/>
                        </a:rPr>
                        <a:t>Smallint</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3</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smtClean="0">
                          <a:latin typeface="Times New Roman" panose="02020603050405020304" pitchFamily="18" charset="0"/>
                          <a:cs typeface="Times New Roman" panose="02020603050405020304" pitchFamily="18" charset="0"/>
                        </a:rPr>
                        <a:t>10</a:t>
                      </a:r>
                      <a:endParaRPr lang="en-US" sz="1600" dirty="0">
                        <a:latin typeface="Times New Roman" panose="02020603050405020304" pitchFamily="18" charset="0"/>
                        <a:cs typeface="Times New Roman" panose="02020603050405020304" pitchFamily="18" charset="0"/>
                      </a:endParaRPr>
                    </a:p>
                  </a:txBody>
                  <a:tcPr/>
                </a:tc>
              </a:tr>
              <a:tr h="370840">
                <a:tc>
                  <a:txBody>
                    <a:bodyPr/>
                    <a:lstStyle/>
                    <a:p>
                      <a:r>
                        <a:rPr lang="mn-MN" sz="1600" dirty="0" smtClean="0">
                          <a:latin typeface="Times New Roman" panose="02020603050405020304" pitchFamily="18" charset="0"/>
                          <a:cs typeface="Times New Roman" panose="02020603050405020304" pitchFamily="18" charset="0"/>
                        </a:rPr>
                        <a:t>8</a:t>
                      </a:r>
                      <a:r>
                        <a:rPr lang="en-US" sz="1600" dirty="0" smtClean="0">
                          <a:latin typeface="Times New Roman" panose="02020603050405020304" pitchFamily="18" charset="0"/>
                          <a:cs typeface="Times New Roman" panose="02020603050405020304" pitchFamily="18" charset="0"/>
                        </a:rPr>
                        <a:t>.</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Хэрэглэгчийн бар код</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err="1" smtClean="0">
                          <a:latin typeface="Times New Roman" panose="02020603050405020304" pitchFamily="18" charset="0"/>
                          <a:cs typeface="Times New Roman" panose="02020603050405020304" pitchFamily="18" charset="0"/>
                        </a:rPr>
                        <a:t>C_Barcode</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err="1" smtClean="0">
                          <a:latin typeface="Times New Roman" panose="02020603050405020304" pitchFamily="18" charset="0"/>
                          <a:cs typeface="Times New Roman" panose="02020603050405020304" pitchFamily="18" charset="0"/>
                        </a:rPr>
                        <a:t>int</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8</a:t>
                      </a:r>
                      <a:endParaRPr lang="en-US" sz="1600" dirty="0">
                        <a:latin typeface="Times New Roman" panose="02020603050405020304" pitchFamily="18" charset="0"/>
                        <a:cs typeface="Times New Roman" panose="02020603050405020304" pitchFamily="18" charset="0"/>
                      </a:endParaRPr>
                    </a:p>
                  </a:txBody>
                  <a:tcPr/>
                </a:tc>
                <a:tc>
                  <a:txBody>
                    <a:bodyPr/>
                    <a:lstStyle/>
                    <a:p>
                      <a:r>
                        <a:rPr lang="mn-MN" sz="1600" dirty="0" smtClean="0">
                          <a:latin typeface="Times New Roman" panose="02020603050405020304" pitchFamily="18" charset="0"/>
                          <a:cs typeface="Times New Roman" panose="02020603050405020304" pitchFamily="18" charset="0"/>
                        </a:rPr>
                        <a:t>52412539</a:t>
                      </a:r>
                      <a:endParaRPr lang="en-US" sz="1600"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40532106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5105400"/>
          </a:xfrm>
        </p:spPr>
        <p:txBody>
          <a:bodyPr/>
          <a:lstStyle/>
          <a:p>
            <a:r>
              <a:rPr lang="mn-MN" dirty="0" smtClean="0"/>
              <a:t>Анхаарал тавьсанд баярлалаа</a:t>
            </a:r>
            <a:endParaRPr lang="en-US" dirty="0"/>
          </a:p>
        </p:txBody>
      </p:sp>
    </p:spTree>
    <p:extLst>
      <p:ext uri="{BB962C8B-B14F-4D97-AF65-F5344CB8AC3E}">
        <p14:creationId xmlns:p14="http://schemas.microsoft.com/office/powerpoint/2010/main" val="26949714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TM03457496[[fn=Parallax]]</Template>
  <TotalTime>711</TotalTime>
  <Words>916</Words>
  <Application>Microsoft Office PowerPoint</Application>
  <PresentationFormat>Widescreen</PresentationFormat>
  <Paragraphs>329</Paragraphs>
  <Slides>19</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Corbel</vt:lpstr>
      <vt:lpstr>Times New Roman</vt:lpstr>
      <vt:lpstr>Parallax</vt:lpstr>
      <vt:lpstr>     Номин Бонус карт</vt:lpstr>
      <vt:lpstr>Агуулга</vt:lpstr>
      <vt:lpstr>Системийн зорилго</vt:lpstr>
      <vt:lpstr>Хэрэглэгчийн тухай мэдээлэл </vt:lpstr>
      <vt:lpstr>PowerPoint Presentation</vt:lpstr>
      <vt:lpstr>Хэрэглэгчийн үйл ажиллагааны онцлог</vt:lpstr>
      <vt:lpstr>Систем хөгжүүлэх үндэслэл </vt:lpstr>
      <vt:lpstr>Системийн хамрах хүрээ </vt:lpstr>
      <vt:lpstr>Хэрэглэсэн нэр томъёоны тодорхойлолт</vt:lpstr>
      <vt:lpstr>Лавлах материал</vt:lpstr>
      <vt:lpstr>PowerPoint Presentation</vt:lpstr>
      <vt:lpstr>Хэрэглэгчийн функциональ шаардлага </vt:lpstr>
      <vt:lpstr>PowerPoint Presentation</vt:lpstr>
      <vt:lpstr>PowerPoint Presentation</vt:lpstr>
      <vt:lpstr>ОХД-н өргөтгөл</vt:lpstr>
      <vt:lpstr>PowerPoint Presentation</vt:lpstr>
      <vt:lpstr>PowerPoint Presentation</vt:lpstr>
      <vt:lpstr>PowerPoint Presentation</vt:lpstr>
      <vt:lpstr>Анхаарал тавьсанд баярлалаа</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Ultimate</dc:creator>
  <cp:lastModifiedBy>1000</cp:lastModifiedBy>
  <cp:revision>48</cp:revision>
  <dcterms:created xsi:type="dcterms:W3CDTF">2015-02-25T10:15:45Z</dcterms:created>
  <dcterms:modified xsi:type="dcterms:W3CDTF">2015-03-17T04:43:41Z</dcterms:modified>
</cp:coreProperties>
</file>