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7" r:id="rId2"/>
    <p:sldId id="258" r:id="rId3"/>
    <p:sldId id="259" r:id="rId4"/>
    <p:sldId id="260" r:id="rId5"/>
    <p:sldId id="261" r:id="rId6"/>
    <p:sldId id="262" r:id="rId7"/>
    <p:sldId id="285"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804827-EA49-4711-9EE8-4A9B0218D928}" type="datetimeFigureOut">
              <a:rPr lang="en-GB" smtClean="0"/>
              <a:t>12/12/2014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DE13C5-E4BB-4715-BA0C-A48509099A6B}" type="slidenum">
              <a:rPr lang="en-GB" smtClean="0"/>
              <a:t>‹#›</a:t>
            </a:fld>
            <a:endParaRPr lang="en-GB"/>
          </a:p>
        </p:txBody>
      </p:sp>
    </p:spTree>
    <p:extLst>
      <p:ext uri="{BB962C8B-B14F-4D97-AF65-F5344CB8AC3E}">
        <p14:creationId xmlns:p14="http://schemas.microsoft.com/office/powerpoint/2010/main" val="105349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smtClean="0"/>
          </a:p>
        </p:txBody>
      </p:sp>
      <p:sp>
        <p:nvSpPr>
          <p:cNvPr id="51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63CFE6-EA7E-45AA-AC80-72FF854F0395}" type="slidenum">
              <a:rPr lang="en-GB" smtClean="0"/>
              <a:pPr fontAlgn="base">
                <a:spcBef>
                  <a:spcPct val="0"/>
                </a:spcBef>
                <a:spcAft>
                  <a:spcPct val="0"/>
                </a:spcAft>
                <a:defRPr/>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
        <p:nvSpPr>
          <p:cNvPr id="4" name="Slide Number Placeholder 3"/>
          <p:cNvSpPr>
            <a:spLocks noGrp="1"/>
          </p:cNvSpPr>
          <p:nvPr>
            <p:ph type="sldNum" sz="quarter" idx="5"/>
          </p:nvPr>
        </p:nvSpPr>
        <p:spPr/>
        <p:txBody>
          <a:bodyPr/>
          <a:lstStyle/>
          <a:p>
            <a:pPr>
              <a:defRPr/>
            </a:pPr>
            <a:fld id="{0173B162-9641-42D8-A242-BEECFA45686A}"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
        <p:nvSpPr>
          <p:cNvPr id="4" name="Slide Number Placeholder 3"/>
          <p:cNvSpPr>
            <a:spLocks noGrp="1"/>
          </p:cNvSpPr>
          <p:nvPr>
            <p:ph type="sldNum" sz="quarter" idx="5"/>
          </p:nvPr>
        </p:nvSpPr>
        <p:spPr/>
        <p:txBody>
          <a:bodyPr/>
          <a:lstStyle/>
          <a:p>
            <a:pPr>
              <a:defRPr/>
            </a:pPr>
            <a:fld id="{AAA130EF-A7DA-4E1D-AD2F-F7DB085B9712}"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6A125C5-108D-418A-AFBA-8EC2EFF80F8E}" type="slidenum">
              <a:rPr lang="en-GB" smtClean="0"/>
              <a:pPr>
                <a:defRPr/>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94D9F9D-6FCB-48B3-8206-BEFB946BD3B0}"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00A40836-A99D-4EA9-A041-0ED45E48B0EE}" type="slidenum">
              <a:rPr lang="en-GB" smtClean="0"/>
              <a:t>‹#›</a:t>
            </a:fld>
            <a:endParaRPr lang="en-GB"/>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4D9F9D-6FCB-48B3-8206-BEFB946BD3B0}"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A40836-A99D-4EA9-A041-0ED45E48B0E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94D9F9D-6FCB-48B3-8206-BEFB946BD3B0}" type="datetimeFigureOut">
              <a:rPr lang="en-GB" smtClean="0"/>
              <a:t>12/12/2014</a:t>
            </a:fld>
            <a:endParaRPr lang="en-GB"/>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A40836-A99D-4EA9-A041-0ED45E48B0EE}" type="slidenum">
              <a:rPr lang="en-GB" smtClean="0"/>
              <a:t>‹#›</a:t>
            </a:fld>
            <a:endParaRPr lang="en-GB"/>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94D9F9D-6FCB-48B3-8206-BEFB946BD3B0}" type="datetimeFigureOut">
              <a:rPr lang="en-GB" smtClean="0"/>
              <a:t>12/12/2014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A40836-A99D-4EA9-A041-0ED45E48B0E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4D9F9D-6FCB-48B3-8206-BEFB946BD3B0}" type="datetimeFigureOut">
              <a:rPr lang="en-GB" smtClean="0"/>
              <a:t>12/12/2014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A40836-A99D-4EA9-A041-0ED45E48B0E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4D9F9D-6FCB-48B3-8206-BEFB946BD3B0}" type="datetimeFigureOut">
              <a:rPr lang="en-GB" smtClean="0"/>
              <a:t>12/12/2014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A40836-A99D-4EA9-A041-0ED45E48B0E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94D9F9D-6FCB-48B3-8206-BEFB946BD3B0}" type="datetimeFigureOut">
              <a:rPr lang="en-GB" smtClean="0"/>
              <a:t>12/12/2014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A40836-A99D-4EA9-A041-0ED45E48B0E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94D9F9D-6FCB-48B3-8206-BEFB946BD3B0}" type="datetimeFigureOut">
              <a:rPr lang="en-GB" smtClean="0"/>
              <a:t>12/12/2014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A40836-A99D-4EA9-A041-0ED45E48B0EE}" type="slidenum">
              <a:rPr lang="en-GB" smtClean="0"/>
              <a:t>‹#›</a:t>
            </a:fld>
            <a:endParaRPr lang="en-GB"/>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994D9F9D-6FCB-48B3-8206-BEFB946BD3B0}" type="datetimeFigureOut">
              <a:rPr lang="en-GB" smtClean="0"/>
              <a:t>12/12/2014</a:t>
            </a:fld>
            <a:endParaRPr lang="en-GB"/>
          </a:p>
        </p:txBody>
      </p:sp>
      <p:sp>
        <p:nvSpPr>
          <p:cNvPr id="7" name="Slide Number Placeholder 6"/>
          <p:cNvSpPr>
            <a:spLocks noGrp="1"/>
          </p:cNvSpPr>
          <p:nvPr>
            <p:ph type="sldNum" sz="quarter" idx="12"/>
          </p:nvPr>
        </p:nvSpPr>
        <p:spPr/>
        <p:txBody>
          <a:bodyPr/>
          <a:lstStyle/>
          <a:p>
            <a:fld id="{00A40836-A99D-4EA9-A041-0ED45E48B0EE}" type="slidenum">
              <a:rPr lang="en-GB" smtClean="0"/>
              <a:t>‹#›</a:t>
            </a:fld>
            <a:endParaRPr lang="en-GB"/>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GB"/>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4D9F9D-6FCB-48B3-8206-BEFB946BD3B0}"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A40836-A99D-4EA9-A041-0ED45E48B0E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4D9F9D-6FCB-48B3-8206-BEFB946BD3B0}" type="datetimeFigureOut">
              <a:rPr lang="en-GB" smtClean="0"/>
              <a:t>12/12/2014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A40836-A99D-4EA9-A041-0ED45E48B0E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994D9F9D-6FCB-48B3-8206-BEFB946BD3B0}" type="datetimeFigureOut">
              <a:rPr lang="en-GB" smtClean="0"/>
              <a:t>12/12/2014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00A40836-A99D-4EA9-A041-0ED45E48B0EE}" type="slidenum">
              <a:rPr lang="en-GB" smtClean="0"/>
              <a:t>‹#›</a:t>
            </a:fld>
            <a:endParaRPr lang="en-GB"/>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traditio-ru.org/wiki/%D0%A4%D1%80%D0%B0%D0%BD%D1%86%D1%83%D0%B7%D1%81%D0%BA%D0%B8%D0%B9_%D1%8F%D0%B7%D1%8B%D0%BA"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ru.wikipedia.org/wiki/%D0%9C%D0%B5%D1%82%D1%80%D0%BE%D0%B2%D0%B0%D0%B3%D0%BE%D0%BD%D0%BC%D0%B0%D1%88"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9"/>
          <p:cNvSpPr>
            <a:spLocks noGrp="1"/>
          </p:cNvSpPr>
          <p:nvPr>
            <p:ph type="ctrTitle"/>
          </p:nvPr>
        </p:nvSpPr>
        <p:spPr>
          <a:xfrm>
            <a:off x="899592" y="3933056"/>
            <a:ext cx="6108700" cy="584200"/>
          </a:xfrm>
        </p:spPr>
        <p:txBody>
          <a:bodyPr/>
          <a:lstStyle/>
          <a:p>
            <a:pPr algn="ctr"/>
            <a:r>
              <a:rPr lang="mn-MN" sz="3600" dirty="0" smtClean="0"/>
              <a:t>Цахилгаан галт тэрэг </a:t>
            </a:r>
            <a:r>
              <a:rPr lang="en-GB" sz="3600" dirty="0" smtClean="0"/>
              <a:t>(</a:t>
            </a:r>
            <a:r>
              <a:rPr lang="mn-MN" sz="3600" dirty="0" smtClean="0"/>
              <a:t>Метро</a:t>
            </a:r>
            <a:r>
              <a:rPr lang="en-GB" sz="3600" dirty="0" smtClean="0"/>
              <a:t>)</a:t>
            </a:r>
            <a:endParaRPr lang="en-US" sz="3600" dirty="0"/>
          </a:p>
        </p:txBody>
      </p:sp>
      <p:sp>
        <p:nvSpPr>
          <p:cNvPr id="3075" name="Rectangle 10"/>
          <p:cNvSpPr>
            <a:spLocks noGrp="1"/>
          </p:cNvSpPr>
          <p:nvPr>
            <p:ph type="subTitle" idx="1"/>
          </p:nvPr>
        </p:nvSpPr>
        <p:spPr>
          <a:xfrm>
            <a:off x="251520" y="6093296"/>
            <a:ext cx="7632848" cy="534987"/>
          </a:xfrm>
          <a:noFill/>
          <a:extLst>
            <a:ext uri="{909E8E84-426E-40DD-AFC4-6F175D3DCCD1}">
              <a14:hiddenFill xmlns:a14="http://schemas.microsoft.com/office/drawing/2010/main">
                <a:solidFill>
                  <a:srgbClr val="FFFFFF"/>
                </a:solidFill>
              </a14:hiddenFill>
            </a:ext>
          </a:extLst>
        </p:spPr>
        <p:txBody>
          <a:bodyPr>
            <a:normAutofit/>
          </a:bodyPr>
          <a:lstStyle/>
          <a:p>
            <a:pPr marL="0" indent="0">
              <a:buFont typeface="Wingdings" pitchFamily="2" charset="2"/>
              <a:buNone/>
            </a:pPr>
            <a:r>
              <a:rPr lang="mn-MN" dirty="0" smtClean="0">
                <a:solidFill>
                  <a:schemeClr val="tx1"/>
                </a:solidFill>
              </a:rPr>
              <a:t>Гүйцэтгэсэн:</a:t>
            </a:r>
            <a:r>
              <a:rPr lang="en-GB" dirty="0" smtClean="0">
                <a:solidFill>
                  <a:schemeClr val="tx1"/>
                </a:solidFill>
              </a:rPr>
              <a:t> </a:t>
            </a:r>
            <a:r>
              <a:rPr lang="mn-MN" dirty="0" smtClean="0">
                <a:solidFill>
                  <a:schemeClr val="tx1"/>
                </a:solidFill>
              </a:rPr>
              <a:t>С.Русланбек  </a:t>
            </a:r>
            <a:r>
              <a:rPr lang="en-GB" dirty="0" smtClean="0">
                <a:solidFill>
                  <a:schemeClr val="tx1"/>
                </a:solidFill>
              </a:rPr>
              <a:t>M.TD11D027</a:t>
            </a:r>
          </a:p>
        </p:txBody>
      </p:sp>
    </p:spTree>
    <p:extLst>
      <p:ext uri="{BB962C8B-B14F-4D97-AF65-F5344CB8AC3E}">
        <p14:creationId xmlns:p14="http://schemas.microsoft.com/office/powerpoint/2010/main" val="21872250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F903D60-AB8A-4CCD-9553-51DBF0794272}" type="slidenum">
              <a:rPr lang="en-US" smtClean="0"/>
              <a:pPr eaLnBrk="1" hangingPunct="1"/>
              <a:t>2</a:t>
            </a:fld>
            <a:endParaRPr lang="en-US" smtClean="0"/>
          </a:p>
        </p:txBody>
      </p:sp>
      <p:sp>
        <p:nvSpPr>
          <p:cNvPr id="4099" name="Rectangle 8"/>
          <p:cNvSpPr>
            <a:spLocks noGrp="1"/>
          </p:cNvSpPr>
          <p:nvPr>
            <p:ph type="title" idx="4294967295"/>
          </p:nvPr>
        </p:nvSpPr>
        <p:spPr>
          <a:xfrm>
            <a:off x="2125663" y="534988"/>
            <a:ext cx="7018337" cy="692150"/>
          </a:xfrm>
        </p:spPr>
        <p:txBody>
          <a:bodyPr/>
          <a:lstStyle/>
          <a:p>
            <a:r>
              <a:rPr lang="mn-MN" smtClean="0"/>
              <a:t>Агуулга</a:t>
            </a:r>
            <a:endParaRPr lang="en-US" smtClean="0"/>
          </a:p>
        </p:txBody>
      </p:sp>
      <p:sp>
        <p:nvSpPr>
          <p:cNvPr id="4105" name="Rectangle 9"/>
          <p:cNvSpPr>
            <a:spLocks noGrp="1"/>
          </p:cNvSpPr>
          <p:nvPr>
            <p:ph type="body" idx="4294967295"/>
          </p:nvPr>
        </p:nvSpPr>
        <p:spPr>
          <a:xfrm>
            <a:off x="177800" y="2197100"/>
            <a:ext cx="8867775" cy="3957638"/>
          </a:xfrm>
        </p:spPr>
        <p:txBody>
          <a:bodyPr>
            <a:normAutofit lnSpcReduction="10000"/>
          </a:bodyPr>
          <a:lstStyle/>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-Метро гэж юу вэ?</a:t>
            </a:r>
          </a:p>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-Оросын холбооны улсын </a:t>
            </a:r>
            <a:r>
              <a:rPr lang="mn-MN" dirty="0" smtClean="0">
                <a:latin typeface="Times New Roman" pitchFamily="18" charset="0"/>
                <a:cs typeface="Times New Roman" pitchFamily="18" charset="0"/>
              </a:rPr>
              <a:t>«Катюша» метроны онцлог техникийн   үзүүлэлтүүд</a:t>
            </a:r>
            <a:r>
              <a:rPr lang="mn-MN" dirty="0" smtClean="0">
                <a:solidFill>
                  <a:srgbClr val="254061"/>
                </a:solidFill>
                <a:latin typeface="Times New Roman" pitchFamily="18" charset="0"/>
                <a:cs typeface="Times New Roman" pitchFamily="18" charset="0"/>
              </a:rPr>
              <a:t> </a:t>
            </a:r>
          </a:p>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-Богино залгаат</a:t>
            </a:r>
            <a:r>
              <a:rPr lang="ru-RU" dirty="0" smtClean="0">
                <a:latin typeface="Times New Roman" pitchFamily="18" charset="0"/>
                <a:cs typeface="Times New Roman" pitchFamily="18" charset="0"/>
              </a:rPr>
              <a:t> ДАТ-350-6</a:t>
            </a:r>
            <a:r>
              <a:rPr lang="mn-MN"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УХЛ1</a:t>
            </a:r>
            <a:r>
              <a:rPr lang="mn-MN" dirty="0" smtClean="0">
                <a:latin typeface="Times New Roman" pitchFamily="18" charset="0"/>
                <a:cs typeface="Times New Roman" pitchFamily="18" charset="0"/>
              </a:rPr>
              <a:t> ротортой зүтгүүрийн асинхрон хөдөлгүүр</a:t>
            </a:r>
          </a:p>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-Удирдлагын схем</a:t>
            </a:r>
          </a:p>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-Оросын холбооны улсын метроны цахилгаан схем</a:t>
            </a:r>
          </a:p>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-Метроны урсдаг шатна цахилгаан схем</a:t>
            </a:r>
          </a:p>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a:t>
            </a:r>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Катюша»</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метроны  бүтэц</a:t>
            </a:r>
            <a:endParaRPr lang="mn-MN" dirty="0" smtClean="0">
              <a:solidFill>
                <a:srgbClr val="254061"/>
              </a:solidFill>
              <a:latin typeface="Times New Roman" pitchFamily="18" charset="0"/>
              <a:cs typeface="Times New Roman" pitchFamily="18" charset="0"/>
            </a:endParaRPr>
          </a:p>
          <a:p>
            <a:pPr marL="0" indent="0">
              <a:buFont typeface="Wingdings" pitchFamily="-108" charset="2"/>
              <a:buNone/>
              <a:defRPr/>
            </a:pPr>
            <a:r>
              <a:rPr lang="mn-MN" dirty="0" smtClean="0">
                <a:solidFill>
                  <a:srgbClr val="254061"/>
                </a:solidFill>
                <a:latin typeface="Times New Roman" pitchFamily="18" charset="0"/>
                <a:cs typeface="Times New Roman" pitchFamily="18" charset="0"/>
              </a:rPr>
              <a:t>    -Станцыхаан гадна үзэмжээрээ дэлхийд 10т орнууд</a:t>
            </a:r>
          </a:p>
          <a:p>
            <a:pPr marL="0" indent="0">
              <a:buFont typeface="Wingdings" pitchFamily="-108" charset="2"/>
              <a:buNone/>
              <a:defRPr/>
            </a:pPr>
            <a:endParaRPr lang="mn-MN" dirty="0" smtClean="0">
              <a:solidFill>
                <a:srgbClr val="254061"/>
              </a:solidFill>
              <a:latin typeface="Times New Roman" pitchFamily="18" charset="0"/>
              <a:cs typeface="Times New Roman" pitchFamily="18" charset="0"/>
            </a:endParaRPr>
          </a:p>
          <a:p>
            <a:pPr marL="0" indent="0">
              <a:buFont typeface="Wingdings" pitchFamily="-108" charset="2"/>
              <a:buNone/>
              <a:defRPr/>
            </a:pPr>
            <a:endParaRPr lang="mn-MN" dirty="0" smtClean="0">
              <a:solidFill>
                <a:srgbClr val="254061"/>
              </a:solidFill>
              <a:latin typeface="Times New Roman" pitchFamily="18" charset="0"/>
            </a:endParaRPr>
          </a:p>
          <a:p>
            <a:pPr marL="0" indent="0">
              <a:buFont typeface="Wingdings" pitchFamily="-108" charset="2"/>
              <a:buNone/>
              <a:defRPr/>
            </a:pPr>
            <a:endParaRPr lang="mn-MN" dirty="0" smtClean="0">
              <a:solidFill>
                <a:srgbClr val="254061"/>
              </a:solidFill>
              <a:latin typeface="Times New Roman" pitchFamily="18" charset="0"/>
            </a:endParaRPr>
          </a:p>
          <a:p>
            <a:pPr marL="0" indent="0">
              <a:buFont typeface="Wingdings" pitchFamily="-108" charset="2"/>
              <a:buNone/>
              <a:defRPr/>
            </a:pPr>
            <a:endParaRPr lang="en-US" dirty="0" smtClean="0">
              <a:solidFill>
                <a:srgbClr val="254061"/>
              </a:solidFill>
            </a:endParaRPr>
          </a:p>
          <a:p>
            <a:pPr marL="0" indent="0">
              <a:buFont typeface="Wingdings" pitchFamily="-108" charset="2"/>
              <a:buNone/>
              <a:defRPr/>
            </a:pPr>
            <a:endParaRPr lang="en-US" dirty="0" smtClean="0">
              <a:solidFill>
                <a:srgbClr val="254061"/>
              </a:solidFill>
            </a:endParaRPr>
          </a:p>
          <a:p>
            <a:pPr lvl="2">
              <a:defRPr/>
            </a:pPr>
            <a:endParaRPr lang="en-US" sz="1800" dirty="0" smtClean="0"/>
          </a:p>
        </p:txBody>
      </p:sp>
    </p:spTree>
    <p:extLst>
      <p:ext uri="{BB962C8B-B14F-4D97-AF65-F5344CB8AC3E}">
        <p14:creationId xmlns:p14="http://schemas.microsoft.com/office/powerpoint/2010/main" val="2950738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56BA43F-7A2E-4EE2-B8F9-F80936A17BF0}" type="slidenum">
              <a:rPr lang="en-US" smtClean="0"/>
              <a:pPr eaLnBrk="1" hangingPunct="1"/>
              <a:t>3</a:t>
            </a:fld>
            <a:endParaRPr lang="en-US" smtClean="0"/>
          </a:p>
        </p:txBody>
      </p:sp>
      <p:sp>
        <p:nvSpPr>
          <p:cNvPr id="5123" name="Rectangle 2"/>
          <p:cNvSpPr>
            <a:spLocks noGrp="1"/>
          </p:cNvSpPr>
          <p:nvPr>
            <p:ph type="title"/>
          </p:nvPr>
        </p:nvSpPr>
        <p:spPr>
          <a:xfrm>
            <a:off x="2125663" y="560388"/>
            <a:ext cx="7018337" cy="692150"/>
          </a:xfrm>
        </p:spPr>
        <p:txBody>
          <a:bodyPr/>
          <a:lstStyle/>
          <a:p>
            <a:pPr eaLnBrk="1" hangingPunct="1"/>
            <a:r>
              <a:rPr lang="mn-MN" smtClean="0"/>
              <a:t>Метро гэж юу вэ?</a:t>
            </a:r>
            <a:endParaRPr lang="en-US" smtClean="0"/>
          </a:p>
        </p:txBody>
      </p:sp>
      <p:sp>
        <p:nvSpPr>
          <p:cNvPr id="15" name="Rectangle 9"/>
          <p:cNvSpPr txBox="1">
            <a:spLocks/>
          </p:cNvSpPr>
          <p:nvPr/>
        </p:nvSpPr>
        <p:spPr bwMode="auto">
          <a:xfrm>
            <a:off x="454025" y="2495550"/>
            <a:ext cx="8591550" cy="3659188"/>
          </a:xfrm>
          <a:prstGeom prst="rect">
            <a:avLst/>
          </a:prstGeom>
          <a:noFill/>
          <a:ln w="9525">
            <a:noFill/>
            <a:miter lim="800000"/>
            <a:headEnd/>
            <a:tailEnd/>
          </a:ln>
        </p:spPr>
        <p:txBody>
          <a:bodyPr lIns="0" tIns="0" rIns="0" bIns="0"/>
          <a:lstStyle/>
          <a:p>
            <a:pPr marL="550863" lvl="2" indent="-280988" eaLnBrk="0" hangingPunct="0">
              <a:spcBef>
                <a:spcPct val="20000"/>
              </a:spcBef>
              <a:buClr>
                <a:schemeClr val="accent1"/>
              </a:buClr>
              <a:buFont typeface="Arial" charset="0"/>
              <a:buChar char="–"/>
              <a:defRPr/>
            </a:pPr>
            <a:endParaRPr lang="en-US" dirty="0">
              <a:cs typeface="+mn-cs"/>
            </a:endParaRPr>
          </a:p>
        </p:txBody>
      </p:sp>
      <p:sp>
        <p:nvSpPr>
          <p:cNvPr id="5125" name="Rectangle 15"/>
          <p:cNvSpPr>
            <a:spLocks noChangeArrowheads="1"/>
          </p:cNvSpPr>
          <p:nvPr/>
        </p:nvSpPr>
        <p:spPr bwMode="auto">
          <a:xfrm>
            <a:off x="323528" y="2278063"/>
            <a:ext cx="8555484"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ru-RU" sz="2000" b="1" dirty="0">
                <a:latin typeface="Times New Roman" pitchFamily="18" charset="0"/>
                <a:cs typeface="Times New Roman" pitchFamily="18" charset="0"/>
              </a:rPr>
              <a:t>Метрополите́н</a:t>
            </a:r>
            <a:r>
              <a:rPr lang="ru-RU" sz="2000" dirty="0">
                <a:latin typeface="Times New Roman" pitchFamily="18" charset="0"/>
                <a:cs typeface="Times New Roman" pitchFamily="18" charset="0"/>
              </a:rPr>
              <a:t> (</a:t>
            </a:r>
            <a:r>
              <a:rPr lang="ru-RU" sz="2000" dirty="0">
                <a:latin typeface="Times New Roman" pitchFamily="18" charset="0"/>
                <a:cs typeface="Times New Roman" pitchFamily="18" charset="0"/>
                <a:hlinkClick r:id="rId3" tooltip="Французский язык"/>
              </a:rPr>
              <a:t>фр.</a:t>
            </a:r>
            <a:r>
              <a:rPr lang="ru-RU" sz="2000" dirty="0">
                <a:latin typeface="Times New Roman" pitchFamily="18" charset="0"/>
                <a:cs typeface="Times New Roman" pitchFamily="18" charset="0"/>
              </a:rPr>
              <a:t> </a:t>
            </a:r>
            <a:r>
              <a:rPr lang="ru-RU" sz="2000" i="1" dirty="0">
                <a:latin typeface="Times New Roman" pitchFamily="18" charset="0"/>
                <a:cs typeface="Times New Roman" pitchFamily="18" charset="0"/>
              </a:rPr>
              <a:t>métropolitain</a:t>
            </a:r>
            <a:r>
              <a:rPr lang="ru-RU" sz="2000" dirty="0">
                <a:latin typeface="Times New Roman" pitchFamily="18" charset="0"/>
                <a:cs typeface="Times New Roman" pitchFamily="18" charset="0"/>
              </a:rPr>
              <a:t>), </a:t>
            </a:r>
            <a:r>
              <a:rPr lang="mn-MN" sz="2000" dirty="0">
                <a:latin typeface="Times New Roman" pitchFamily="18" charset="0"/>
                <a:cs typeface="Times New Roman" pitchFamily="18" charset="0"/>
              </a:rPr>
              <a:t>товчоор</a:t>
            </a:r>
            <a:r>
              <a:rPr lang="ru-RU" sz="2000" dirty="0">
                <a:latin typeface="Times New Roman" pitchFamily="18" charset="0"/>
                <a:cs typeface="Times New Roman" pitchFamily="18" charset="0"/>
              </a:rPr>
              <a:t> </a:t>
            </a:r>
            <a:r>
              <a:rPr lang="ru-RU" sz="2000" b="1" dirty="0">
                <a:latin typeface="Times New Roman" pitchFamily="18" charset="0"/>
                <a:cs typeface="Times New Roman" pitchFamily="18" charset="0"/>
              </a:rPr>
              <a:t>метро́</a:t>
            </a:r>
            <a:r>
              <a:rPr lang="ru-RU" sz="2000" dirty="0">
                <a:latin typeface="Times New Roman" pitchFamily="18" charset="0"/>
                <a:cs typeface="Times New Roman" pitchFamily="18" charset="0"/>
              </a:rPr>
              <a:t> — </a:t>
            </a:r>
            <a:r>
              <a:rPr lang="mn-MN" sz="2000" dirty="0">
                <a:latin typeface="Times New Roman" pitchFamily="18" charset="0"/>
                <a:cs typeface="Times New Roman" pitchFamily="18" charset="0"/>
              </a:rPr>
              <a:t>хотын нийтийн тээврийн төмөр замын тээврийн хэрэгсэлийн нэг төрөл юм. Трассууд нь гудамжнаас салангад байралсан байдаг бөгөөд ихэнхдээ газар доор байралсан байна. Метроны ажиллагаан нь тогтмол бөгөөд тогтоогдсон цагийн хуваарьтайгаар ажилдаг.  Өндөр хурд болон олон тооны зорчигч нэгэн зэрэг тээвэрлэдэгээрээ бусад тээврийн хэрэгсэлүүдээс ялгагддаг.  Метроны шугамууд ихэнхдээ газар доогуур байдаг бөгөөд зайлшгүй тохиолдолд  гадна талбайд  байж болно.  </a:t>
            </a:r>
          </a:p>
          <a:p>
            <a:r>
              <a:rPr lang="mn-MN" sz="2000" dirty="0">
                <a:latin typeface="Times New Roman" pitchFamily="18" charset="0"/>
                <a:cs typeface="Times New Roman" pitchFamily="18" charset="0"/>
              </a:rPr>
              <a:t>Дэлхийн томоохон метронууд: станцын тоо болон чиглэлийн уртаараа</a:t>
            </a:r>
            <a:r>
              <a:rPr lang="ru-RU" sz="2000" dirty="0">
                <a:latin typeface="Times New Roman" pitchFamily="18" charset="0"/>
                <a:cs typeface="Times New Roman" pitchFamily="18" charset="0"/>
              </a:rPr>
              <a:t>— Нью-Йоркск, </a:t>
            </a:r>
            <a:r>
              <a:rPr lang="mn-MN" sz="2000" dirty="0">
                <a:latin typeface="Times New Roman" pitchFamily="18" charset="0"/>
                <a:cs typeface="Times New Roman" pitchFamily="18" charset="0"/>
              </a:rPr>
              <a:t>шугамын уртаараа</a:t>
            </a:r>
            <a:r>
              <a:rPr lang="ru-RU" sz="2000" dirty="0">
                <a:latin typeface="Times New Roman" pitchFamily="18" charset="0"/>
                <a:cs typeface="Times New Roman" pitchFamily="18" charset="0"/>
              </a:rPr>
              <a:t>— Шанхай (420 км.) </a:t>
            </a:r>
            <a:r>
              <a:rPr lang="mn-MN" sz="2000" dirty="0">
                <a:latin typeface="Times New Roman" pitchFamily="18" charset="0"/>
                <a:cs typeface="Times New Roman" pitchFamily="18" charset="0"/>
              </a:rPr>
              <a:t>мөн</a:t>
            </a:r>
            <a:r>
              <a:rPr lang="ru-RU" sz="2000" dirty="0">
                <a:latin typeface="Times New Roman" pitchFamily="18" charset="0"/>
                <a:cs typeface="Times New Roman" pitchFamily="18" charset="0"/>
              </a:rPr>
              <a:t> Лондон (408 км.), </a:t>
            </a:r>
            <a:r>
              <a:rPr lang="mn-MN" sz="2000" dirty="0">
                <a:latin typeface="Times New Roman" pitchFamily="18" charset="0"/>
                <a:cs typeface="Times New Roman" pitchFamily="18" charset="0"/>
              </a:rPr>
              <a:t>өдөр тутмын болон зорчигчдын тоогоороо</a:t>
            </a:r>
            <a:r>
              <a:rPr lang="ru-RU" sz="2000" dirty="0">
                <a:latin typeface="Times New Roman" pitchFamily="18" charset="0"/>
                <a:cs typeface="Times New Roman" pitchFamily="18" charset="0"/>
              </a:rPr>
              <a:t>— Токи</a:t>
            </a:r>
            <a:r>
              <a:rPr lang="mn-MN" sz="2000" dirty="0">
                <a:latin typeface="Times New Roman" pitchFamily="18" charset="0"/>
                <a:cs typeface="Times New Roman" pitchFamily="18" charset="0"/>
              </a:rPr>
              <a:t>о</a:t>
            </a:r>
            <a:r>
              <a:rPr lang="ru-RU" sz="2000" dirty="0">
                <a:latin typeface="Times New Roman" pitchFamily="18" charset="0"/>
                <a:cs typeface="Times New Roman" pitchFamily="18" charset="0"/>
              </a:rPr>
              <a:t> </a:t>
            </a:r>
            <a:r>
              <a:rPr lang="mn-MN" sz="2000" dirty="0">
                <a:latin typeface="Times New Roman" pitchFamily="18" charset="0"/>
                <a:cs typeface="Times New Roman" pitchFamily="18" charset="0"/>
              </a:rPr>
              <a:t>мөн</a:t>
            </a:r>
            <a:r>
              <a:rPr lang="ru-RU" sz="2000" dirty="0">
                <a:latin typeface="Times New Roman" pitchFamily="18" charset="0"/>
                <a:cs typeface="Times New Roman" pitchFamily="18" charset="0"/>
              </a:rPr>
              <a:t> Моск</a:t>
            </a:r>
            <a:r>
              <a:rPr lang="mn-MN" sz="2000" dirty="0">
                <a:latin typeface="Times New Roman" pitchFamily="18" charset="0"/>
                <a:cs typeface="Times New Roman" pitchFamily="18" charset="0"/>
              </a:rPr>
              <a:t>ва</a:t>
            </a:r>
            <a:r>
              <a:rPr lang="ru-RU" sz="2000" dirty="0">
                <a:latin typeface="Times New Roman" pitchFamily="18" charset="0"/>
                <a:cs typeface="Times New Roman" pitchFamily="18" charset="0"/>
              </a:rPr>
              <a:t>. </a:t>
            </a:r>
            <a:r>
              <a:rPr lang="mn-MN" sz="2000" dirty="0">
                <a:latin typeface="Times New Roman" pitchFamily="18" charset="0"/>
                <a:cs typeface="Times New Roman" pitchFamily="18" charset="0"/>
              </a:rPr>
              <a:t>Хамгийн жижиг метронууд: </a:t>
            </a:r>
            <a:r>
              <a:rPr lang="ru-RU" sz="2000" dirty="0">
                <a:latin typeface="Times New Roman" pitchFamily="18" charset="0"/>
                <a:cs typeface="Times New Roman" pitchFamily="18" charset="0"/>
              </a:rPr>
              <a:t>Перудж, Хайфе, Катани </a:t>
            </a:r>
            <a:r>
              <a:rPr lang="mn-MN" sz="2000" dirty="0">
                <a:latin typeface="Times New Roman" pitchFamily="18" charset="0"/>
                <a:cs typeface="Times New Roman" pitchFamily="18" charset="0"/>
              </a:rPr>
              <a:t>ба </a:t>
            </a:r>
            <a:r>
              <a:rPr lang="ru-RU" sz="2000" dirty="0">
                <a:latin typeface="Times New Roman" pitchFamily="18" charset="0"/>
                <a:cs typeface="Times New Roman" pitchFamily="18" charset="0"/>
              </a:rPr>
              <a:t>Генуе. (Перуджа, Лозанн, Рен</a:t>
            </a:r>
            <a:r>
              <a:rPr lang="mn-MN" sz="2000" dirty="0">
                <a:latin typeface="Times New Roman" pitchFamily="18" charset="0"/>
                <a:cs typeface="Times New Roman" pitchFamily="18" charset="0"/>
              </a:rPr>
              <a:t>н</a:t>
            </a:r>
            <a:r>
              <a:rPr lang="ru-RU" sz="2000" dirty="0">
                <a:latin typeface="Times New Roman" pitchFamily="18" charset="0"/>
                <a:cs typeface="Times New Roman" pitchFamily="18" charset="0"/>
              </a:rPr>
              <a:t> —</a:t>
            </a:r>
            <a:r>
              <a:rPr lang="mn-MN" sz="2000" dirty="0">
                <a:latin typeface="Times New Roman" pitchFamily="18" charset="0"/>
                <a:cs typeface="Times New Roman" pitchFamily="18" charset="0"/>
              </a:rPr>
              <a:t> метро ашигладаг хамгийн жижиг улсууд.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411305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043608" y="548680"/>
            <a:ext cx="7018337" cy="692150"/>
          </a:xfrm>
        </p:spPr>
        <p:txBody>
          <a:bodyPr>
            <a:noAutofit/>
          </a:bodyPr>
          <a:lstStyle/>
          <a:p>
            <a:r>
              <a:rPr lang="mn-MN" sz="2400" dirty="0" smtClean="0"/>
              <a:t>Оросын холбооны улсад хамгийн сүүлд үйлдвэрлэлтэнд гарсан </a:t>
            </a:r>
            <a:r>
              <a:rPr lang="en-US" sz="2400" dirty="0" smtClean="0"/>
              <a:t>“</a:t>
            </a:r>
            <a:r>
              <a:rPr lang="mn-MN" sz="2400" dirty="0" smtClean="0"/>
              <a:t>Катюша</a:t>
            </a:r>
            <a:r>
              <a:rPr lang="en-US" sz="2400" dirty="0" smtClean="0"/>
              <a:t>”</a:t>
            </a:r>
            <a:r>
              <a:rPr lang="mn-MN" sz="2400" dirty="0" smtClean="0"/>
              <a:t> метро</a:t>
            </a:r>
            <a:endParaRPr lang="en-US" sz="2400" dirty="0" smtClean="0"/>
          </a:p>
        </p:txBody>
      </p:sp>
      <p:sp>
        <p:nvSpPr>
          <p:cNvPr id="3" name="Content Placeholder 2"/>
          <p:cNvSpPr>
            <a:spLocks noGrp="1"/>
          </p:cNvSpPr>
          <p:nvPr>
            <p:ph sz="half" idx="1"/>
          </p:nvPr>
        </p:nvSpPr>
        <p:spPr>
          <a:xfrm>
            <a:off x="395536" y="2108200"/>
            <a:ext cx="4138364" cy="4525963"/>
          </a:xfrm>
        </p:spPr>
        <p:txBody>
          <a:bodyPr/>
          <a:lstStyle/>
          <a:p>
            <a:pPr marL="0" lvl="2" indent="0">
              <a:buClr>
                <a:schemeClr val="tx2"/>
              </a:buClr>
              <a:buFont typeface="Arial" charset="0"/>
              <a:buNone/>
              <a:defRPr/>
            </a:pPr>
            <a:r>
              <a:rPr lang="mn-MN" sz="1800" b="1" dirty="0" smtClean="0">
                <a:latin typeface="Times New Roman" pitchFamily="18" charset="0"/>
                <a:cs typeface="Times New Roman" pitchFamily="18" charset="0"/>
              </a:rPr>
              <a:t>Үйлдвэрлэгч:</a:t>
            </a:r>
            <a:r>
              <a:rPr lang="ru-RU"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ХХК</a:t>
            </a:r>
            <a:r>
              <a:rPr lang="ru-RU" sz="1800" dirty="0" smtClean="0">
                <a:latin typeface="Times New Roman" pitchFamily="18" charset="0"/>
                <a:cs typeface="Times New Roman" pitchFamily="18" charset="0"/>
                <a:hlinkClick r:id="rId3" tooltip="Метровагонмаш"/>
              </a:rPr>
              <a:t> «Метровагонмаш»</a:t>
            </a:r>
            <a:r>
              <a:rPr lang="ru-RU" sz="1800" dirty="0" smtClean="0">
                <a:latin typeface="Times New Roman" pitchFamily="18" charset="0"/>
                <a:cs typeface="Times New Roman" pitchFamily="18" charset="0"/>
              </a:rPr>
              <a:t>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Ашиглалтанд орсон хугацаа: </a:t>
            </a:r>
            <a:r>
              <a:rPr lang="ru-RU" sz="1800" dirty="0" smtClean="0">
                <a:latin typeface="Times New Roman" pitchFamily="18" charset="0"/>
                <a:cs typeface="Times New Roman" pitchFamily="18" charset="0"/>
              </a:rPr>
              <a:t>201</a:t>
            </a:r>
            <a:r>
              <a:rPr lang="en-US" sz="1800" dirty="0" smtClean="0">
                <a:latin typeface="Times New Roman" pitchFamily="18" charset="0"/>
                <a:cs typeface="Times New Roman" pitchFamily="18" charset="0"/>
              </a:rPr>
              <a:t>0</a:t>
            </a:r>
            <a:r>
              <a:rPr lang="mn-MN" sz="1800" dirty="0" smtClean="0">
                <a:latin typeface="Times New Roman" pitchFamily="18" charset="0"/>
                <a:cs typeface="Times New Roman" pitchFamily="18" charset="0"/>
              </a:rPr>
              <a:t> оны 4 сарын 12</a:t>
            </a:r>
          </a:p>
          <a:p>
            <a:pPr marL="0" lvl="2" indent="0">
              <a:buClr>
                <a:schemeClr val="tx2"/>
              </a:buClr>
              <a:buFont typeface="Arial" charset="0"/>
              <a:buNone/>
              <a:defRPr/>
            </a:pPr>
            <a:r>
              <a:rPr lang="ru-RU" sz="1800" b="1" dirty="0" smtClean="0">
                <a:latin typeface="Times New Roman" pitchFamily="18" charset="0"/>
                <a:cs typeface="Times New Roman" pitchFamily="18" charset="0"/>
              </a:rPr>
              <a:t>Тара</a:t>
            </a:r>
            <a:r>
              <a:rPr lang="mn-MN" sz="1800" b="1"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36/35 т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Урт:</a:t>
            </a:r>
            <a:r>
              <a:rPr lang="ru-RU" sz="1800" dirty="0" smtClean="0">
                <a:latin typeface="Times New Roman" pitchFamily="18" charset="0"/>
                <a:cs typeface="Times New Roman" pitchFamily="18" charset="0"/>
              </a:rPr>
              <a:t> 20120/19140 мм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Өргөн:</a:t>
            </a:r>
            <a:r>
              <a:rPr lang="ru-RU" sz="1800" dirty="0" smtClean="0">
                <a:latin typeface="Times New Roman" pitchFamily="18" charset="0"/>
                <a:cs typeface="Times New Roman" pitchFamily="18" charset="0"/>
              </a:rPr>
              <a:t> 2686 мм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Өндөр:</a:t>
            </a:r>
            <a:r>
              <a:rPr lang="ru-RU" sz="1800" dirty="0" smtClean="0">
                <a:latin typeface="Times New Roman" pitchFamily="18" charset="0"/>
                <a:cs typeface="Times New Roman" pitchFamily="18" charset="0"/>
              </a:rPr>
              <a:t> 3680 мм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Хурд:</a:t>
            </a:r>
            <a:r>
              <a:rPr lang="ru-RU" sz="1800" dirty="0" smtClean="0">
                <a:latin typeface="Times New Roman" pitchFamily="18" charset="0"/>
                <a:cs typeface="Times New Roman" pitchFamily="18" charset="0"/>
              </a:rPr>
              <a:t> 90 км/ч </a:t>
            </a:r>
            <a:endParaRPr lang="en-US"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Хурдатгал</a:t>
            </a:r>
            <a:r>
              <a:rPr lang="ru-RU" sz="1800" b="1" dirty="0" smtClean="0">
                <a:latin typeface="Times New Roman" pitchFamily="18" charset="0"/>
                <a:cs typeface="Times New Roman" pitchFamily="18" charset="0"/>
              </a:rPr>
              <a:t>/</a:t>
            </a:r>
            <a:r>
              <a:rPr lang="mn-MN" sz="1800" b="1" dirty="0" smtClean="0">
                <a:latin typeface="Times New Roman" pitchFamily="18" charset="0"/>
                <a:cs typeface="Times New Roman" pitchFamily="18" charset="0"/>
              </a:rPr>
              <a:t>Удаашруулалт:</a:t>
            </a:r>
            <a:r>
              <a:rPr lang="ru-RU" sz="1800" dirty="0" smtClean="0">
                <a:latin typeface="Times New Roman" pitchFamily="18" charset="0"/>
                <a:cs typeface="Times New Roman" pitchFamily="18" charset="0"/>
              </a:rPr>
              <a:t> 1,3/1,1 м/с</a:t>
            </a:r>
            <a:r>
              <a:rPr lang="ru-RU" sz="1800" baseline="30000" dirty="0" smtClean="0">
                <a:latin typeface="Times New Roman" pitchFamily="18" charset="0"/>
                <a:cs typeface="Times New Roman" pitchFamily="18" charset="0"/>
              </a:rPr>
              <a:t>2</a:t>
            </a:r>
            <a:r>
              <a:rPr lang="ru-RU" sz="1800" dirty="0" smtClean="0">
                <a:latin typeface="Times New Roman" pitchFamily="18" charset="0"/>
                <a:cs typeface="Times New Roman" pitchFamily="18" charset="0"/>
              </a:rPr>
              <a:t>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Чадал:</a:t>
            </a:r>
            <a:r>
              <a:rPr lang="ru-RU" sz="1800" dirty="0" smtClean="0">
                <a:latin typeface="Times New Roman" pitchFamily="18" charset="0"/>
                <a:cs typeface="Times New Roman" pitchFamily="18" charset="0"/>
              </a:rPr>
              <a:t> 4*170 кВт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Дугуйны диаметр:</a:t>
            </a:r>
            <a:r>
              <a:rPr lang="ru-RU" sz="1800" dirty="0" smtClean="0">
                <a:latin typeface="Times New Roman" pitchFamily="18" charset="0"/>
                <a:cs typeface="Times New Roman" pitchFamily="18" charset="0"/>
              </a:rPr>
              <a:t>860 мм </a:t>
            </a:r>
            <a:endParaRPr lang="mn-MN" sz="1800" dirty="0" smtClean="0">
              <a:latin typeface="Times New Roman" pitchFamily="18" charset="0"/>
              <a:cs typeface="Times New Roman" pitchFamily="18" charset="0"/>
            </a:endParaRPr>
          </a:p>
          <a:p>
            <a:pPr marL="0" lvl="2" indent="0">
              <a:buClr>
                <a:schemeClr val="tx2"/>
              </a:buClr>
              <a:buFont typeface="Arial" charset="0"/>
              <a:buNone/>
              <a:defRPr/>
            </a:pPr>
            <a:r>
              <a:rPr lang="mn-MN" sz="1800" b="1" dirty="0" smtClean="0">
                <a:latin typeface="Times New Roman" pitchFamily="18" charset="0"/>
                <a:cs typeface="Times New Roman" pitchFamily="18" charset="0"/>
              </a:rPr>
              <a:t>Багтаамж:</a:t>
            </a:r>
            <a:r>
              <a:rPr lang="ru-RU" sz="1800" dirty="0" smtClean="0">
                <a:latin typeface="Times New Roman" pitchFamily="18" charset="0"/>
                <a:cs typeface="Times New Roman" pitchFamily="18" charset="0"/>
              </a:rPr>
              <a:t> 300/320 чел. </a:t>
            </a:r>
            <a:endParaRPr lang="mn-MN" sz="1800" b="1" dirty="0" smtClean="0">
              <a:latin typeface="Times New Roman" pitchFamily="18" charset="0"/>
              <a:cs typeface="Times New Roman" pitchFamily="18" charset="0"/>
            </a:endParaRPr>
          </a:p>
          <a:p>
            <a:pPr marL="0" indent="0">
              <a:buFont typeface="Wingdings" pitchFamily="-108" charset="2"/>
              <a:buNone/>
              <a:defRPr/>
            </a:pPr>
            <a:endParaRPr lang="en-US" dirty="0"/>
          </a:p>
        </p:txBody>
      </p:sp>
      <p:sp>
        <p:nvSpPr>
          <p:cNvPr id="6148"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35EB4E8-940C-4601-B728-BBA41AFBED5D}" type="slidenum">
              <a:rPr lang="en-US" smtClean="0"/>
              <a:pPr eaLnBrk="1" hangingPunct="1"/>
              <a:t>4</a:t>
            </a:fld>
            <a:endParaRPr lang="en-US" smtClean="0"/>
          </a:p>
        </p:txBody>
      </p:sp>
      <p:pic>
        <p:nvPicPr>
          <p:cNvPr id="6149" name="Content Placeholder 7" descr="760-12.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48200" y="2197100"/>
            <a:ext cx="4038600" cy="3657600"/>
          </a:xfrm>
        </p:spPr>
      </p:pic>
    </p:spTree>
    <p:extLst>
      <p:ext uri="{BB962C8B-B14F-4D97-AF65-F5344CB8AC3E}">
        <p14:creationId xmlns:p14="http://schemas.microsoft.com/office/powerpoint/2010/main" val="1753449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9552" y="548680"/>
            <a:ext cx="7018337" cy="692150"/>
          </a:xfrm>
        </p:spPr>
        <p:txBody>
          <a:bodyPr/>
          <a:lstStyle/>
          <a:p>
            <a:r>
              <a:rPr lang="mn-MN" dirty="0" smtClean="0"/>
              <a:t>Метроны онцлог</a:t>
            </a:r>
            <a:endParaRPr lang="en-US" dirty="0" smtClean="0"/>
          </a:p>
        </p:txBody>
      </p:sp>
      <p:sp>
        <p:nvSpPr>
          <p:cNvPr id="717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758E083-D3F2-43B5-8893-AC649A79FF07}" type="slidenum">
              <a:rPr lang="en-US" smtClean="0"/>
              <a:pPr eaLnBrk="1" hangingPunct="1"/>
              <a:t>5</a:t>
            </a:fld>
            <a:endParaRPr lang="en-US" smtClean="0"/>
          </a:p>
        </p:txBody>
      </p:sp>
      <p:sp>
        <p:nvSpPr>
          <p:cNvPr id="6" name="Content Placeholder 5"/>
          <p:cNvSpPr>
            <a:spLocks noGrp="1"/>
          </p:cNvSpPr>
          <p:nvPr>
            <p:ph idx="1"/>
          </p:nvPr>
        </p:nvSpPr>
        <p:spPr>
          <a:xfrm>
            <a:off x="467545" y="2060848"/>
            <a:ext cx="8496944" cy="3932238"/>
          </a:xfrm>
        </p:spPr>
        <p:txBody>
          <a:bodyPr>
            <a:normAutofit fontScale="92500"/>
          </a:bodyPr>
          <a:lstStyle/>
          <a:p>
            <a:pPr marL="0" indent="0">
              <a:buFont typeface="Wingdings" pitchFamily="-108" charset="2"/>
              <a:buNone/>
              <a:defRPr/>
            </a:pPr>
            <a:r>
              <a:rPr lang="mn-MN" dirty="0" smtClean="0">
                <a:latin typeface="Times New Roman" pitchFamily="18" charset="0"/>
                <a:cs typeface="Times New Roman" pitchFamily="18" charset="0"/>
              </a:rPr>
              <a:t> </a:t>
            </a:r>
            <a:r>
              <a:rPr lang="mn-MN" b="1" dirty="0" smtClean="0">
                <a:latin typeface="Times New Roman" pitchFamily="18" charset="0"/>
                <a:cs typeface="Times New Roman" pitchFamily="18" charset="0"/>
              </a:rPr>
              <a:t>Метроны агааржуулалт </a:t>
            </a:r>
            <a:r>
              <a:rPr lang="mn-MN" dirty="0" smtClean="0">
                <a:latin typeface="Times New Roman" pitchFamily="18" charset="0"/>
                <a:cs typeface="Times New Roman" pitchFamily="18" charset="0"/>
              </a:rPr>
              <a:t>маш сайн, салон дотор тогтмол 24 градусыг барьж байдаг. Агааржуулалт болон дулаалга нь Испанийн </a:t>
            </a:r>
            <a:r>
              <a:rPr lang="en-US" dirty="0" err="1" smtClean="0">
                <a:latin typeface="Times New Roman" pitchFamily="18" charset="0"/>
                <a:cs typeface="Times New Roman" pitchFamily="18" charset="0"/>
              </a:rPr>
              <a:t>Merax</a:t>
            </a:r>
            <a:r>
              <a:rPr lang="en-US"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фирмийн бүтээгдэхүүд юм. </a:t>
            </a:r>
          </a:p>
          <a:p>
            <a:pPr marL="0" indent="0">
              <a:buFont typeface="Wingdings" pitchFamily="-108" charset="2"/>
              <a:buNone/>
              <a:defRPr/>
            </a:pPr>
            <a:r>
              <a:rPr lang="mn-MN"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Кузов</a:t>
            </a:r>
            <a:r>
              <a:rPr lang="ru-RU" dirty="0" smtClean="0">
                <a:latin typeface="Times New Roman" pitchFamily="18" charset="0"/>
                <a:cs typeface="Times New Roman" pitchFamily="18" charset="0"/>
              </a:rPr>
              <a:t> — </a:t>
            </a:r>
            <a:r>
              <a:rPr lang="mn-MN" dirty="0" smtClean="0">
                <a:latin typeface="Times New Roman" pitchFamily="18" charset="0"/>
                <a:cs typeface="Times New Roman" pitchFamily="18" charset="0"/>
              </a:rPr>
              <a:t>зэвэрдэгүй гангаар хийгдсэн</a:t>
            </a:r>
            <a:r>
              <a:rPr lang="ru-RU"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будагтай.</a:t>
            </a:r>
            <a:endParaRPr lang="ru-RU" dirty="0" smtClean="0">
              <a:latin typeface="Times New Roman" pitchFamily="18" charset="0"/>
              <a:cs typeface="Times New Roman" pitchFamily="18" charset="0"/>
            </a:endParaRPr>
          </a:p>
          <a:p>
            <a:pPr marL="0" indent="0">
              <a:buFont typeface="Wingdings" pitchFamily="-108" charset="2"/>
              <a:buNone/>
              <a:defRPr/>
            </a:pPr>
            <a:r>
              <a:rPr lang="mn-MN" b="1" dirty="0" smtClean="0">
                <a:latin typeface="Times New Roman" pitchFamily="18" charset="0"/>
                <a:cs typeface="Times New Roman" pitchFamily="18" charset="0"/>
              </a:rPr>
              <a:t>Хаалга</a:t>
            </a:r>
            <a:r>
              <a:rPr lang="ru-RU" dirty="0" smtClean="0">
                <a:latin typeface="Times New Roman" pitchFamily="18" charset="0"/>
                <a:cs typeface="Times New Roman" pitchFamily="18" charset="0"/>
              </a:rPr>
              <a:t> — </a:t>
            </a:r>
            <a:r>
              <a:rPr lang="mn-MN" dirty="0" smtClean="0">
                <a:latin typeface="Times New Roman" pitchFamily="18" charset="0"/>
                <a:cs typeface="Times New Roman" pitchFamily="18" charset="0"/>
              </a:rPr>
              <a:t>2талаасаа онгодойг хөдөлгөөнт хаалгатай. Хаалга тус бүр дээр хаалгыг онгойлгох зориулалттай товчлууртай байдаг. </a:t>
            </a:r>
            <a:endParaRPr lang="ru-RU" dirty="0" smtClean="0">
              <a:latin typeface="Times New Roman" pitchFamily="18" charset="0"/>
              <a:cs typeface="Times New Roman" pitchFamily="18" charset="0"/>
            </a:endParaRPr>
          </a:p>
          <a:p>
            <a:pPr marL="0" indent="0">
              <a:buFont typeface="Wingdings" pitchFamily="-108" charset="2"/>
              <a:buNone/>
              <a:defRPr/>
            </a:pPr>
            <a:r>
              <a:rPr lang="mn-MN" b="1" dirty="0" smtClean="0">
                <a:latin typeface="Times New Roman" pitchFamily="18" charset="0"/>
                <a:cs typeface="Times New Roman" pitchFamily="18" charset="0"/>
              </a:rPr>
              <a:t>Уртын хэмжээ- </a:t>
            </a:r>
            <a:r>
              <a:rPr lang="mn-MN" dirty="0" smtClean="0">
                <a:latin typeface="Times New Roman" pitchFamily="18" charset="0"/>
                <a:cs typeface="Times New Roman" pitchFamily="18" charset="0"/>
              </a:rPr>
              <a:t>Оросын стандартын дагуу ойролцоогоор 2000мм. </a:t>
            </a:r>
            <a:endParaRPr lang="ru-RU" dirty="0" smtClean="0">
              <a:latin typeface="Times New Roman" pitchFamily="18" charset="0"/>
              <a:cs typeface="Times New Roman" pitchFamily="18" charset="0"/>
            </a:endParaRPr>
          </a:p>
          <a:p>
            <a:pPr marL="0" indent="0">
              <a:buFont typeface="Wingdings" pitchFamily="-108" charset="2"/>
              <a:buNone/>
              <a:defRPr/>
            </a:pPr>
            <a:r>
              <a:rPr lang="mn-MN" b="1" dirty="0" smtClean="0">
                <a:latin typeface="Times New Roman" pitchFamily="18" charset="0"/>
                <a:cs typeface="Times New Roman" pitchFamily="18" charset="0"/>
              </a:rPr>
              <a:t>Дамжлага</a:t>
            </a:r>
            <a:r>
              <a:rPr lang="ru-RU" dirty="0" smtClean="0">
                <a:latin typeface="Times New Roman" pitchFamily="18" charset="0"/>
                <a:cs typeface="Times New Roman" pitchFamily="18" charset="0"/>
              </a:rPr>
              <a:t> — </a:t>
            </a:r>
            <a:r>
              <a:rPr lang="mn-MN" dirty="0" smtClean="0">
                <a:solidFill>
                  <a:srgbClr val="254061"/>
                </a:solidFill>
                <a:latin typeface="Times New Roman" pitchFamily="18" charset="0"/>
                <a:cs typeface="Times New Roman" pitchFamily="18" charset="0"/>
              </a:rPr>
              <a:t>Богино залгаат</a:t>
            </a:r>
            <a:r>
              <a:rPr lang="ru-RU" dirty="0" smtClean="0">
                <a:latin typeface="Times New Roman" pitchFamily="18" charset="0"/>
                <a:cs typeface="Times New Roman" pitchFamily="18" charset="0"/>
              </a:rPr>
              <a:t> ДАТ-350-6</a:t>
            </a:r>
            <a:r>
              <a:rPr lang="mn-MN"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УХЛ1</a:t>
            </a:r>
            <a:r>
              <a:rPr lang="mn-MN" dirty="0" smtClean="0">
                <a:latin typeface="Times New Roman" pitchFamily="18" charset="0"/>
                <a:cs typeface="Times New Roman" pitchFamily="18" charset="0"/>
              </a:rPr>
              <a:t> ротортой таталцлын асинхрон хөдөлгүүр.</a:t>
            </a:r>
            <a:endParaRPr lang="en-US" dirty="0"/>
          </a:p>
        </p:txBody>
      </p:sp>
    </p:spTree>
    <p:extLst>
      <p:ext uri="{BB962C8B-B14F-4D97-AF65-F5344CB8AC3E}">
        <p14:creationId xmlns:p14="http://schemas.microsoft.com/office/powerpoint/2010/main" val="10353638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259632" y="764704"/>
            <a:ext cx="7018337" cy="692150"/>
          </a:xfrm>
        </p:spPr>
        <p:txBody>
          <a:bodyPr>
            <a:noAutofit/>
          </a:bodyPr>
          <a:lstStyle/>
          <a:p>
            <a:r>
              <a:rPr lang="ru-RU" sz="2400" dirty="0" smtClean="0">
                <a:latin typeface="Times New Roman" pitchFamily="18" charset="0"/>
                <a:cs typeface="Times New Roman" pitchFamily="18" charset="0"/>
              </a:rPr>
              <a:t>Двигатели асинхронные</a:t>
            </a:r>
            <a:r>
              <a:rPr lang="mn-MN"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тяговые</a:t>
            </a: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с</a:t>
            </a:r>
            <a:r>
              <a:rPr lang="mn-MN" sz="2400" b="1" dirty="0" smtClean="0">
                <a:latin typeface="Times New Roman" pitchFamily="18" charset="0"/>
                <a:cs typeface="Times New Roman" pitchFamily="18" charset="0"/>
              </a:rPr>
              <a:t/>
            </a:r>
            <a:br>
              <a:rPr lang="mn-MN"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Короткозамкнутым</a:t>
            </a:r>
            <a:r>
              <a:rPr lang="mn-MN"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ротором</a:t>
            </a:r>
            <a:r>
              <a:rPr lang="ru-RU" sz="2400" dirty="0" smtClean="0">
                <a:latin typeface="Times New Roman" pitchFamily="18" charset="0"/>
                <a:cs typeface="Times New Roman" pitchFamily="18" charset="0"/>
              </a:rPr>
              <a:t> ДАТ-350-6</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УХЛ1</a:t>
            </a:r>
            <a:r>
              <a:rPr lang="mn-MN" sz="2400" dirty="0" smtClean="0">
                <a:latin typeface="Times New Roman" pitchFamily="18" charset="0"/>
                <a:cs typeface="Times New Roman" pitchFamily="18" charset="0"/>
              </a:rPr>
              <a:t/>
            </a:r>
            <a:br>
              <a:rPr lang="mn-MN" sz="2400" dirty="0" smtClean="0">
                <a:latin typeface="Times New Roman" pitchFamily="18" charset="0"/>
                <a:cs typeface="Times New Roman" pitchFamily="18" charset="0"/>
              </a:rPr>
            </a:br>
            <a:endParaRPr lang="en-US" sz="2400" dirty="0" smtClean="0"/>
          </a:p>
        </p:txBody>
      </p:sp>
      <p:sp>
        <p:nvSpPr>
          <p:cNvPr id="3" name="Content Placeholder 2"/>
          <p:cNvSpPr>
            <a:spLocks noGrp="1"/>
          </p:cNvSpPr>
          <p:nvPr>
            <p:ph sz="half" idx="1"/>
          </p:nvPr>
        </p:nvSpPr>
        <p:spPr>
          <a:xfrm>
            <a:off x="323528" y="1600200"/>
            <a:ext cx="4176464" cy="4800600"/>
          </a:xfrm>
        </p:spPr>
        <p:txBody>
          <a:bodyPr>
            <a:normAutofit fontScale="92500" lnSpcReduction="10000"/>
          </a:bodyPr>
          <a:lstStyle/>
          <a:p>
            <a:pPr>
              <a:buFont typeface="Wingdings" pitchFamily="-108" charset="2"/>
              <a:buNone/>
              <a:defRPr/>
            </a:pPr>
            <a:endParaRPr lang="en-US" sz="1800" dirty="0" smtClean="0"/>
          </a:p>
          <a:p>
            <a:pPr>
              <a:buFont typeface="Wingdings" pitchFamily="-108" charset="2"/>
              <a:buNone/>
              <a:defRPr/>
            </a:pPr>
            <a:endParaRPr lang="mn-MN" sz="1800" dirty="0" smtClean="0">
              <a:latin typeface="Times New Roman" pitchFamily="18" charset="0"/>
              <a:cs typeface="Times New Roman" pitchFamily="18" charset="0"/>
            </a:endParaRPr>
          </a:p>
          <a:p>
            <a:pPr>
              <a:buFont typeface="Wingdings" pitchFamily="-108" charset="2"/>
              <a:buNone/>
              <a:defRPr/>
            </a:pPr>
            <a:r>
              <a:rPr lang="mn-MN" sz="1800" dirty="0" smtClean="0">
                <a:latin typeface="Times New Roman" pitchFamily="18" charset="0"/>
                <a:cs typeface="Times New Roman" pitchFamily="18" charset="0"/>
              </a:rPr>
              <a:t>-Угсралтын арга</a:t>
            </a:r>
            <a:r>
              <a:rPr lang="ru-RU" sz="1800" dirty="0" smtClean="0">
                <a:latin typeface="Times New Roman" pitchFamily="18" charset="0"/>
                <a:cs typeface="Times New Roman" pitchFamily="18" charset="0"/>
              </a:rPr>
              <a:t>– IM 9403. </a:t>
            </a:r>
          </a:p>
          <a:p>
            <a:pPr>
              <a:buFont typeface="Wingdings" pitchFamily="-108" charset="2"/>
              <a:buNone/>
              <a:defRPr/>
            </a:pPr>
            <a:r>
              <a:rPr lang="mn-MN" sz="1800" dirty="0" smtClean="0">
                <a:latin typeface="Times New Roman" pitchFamily="18" charset="0"/>
                <a:cs typeface="Times New Roman" pitchFamily="18" charset="0"/>
              </a:rPr>
              <a:t>-Хөргөлтийн арга</a:t>
            </a:r>
            <a:r>
              <a:rPr lang="ru-RU" sz="1800" dirty="0" smtClean="0">
                <a:latin typeface="Times New Roman" pitchFamily="18" charset="0"/>
                <a:cs typeface="Times New Roman" pitchFamily="18" charset="0"/>
              </a:rPr>
              <a:t>– IС17. </a:t>
            </a:r>
          </a:p>
          <a:p>
            <a:pPr>
              <a:buFont typeface="Wingdings" pitchFamily="-108" charset="2"/>
              <a:buNone/>
              <a:defRPr/>
            </a:pPr>
            <a:r>
              <a:rPr lang="mn-MN" sz="1800" dirty="0" smtClean="0">
                <a:latin typeface="Times New Roman" pitchFamily="18" charset="0"/>
                <a:cs typeface="Times New Roman" pitchFamily="18" charset="0"/>
              </a:rPr>
              <a:t>-Тэжээлийн хэлбэр</a:t>
            </a:r>
            <a:r>
              <a:rPr lang="ru-RU" sz="1800" dirty="0" smtClean="0">
                <a:latin typeface="Times New Roman" pitchFamily="18" charset="0"/>
                <a:cs typeface="Times New Roman" pitchFamily="18" charset="0"/>
              </a:rPr>
              <a:t> – </a:t>
            </a:r>
            <a:r>
              <a:rPr lang="mn-MN" sz="1800" dirty="0" smtClean="0">
                <a:latin typeface="Times New Roman" pitchFamily="18" charset="0"/>
                <a:cs typeface="Times New Roman" pitchFamily="18" charset="0"/>
              </a:rPr>
              <a:t>асинхрон зүтгүүрийн генератороос давтамжийн статик хувиргуурыг дамжин хүчдлийн автомат инвертор </a:t>
            </a:r>
            <a:r>
              <a:rPr lang="en-US" sz="1800" dirty="0" smtClean="0">
                <a:latin typeface="Times New Roman" pitchFamily="18" charset="0"/>
                <a:cs typeface="Times New Roman" pitchFamily="18" charset="0"/>
              </a:rPr>
              <a:t>IGBT </a:t>
            </a:r>
            <a:r>
              <a:rPr lang="mn-MN" sz="1800" dirty="0" smtClean="0">
                <a:latin typeface="Times New Roman" pitchFamily="18" charset="0"/>
                <a:cs typeface="Times New Roman" pitchFamily="18" charset="0"/>
              </a:rPr>
              <a:t>импульсийн өргөний модуляц дээр үндэслэгддэг. Давтамж 1,5кГц ихгүй.</a:t>
            </a:r>
          </a:p>
          <a:p>
            <a:pPr>
              <a:buFont typeface="Wingdings" pitchFamily="-108" charset="2"/>
              <a:buNone/>
              <a:defRPr/>
            </a:pPr>
            <a:r>
              <a:rPr lang="mn-MN" sz="1800" dirty="0" smtClean="0">
                <a:latin typeface="Times New Roman" pitchFamily="18" charset="0"/>
                <a:cs typeface="Times New Roman" pitchFamily="18" charset="0"/>
              </a:rPr>
              <a:t>-Хамгаалалтын зэрэг</a:t>
            </a:r>
            <a:r>
              <a:rPr lang="ru-RU" sz="1800" dirty="0" smtClean="0">
                <a:latin typeface="Times New Roman" pitchFamily="18" charset="0"/>
                <a:cs typeface="Times New Roman" pitchFamily="18" charset="0"/>
              </a:rPr>
              <a:t> – IPX5. </a:t>
            </a:r>
          </a:p>
          <a:p>
            <a:pPr>
              <a:buFont typeface="Wingdings" pitchFamily="-108" charset="2"/>
              <a:buNone/>
              <a:defRPr/>
            </a:pPr>
            <a:r>
              <a:rPr lang="mn-MN" sz="1800" dirty="0" smtClean="0">
                <a:latin typeface="Times New Roman" pitchFamily="18" charset="0"/>
                <a:cs typeface="Times New Roman" pitchFamily="18" charset="0"/>
              </a:rPr>
              <a:t>-Тусгаарлагын анги</a:t>
            </a:r>
            <a:r>
              <a:rPr lang="ru-RU" sz="1800" dirty="0" smtClean="0">
                <a:latin typeface="Times New Roman" pitchFamily="18" charset="0"/>
                <a:cs typeface="Times New Roman" pitchFamily="18" charset="0"/>
              </a:rPr>
              <a:t>– Н. </a:t>
            </a:r>
          </a:p>
          <a:p>
            <a:pPr>
              <a:buFont typeface="Wingdings" pitchFamily="-108" charset="2"/>
              <a:buNone/>
              <a:defRPr/>
            </a:pPr>
            <a:r>
              <a:rPr lang="mn-MN" sz="1800" dirty="0" smtClean="0">
                <a:latin typeface="Times New Roman" pitchFamily="18" charset="0"/>
                <a:cs typeface="Times New Roman" pitchFamily="18" charset="0"/>
              </a:rPr>
              <a:t>-Ажлын номиналь горим</a:t>
            </a:r>
            <a:r>
              <a:rPr lang="ru-RU" sz="1800" dirty="0" smtClean="0">
                <a:latin typeface="Times New Roman" pitchFamily="18" charset="0"/>
                <a:cs typeface="Times New Roman" pitchFamily="18" charset="0"/>
              </a:rPr>
              <a:t>– S1 (</a:t>
            </a:r>
            <a:r>
              <a:rPr lang="mn-MN" sz="1800" dirty="0" smtClean="0">
                <a:latin typeface="Times New Roman" pitchFamily="18" charset="0"/>
                <a:cs typeface="Times New Roman" pitchFamily="18" charset="0"/>
              </a:rPr>
              <a:t>үргэлжилсэн</a:t>
            </a:r>
            <a:r>
              <a:rPr lang="ru-RU" sz="1800" dirty="0" smtClean="0">
                <a:latin typeface="Times New Roman" pitchFamily="18" charset="0"/>
                <a:cs typeface="Times New Roman" pitchFamily="18" charset="0"/>
              </a:rPr>
              <a:t>).</a:t>
            </a:r>
            <a:endParaRPr lang="mn-MN" sz="1800" dirty="0" smtClean="0">
              <a:latin typeface="Times New Roman" pitchFamily="18" charset="0"/>
              <a:cs typeface="Times New Roman" pitchFamily="18" charset="0"/>
            </a:endParaRPr>
          </a:p>
          <a:p>
            <a:pPr>
              <a:buFont typeface="Wingdings" pitchFamily="-108" charset="2"/>
              <a:buNone/>
              <a:defRPr/>
            </a:pPr>
            <a:r>
              <a:rPr lang="mn-MN"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ГОСТ 2582</a:t>
            </a:r>
            <a:r>
              <a:rPr lang="mn-MN" sz="1800" dirty="0" smtClean="0">
                <a:latin typeface="Times New Roman" pitchFamily="18" charset="0"/>
                <a:cs typeface="Times New Roman" pitchFamily="18" charset="0"/>
              </a:rPr>
              <a:t> нд тохирсон </a:t>
            </a:r>
            <a:r>
              <a:rPr lang="ru-RU" sz="1800" dirty="0" smtClean="0">
                <a:latin typeface="Times New Roman" pitchFamily="18" charset="0"/>
                <a:cs typeface="Times New Roman" pitchFamily="18" charset="0"/>
              </a:rPr>
              <a:t> </a:t>
            </a:r>
            <a:r>
              <a:rPr lang="mn-MN" sz="1800" dirty="0" smtClean="0">
                <a:latin typeface="Times New Roman" pitchFamily="18" charset="0"/>
                <a:cs typeface="Times New Roman" pitchFamily="18" charset="0"/>
              </a:rPr>
              <a:t>ба</a:t>
            </a:r>
            <a:r>
              <a:rPr lang="ru-RU" sz="1800" dirty="0" smtClean="0">
                <a:latin typeface="Times New Roman" pitchFamily="18" charset="0"/>
                <a:cs typeface="Times New Roman" pitchFamily="18" charset="0"/>
              </a:rPr>
              <a:t> ТУ 3355-114-05810695-2006</a:t>
            </a:r>
            <a:r>
              <a:rPr lang="mn-MN" sz="1800" dirty="0" smtClean="0">
                <a:latin typeface="Times New Roman" pitchFamily="18" charset="0"/>
                <a:cs typeface="Times New Roman" pitchFamily="18" charset="0"/>
              </a:rPr>
              <a:t>-ээр хийгддэг</a:t>
            </a:r>
            <a:r>
              <a:rPr lang="ru-RU" sz="1800" dirty="0" smtClean="0">
                <a:latin typeface="Times New Roman" pitchFamily="18" charset="0"/>
                <a:cs typeface="Times New Roman" pitchFamily="18" charset="0"/>
              </a:rPr>
              <a:t>. </a:t>
            </a:r>
          </a:p>
          <a:p>
            <a:pPr>
              <a:buFont typeface="Wingdings" pitchFamily="-108" charset="2"/>
              <a:buNone/>
              <a:defRPr/>
            </a:pPr>
            <a:r>
              <a:rPr lang="ru-RU" sz="1800" dirty="0" smtClean="0">
                <a:latin typeface="Times New Roman" pitchFamily="18" charset="0"/>
                <a:cs typeface="Times New Roman" pitchFamily="18" charset="0"/>
              </a:rPr>
              <a:t> </a:t>
            </a:r>
          </a:p>
          <a:p>
            <a:pPr>
              <a:buFont typeface="Wingdings" pitchFamily="-108" charset="2"/>
              <a:buNone/>
              <a:defRPr/>
            </a:pPr>
            <a:endParaRPr lang="ru-RU" sz="1800" dirty="0" smtClean="0">
              <a:latin typeface="Times New Roman" pitchFamily="18" charset="0"/>
              <a:cs typeface="Times New Roman" pitchFamily="18" charset="0"/>
            </a:endParaRPr>
          </a:p>
          <a:p>
            <a:pPr>
              <a:buFont typeface="Wingdings" pitchFamily="-108" charset="2"/>
              <a:buNone/>
              <a:defRPr/>
            </a:pPr>
            <a:endParaRPr lang="en-US" sz="1400" dirty="0">
              <a:latin typeface="Times New Roman" pitchFamily="18" charset="0"/>
              <a:cs typeface="Times New Roman" pitchFamily="18" charset="0"/>
            </a:endParaRPr>
          </a:p>
        </p:txBody>
      </p:sp>
      <p:sp>
        <p:nvSpPr>
          <p:cNvPr id="8196"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EAC6E21-8F62-4F41-A64B-67E2780D09B2}" type="slidenum">
              <a:rPr lang="en-US" smtClean="0"/>
              <a:pPr eaLnBrk="1" hangingPunct="1"/>
              <a:t>6</a:t>
            </a:fld>
            <a:endParaRPr lang="en-US" smtClean="0"/>
          </a:p>
        </p:txBody>
      </p:sp>
      <p:pic>
        <p:nvPicPr>
          <p:cNvPr id="8197"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120900"/>
            <a:ext cx="4038600" cy="37465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468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125663" y="573088"/>
            <a:ext cx="7018337" cy="692150"/>
          </a:xfrm>
        </p:spPr>
        <p:txBody>
          <a:bodyPr/>
          <a:lstStyle/>
          <a:p>
            <a:r>
              <a:rPr lang="mn-MN" dirty="0" smtClean="0"/>
              <a:t>Удирдлагын схем</a:t>
            </a:r>
            <a:endParaRPr lang="en-US" dirty="0" smtClean="0"/>
          </a:p>
        </p:txBody>
      </p:sp>
      <p:sp>
        <p:nvSpPr>
          <p:cNvPr id="3" name="Content Placeholder 2"/>
          <p:cNvSpPr>
            <a:spLocks noGrp="1"/>
          </p:cNvSpPr>
          <p:nvPr>
            <p:ph sz="half" idx="1"/>
          </p:nvPr>
        </p:nvSpPr>
        <p:spPr>
          <a:xfrm>
            <a:off x="419100" y="1993900"/>
            <a:ext cx="3429000" cy="4183063"/>
          </a:xfrm>
        </p:spPr>
        <p:txBody>
          <a:bodyPr/>
          <a:lstStyle/>
          <a:p>
            <a:pPr>
              <a:buFont typeface="Wingdings" pitchFamily="-108" charset="2"/>
              <a:buNone/>
              <a:defRPr/>
            </a:pPr>
            <a:endParaRPr lang="mn-MN" sz="1800" b="1" dirty="0" smtClean="0">
              <a:latin typeface="Times New Roman" pitchFamily="18" charset="0"/>
              <a:cs typeface="Times New Roman" pitchFamily="18" charset="0"/>
            </a:endParaRPr>
          </a:p>
          <a:p>
            <a:pPr>
              <a:buFont typeface="Wingdings" pitchFamily="-108" charset="2"/>
              <a:buNone/>
              <a:defRPr/>
            </a:pPr>
            <a:endParaRPr lang="mn-MN" sz="1800" b="1" dirty="0" smtClean="0">
              <a:latin typeface="Times New Roman" pitchFamily="18" charset="0"/>
              <a:cs typeface="Times New Roman" pitchFamily="18" charset="0"/>
            </a:endParaRPr>
          </a:p>
          <a:p>
            <a:pPr>
              <a:buFont typeface="Wingdings" pitchFamily="-108" charset="2"/>
              <a:buNone/>
              <a:defRPr/>
            </a:pPr>
            <a:r>
              <a:rPr lang="mn-MN" sz="1800" dirty="0" smtClean="0">
                <a:latin typeface="Times New Roman" pitchFamily="18" charset="0"/>
                <a:cs typeface="Times New Roman" pitchFamily="18" charset="0"/>
              </a:rPr>
              <a:t>Богино залгаатт ротортой</a:t>
            </a:r>
          </a:p>
          <a:p>
            <a:pPr>
              <a:buFont typeface="Wingdings" pitchFamily="-108" charset="2"/>
              <a:buNone/>
              <a:defRPr/>
            </a:pPr>
            <a:r>
              <a:rPr lang="mn-MN" sz="1800" dirty="0" smtClean="0">
                <a:latin typeface="Times New Roman" pitchFamily="18" charset="0"/>
                <a:cs typeface="Times New Roman" pitchFamily="18" charset="0"/>
              </a:rPr>
              <a:t>Асинхрон хөдөлгүүрийг</a:t>
            </a:r>
          </a:p>
          <a:p>
            <a:pPr>
              <a:buFont typeface="Wingdings" pitchFamily="-108" charset="2"/>
              <a:buNone/>
              <a:defRPr/>
            </a:pPr>
            <a:r>
              <a:rPr lang="mn-MN" sz="1800" dirty="0" smtClean="0">
                <a:latin typeface="Times New Roman" pitchFamily="18" charset="0"/>
                <a:cs typeface="Times New Roman" pitchFamily="18" charset="0"/>
              </a:rPr>
              <a:t>автоматаар удирдах</a:t>
            </a:r>
          </a:p>
          <a:p>
            <a:pPr>
              <a:buFont typeface="Wingdings" pitchFamily="-108" charset="2"/>
              <a:buNone/>
              <a:defRPr/>
            </a:pPr>
            <a:r>
              <a:rPr lang="mn-MN" sz="1800" dirty="0" smtClean="0">
                <a:latin typeface="Times New Roman" pitchFamily="18" charset="0"/>
                <a:cs typeface="Times New Roman" pitchFamily="18" charset="0"/>
              </a:rPr>
              <a:t>схем автомат гүйдлийн</a:t>
            </a:r>
          </a:p>
          <a:p>
            <a:pPr>
              <a:buFont typeface="Wingdings" pitchFamily="-108" charset="2"/>
              <a:buNone/>
              <a:defRPr/>
            </a:pPr>
            <a:r>
              <a:rPr lang="mn-MN" sz="1800" dirty="0" smtClean="0">
                <a:latin typeface="Times New Roman" pitchFamily="18" charset="0"/>
                <a:cs typeface="Times New Roman" pitchFamily="18" charset="0"/>
              </a:rPr>
              <a:t>Инвертортой</a:t>
            </a:r>
          </a:p>
          <a:p>
            <a:pPr>
              <a:buFont typeface="Wingdings" pitchFamily="-108" charset="2"/>
              <a:buNone/>
              <a:defRPr/>
            </a:pPr>
            <a:r>
              <a:rPr lang="mn-MN" sz="1800" dirty="0" smtClean="0">
                <a:latin typeface="Times New Roman" pitchFamily="18" charset="0"/>
                <a:cs typeface="Times New Roman" pitchFamily="18" charset="0"/>
              </a:rPr>
              <a:t>тиристорон хувиргуураар</a:t>
            </a:r>
          </a:p>
          <a:p>
            <a:pPr>
              <a:buFont typeface="Wingdings" pitchFamily="-108" charset="2"/>
              <a:buNone/>
              <a:defRPr/>
            </a:pPr>
            <a:r>
              <a:rPr lang="mn-MN" sz="1800" dirty="0" smtClean="0">
                <a:latin typeface="Times New Roman" pitchFamily="18" charset="0"/>
                <a:cs typeface="Times New Roman" pitchFamily="18" charset="0"/>
              </a:rPr>
              <a:t>удирдагддаг.</a:t>
            </a:r>
          </a:p>
          <a:p>
            <a:pPr>
              <a:buFont typeface="Wingdings" pitchFamily="-108" charset="2"/>
              <a:buNone/>
              <a:defRPr/>
            </a:pPr>
            <a:endParaRPr lang="mn-MN" sz="1800" dirty="0" smtClean="0">
              <a:latin typeface="Times New Roman" pitchFamily="18" charset="0"/>
              <a:cs typeface="Times New Roman" pitchFamily="18" charset="0"/>
            </a:endParaRPr>
          </a:p>
        </p:txBody>
      </p:sp>
      <p:sp>
        <p:nvSpPr>
          <p:cNvPr id="10244"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534A693-59BC-410A-A6B6-68DFDE8A404A}" type="slidenum">
              <a:rPr lang="en-US" smtClean="0"/>
              <a:pPr eaLnBrk="1" hangingPunct="1"/>
              <a:t>7</a:t>
            </a:fld>
            <a:endParaRPr lang="en-US" smtClean="0"/>
          </a:p>
        </p:txBody>
      </p:sp>
      <p:pic>
        <p:nvPicPr>
          <p:cNvPr id="10245"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568700" y="2070100"/>
            <a:ext cx="4953000" cy="40894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592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mn-MN" dirty="0"/>
              <a:t>Удирдлагын схем</a:t>
            </a:r>
            <a:endParaRPr lang="en-US" dirty="0" smtClean="0"/>
          </a:p>
        </p:txBody>
      </p:sp>
      <p:sp>
        <p:nvSpPr>
          <p:cNvPr id="4" name="Content Placeholder 3"/>
          <p:cNvSpPr>
            <a:spLocks noGrp="1"/>
          </p:cNvSpPr>
          <p:nvPr>
            <p:ph sz="half" idx="2"/>
          </p:nvPr>
        </p:nvSpPr>
        <p:spPr>
          <a:xfrm>
            <a:off x="4800600" y="2514600"/>
            <a:ext cx="3886200" cy="3611563"/>
          </a:xfrm>
        </p:spPr>
        <p:txBody>
          <a:bodyPr/>
          <a:lstStyle/>
          <a:p>
            <a:pPr>
              <a:buFont typeface="Wingdings" pitchFamily="-108" charset="2"/>
              <a:buNone/>
              <a:defRPr/>
            </a:pPr>
            <a:r>
              <a:rPr lang="mn-MN" dirty="0" smtClean="0">
                <a:latin typeface="Times New Roman" pitchFamily="18" charset="0"/>
                <a:cs typeface="Times New Roman" pitchFamily="18" charset="0"/>
              </a:rPr>
              <a:t>-Чадал-350кВт</a:t>
            </a:r>
          </a:p>
          <a:p>
            <a:pPr>
              <a:buFont typeface="Wingdings" pitchFamily="-108" charset="2"/>
              <a:buNone/>
              <a:defRPr/>
            </a:pPr>
            <a:r>
              <a:rPr lang="mn-MN" dirty="0" smtClean="0">
                <a:latin typeface="Times New Roman" pitchFamily="18" charset="0"/>
                <a:cs typeface="Times New Roman" pitchFamily="18" charset="0"/>
              </a:rPr>
              <a:t>-Хүчдэл-900/1400В</a:t>
            </a:r>
          </a:p>
          <a:p>
            <a:pPr>
              <a:buFont typeface="Wingdings" pitchFamily="-108" charset="2"/>
              <a:buNone/>
              <a:defRPr/>
            </a:pPr>
            <a:r>
              <a:rPr lang="mn-MN" dirty="0" smtClean="0">
                <a:latin typeface="Times New Roman" pitchFamily="18" charset="0"/>
                <a:cs typeface="Times New Roman" pitchFamily="18" charset="0"/>
              </a:rPr>
              <a:t>-Эргэлт-2300эрг/мин</a:t>
            </a:r>
          </a:p>
          <a:p>
            <a:pPr>
              <a:buFont typeface="Wingdings" pitchFamily="-108" charset="2"/>
              <a:buNone/>
              <a:defRPr/>
            </a:pPr>
            <a:r>
              <a:rPr lang="mn-MN" dirty="0" smtClean="0">
                <a:latin typeface="Times New Roman" pitchFamily="18" charset="0"/>
                <a:cs typeface="Times New Roman" pitchFamily="18" charset="0"/>
              </a:rPr>
              <a:t>-АҮК-92,3%</a:t>
            </a:r>
          </a:p>
          <a:p>
            <a:pPr>
              <a:buFont typeface="Wingdings" pitchFamily="-108" charset="2"/>
              <a:buNone/>
              <a:defRPr/>
            </a:pPr>
            <a:r>
              <a:rPr lang="mn-MN" dirty="0" smtClean="0">
                <a:latin typeface="Times New Roman" pitchFamily="18" charset="0"/>
                <a:cs typeface="Times New Roman" pitchFamily="18" charset="0"/>
              </a:rPr>
              <a:t>-Жин-2350кг</a:t>
            </a:r>
            <a:endParaRPr lang="en-US" dirty="0">
              <a:latin typeface="Times New Roman" pitchFamily="18" charset="0"/>
              <a:cs typeface="Times New Roman" pitchFamily="18" charset="0"/>
            </a:endParaRPr>
          </a:p>
        </p:txBody>
      </p:sp>
      <p:sp>
        <p:nvSpPr>
          <p:cNvPr id="9220"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41A3426-8BB6-4D31-B0EB-45A154B2134C}" type="slidenum">
              <a:rPr lang="en-US" smtClean="0"/>
              <a:pPr eaLnBrk="1" hangingPunct="1"/>
              <a:t>8</a:t>
            </a:fld>
            <a:endParaRPr lang="en-US" smtClean="0"/>
          </a:p>
        </p:txBody>
      </p:sp>
      <p:pic>
        <p:nvPicPr>
          <p:cNvPr id="9221" name="Picture 11" descr="C:\Documents and Settings\user\Desktop\metro\4582946.pn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8588" y="2301875"/>
            <a:ext cx="4570412" cy="36036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945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Autofit/>
          </a:bodyPr>
          <a:lstStyle/>
          <a:p>
            <a:r>
              <a:rPr lang="mn-MN" sz="2800" b="1" dirty="0" smtClean="0"/>
              <a:t>Богино холбогдсон  ротортой асинхрон  хөдөлгүүрийн тохируулга</a:t>
            </a:r>
            <a:endParaRPr lang="en-US" sz="2800" dirty="0" smtClean="0"/>
          </a:p>
        </p:txBody>
      </p:sp>
      <p:sp>
        <p:nvSpPr>
          <p:cNvPr id="3" name="Content Placeholder 2"/>
          <p:cNvSpPr>
            <a:spLocks noGrp="1"/>
          </p:cNvSpPr>
          <p:nvPr>
            <p:ph idx="1"/>
          </p:nvPr>
        </p:nvSpPr>
        <p:spPr>
          <a:xfrm>
            <a:off x="454025" y="2171700"/>
            <a:ext cx="8294439" cy="3983038"/>
          </a:xfrm>
        </p:spPr>
        <p:txBody>
          <a:bodyPr>
            <a:normAutofit lnSpcReduction="10000"/>
          </a:bodyPr>
          <a:lstStyle/>
          <a:p>
            <a:pPr>
              <a:buFont typeface="Wingdings" pitchFamily="-108" charset="2"/>
              <a:buChar char="•"/>
              <a:defRPr/>
            </a:pPr>
            <a:r>
              <a:rPr lang="mn-MN" dirty="0" smtClean="0">
                <a:latin typeface="+mj-lt"/>
              </a:rPr>
              <a:t>Богино холбогдсон  ротортой асинхрон  хөдөлгүүр нь хамгийн түгээмэл цахилгаан машинууд юм. Саяхныг хүртэл тохируулгагүй цахилгаан дамжлагыг хэрэглэж байсан. Учир нь ашигтайгаар хурдыг тохируулах цорын ганц боломж нь-статорын ороомогт холбогдсон давтамжийн хүчдэлийг өөрчлөх төхөөрөмжийг холбож өгөх нь техникийн талаасаа хүндрэлтэй байсан болно. </a:t>
            </a:r>
            <a:r>
              <a:rPr lang="mn-MN" dirty="0" smtClean="0">
                <a:latin typeface="+mj-lt"/>
              </a:rPr>
              <a:t>Одоо бол электроникийн хөгжлийн тусламжтайгаар энэхүү байдал нь эрс өөрчлөгдөж давтамжийн хувиргууртай </a:t>
            </a:r>
            <a:r>
              <a:rPr lang="mn-MN" dirty="0" smtClean="0">
                <a:latin typeface="+mj-lt"/>
              </a:rPr>
              <a:t>цахилгаан </a:t>
            </a:r>
            <a:r>
              <a:rPr lang="mn-MN" dirty="0" smtClean="0">
                <a:latin typeface="+mj-lt"/>
              </a:rPr>
              <a:t>дамжлагыг хэрэглэх болсон.</a:t>
            </a:r>
            <a:endParaRPr lang="en-US" dirty="0" smtClean="0">
              <a:latin typeface="+mj-lt"/>
            </a:endParaRPr>
          </a:p>
          <a:p>
            <a:pPr>
              <a:buFont typeface="Wingdings" pitchFamily="-108" charset="2"/>
              <a:buChar char="•"/>
              <a:defRPr/>
            </a:pPr>
            <a:endParaRPr lang="en-US" dirty="0">
              <a:latin typeface="+mj-lt"/>
            </a:endParaRPr>
          </a:p>
        </p:txBody>
      </p:sp>
      <p:sp>
        <p:nvSpPr>
          <p:cNvPr id="1126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60C635D-A9D7-48E9-B279-018CE63ECB3D}" type="slidenum">
              <a:rPr lang="en-US" smtClean="0"/>
              <a:pPr eaLnBrk="1" hangingPunct="1"/>
              <a:t>9</a:t>
            </a:fld>
            <a:endParaRPr lang="en-US" smtClean="0"/>
          </a:p>
        </p:txBody>
      </p:sp>
    </p:spTree>
    <p:extLst>
      <p:ext uri="{BB962C8B-B14F-4D97-AF65-F5344CB8AC3E}">
        <p14:creationId xmlns:p14="http://schemas.microsoft.com/office/powerpoint/2010/main" val="18396915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mn-MN" dirty="0" smtClean="0"/>
              <a:t>үргэлжилэл</a:t>
            </a:r>
            <a:endParaRPr lang="en-US" dirty="0" smtClean="0"/>
          </a:p>
        </p:txBody>
      </p:sp>
      <p:sp>
        <p:nvSpPr>
          <p:cNvPr id="3" name="Content Placeholder 2"/>
          <p:cNvSpPr>
            <a:spLocks noGrp="1"/>
          </p:cNvSpPr>
          <p:nvPr>
            <p:ph idx="1"/>
          </p:nvPr>
        </p:nvSpPr>
        <p:spPr/>
        <p:txBody>
          <a:bodyPr>
            <a:normAutofit/>
          </a:bodyPr>
          <a:lstStyle/>
          <a:p>
            <a:pPr>
              <a:buFont typeface="Wingdings" pitchFamily="-108" charset="2"/>
              <a:buChar char="•"/>
              <a:defRPr/>
            </a:pPr>
            <a:r>
              <a:rPr lang="mn-MN" dirty="0" smtClean="0">
                <a:latin typeface="+mj-lt"/>
              </a:rPr>
              <a:t>Богино холбогдсон  ротортой асинхрон  хөдөлгүүр нь хамгийн түгээмэл цахилгаан машинууд юм. Саяхныг хүртэл тохируулгагүй цахилгаан дамжлагыг хэрэглэж байсан. Учир нь ашигтайгаар хурдыг тохируулах цорын ганц боломж нь-статорын ороомогт холбогдсон давтамжийн хүчдэлийг өөрчлөх төхөөрөмжийг холбож өгөх нь техникийн талаасаа хүндрэлтэй байсан болно. Одоо бол электроникийн хөгжлийн тусламжтайгаар энэхүү байдал нь эрс өөрчлөгдөж давтамжийн хувиргууртай  </a:t>
            </a:r>
            <a:r>
              <a:rPr lang="en-US" dirty="0" smtClean="0">
                <a:latin typeface="+mj-lt"/>
              </a:rPr>
              <a:t>(</a:t>
            </a:r>
            <a:r>
              <a:rPr lang="mn-MN" dirty="0" smtClean="0">
                <a:latin typeface="+mj-lt"/>
              </a:rPr>
              <a:t>ПЧ зураг. 4.8 а</a:t>
            </a:r>
            <a:r>
              <a:rPr lang="en-US" dirty="0" smtClean="0">
                <a:latin typeface="+mj-lt"/>
              </a:rPr>
              <a:t>) </a:t>
            </a:r>
            <a:r>
              <a:rPr lang="mn-MN" dirty="0" smtClean="0">
                <a:latin typeface="+mj-lt"/>
              </a:rPr>
              <a:t> цахилгаан дамжлагыг хэрэглэх болсон.</a:t>
            </a:r>
            <a:endParaRPr lang="en-US" dirty="0" smtClean="0">
              <a:latin typeface="+mj-lt"/>
            </a:endParaRPr>
          </a:p>
          <a:p>
            <a:pPr>
              <a:buFont typeface="Wingdings" pitchFamily="-108" charset="2"/>
              <a:buChar char="•"/>
              <a:defRPr/>
            </a:pPr>
            <a:endParaRPr lang="en-US" dirty="0">
              <a:latin typeface="+mj-lt"/>
            </a:endParaRPr>
          </a:p>
        </p:txBody>
      </p:sp>
      <p:sp>
        <p:nvSpPr>
          <p:cNvPr id="1229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2227922-23E1-474E-AD63-308FBA744AAF}" type="slidenum">
              <a:rPr lang="en-US" smtClean="0"/>
              <a:pPr eaLnBrk="1" hangingPunct="1"/>
              <a:t>10</a:t>
            </a:fld>
            <a:endParaRPr lang="en-US" smtClean="0"/>
          </a:p>
        </p:txBody>
      </p:sp>
    </p:spTree>
    <p:extLst>
      <p:ext uri="{BB962C8B-B14F-4D97-AF65-F5344CB8AC3E}">
        <p14:creationId xmlns:p14="http://schemas.microsoft.com/office/powerpoint/2010/main" val="431843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95536" y="548680"/>
            <a:ext cx="8260672" cy="1039427"/>
          </a:xfrm>
        </p:spPr>
        <p:txBody>
          <a:bodyPr>
            <a:normAutofit fontScale="90000"/>
          </a:bodyPr>
          <a:lstStyle/>
          <a:p>
            <a:r>
              <a:rPr lang="mn-MN" sz="2000" dirty="0" smtClean="0">
                <a:latin typeface="A_Bodoni" pitchFamily="34" charset="0"/>
              </a:rPr>
              <a:t>Давтамжийг тохируулах цахилгаан дамжлагын схем</a:t>
            </a:r>
            <a:r>
              <a:rPr lang="en-US" sz="2000" dirty="0" smtClean="0">
                <a:latin typeface="A_Bodoni" pitchFamily="34" charset="0"/>
              </a:rPr>
              <a:t> (a), </a:t>
            </a:r>
            <a:r>
              <a:rPr lang="mn-MN" sz="2000" dirty="0" smtClean="0">
                <a:latin typeface="A_Bodoni" pitchFamily="34" charset="0"/>
              </a:rPr>
              <a:t>механик </a:t>
            </a:r>
            <a:r>
              <a:rPr lang="mn-MN" sz="2000" dirty="0" smtClean="0">
                <a:latin typeface="A_Bodoni" pitchFamily="34" charset="0"/>
              </a:rPr>
              <a:t> хамаарамжууд </a:t>
            </a:r>
            <a:r>
              <a:rPr lang="en-US" sz="2000" dirty="0" smtClean="0">
                <a:latin typeface="A_Bodoni" pitchFamily="34" charset="0"/>
              </a:rPr>
              <a:t>(</a:t>
            </a:r>
            <a:r>
              <a:rPr lang="mn-MN" sz="2000" dirty="0" smtClean="0">
                <a:latin typeface="A_Bodoni" pitchFamily="34" charset="0"/>
              </a:rPr>
              <a:t>б</a:t>
            </a:r>
            <a:r>
              <a:rPr lang="en-US" sz="2000" dirty="0" smtClean="0">
                <a:latin typeface="A_Bodoni" pitchFamily="34" charset="0"/>
              </a:rPr>
              <a:t>)</a:t>
            </a:r>
            <a:r>
              <a:rPr lang="mn-MN" sz="2000" dirty="0" smtClean="0">
                <a:latin typeface="A_Bodoni" pitchFamily="34" charset="0"/>
              </a:rPr>
              <a:t>, хүчдлийн дамтамжаас хамаарах хамаарал</a:t>
            </a:r>
            <a:r>
              <a:rPr lang="en-US" sz="2000" dirty="0" smtClean="0">
                <a:latin typeface="A_Bodoni" pitchFamily="34" charset="0"/>
              </a:rPr>
              <a:t>(</a:t>
            </a:r>
            <a:r>
              <a:rPr lang="mn-MN" sz="2000" dirty="0" smtClean="0">
                <a:latin typeface="A_Bodoni" pitchFamily="34" charset="0"/>
              </a:rPr>
              <a:t>в</a:t>
            </a:r>
            <a:r>
              <a:rPr lang="en-US" sz="2000" dirty="0" smtClean="0">
                <a:latin typeface="A_Bodoni" pitchFamily="34" charset="0"/>
              </a:rPr>
              <a:t>)</a:t>
            </a:r>
            <a:r>
              <a:rPr lang="mn-MN" sz="2000" dirty="0" smtClean="0">
                <a:latin typeface="A_Bodoni" pitchFamily="34" charset="0"/>
              </a:rPr>
              <a:t>.</a:t>
            </a:r>
            <a:r>
              <a:rPr lang="en-US" dirty="0" smtClean="0">
                <a:latin typeface="A_Bodoni" pitchFamily="34" charset="0"/>
              </a:rPr>
              <a:t/>
            </a:r>
            <a:br>
              <a:rPr lang="en-US" dirty="0" smtClean="0">
                <a:latin typeface="A_Bodoni" pitchFamily="34" charset="0"/>
              </a:rPr>
            </a:br>
            <a:endParaRPr lang="en-US" dirty="0" smtClean="0">
              <a:latin typeface="A_Bodoni" pitchFamily="34" charset="0"/>
            </a:endParaRPr>
          </a:p>
        </p:txBody>
      </p:sp>
      <p:sp>
        <p:nvSpPr>
          <p:cNvPr id="13315"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981B4A1-B53A-42D9-9EA2-71C5F7CA5DB8}" type="slidenum">
              <a:rPr lang="en-US" smtClean="0"/>
              <a:pPr eaLnBrk="1" hangingPunct="1"/>
              <a:t>11</a:t>
            </a:fld>
            <a:endParaRPr lang="en-US" smtClean="0"/>
          </a:p>
        </p:txBody>
      </p:sp>
      <p:pic>
        <p:nvPicPr>
          <p:cNvPr id="13316" name="Content Placeholder 4" descr="C:\Documents and Settings\user\My Documents\My Pictures\Picture\Picture.jpg"/>
          <p:cNvPicPr>
            <a:picLocks noGrp="1"/>
          </p:cNvPicPr>
          <p:nvPr>
            <p:ph idx="1"/>
          </p:nvPr>
        </p:nvPicPr>
        <p:blipFill>
          <a:blip r:embed="rId2">
            <a:extLst>
              <a:ext uri="{28A0092B-C50C-407E-A947-70E740481C1C}">
                <a14:useLocalDpi xmlns:a14="http://schemas.microsoft.com/office/drawing/2010/main" val="0"/>
              </a:ext>
            </a:extLst>
          </a:blip>
          <a:srcRect l="57532" t="64116" r="7051" b="13985"/>
          <a:stretch>
            <a:fillRect/>
          </a:stretch>
        </p:blipFill>
        <p:spPr>
          <a:xfrm>
            <a:off x="251520" y="1700808"/>
            <a:ext cx="8640960" cy="4608512"/>
          </a:xfrm>
        </p:spPr>
      </p:pic>
    </p:spTree>
    <p:extLst>
      <p:ext uri="{BB962C8B-B14F-4D97-AF65-F5344CB8AC3E}">
        <p14:creationId xmlns:p14="http://schemas.microsoft.com/office/powerpoint/2010/main" val="40923942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a:lstStyle/>
          <a:p>
            <a:pPr>
              <a:buFont typeface="Wingdings" pitchFamily="-108" charset="2"/>
              <a:buChar char="•"/>
              <a:defRPr/>
            </a:pPr>
            <a:r>
              <a:rPr lang="mn-MN" dirty="0" smtClean="0"/>
              <a:t>               гэж үзсэн үеийн  давтамжийг тохируулах механик хамаарамжийг  зураг 4.8, б үзүүлсэн байна.</a:t>
            </a:r>
            <a:endParaRPr lang="en-US" dirty="0" smtClean="0"/>
          </a:p>
          <a:p>
            <a:pPr>
              <a:buFont typeface="Wingdings" pitchFamily="-108" charset="2"/>
              <a:buNone/>
              <a:defRPr/>
            </a:pPr>
            <a:r>
              <a:rPr lang="mn-MN" dirty="0" smtClean="0"/>
              <a:t> Статорын хэлхээний эсэргүүцэл нь механик хамаарамжид маш их нөлөөлдөг, тэр тусмаа бага хэмжээний машинд </a:t>
            </a:r>
            <a:r>
              <a:rPr lang="en-US" dirty="0" smtClean="0"/>
              <a:t>(</a:t>
            </a:r>
            <a:r>
              <a:rPr lang="mn-MN" dirty="0" smtClean="0"/>
              <a:t>киловатт</a:t>
            </a:r>
            <a:r>
              <a:rPr lang="en-US" dirty="0" smtClean="0"/>
              <a:t>)</a:t>
            </a:r>
            <a:r>
              <a:rPr lang="mn-MN" dirty="0" smtClean="0"/>
              <a:t>. Зураг 4.8 б дээрх зураасан шугамууд. Үүнийг нөхөхийн тулд нөлөөлөл нь ихэнхдээ  бага давтамжийн үед хүчдэл нь өсдөг-зураг 4.8, </a:t>
            </a:r>
            <a:r>
              <a:rPr lang="mn-MN" i="1" dirty="0" smtClean="0"/>
              <a:t>в</a:t>
            </a:r>
            <a:r>
              <a:rPr lang="mn-MN" dirty="0" smtClean="0"/>
              <a:t> дээрх зураасан муруй. </a:t>
            </a:r>
            <a:endParaRPr lang="en-US" dirty="0"/>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4A81D9C-1B35-45CC-A961-F7A5BA20B898}" type="slidenum">
              <a:rPr lang="en-US" smtClean="0"/>
              <a:pPr eaLnBrk="1" hangingPunct="1"/>
              <a:t>12</a:t>
            </a:fld>
            <a:endParaRPr lang="en-US" smtClean="0"/>
          </a:p>
        </p:txBody>
      </p:sp>
      <p:sp>
        <p:nvSpPr>
          <p:cNvPr id="14341"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pic>
        <p:nvPicPr>
          <p:cNvPr id="14342"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0"/>
            <a:ext cx="5143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8"/>
          <p:cNvPicPr>
            <a:picLocks noChangeAspect="1" noChangeArrowheads="1"/>
          </p:cNvPicPr>
          <p:nvPr/>
        </p:nvPicPr>
        <p:blipFill>
          <a:blip r:embed="rId3">
            <a:extLst>
              <a:ext uri="{28A0092B-C50C-407E-A947-70E740481C1C}">
                <a14:useLocalDpi xmlns:a14="http://schemas.microsoft.com/office/drawing/2010/main" val="0"/>
              </a:ext>
            </a:extLst>
          </a:blip>
          <a:srcRect l="22597" t="42307" r="69070" b="52554"/>
          <a:stretch>
            <a:fillRect/>
          </a:stretch>
        </p:blipFill>
        <p:spPr bwMode="auto">
          <a:xfrm>
            <a:off x="725488" y="2181225"/>
            <a:ext cx="1128712"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51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mn-MN" smtClean="0"/>
              <a:t>Энэхүү аргын онцлог</a:t>
            </a:r>
            <a:endParaRPr lang="en-US" smtClean="0"/>
          </a:p>
        </p:txBody>
      </p:sp>
      <p:sp>
        <p:nvSpPr>
          <p:cNvPr id="3" name="Content Placeholder 2"/>
          <p:cNvSpPr>
            <a:spLocks noGrp="1"/>
          </p:cNvSpPr>
          <p:nvPr>
            <p:ph idx="1"/>
          </p:nvPr>
        </p:nvSpPr>
        <p:spPr>
          <a:xfrm>
            <a:off x="215900" y="2032000"/>
            <a:ext cx="8829675" cy="4122738"/>
          </a:xfrm>
        </p:spPr>
        <p:txBody>
          <a:bodyPr>
            <a:normAutofit lnSpcReduction="10000"/>
          </a:bodyPr>
          <a:lstStyle/>
          <a:p>
            <a:pPr>
              <a:buFont typeface="Wingdings" pitchFamily="-108" charset="2"/>
              <a:buNone/>
              <a:defRPr/>
            </a:pPr>
            <a:r>
              <a:rPr lang="mn-MN" dirty="0" smtClean="0">
                <a:latin typeface="Times New Roman" pitchFamily="18" charset="0"/>
                <a:cs typeface="Times New Roman" pitchFamily="18" charset="0"/>
              </a:rPr>
              <a:t>Дээр дурдсан үзүүлэлтүүдээр хурдны давтамжийг тохируулах аргыг авч үзэхэд:</a:t>
            </a:r>
            <a:endParaRPr lang="en-US" dirty="0" smtClean="0">
              <a:latin typeface="Times New Roman" pitchFamily="18" charset="0"/>
              <a:cs typeface="Times New Roman" pitchFamily="18" charset="0"/>
            </a:endParaRPr>
          </a:p>
          <a:p>
            <a:pPr>
              <a:buFont typeface="Wingdings" pitchFamily="-108" charset="2"/>
              <a:buNone/>
              <a:defRPr/>
            </a:pPr>
            <a:r>
              <a:rPr lang="mn-MN" dirty="0" smtClean="0">
                <a:latin typeface="Times New Roman" pitchFamily="18" charset="0"/>
                <a:cs typeface="Times New Roman" pitchFamily="18" charset="0"/>
              </a:rPr>
              <a:t>         1.Хоёр мужид тохируулга хийгдэнэ.  </a:t>
            </a:r>
          </a:p>
          <a:p>
            <a:pPr>
              <a:buFont typeface="Wingdings" pitchFamily="-108" charset="2"/>
              <a:buNone/>
              <a:defRPr/>
            </a:pPr>
            <a:r>
              <a:rPr lang="mn-MN" dirty="0" smtClean="0">
                <a:latin typeface="Times New Roman" pitchFamily="18" charset="0"/>
                <a:cs typeface="Times New Roman" pitchFamily="18" charset="0"/>
              </a:rPr>
              <a:t>         Үндсэн хурднаас                           доошоо  </a:t>
            </a:r>
            <a:r>
              <a:rPr lang="en-US" dirty="0" smtClean="0">
                <a:latin typeface="Times New Roman" pitchFamily="18" charset="0"/>
                <a:cs typeface="Times New Roman" pitchFamily="18" charset="0"/>
              </a:rPr>
              <a:t>. </a:t>
            </a:r>
            <a:endParaRPr lang="mn-MN" dirty="0" smtClean="0">
              <a:latin typeface="Times New Roman" pitchFamily="18" charset="0"/>
              <a:cs typeface="Times New Roman" pitchFamily="18" charset="0"/>
            </a:endParaRPr>
          </a:p>
          <a:p>
            <a:pPr>
              <a:buFont typeface="Wingdings" pitchFamily="-108" charset="2"/>
              <a:buNone/>
              <a:defRPr/>
            </a:pPr>
            <a:r>
              <a:rPr lang="mn-MN" dirty="0" smtClean="0">
                <a:latin typeface="Times New Roman" pitchFamily="18" charset="0"/>
                <a:cs typeface="Times New Roman" pitchFamily="18" charset="0"/>
              </a:rPr>
              <a:t>         Үндсэн хурднаас дээшээ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buFont typeface="Wingdings" pitchFamily="-108" charset="2"/>
              <a:buNone/>
              <a:defRPr/>
            </a:pPr>
            <a:r>
              <a:rPr lang="mn-MN" dirty="0" smtClean="0">
                <a:latin typeface="Times New Roman" pitchFamily="18" charset="0"/>
                <a:cs typeface="Times New Roman" pitchFamily="18" charset="0"/>
              </a:rPr>
              <a:t>         2. Хурдны тохируулгын диапазон </a:t>
            </a:r>
            <a:r>
              <a:rPr lang="en-US" dirty="0" smtClean="0">
                <a:latin typeface="Times New Roman" pitchFamily="18" charset="0"/>
                <a:cs typeface="Times New Roman" pitchFamily="18" charset="0"/>
              </a:rPr>
              <a:t>(8-10)</a:t>
            </a:r>
            <a:r>
              <a:rPr lang="mn-MN" dirty="0" smtClean="0">
                <a:latin typeface="Times New Roman" pitchFamily="18" charset="0"/>
                <a:cs typeface="Times New Roman" pitchFamily="18" charset="0"/>
              </a:rPr>
              <a:t>:1. Хурдны тогтворжилт өндөр.</a:t>
            </a:r>
            <a:endParaRPr lang="en-US" dirty="0" smtClean="0">
              <a:latin typeface="Times New Roman" pitchFamily="18" charset="0"/>
              <a:cs typeface="Times New Roman" pitchFamily="18" charset="0"/>
            </a:endParaRPr>
          </a:p>
          <a:p>
            <a:pPr>
              <a:buFont typeface="Wingdings" pitchFamily="-108" charset="2"/>
              <a:buNone/>
              <a:defRPr/>
            </a:pPr>
            <a:r>
              <a:rPr lang="mn-MN" dirty="0" smtClean="0">
                <a:latin typeface="Times New Roman" pitchFamily="18" charset="0"/>
                <a:cs typeface="Times New Roman" pitchFamily="18" charset="0"/>
              </a:rPr>
              <a:t>         3. Тохируулга жигд.</a:t>
            </a:r>
            <a:endParaRPr lang="en-US" dirty="0" smtClean="0">
              <a:latin typeface="Times New Roman" pitchFamily="18" charset="0"/>
              <a:cs typeface="Times New Roman" pitchFamily="18" charset="0"/>
            </a:endParaRPr>
          </a:p>
          <a:p>
            <a:pPr>
              <a:buFont typeface="Wingdings" pitchFamily="-108" charset="2"/>
              <a:buNone/>
              <a:defRPr/>
            </a:pPr>
            <a:r>
              <a:rPr lang="mn-MN" dirty="0" smtClean="0">
                <a:latin typeface="Times New Roman" pitchFamily="18" charset="0"/>
                <a:cs typeface="Times New Roman" pitchFamily="18" charset="0"/>
              </a:rPr>
              <a:t>         4. Зөвшөөрөгдөх ачаалал –үндсэн хурднаас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a:t>
            </a:r>
          </a:p>
          <a:p>
            <a:pPr>
              <a:buFont typeface="Wingdings" pitchFamily="-108" charset="2"/>
              <a:buNone/>
              <a:defRPr/>
            </a:pPr>
            <a:r>
              <a:rPr lang="mn-MN" dirty="0" smtClean="0">
                <a:latin typeface="Times New Roman" pitchFamily="18" charset="0"/>
                <a:cs typeface="Times New Roman" pitchFamily="18" charset="0"/>
              </a:rPr>
              <a:t>доош тохируулахад ,                   дээш тохируулахад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153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1FD6E9B-827C-42AA-B7CA-55F9A740F7B0}" type="slidenum">
              <a:rPr lang="en-US" smtClean="0"/>
              <a:pPr eaLnBrk="1" hangingPunct="1"/>
              <a:t>13</a:t>
            </a:fld>
            <a:endParaRPr lang="en-US" smtClean="0"/>
          </a:p>
        </p:txBody>
      </p:sp>
      <p:pic>
        <p:nvPicPr>
          <p:cNvPr id="15365" name="Picture 4"/>
          <p:cNvPicPr>
            <a:picLocks noChangeAspect="1" noChangeArrowheads="1"/>
          </p:cNvPicPr>
          <p:nvPr/>
        </p:nvPicPr>
        <p:blipFill>
          <a:blip r:embed="rId2">
            <a:extLst>
              <a:ext uri="{28A0092B-C50C-407E-A947-70E740481C1C}">
                <a14:useLocalDpi xmlns:a14="http://schemas.microsoft.com/office/drawing/2010/main" val="0"/>
              </a:ext>
            </a:extLst>
          </a:blip>
          <a:srcRect l="66505" t="46368" r="21796" b="48505"/>
          <a:stretch>
            <a:fillRect/>
          </a:stretch>
        </p:blipFill>
        <p:spPr bwMode="auto">
          <a:xfrm>
            <a:off x="3051175" y="3081338"/>
            <a:ext cx="1508125"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5"/>
          <p:cNvPicPr>
            <a:picLocks noChangeAspect="1" noChangeArrowheads="1"/>
          </p:cNvPicPr>
          <p:nvPr/>
        </p:nvPicPr>
        <p:blipFill>
          <a:blip r:embed="rId2">
            <a:extLst>
              <a:ext uri="{28A0092B-C50C-407E-A947-70E740481C1C}">
                <a14:useLocalDpi xmlns:a14="http://schemas.microsoft.com/office/drawing/2010/main" val="0"/>
              </a:ext>
            </a:extLst>
          </a:blip>
          <a:srcRect l="42477" t="50061" r="42046" b="45299"/>
          <a:stretch>
            <a:fillRect/>
          </a:stretch>
        </p:blipFill>
        <p:spPr bwMode="auto">
          <a:xfrm>
            <a:off x="3816350" y="3581400"/>
            <a:ext cx="18732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6"/>
          <p:cNvPicPr>
            <a:picLocks noChangeAspect="1" noChangeArrowheads="1"/>
          </p:cNvPicPr>
          <p:nvPr/>
        </p:nvPicPr>
        <p:blipFill>
          <a:blip r:embed="rId2">
            <a:extLst>
              <a:ext uri="{28A0092B-C50C-407E-A947-70E740481C1C}">
                <a14:useLocalDpi xmlns:a14="http://schemas.microsoft.com/office/drawing/2010/main" val="0"/>
              </a:ext>
            </a:extLst>
          </a:blip>
          <a:srcRect l="52885" t="63461" r="38840" b="32692"/>
          <a:stretch>
            <a:fillRect/>
          </a:stretch>
        </p:blipFill>
        <p:spPr bwMode="auto">
          <a:xfrm>
            <a:off x="6008688" y="5051425"/>
            <a:ext cx="1103312"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7"/>
          <p:cNvPicPr>
            <a:picLocks noChangeAspect="1" noChangeArrowheads="1"/>
          </p:cNvPicPr>
          <p:nvPr/>
        </p:nvPicPr>
        <p:blipFill>
          <a:blip r:embed="rId2">
            <a:extLst>
              <a:ext uri="{28A0092B-C50C-407E-A947-70E740481C1C}">
                <a14:useLocalDpi xmlns:a14="http://schemas.microsoft.com/office/drawing/2010/main" val="0"/>
              </a:ext>
            </a:extLst>
          </a:blip>
          <a:srcRect l="19070" t="68346" r="72984" b="27779"/>
          <a:stretch>
            <a:fillRect/>
          </a:stretch>
        </p:blipFill>
        <p:spPr bwMode="auto">
          <a:xfrm>
            <a:off x="2617788" y="5524500"/>
            <a:ext cx="13319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8"/>
          <p:cNvPicPr>
            <a:picLocks noChangeAspect="1" noChangeArrowheads="1"/>
          </p:cNvPicPr>
          <p:nvPr/>
        </p:nvPicPr>
        <p:blipFill>
          <a:blip r:embed="rId2">
            <a:extLst>
              <a:ext uri="{28A0092B-C50C-407E-A947-70E740481C1C}">
                <a14:useLocalDpi xmlns:a14="http://schemas.microsoft.com/office/drawing/2010/main" val="0"/>
              </a:ext>
            </a:extLst>
          </a:blip>
          <a:srcRect l="40704" t="67642" r="45032" b="27779"/>
          <a:stretch>
            <a:fillRect/>
          </a:stretch>
        </p:blipFill>
        <p:spPr bwMode="auto">
          <a:xfrm>
            <a:off x="6378575" y="5454650"/>
            <a:ext cx="154622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809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mn-MN" smtClean="0"/>
              <a:t>үргэлжлэл</a:t>
            </a:r>
            <a:endParaRPr lang="en-US" smtClean="0"/>
          </a:p>
        </p:txBody>
      </p:sp>
      <p:sp>
        <p:nvSpPr>
          <p:cNvPr id="3" name="Content Placeholder 2"/>
          <p:cNvSpPr>
            <a:spLocks noGrp="1"/>
          </p:cNvSpPr>
          <p:nvPr>
            <p:ph idx="1"/>
          </p:nvPr>
        </p:nvSpPr>
        <p:spPr>
          <a:xfrm>
            <a:off x="152400" y="2120900"/>
            <a:ext cx="8893175" cy="4033838"/>
          </a:xfrm>
        </p:spPr>
        <p:txBody>
          <a:bodyPr>
            <a:normAutofit fontScale="92500"/>
          </a:bodyPr>
          <a:lstStyle/>
          <a:p>
            <a:pPr>
              <a:buFont typeface="Wingdings" pitchFamily="-108" charset="2"/>
              <a:buNone/>
              <a:defRPr/>
            </a:pPr>
            <a:r>
              <a:rPr lang="en-US" dirty="0" smtClean="0">
                <a:latin typeface="Times New Roman" pitchFamily="18" charset="0"/>
                <a:cs typeface="Times New Roman" pitchFamily="18" charset="0"/>
              </a:rPr>
              <a:t> 5. </a:t>
            </a:r>
            <a:r>
              <a:rPr lang="mn-MN" dirty="0" smtClean="0">
                <a:latin typeface="Times New Roman" pitchFamily="18" charset="0"/>
                <a:cs typeface="Times New Roman" pitchFamily="18" charset="0"/>
              </a:rPr>
              <a:t>Ашиглалтанд энэхүү арга нь хэмнэлттэй- энергийг бууруулах нэмэлт</a:t>
            </a:r>
          </a:p>
          <a:p>
            <a:pPr>
              <a:buFont typeface="Wingdings" pitchFamily="-108" charset="2"/>
              <a:buNone/>
              <a:defRPr/>
            </a:pPr>
            <a:r>
              <a:rPr lang="mn-MN" dirty="0" smtClean="0">
                <a:latin typeface="Times New Roman" pitchFamily="18" charset="0"/>
                <a:cs typeface="Times New Roman" pitchFamily="18" charset="0"/>
              </a:rPr>
              <a:t>элементүүдгүй мөн түүнчлэн шилжилтийн процессын алдагдал</a:t>
            </a:r>
          </a:p>
          <a:p>
            <a:pPr>
              <a:buFont typeface="Wingdings" pitchFamily="-108" charset="2"/>
              <a:buNone/>
              <a:defRPr/>
            </a:pPr>
            <a:r>
              <a:rPr lang="mn-MN" dirty="0" smtClean="0">
                <a:latin typeface="Times New Roman" pitchFamily="18" charset="0"/>
                <a:cs typeface="Times New Roman" pitchFamily="18" charset="0"/>
              </a:rPr>
              <a:t>багатай. </a:t>
            </a:r>
          </a:p>
          <a:p>
            <a:pPr>
              <a:buFont typeface="Wingdings" pitchFamily="-108" charset="2"/>
              <a:buNone/>
              <a:defRPr/>
            </a:pPr>
            <a:endParaRPr lang="mn-MN" dirty="0" smtClean="0">
              <a:latin typeface="Times New Roman" pitchFamily="18" charset="0"/>
              <a:cs typeface="Times New Roman" pitchFamily="18" charset="0"/>
            </a:endParaRPr>
          </a:p>
          <a:p>
            <a:pPr>
              <a:buFont typeface="Wingdings" pitchFamily="-108" charset="2"/>
              <a:buNone/>
              <a:defRPr/>
            </a:pPr>
            <a:r>
              <a:rPr lang="mn-MN" dirty="0" smtClean="0">
                <a:latin typeface="Times New Roman" pitchFamily="18" charset="0"/>
                <a:cs typeface="Times New Roman" pitchFamily="18" charset="0"/>
              </a:rPr>
              <a:t>Энэхүү арга нь давтамж болон гаралтын хүчдлийн амплитудыг</a:t>
            </a:r>
          </a:p>
          <a:p>
            <a:pPr>
              <a:buFont typeface="Wingdings" pitchFamily="-108" charset="2"/>
              <a:buNone/>
              <a:defRPr/>
            </a:pPr>
            <a:r>
              <a:rPr lang="mn-MN" dirty="0" smtClean="0">
                <a:latin typeface="Times New Roman" pitchFamily="18" charset="0"/>
                <a:cs typeface="Times New Roman" pitchFamily="18" charset="0"/>
              </a:rPr>
              <a:t>удирддаг төхөөрөмж буюу  давтамжийн  хувиргуурыг </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ПЧ</a:t>
            </a:r>
            <a:r>
              <a:rPr lang="en-US" dirty="0" smtClean="0">
                <a:latin typeface="Times New Roman" pitchFamily="18" charset="0"/>
                <a:cs typeface="Times New Roman" pitchFamily="18" charset="0"/>
              </a:rPr>
              <a:t>)</a:t>
            </a:r>
            <a:r>
              <a:rPr lang="mn-MN" dirty="0" smtClean="0">
                <a:latin typeface="Times New Roman" pitchFamily="18" charset="0"/>
                <a:cs typeface="Times New Roman" pitchFamily="18" charset="0"/>
              </a:rPr>
              <a:t> ашиглахыг</a:t>
            </a:r>
          </a:p>
          <a:p>
            <a:pPr>
              <a:buFont typeface="Wingdings" pitchFamily="-108" charset="2"/>
              <a:buNone/>
              <a:defRPr/>
            </a:pPr>
            <a:r>
              <a:rPr lang="mn-MN" dirty="0" smtClean="0">
                <a:latin typeface="Times New Roman" pitchFamily="18" charset="0"/>
                <a:cs typeface="Times New Roman" pitchFamily="18" charset="0"/>
              </a:rPr>
              <a:t>шаарддаг. Иймэрхүү төхөөрөмжүүд нь сүүлийн арван жилд бий болсон </a:t>
            </a:r>
          </a:p>
          <a:p>
            <a:pPr>
              <a:buFont typeface="Wingdings" pitchFamily="-108" charset="2"/>
              <a:buNone/>
              <a:defRPr/>
            </a:pPr>
            <a:r>
              <a:rPr lang="mn-MN" dirty="0" smtClean="0">
                <a:latin typeface="Times New Roman" pitchFamily="18" charset="0"/>
                <a:cs typeface="Times New Roman" pitchFamily="18" charset="0"/>
              </a:rPr>
              <a:t>төгс арга бөгөөд  ашиглахад хялбар юм. Гэвч харьцангуй үнэтэй</a:t>
            </a:r>
          </a:p>
          <a:p>
            <a:pPr>
              <a:buFont typeface="Wingdings" pitchFamily="-108" charset="2"/>
              <a:buNone/>
              <a:defRPr/>
            </a:pPr>
            <a:r>
              <a:rPr lang="mn-MN" dirty="0" smtClean="0">
                <a:latin typeface="Times New Roman" pitchFamily="18" charset="0"/>
                <a:cs typeface="Times New Roman" pitchFamily="18" charset="0"/>
              </a:rPr>
              <a:t>ойролцоогоор 2000 онд 3000 руб/кВт орчим үнэтэй байсан. </a:t>
            </a:r>
            <a:endParaRPr lang="en-US" dirty="0">
              <a:latin typeface="Times New Roman" pitchFamily="18" charset="0"/>
              <a:cs typeface="Times New Roman" pitchFamily="18" charset="0"/>
            </a:endParaRPr>
          </a:p>
        </p:txBody>
      </p:sp>
      <p:sp>
        <p:nvSpPr>
          <p:cNvPr id="1638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601E4FA-0449-4A05-8D20-FB6E97EF9AB0}" type="slidenum">
              <a:rPr lang="en-US" smtClean="0"/>
              <a:pPr eaLnBrk="1" hangingPunct="1"/>
              <a:t>14</a:t>
            </a:fld>
            <a:endParaRPr lang="en-US" smtClean="0"/>
          </a:p>
        </p:txBody>
      </p:sp>
    </p:spTree>
    <p:extLst>
      <p:ext uri="{BB962C8B-B14F-4D97-AF65-F5344CB8AC3E}">
        <p14:creationId xmlns:p14="http://schemas.microsoft.com/office/powerpoint/2010/main" val="15806215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8300" y="2449513"/>
            <a:ext cx="4040188" cy="639762"/>
          </a:xfrm>
        </p:spPr>
        <p:txBody>
          <a:bodyPr/>
          <a:lstStyle/>
          <a:p>
            <a:pPr>
              <a:buFont typeface="Wingdings" pitchFamily="-108" charset="2"/>
              <a:buNone/>
              <a:defRPr/>
            </a:pPr>
            <a:endParaRPr lang="mn-MN" dirty="0" smtClean="0"/>
          </a:p>
          <a:p>
            <a:pPr>
              <a:buFont typeface="Wingdings" pitchFamily="-108" charset="2"/>
              <a:buNone/>
              <a:defRPr/>
            </a:pPr>
            <a:endParaRPr lang="mn-MN" dirty="0" smtClean="0"/>
          </a:p>
          <a:p>
            <a:pPr>
              <a:buFont typeface="Wingdings" pitchFamily="-108" charset="2"/>
              <a:buNone/>
              <a:defRPr/>
            </a:pPr>
            <a:r>
              <a:rPr lang="mn-MN" sz="1800" b="0" dirty="0" smtClean="0">
                <a:latin typeface="Times New Roman" pitchFamily="18" charset="0"/>
                <a:cs typeface="Times New Roman" pitchFamily="18" charset="0"/>
              </a:rPr>
              <a:t>Давтамжийн хувисгуурийн нэг маягийн схем</a:t>
            </a:r>
            <a:endParaRPr lang="en-US" sz="1800" b="0" dirty="0" smtClean="0">
              <a:latin typeface="Times New Roman" pitchFamily="18" charset="0"/>
              <a:cs typeface="Times New Roman" pitchFamily="18" charset="0"/>
            </a:endParaRPr>
          </a:p>
          <a:p>
            <a:pPr>
              <a:buFont typeface="Wingdings" pitchFamily="-108" charset="2"/>
              <a:buNone/>
              <a:defRPr/>
            </a:pPr>
            <a:endParaRPr lang="en-US" dirty="0"/>
          </a:p>
        </p:txBody>
      </p:sp>
      <p:sp>
        <p:nvSpPr>
          <p:cNvPr id="5" name="Text Placeholder 4"/>
          <p:cNvSpPr>
            <a:spLocks noGrp="1"/>
          </p:cNvSpPr>
          <p:nvPr>
            <p:ph type="body" sz="quarter" idx="3"/>
          </p:nvPr>
        </p:nvSpPr>
        <p:spPr>
          <a:xfrm>
            <a:off x="4645025" y="2678113"/>
            <a:ext cx="4041775" cy="639762"/>
          </a:xfrm>
        </p:spPr>
        <p:txBody>
          <a:bodyPr/>
          <a:lstStyle/>
          <a:p>
            <a:pPr>
              <a:buFont typeface="Wingdings" pitchFamily="-108" charset="2"/>
              <a:buNone/>
              <a:defRPr/>
            </a:pPr>
            <a:r>
              <a:rPr lang="mn-MN" sz="1800" b="0" dirty="0" smtClean="0">
                <a:latin typeface="Times New Roman" pitchFamily="18" charset="0"/>
                <a:cs typeface="Times New Roman" pitchFamily="18" charset="0"/>
              </a:rPr>
              <a:t>Идэвхтэй эсэргүүцлээр ачаалагдсан </a:t>
            </a:r>
            <a:r>
              <a:rPr lang="en-US" sz="1800" b="0" dirty="0" smtClean="0">
                <a:latin typeface="Times New Roman" pitchFamily="18" charset="0"/>
                <a:cs typeface="Times New Roman" pitchFamily="18" charset="0"/>
              </a:rPr>
              <a:t>(a) </a:t>
            </a:r>
            <a:r>
              <a:rPr lang="mn-MN" sz="1800" b="0" dirty="0" smtClean="0">
                <a:latin typeface="Times New Roman" pitchFamily="18" charset="0"/>
                <a:cs typeface="Times New Roman" pitchFamily="18" charset="0"/>
              </a:rPr>
              <a:t>нэг фазын инвертор. Түүний ажлын диаграмм </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б</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a:t>
            </a:r>
            <a:endParaRPr lang="en-US" sz="1800" b="0" dirty="0" smtClean="0">
              <a:latin typeface="Times New Roman" pitchFamily="18" charset="0"/>
              <a:cs typeface="Times New Roman" pitchFamily="18" charset="0"/>
            </a:endParaRPr>
          </a:p>
          <a:p>
            <a:pPr>
              <a:buFont typeface="Wingdings" pitchFamily="-108" charset="2"/>
              <a:buNone/>
              <a:defRPr/>
            </a:pPr>
            <a:endParaRPr lang="en-US" dirty="0"/>
          </a:p>
        </p:txBody>
      </p:sp>
      <p:sp>
        <p:nvSpPr>
          <p:cNvPr id="17412"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8BD2079-6480-4D3B-B823-DCE9094D8B89}" type="slidenum">
              <a:rPr lang="en-US" smtClean="0"/>
              <a:pPr eaLnBrk="1" hangingPunct="1"/>
              <a:t>15</a:t>
            </a:fld>
            <a:endParaRPr lang="en-US" smtClean="0"/>
          </a:p>
        </p:txBody>
      </p:sp>
      <p:pic>
        <p:nvPicPr>
          <p:cNvPr id="17413" name="Content Placeholder 7" descr="C:\Documents and Settings\user\My Documents\My Pictures\Picture\Picture 008.jpg"/>
          <p:cNvPicPr>
            <a:picLocks noGrp="1"/>
          </p:cNvPicPr>
          <p:nvPr>
            <p:ph sz="half" idx="2"/>
          </p:nvPr>
        </p:nvPicPr>
        <p:blipFill>
          <a:blip r:embed="rId2">
            <a:extLst>
              <a:ext uri="{28A0092B-C50C-407E-A947-70E740481C1C}">
                <a14:useLocalDpi xmlns:a14="http://schemas.microsoft.com/office/drawing/2010/main" val="0"/>
              </a:ext>
            </a:extLst>
          </a:blip>
          <a:srcRect l="26762" t="73878" r="49680" b="11996"/>
          <a:stretch>
            <a:fillRect/>
          </a:stretch>
        </p:blipFill>
        <p:spPr>
          <a:xfrm>
            <a:off x="323528" y="3212976"/>
            <a:ext cx="4070672" cy="2592288"/>
          </a:xfrm>
        </p:spPr>
      </p:pic>
      <p:pic>
        <p:nvPicPr>
          <p:cNvPr id="17414" name="Content Placeholder 8" descr="C:\Documents and Settings\user\My Documents\My Pictures\Picture\Picture 008.jpg"/>
          <p:cNvPicPr>
            <a:picLocks noGrp="1"/>
          </p:cNvPicPr>
          <p:nvPr>
            <p:ph sz="quarter" idx="4"/>
          </p:nvPr>
        </p:nvPicPr>
        <p:blipFill>
          <a:blip r:embed="rId2">
            <a:extLst>
              <a:ext uri="{28A0092B-C50C-407E-A947-70E740481C1C}">
                <a14:useLocalDpi xmlns:a14="http://schemas.microsoft.com/office/drawing/2010/main" val="0"/>
              </a:ext>
            </a:extLst>
          </a:blip>
          <a:srcRect l="60417" t="5251" r="7211" b="72296"/>
          <a:stretch>
            <a:fillRect/>
          </a:stretch>
        </p:blipFill>
        <p:spPr>
          <a:xfrm>
            <a:off x="4229100" y="3225800"/>
            <a:ext cx="4572000" cy="2552700"/>
          </a:xfrm>
        </p:spPr>
      </p:pic>
    </p:spTree>
    <p:extLst>
      <p:ext uri="{BB962C8B-B14F-4D97-AF65-F5344CB8AC3E}">
        <p14:creationId xmlns:p14="http://schemas.microsoft.com/office/powerpoint/2010/main" val="41956619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en-US" smtClean="0"/>
          </a:p>
        </p:txBody>
      </p:sp>
      <p:sp>
        <p:nvSpPr>
          <p:cNvPr id="3" name="Text Placeholder 2"/>
          <p:cNvSpPr>
            <a:spLocks noGrp="1"/>
          </p:cNvSpPr>
          <p:nvPr>
            <p:ph type="body" idx="1"/>
          </p:nvPr>
        </p:nvSpPr>
        <p:spPr>
          <a:xfrm>
            <a:off x="469900" y="2297113"/>
            <a:ext cx="4040188" cy="639762"/>
          </a:xfrm>
        </p:spPr>
        <p:txBody>
          <a:bodyPr/>
          <a:lstStyle/>
          <a:p>
            <a:pPr>
              <a:buFont typeface="Wingdings" pitchFamily="-108" charset="2"/>
              <a:buNone/>
              <a:defRPr/>
            </a:pPr>
            <a:r>
              <a:rPr lang="mn-MN" sz="1800" b="0" dirty="0" smtClean="0">
                <a:latin typeface="Times New Roman" pitchFamily="18" charset="0"/>
                <a:cs typeface="Times New Roman" pitchFamily="18" charset="0"/>
              </a:rPr>
              <a:t>Зураг. 4.18. Гурван фазын инверторын схем </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а</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 коммутацийн диаграмм </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б</a:t>
            </a:r>
            <a:r>
              <a:rPr lang="en-US" sz="1800" b="0" dirty="0" smtClean="0">
                <a:latin typeface="Times New Roman" pitchFamily="18" charset="0"/>
                <a:cs typeface="Times New Roman" pitchFamily="18" charset="0"/>
              </a:rPr>
              <a:t>)</a:t>
            </a:r>
            <a:endParaRPr lang="en-US" sz="1800" b="0" dirty="0">
              <a:latin typeface="Times New Roman" pitchFamily="18" charset="0"/>
              <a:cs typeface="Times New Roman" pitchFamily="18" charset="0"/>
            </a:endParaRPr>
          </a:p>
        </p:txBody>
      </p:sp>
      <p:sp>
        <p:nvSpPr>
          <p:cNvPr id="5" name="Text Placeholder 4"/>
          <p:cNvSpPr>
            <a:spLocks noGrp="1"/>
          </p:cNvSpPr>
          <p:nvPr>
            <p:ph type="body" sz="quarter" idx="3"/>
          </p:nvPr>
        </p:nvSpPr>
        <p:spPr>
          <a:xfrm>
            <a:off x="4568825" y="2665413"/>
            <a:ext cx="4041775" cy="639762"/>
          </a:xfrm>
        </p:spPr>
        <p:txBody>
          <a:bodyPr/>
          <a:lstStyle/>
          <a:p>
            <a:pPr>
              <a:buFont typeface="Wingdings" pitchFamily="-108" charset="2"/>
              <a:buNone/>
              <a:defRPr/>
            </a:pPr>
            <a:r>
              <a:rPr lang="mn-MN" sz="1800" b="0" dirty="0" smtClean="0">
                <a:latin typeface="Times New Roman" pitchFamily="18" charset="0"/>
                <a:cs typeface="Times New Roman" pitchFamily="18" charset="0"/>
              </a:rPr>
              <a:t>Зураг. 4.19. Интервал нэг дээрх гүйдлийн диаграмм </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а</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 хүчдлийн диаграмм </a:t>
            </a:r>
            <a:r>
              <a:rPr lang="en-US" sz="1800" b="0" dirty="0" smtClean="0">
                <a:latin typeface="Times New Roman" pitchFamily="18" charset="0"/>
                <a:cs typeface="Times New Roman" pitchFamily="18" charset="0"/>
              </a:rPr>
              <a:t>(</a:t>
            </a:r>
            <a:r>
              <a:rPr lang="mn-MN" sz="1800" b="0" dirty="0" smtClean="0">
                <a:latin typeface="Times New Roman" pitchFamily="18" charset="0"/>
                <a:cs typeface="Times New Roman" pitchFamily="18" charset="0"/>
              </a:rPr>
              <a:t>б</a:t>
            </a:r>
            <a:r>
              <a:rPr lang="en-US" sz="1800" b="0" dirty="0" smtClean="0">
                <a:latin typeface="Times New Roman" pitchFamily="18" charset="0"/>
                <a:cs typeface="Times New Roman" pitchFamily="18" charset="0"/>
              </a:rPr>
              <a:t>)</a:t>
            </a:r>
          </a:p>
          <a:p>
            <a:pPr>
              <a:buFont typeface="Wingdings" pitchFamily="-108" charset="2"/>
              <a:buNone/>
              <a:defRPr/>
            </a:pPr>
            <a:endParaRPr lang="en-US" dirty="0"/>
          </a:p>
        </p:txBody>
      </p:sp>
      <p:sp>
        <p:nvSpPr>
          <p:cNvPr id="18437"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D7DC333-0699-45CB-A359-59105C839266}" type="slidenum">
              <a:rPr lang="en-US" smtClean="0"/>
              <a:pPr eaLnBrk="1" hangingPunct="1"/>
              <a:t>16</a:t>
            </a:fld>
            <a:endParaRPr lang="en-US" smtClean="0"/>
          </a:p>
        </p:txBody>
      </p:sp>
      <p:pic>
        <p:nvPicPr>
          <p:cNvPr id="18438" name="Content Placeholder 7" descr="C:\Documents and Settings\user\My Documents\My Pictures\Picture\Picture 009.jpg"/>
          <p:cNvPicPr>
            <a:picLocks noGrp="1"/>
          </p:cNvPicPr>
          <p:nvPr>
            <p:ph sz="half" idx="2"/>
          </p:nvPr>
        </p:nvPicPr>
        <p:blipFill>
          <a:blip r:embed="rId2">
            <a:extLst>
              <a:ext uri="{28A0092B-C50C-407E-A947-70E740481C1C}">
                <a14:useLocalDpi xmlns:a14="http://schemas.microsoft.com/office/drawing/2010/main" val="0"/>
              </a:ext>
            </a:extLst>
          </a:blip>
          <a:srcRect l="20995" t="63588" r="48396" b="12137"/>
          <a:stretch>
            <a:fillRect/>
          </a:stretch>
        </p:blipFill>
        <p:spPr>
          <a:xfrm>
            <a:off x="279400" y="3206750"/>
            <a:ext cx="4157663" cy="2533650"/>
          </a:xfrm>
        </p:spPr>
      </p:pic>
      <p:pic>
        <p:nvPicPr>
          <p:cNvPr id="18439" name="Content Placeholder 8" descr="C:\Documents and Settings\user\My Documents\My Pictures\Picture\Picture 009.jpg"/>
          <p:cNvPicPr>
            <a:picLocks noGrp="1"/>
          </p:cNvPicPr>
          <p:nvPr>
            <p:ph sz="quarter" idx="4"/>
          </p:nvPr>
        </p:nvPicPr>
        <p:blipFill>
          <a:blip r:embed="rId2">
            <a:extLst>
              <a:ext uri="{28A0092B-C50C-407E-A947-70E740481C1C}">
                <a14:useLocalDpi xmlns:a14="http://schemas.microsoft.com/office/drawing/2010/main" val="0"/>
              </a:ext>
            </a:extLst>
          </a:blip>
          <a:srcRect l="64583" t="4755" r="11218" b="70148"/>
          <a:stretch>
            <a:fillRect/>
          </a:stretch>
        </p:blipFill>
        <p:spPr>
          <a:xfrm>
            <a:off x="5116513" y="3175000"/>
            <a:ext cx="3098800" cy="1951038"/>
          </a:xfrm>
        </p:spPr>
      </p:pic>
    </p:spTree>
    <p:extLst>
      <p:ext uri="{BB962C8B-B14F-4D97-AF65-F5344CB8AC3E}">
        <p14:creationId xmlns:p14="http://schemas.microsoft.com/office/powerpoint/2010/main" val="29950532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mn-MN" smtClean="0"/>
              <a:t>Москва хотын  метроны схем</a:t>
            </a:r>
            <a:endParaRPr lang="en-US" smtClean="0"/>
          </a:p>
        </p:txBody>
      </p:sp>
      <p:sp>
        <p:nvSpPr>
          <p:cNvPr id="1945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6E44E7A-2C27-4BA8-910B-5BF9E6982976}" type="slidenum">
              <a:rPr lang="en-US" smtClean="0"/>
              <a:pPr eaLnBrk="1" hangingPunct="1"/>
              <a:t>17</a:t>
            </a:fld>
            <a:endParaRPr lang="en-US" smtClean="0"/>
          </a:p>
        </p:txBody>
      </p:sp>
      <p:pic>
        <p:nvPicPr>
          <p:cNvPr id="1946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622300" y="2014538"/>
            <a:ext cx="7861300" cy="4500562"/>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110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smtClean="0"/>
          </a:p>
        </p:txBody>
      </p:sp>
      <p:sp>
        <p:nvSpPr>
          <p:cNvPr id="3" name="Text Placeholder 2"/>
          <p:cNvSpPr>
            <a:spLocks noGrp="1"/>
          </p:cNvSpPr>
          <p:nvPr>
            <p:ph type="body" idx="1"/>
          </p:nvPr>
        </p:nvSpPr>
        <p:spPr>
          <a:xfrm>
            <a:off x="444500" y="1878013"/>
            <a:ext cx="4040188" cy="639762"/>
          </a:xfrm>
        </p:spPr>
        <p:txBody>
          <a:bodyPr/>
          <a:lstStyle/>
          <a:p>
            <a:pPr>
              <a:buFont typeface="Wingdings" pitchFamily="-108" charset="2"/>
              <a:buNone/>
              <a:defRPr/>
            </a:pPr>
            <a:endParaRPr lang="mn-MN" dirty="0" smtClean="0"/>
          </a:p>
          <a:p>
            <a:pPr>
              <a:buFont typeface="Wingdings" pitchFamily="-108" charset="2"/>
              <a:buNone/>
              <a:defRPr/>
            </a:pPr>
            <a:endParaRPr lang="en-US" dirty="0" smtClean="0"/>
          </a:p>
          <a:p>
            <a:pPr>
              <a:buFont typeface="Wingdings" pitchFamily="-108" charset="2"/>
              <a:buNone/>
              <a:defRPr/>
            </a:pPr>
            <a:r>
              <a:rPr lang="mn-MN" dirty="0" smtClean="0">
                <a:latin typeface="Times New Roman" pitchFamily="18" charset="0"/>
                <a:cs typeface="Times New Roman" pitchFamily="18" charset="0"/>
              </a:rPr>
              <a:t>Өндөр хүчдлийн гал хамгаалагчуудтай хайрцаг</a:t>
            </a:r>
            <a:endParaRPr lang="en-US" dirty="0">
              <a:latin typeface="Times New Roman" pitchFamily="18" charset="0"/>
              <a:cs typeface="Times New Roman" pitchFamily="18" charset="0"/>
            </a:endParaRPr>
          </a:p>
        </p:txBody>
      </p:sp>
      <p:sp>
        <p:nvSpPr>
          <p:cNvPr id="5" name="Text Placeholder 4"/>
          <p:cNvSpPr>
            <a:spLocks noGrp="1"/>
          </p:cNvSpPr>
          <p:nvPr>
            <p:ph type="body" sz="quarter" idx="3"/>
          </p:nvPr>
        </p:nvSpPr>
        <p:spPr>
          <a:xfrm>
            <a:off x="4645025" y="2170113"/>
            <a:ext cx="4041775" cy="639762"/>
          </a:xfrm>
        </p:spPr>
        <p:txBody>
          <a:bodyPr/>
          <a:lstStyle/>
          <a:p>
            <a:pPr>
              <a:buFont typeface="Wingdings" pitchFamily="-108" charset="2"/>
              <a:buNone/>
              <a:defRPr/>
            </a:pPr>
            <a:endParaRPr lang="mn-MN" dirty="0" smtClean="0"/>
          </a:p>
          <a:p>
            <a:pPr>
              <a:buFont typeface="Wingdings" pitchFamily="-108" charset="2"/>
              <a:buNone/>
              <a:defRPr/>
            </a:pPr>
            <a:endParaRPr lang="mn-MN" dirty="0" smtClean="0"/>
          </a:p>
          <a:p>
            <a:pPr>
              <a:buFont typeface="Wingdings" pitchFamily="-108" charset="2"/>
              <a:buNone/>
              <a:defRPr/>
            </a:pPr>
            <a:endParaRPr lang="mn-MN" dirty="0" smtClean="0"/>
          </a:p>
          <a:p>
            <a:pPr>
              <a:buFont typeface="Wingdings" pitchFamily="-108" charset="2"/>
              <a:buNone/>
              <a:defRPr/>
            </a:pPr>
            <a:endParaRPr lang="mn-MN" dirty="0" smtClean="0"/>
          </a:p>
          <a:p>
            <a:pPr>
              <a:buFont typeface="Wingdings" pitchFamily="-108" charset="2"/>
              <a:buNone/>
              <a:defRPr/>
            </a:pPr>
            <a:r>
              <a:rPr lang="mn-MN" dirty="0" smtClean="0">
                <a:latin typeface="Times New Roman" pitchFamily="18" charset="0"/>
                <a:cs typeface="Times New Roman" pitchFamily="18" charset="0"/>
              </a:rPr>
              <a:t>Тормозны удирдлагын блок</a:t>
            </a:r>
            <a:endParaRPr lang="en-US" dirty="0" smtClean="0">
              <a:latin typeface="Times New Roman" pitchFamily="18" charset="0"/>
              <a:cs typeface="Times New Roman" pitchFamily="18" charset="0"/>
            </a:endParaRPr>
          </a:p>
          <a:p>
            <a:pPr>
              <a:buFont typeface="Wingdings" pitchFamily="-108" charset="2"/>
              <a:buNone/>
              <a:defRPr/>
            </a:pPr>
            <a:endParaRPr lang="en-US" dirty="0"/>
          </a:p>
        </p:txBody>
      </p:sp>
      <p:sp>
        <p:nvSpPr>
          <p:cNvPr id="20485"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D7B3F47-BA66-47D4-B6A9-5781D0A4D5C3}" type="slidenum">
              <a:rPr lang="en-US" smtClean="0"/>
              <a:pPr eaLnBrk="1" hangingPunct="1"/>
              <a:t>18</a:t>
            </a:fld>
            <a:endParaRPr lang="en-US" smtClean="0"/>
          </a:p>
        </p:txBody>
      </p:sp>
      <p:pic>
        <p:nvPicPr>
          <p:cNvPr id="20486" name="Content Placeholder 7"/>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90500" y="2552700"/>
            <a:ext cx="4306888" cy="3683000"/>
          </a:xfrm>
        </p:spPr>
      </p:pic>
      <p:pic>
        <p:nvPicPr>
          <p:cNvPr id="20487" name="Content Placeholder 8"/>
          <p:cNvPicPr>
            <a:picLocks noGrp="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645025" y="2552700"/>
            <a:ext cx="4041775" cy="3708400"/>
          </a:xfrm>
        </p:spPr>
      </p:pic>
    </p:spTree>
    <p:extLst>
      <p:ext uri="{BB962C8B-B14F-4D97-AF65-F5344CB8AC3E}">
        <p14:creationId xmlns:p14="http://schemas.microsoft.com/office/powerpoint/2010/main" val="8533436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US" smtClean="0"/>
          </a:p>
        </p:txBody>
      </p:sp>
      <p:sp>
        <p:nvSpPr>
          <p:cNvPr id="3" name="Text Placeholder 2"/>
          <p:cNvSpPr>
            <a:spLocks noGrp="1"/>
          </p:cNvSpPr>
          <p:nvPr>
            <p:ph type="body" idx="1"/>
          </p:nvPr>
        </p:nvSpPr>
        <p:spPr>
          <a:xfrm>
            <a:off x="406400" y="2297113"/>
            <a:ext cx="4040188" cy="639762"/>
          </a:xfrm>
        </p:spPr>
        <p:txBody>
          <a:bodyPr/>
          <a:lstStyle/>
          <a:p>
            <a:pPr>
              <a:buFont typeface="Wingdings" pitchFamily="-108" charset="2"/>
              <a:buNone/>
              <a:defRPr/>
            </a:pPr>
            <a:r>
              <a:rPr lang="mn-MN" dirty="0" smtClean="0">
                <a:latin typeface="Times New Roman" pitchFamily="18" charset="0"/>
                <a:cs typeface="Times New Roman" pitchFamily="18" charset="0"/>
              </a:rPr>
              <a:t>Тормозны резисторын в</a:t>
            </a:r>
            <a:r>
              <a:rPr lang="en-US" dirty="0" err="1" smtClean="0">
                <a:latin typeface="Times New Roman" pitchFamily="18" charset="0"/>
                <a:cs typeface="Times New Roman" pitchFamily="18" charset="0"/>
              </a:rPr>
              <a:t>ентилятор</a:t>
            </a:r>
            <a:endParaRPr lang="en-US" dirty="0" smtClean="0">
              <a:latin typeface="Times New Roman" pitchFamily="18" charset="0"/>
              <a:cs typeface="Times New Roman" pitchFamily="18" charset="0"/>
            </a:endParaRPr>
          </a:p>
          <a:p>
            <a:pPr>
              <a:buFont typeface="Wingdings" pitchFamily="-108" charset="2"/>
              <a:buNone/>
              <a:defRPr/>
            </a:pPr>
            <a:endParaRPr lang="en-US" dirty="0"/>
          </a:p>
        </p:txBody>
      </p:sp>
      <p:sp>
        <p:nvSpPr>
          <p:cNvPr id="5" name="Text Placeholder 4"/>
          <p:cNvSpPr>
            <a:spLocks noGrp="1"/>
          </p:cNvSpPr>
          <p:nvPr>
            <p:ph type="body" sz="quarter" idx="3"/>
          </p:nvPr>
        </p:nvSpPr>
        <p:spPr>
          <a:xfrm>
            <a:off x="4632325" y="2132013"/>
            <a:ext cx="4041775" cy="639762"/>
          </a:xfrm>
        </p:spPr>
        <p:txBody>
          <a:bodyPr/>
          <a:lstStyle/>
          <a:p>
            <a:pPr>
              <a:buFont typeface="Wingdings" pitchFamily="-108" charset="2"/>
              <a:buNone/>
              <a:defRPr/>
            </a:pPr>
            <a:r>
              <a:rPr lang="en-US" dirty="0" err="1" smtClean="0">
                <a:latin typeface="Times New Roman" pitchFamily="18" charset="0"/>
                <a:cs typeface="Times New Roman" pitchFamily="18" charset="0"/>
              </a:rPr>
              <a:t>Редуктор</a:t>
            </a:r>
            <a:endParaRPr lang="en-US" dirty="0" smtClean="0">
              <a:latin typeface="Times New Roman" pitchFamily="18" charset="0"/>
              <a:cs typeface="Times New Roman" pitchFamily="18" charset="0"/>
            </a:endParaRPr>
          </a:p>
          <a:p>
            <a:pPr>
              <a:buFont typeface="Wingdings" pitchFamily="-108" charset="2"/>
              <a:buNone/>
              <a:defRPr/>
            </a:pPr>
            <a:endParaRPr lang="en-US" dirty="0"/>
          </a:p>
        </p:txBody>
      </p:sp>
      <p:sp>
        <p:nvSpPr>
          <p:cNvPr id="21509"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7DD5CA6-4423-45C2-AFA1-52E04585BE89}" type="slidenum">
              <a:rPr lang="en-US" smtClean="0"/>
              <a:pPr eaLnBrk="1" hangingPunct="1"/>
              <a:t>19</a:t>
            </a:fld>
            <a:endParaRPr lang="en-US" smtClean="0"/>
          </a:p>
        </p:txBody>
      </p:sp>
      <p:pic>
        <p:nvPicPr>
          <p:cNvPr id="21510" name="Content Placeholder 7"/>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55600" y="2527300"/>
            <a:ext cx="4040188" cy="3517900"/>
          </a:xfrm>
        </p:spPr>
      </p:pic>
      <p:pic>
        <p:nvPicPr>
          <p:cNvPr id="21511" name="Content Placeholder 8"/>
          <p:cNvPicPr>
            <a:picLocks noGrp="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645025" y="2527300"/>
            <a:ext cx="4041775" cy="3530600"/>
          </a:xfrm>
        </p:spPr>
      </p:pic>
    </p:spTree>
    <p:extLst>
      <p:ext uri="{BB962C8B-B14F-4D97-AF65-F5344CB8AC3E}">
        <p14:creationId xmlns:p14="http://schemas.microsoft.com/office/powerpoint/2010/main" val="35345948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7F9197-FA27-458D-A1D9-D4C2F4D2F4F6}" type="slidenum">
              <a:rPr lang="en-US" smtClean="0"/>
              <a:pPr eaLnBrk="1" hangingPunct="1"/>
              <a:t>20</a:t>
            </a:fld>
            <a:endParaRPr lang="en-US" smtClean="0"/>
          </a:p>
        </p:txBody>
      </p:sp>
      <p:sp>
        <p:nvSpPr>
          <p:cNvPr id="22531" name="Rectangle 2"/>
          <p:cNvSpPr>
            <a:spLocks noGrp="1"/>
          </p:cNvSpPr>
          <p:nvPr>
            <p:ph type="title"/>
          </p:nvPr>
        </p:nvSpPr>
        <p:spPr/>
        <p:txBody>
          <a:bodyPr>
            <a:normAutofit fontScale="90000"/>
          </a:bodyPr>
          <a:lstStyle/>
          <a:p>
            <a:r>
              <a:rPr lang="mn-MN" smtClean="0"/>
              <a:t>Метроны эскалаторын цахилгаан  дамжлагын схем </a:t>
            </a:r>
            <a:endParaRPr lang="en-US" smtClean="0"/>
          </a:p>
        </p:txBody>
      </p:sp>
      <p:sp>
        <p:nvSpPr>
          <p:cNvPr id="41987" name="Rectangle 3"/>
          <p:cNvSpPr>
            <a:spLocks noGrp="1"/>
          </p:cNvSpPr>
          <p:nvPr>
            <p:ph type="body" idx="1"/>
          </p:nvPr>
        </p:nvSpPr>
        <p:spPr>
          <a:xfrm>
            <a:off x="288925" y="2139950"/>
            <a:ext cx="8591550" cy="3659188"/>
          </a:xfrm>
        </p:spPr>
        <p:txBody>
          <a:bodyPr>
            <a:normAutofit fontScale="85000" lnSpcReduction="10000"/>
          </a:bodyPr>
          <a:lstStyle/>
          <a:p>
            <a:pPr marL="0" indent="0">
              <a:buFont typeface="Wingdings" pitchFamily="-108" charset="2"/>
              <a:buNone/>
              <a:defRPr/>
            </a:pPr>
            <a:r>
              <a:rPr lang="mn-MN" dirty="0" smtClean="0"/>
              <a:t>Метроны эскалаторын зорчигчдийг дээш доош зөөх үүрэгтэй. Энэхүү эскалаторын цахилгаан дамжлагын хөдөлгүүр нь -200 кВ чадалтай фазын ротортой асинхрон хөдөлгүүр юм. </a:t>
            </a:r>
            <a:endParaRPr lang="en-US" dirty="0" smtClean="0"/>
          </a:p>
          <a:p>
            <a:pPr marL="0" indent="0">
              <a:buFont typeface="Wingdings" pitchFamily="-108" charset="2"/>
              <a:buNone/>
              <a:defRPr/>
            </a:pPr>
            <a:r>
              <a:rPr lang="mn-MN" dirty="0" smtClean="0"/>
              <a:t>Зорчигчид их байгаа тохиолдолд тодорхой хугацаанд тасрадтгүй ажиллах шаардлагатай болдог. Энэ тохиолдолд эскалатор нь удаан хугацаанд бараг хоосон явалтанд ажилладаг. Чадлын коэффициент мөн хөдөлгүүрийн АҮК нэмэгдүүлэх мөн түүний гол дээрх ачаалал ойролцоогоор 40% буурахад хэвийн статорын ороомог гурвалжингаас од уруу шилждэг. Ачаалал нэмэгдэхэд тэрээр дахин гурвалжин уруу шилжинэ.  Энэ шилжилтүүд нь ихсэх гүйдлийн реле 1М ба 2М-ийн тусламжтай автоматаар явагддаг.</a:t>
            </a:r>
            <a:endParaRPr lang="en-US" dirty="0" smtClean="0"/>
          </a:p>
          <a:p>
            <a:pPr marL="0" indent="0">
              <a:buFont typeface="Wingdings" pitchFamily="-108" charset="2"/>
              <a:buNone/>
              <a:defRPr/>
            </a:pPr>
            <a:endParaRPr lang="en-US" dirty="0" smtClean="0">
              <a:effectLst/>
            </a:endParaRPr>
          </a:p>
        </p:txBody>
      </p:sp>
    </p:spTree>
    <p:extLst>
      <p:ext uri="{BB962C8B-B14F-4D97-AF65-F5344CB8AC3E}">
        <p14:creationId xmlns:p14="http://schemas.microsoft.com/office/powerpoint/2010/main" val="17137068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C2A0D04-3E1B-4C42-9F41-A8B374523CCF}" type="slidenum">
              <a:rPr lang="en-US" smtClean="0"/>
              <a:pPr eaLnBrk="1" hangingPunct="1"/>
              <a:t>21</a:t>
            </a:fld>
            <a:endParaRPr lang="en-US" smtClean="0"/>
          </a:p>
        </p:txBody>
      </p:sp>
      <p:sp>
        <p:nvSpPr>
          <p:cNvPr id="23555" name="Rectangle 2"/>
          <p:cNvSpPr>
            <a:spLocks noGrp="1"/>
          </p:cNvSpPr>
          <p:nvPr>
            <p:ph type="title"/>
          </p:nvPr>
        </p:nvSpPr>
        <p:spPr/>
        <p:txBody>
          <a:bodyPr>
            <a:normAutofit fontScale="90000"/>
          </a:bodyPr>
          <a:lstStyle/>
          <a:p>
            <a:r>
              <a:rPr lang="mn-MN" smtClean="0"/>
              <a:t>Метроны эскалаторын цахилгаан схем</a:t>
            </a:r>
            <a:endParaRPr lang="en-US" smtClean="0"/>
          </a:p>
        </p:txBody>
      </p:sp>
      <p:sp>
        <p:nvSpPr>
          <p:cNvPr id="35" name="Rectangle 3"/>
          <p:cNvSpPr txBox="1">
            <a:spLocks/>
          </p:cNvSpPr>
          <p:nvPr/>
        </p:nvSpPr>
        <p:spPr>
          <a:xfrm>
            <a:off x="288925" y="2139950"/>
            <a:ext cx="8591550" cy="3659188"/>
          </a:xfrm>
          <a:prstGeom prst="rect">
            <a:avLst/>
          </a:prstGeom>
          <a:noFill/>
          <a:ln/>
        </p:spPr>
        <p:txBody>
          <a:bodyPr/>
          <a:lstStyle/>
          <a:p>
            <a:pPr eaLnBrk="0" hangingPunct="0">
              <a:spcBef>
                <a:spcPct val="20000"/>
              </a:spcBef>
              <a:buClr>
                <a:schemeClr val="tx2"/>
              </a:buClr>
              <a:buFont typeface="Wingdings" pitchFamily="-108" charset="2"/>
              <a:buNone/>
              <a:defRPr/>
            </a:pPr>
            <a:endParaRPr lang="en-US" sz="2200" dirty="0">
              <a:cs typeface="+mn-cs"/>
            </a:endParaRPr>
          </a:p>
        </p:txBody>
      </p:sp>
      <p:sp>
        <p:nvSpPr>
          <p:cNvPr id="36" name="Rectangle 3"/>
          <p:cNvSpPr txBox="1">
            <a:spLocks/>
          </p:cNvSpPr>
          <p:nvPr/>
        </p:nvSpPr>
        <p:spPr>
          <a:xfrm>
            <a:off x="441325" y="2292350"/>
            <a:ext cx="8591550" cy="3659188"/>
          </a:xfrm>
          <a:prstGeom prst="rect">
            <a:avLst/>
          </a:prstGeom>
          <a:noFill/>
          <a:ln/>
        </p:spPr>
        <p:txBody>
          <a:bodyPr/>
          <a:lstStyle/>
          <a:p>
            <a:pPr eaLnBrk="0" hangingPunct="0">
              <a:spcBef>
                <a:spcPct val="20000"/>
              </a:spcBef>
              <a:buClr>
                <a:schemeClr val="tx2"/>
              </a:buClr>
              <a:buFont typeface="Wingdings" pitchFamily="-108" charset="2"/>
              <a:buNone/>
              <a:defRPr/>
            </a:pPr>
            <a:endParaRPr lang="en-US" sz="2200" dirty="0">
              <a:cs typeface="+mn-cs"/>
            </a:endParaRPr>
          </a:p>
        </p:txBody>
      </p:sp>
      <p:pic>
        <p:nvPicPr>
          <p:cNvPr id="23558" name="Picture 36" descr="Схема электропривода эскалатора метрополитен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300" y="2184400"/>
            <a:ext cx="78486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06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125663" y="547688"/>
            <a:ext cx="7018337" cy="692150"/>
          </a:xfrm>
        </p:spPr>
        <p:txBody>
          <a:bodyPr/>
          <a:lstStyle/>
          <a:p>
            <a:r>
              <a:rPr lang="mn-MN" smtClean="0"/>
              <a:t>Дүгнэлт</a:t>
            </a:r>
            <a:endParaRPr lang="en-US" smtClean="0"/>
          </a:p>
        </p:txBody>
      </p:sp>
      <p:sp>
        <p:nvSpPr>
          <p:cNvPr id="3" name="Content Placeholder 2"/>
          <p:cNvSpPr>
            <a:spLocks noGrp="1"/>
          </p:cNvSpPr>
          <p:nvPr>
            <p:ph idx="1"/>
          </p:nvPr>
        </p:nvSpPr>
        <p:spPr>
          <a:xfrm>
            <a:off x="177800" y="2082800"/>
            <a:ext cx="8867775" cy="4071938"/>
          </a:xfrm>
        </p:spPr>
        <p:txBody>
          <a:bodyPr>
            <a:normAutofit fontScale="85000" lnSpcReduction="10000"/>
          </a:bodyPr>
          <a:lstStyle/>
          <a:p>
            <a:pPr>
              <a:buFont typeface="Wingdings" pitchFamily="-108" charset="2"/>
              <a:buNone/>
              <a:defRPr/>
            </a:pPr>
            <a:r>
              <a:rPr lang="mn-MN" dirty="0" smtClean="0"/>
              <a:t>Энэхүү бие даалтын ажлаараа метроны цахилгаан дамжлагын</a:t>
            </a:r>
          </a:p>
          <a:p>
            <a:pPr>
              <a:buFont typeface="Wingdings" pitchFamily="-108" charset="2"/>
              <a:buNone/>
              <a:defRPr/>
            </a:pPr>
            <a:r>
              <a:rPr lang="mn-MN" dirty="0" smtClean="0"/>
              <a:t>талаар судлалаа. Орчин үеийн метроны цахилгаан дамжлагад</a:t>
            </a:r>
          </a:p>
          <a:p>
            <a:pPr>
              <a:buFont typeface="Wingdings" pitchFamily="-108" charset="2"/>
              <a:buNone/>
              <a:defRPr/>
            </a:pPr>
            <a:r>
              <a:rPr lang="mn-MN" dirty="0" smtClean="0"/>
              <a:t>зүтгүүрийн богино холбогдсон ротортой асинхрон хөдөлгүүрийг</a:t>
            </a:r>
          </a:p>
          <a:p>
            <a:pPr>
              <a:buFont typeface="Wingdings" pitchFamily="-108" charset="2"/>
              <a:buNone/>
              <a:defRPr/>
            </a:pPr>
            <a:r>
              <a:rPr lang="mn-MN" dirty="0" smtClean="0"/>
              <a:t>ашигладаг болсон байна. Тийм ч утгаар илүүтэйгээр энэхүү</a:t>
            </a:r>
          </a:p>
          <a:p>
            <a:pPr>
              <a:buFont typeface="Wingdings" pitchFamily="-108" charset="2"/>
              <a:buNone/>
              <a:defRPr/>
            </a:pPr>
            <a:r>
              <a:rPr lang="mn-MN" dirty="0" smtClean="0"/>
              <a:t>асинхрон хөдөлгүүр асинхрон хөдөлгүүрт цахилгаан дамжлаагыг</a:t>
            </a:r>
          </a:p>
          <a:p>
            <a:pPr>
              <a:buFont typeface="Wingdings" pitchFamily="-108" charset="2"/>
              <a:buNone/>
              <a:defRPr/>
            </a:pPr>
            <a:r>
              <a:rPr lang="mn-MN" dirty="0" smtClean="0"/>
              <a:t>хэрхэн ашиглах талаар нь авч үзлээ.</a:t>
            </a:r>
          </a:p>
          <a:p>
            <a:pPr>
              <a:buFont typeface="Wingdings" pitchFamily="-108" charset="2"/>
              <a:buNone/>
              <a:defRPr/>
            </a:pPr>
            <a:r>
              <a:rPr lang="mn-MN" dirty="0" smtClean="0"/>
              <a:t>Хурдны давтамжийг тохируулах арга нь маш их давуу талтай.</a:t>
            </a:r>
          </a:p>
          <a:p>
            <a:pPr>
              <a:buFont typeface="Wingdings" pitchFamily="-108" charset="2"/>
              <a:buNone/>
              <a:defRPr/>
            </a:pPr>
            <a:r>
              <a:rPr lang="mn-MN" dirty="0" smtClean="0"/>
              <a:t>Хамгийн сүүлийн үеийн метро бол жолоочгүйгээр автоматаар</a:t>
            </a:r>
          </a:p>
          <a:p>
            <a:pPr>
              <a:buFont typeface="Wingdings" pitchFamily="-108" charset="2"/>
              <a:buNone/>
              <a:defRPr/>
            </a:pPr>
            <a:r>
              <a:rPr lang="mn-MN" dirty="0" smtClean="0"/>
              <a:t>удирдагдаг бүрэн автомажуулагдсан метро буюу Дубай улсын 4</a:t>
            </a:r>
          </a:p>
          <a:p>
            <a:pPr>
              <a:buFont typeface="Wingdings" pitchFamily="-108" charset="2"/>
              <a:buNone/>
              <a:defRPr/>
            </a:pPr>
            <a:r>
              <a:rPr lang="mn-MN" dirty="0" smtClean="0"/>
              <a:t>жилийн дотор хийгдсэн метро байгаа юм.</a:t>
            </a:r>
            <a:endParaRPr lang="en-US" dirty="0"/>
          </a:p>
        </p:txBody>
      </p:sp>
      <p:sp>
        <p:nvSpPr>
          <p:cNvPr id="3072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2D62C2A-736F-4F7F-AD07-C27D1FBFD3FD}" type="slidenum">
              <a:rPr lang="en-US" smtClean="0"/>
              <a:pPr eaLnBrk="1" hangingPunct="1"/>
              <a:t>22</a:t>
            </a:fld>
            <a:endParaRPr lang="en-US" smtClean="0"/>
          </a:p>
        </p:txBody>
      </p:sp>
    </p:spTree>
    <p:extLst>
      <p:ext uri="{BB962C8B-B14F-4D97-AF65-F5344CB8AC3E}">
        <p14:creationId xmlns:p14="http://schemas.microsoft.com/office/powerpoint/2010/main" val="10444867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11</TotalTime>
  <Words>910</Words>
  <Application>Microsoft Office PowerPoint</Application>
  <PresentationFormat>On-screen Show (4:3)</PresentationFormat>
  <Paragraphs>146</Paragraphs>
  <Slides>22</Slides>
  <Notes>6</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Apothecary</vt:lpstr>
      <vt:lpstr>Цахилгаан галт тэрэг (Метро)</vt:lpstr>
      <vt:lpstr>Агуулга</vt:lpstr>
      <vt:lpstr>Метро гэж юу вэ?</vt:lpstr>
      <vt:lpstr>Оросын холбооны улсад хамгийн сүүлд үйлдвэрлэлтэнд гарсан “Катюша” метро</vt:lpstr>
      <vt:lpstr>Метроны онцлог</vt:lpstr>
      <vt:lpstr>Двигатели асинхронные тяговые с Короткозамкнутым ротором ДАТ-350-6 УХЛ1 </vt:lpstr>
      <vt:lpstr>Удирдлагын схем</vt:lpstr>
      <vt:lpstr>Удирдлагын схем</vt:lpstr>
      <vt:lpstr>Богино холбогдсон  ротортой асинхрон  хөдөлгүүрийн тохируулга</vt:lpstr>
      <vt:lpstr>үргэлжилэл</vt:lpstr>
      <vt:lpstr>Давтамжийг тохируулах цахилгаан дамжлагын схем (a), механик  хамаарамжууд (б), хүчдлийн дамтамжаас хамаарах хамаарал(в). </vt:lpstr>
      <vt:lpstr>PowerPoint Presentation</vt:lpstr>
      <vt:lpstr>Энэхүү аргын онцлог</vt:lpstr>
      <vt:lpstr>үргэлжлэл</vt:lpstr>
      <vt:lpstr>PowerPoint Presentation</vt:lpstr>
      <vt:lpstr>PowerPoint Presentation</vt:lpstr>
      <vt:lpstr>Москва хотын  метроны схем</vt:lpstr>
      <vt:lpstr>PowerPoint Presentation</vt:lpstr>
      <vt:lpstr>PowerPoint Presentation</vt:lpstr>
      <vt:lpstr>Метроны эскалаторын цахилгаан  дамжлагын схем </vt:lpstr>
      <vt:lpstr>Метроны эскалаторын цахилгаан схем</vt:lpstr>
      <vt:lpstr>Дүгнэлт</vt:lpstr>
    </vt:vector>
  </TitlesOfParts>
  <Company>CtrlSoft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Метроны цахилгаан  дамжлага</dc:title>
  <dc:creator>Chikoom</dc:creator>
  <cp:lastModifiedBy>Chikoom</cp:lastModifiedBy>
  <cp:revision>2</cp:revision>
  <dcterms:created xsi:type="dcterms:W3CDTF">2014-12-12T05:46:23Z</dcterms:created>
  <dcterms:modified xsi:type="dcterms:W3CDTF">2014-12-12T05:58:13Z</dcterms:modified>
</cp:coreProperties>
</file>