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91629A0D-8C55-43D4-BDC0-14AD07848C79}" type="datetimeFigureOut">
              <a:rPr lang="en-US" smtClean="0"/>
              <a:t>10/12/2014</a:t>
            </a:fld>
            <a:endParaRPr lang="en-US"/>
          </a:p>
        </p:txBody>
      </p:sp>
      <p:sp>
        <p:nvSpPr>
          <p:cNvPr id="17" name="Slide Number Placeholder 16"/>
          <p:cNvSpPr>
            <a:spLocks noGrp="1"/>
          </p:cNvSpPr>
          <p:nvPr>
            <p:ph type="sldNum" sz="quarter" idx="11"/>
          </p:nvPr>
        </p:nvSpPr>
        <p:spPr/>
        <p:txBody>
          <a:bodyPr/>
          <a:lstStyle/>
          <a:p>
            <a:fld id="{DAA2421C-E55C-43E5-AA8C-B1853DA7BFF7}"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91629A0D-8C55-43D4-BDC0-14AD07848C79}" type="datetimeFigureOut">
              <a:rPr lang="en-US" smtClean="0"/>
              <a:t>10/12/2014</a:t>
            </a:fld>
            <a:endParaRPr lang="en-US"/>
          </a:p>
        </p:txBody>
      </p:sp>
      <p:sp>
        <p:nvSpPr>
          <p:cNvPr id="12" name="Slide Number Placeholder 11"/>
          <p:cNvSpPr>
            <a:spLocks noGrp="1"/>
          </p:cNvSpPr>
          <p:nvPr>
            <p:ph type="sldNum" sz="quarter" idx="15"/>
          </p:nvPr>
        </p:nvSpPr>
        <p:spPr/>
        <p:txBody>
          <a:bodyPr/>
          <a:lstStyle/>
          <a:p>
            <a:fld id="{DAA2421C-E55C-43E5-AA8C-B1853DA7BFF7}"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91629A0D-8C55-43D4-BDC0-14AD07848C79}" type="datetimeFigureOut">
              <a:rPr lang="en-US" smtClean="0"/>
              <a:t>10/12/2014</a:t>
            </a:fld>
            <a:endParaRPr lang="en-US"/>
          </a:p>
        </p:txBody>
      </p:sp>
      <p:sp>
        <p:nvSpPr>
          <p:cNvPr id="14" name="Slide Number Placeholder 13"/>
          <p:cNvSpPr>
            <a:spLocks noGrp="1"/>
          </p:cNvSpPr>
          <p:nvPr>
            <p:ph type="sldNum" sz="quarter" idx="11"/>
          </p:nvPr>
        </p:nvSpPr>
        <p:spPr/>
        <p:txBody>
          <a:bodyPr/>
          <a:lstStyle/>
          <a:p>
            <a:fld id="{DAA2421C-E55C-43E5-AA8C-B1853DA7BFF7}"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91629A0D-8C55-43D4-BDC0-14AD07848C79}" type="datetimeFigureOut">
              <a:rPr lang="en-US" smtClean="0"/>
              <a:t>10/12/2014</a:t>
            </a:fld>
            <a:endParaRPr lang="en-US"/>
          </a:p>
        </p:txBody>
      </p:sp>
      <p:sp>
        <p:nvSpPr>
          <p:cNvPr id="12" name="Slide Number Placeholder 11"/>
          <p:cNvSpPr>
            <a:spLocks noGrp="1"/>
          </p:cNvSpPr>
          <p:nvPr>
            <p:ph type="sldNum" sz="quarter" idx="16"/>
          </p:nvPr>
        </p:nvSpPr>
        <p:spPr/>
        <p:txBody>
          <a:bodyPr/>
          <a:lstStyle/>
          <a:p>
            <a:fld id="{DAA2421C-E55C-43E5-AA8C-B1853DA7BFF7}"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91629A0D-8C55-43D4-BDC0-14AD07848C79}" type="datetimeFigureOut">
              <a:rPr lang="en-US" smtClean="0"/>
              <a:t>10/12/2014</a:t>
            </a:fld>
            <a:endParaRPr lang="en-US"/>
          </a:p>
        </p:txBody>
      </p:sp>
      <p:sp>
        <p:nvSpPr>
          <p:cNvPr id="12" name="Slide Number Placeholder 11"/>
          <p:cNvSpPr>
            <a:spLocks noGrp="1"/>
          </p:cNvSpPr>
          <p:nvPr>
            <p:ph type="sldNum" sz="quarter" idx="17"/>
          </p:nvPr>
        </p:nvSpPr>
        <p:spPr/>
        <p:txBody>
          <a:bodyPr/>
          <a:lstStyle/>
          <a:p>
            <a:fld id="{DAA2421C-E55C-43E5-AA8C-B1853DA7BFF7}"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91629A0D-8C55-43D4-BDC0-14AD07848C79}" type="datetimeFigureOut">
              <a:rPr lang="en-US" smtClean="0"/>
              <a:t>10/12/2014</a:t>
            </a:fld>
            <a:endParaRPr lang="en-US"/>
          </a:p>
        </p:txBody>
      </p:sp>
      <p:sp>
        <p:nvSpPr>
          <p:cNvPr id="16" name="Slide Number Placeholder 15"/>
          <p:cNvSpPr>
            <a:spLocks noGrp="1"/>
          </p:cNvSpPr>
          <p:nvPr>
            <p:ph type="sldNum" sz="quarter" idx="11"/>
          </p:nvPr>
        </p:nvSpPr>
        <p:spPr/>
        <p:txBody>
          <a:bodyPr/>
          <a:lstStyle/>
          <a:p>
            <a:fld id="{DAA2421C-E55C-43E5-AA8C-B1853DA7BFF7}"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1629A0D-8C55-43D4-BDC0-14AD07848C79}" type="datetimeFigureOut">
              <a:rPr lang="en-US" smtClean="0"/>
              <a:t>10/12/2014</a:t>
            </a:fld>
            <a:endParaRPr lang="en-US"/>
          </a:p>
        </p:txBody>
      </p:sp>
      <p:sp>
        <p:nvSpPr>
          <p:cNvPr id="8" name="Slide Number Placeholder 7"/>
          <p:cNvSpPr>
            <a:spLocks noGrp="1"/>
          </p:cNvSpPr>
          <p:nvPr>
            <p:ph type="sldNum" sz="quarter" idx="11"/>
          </p:nvPr>
        </p:nvSpPr>
        <p:spPr/>
        <p:txBody>
          <a:bodyPr/>
          <a:lstStyle/>
          <a:p>
            <a:fld id="{DAA2421C-E55C-43E5-AA8C-B1853DA7BFF7}"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91629A0D-8C55-43D4-BDC0-14AD07848C79}" type="datetimeFigureOut">
              <a:rPr lang="en-US" smtClean="0"/>
              <a:t>10/12/2014</a:t>
            </a:fld>
            <a:endParaRPr lang="en-US"/>
          </a:p>
        </p:txBody>
      </p:sp>
      <p:sp>
        <p:nvSpPr>
          <p:cNvPr id="19" name="Slide Number Placeholder 18"/>
          <p:cNvSpPr>
            <a:spLocks noGrp="1"/>
          </p:cNvSpPr>
          <p:nvPr>
            <p:ph type="sldNum" sz="quarter" idx="16"/>
          </p:nvPr>
        </p:nvSpPr>
        <p:spPr/>
        <p:txBody>
          <a:bodyPr/>
          <a:lstStyle/>
          <a:p>
            <a:fld id="{DAA2421C-E55C-43E5-AA8C-B1853DA7BFF7}"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91629A0D-8C55-43D4-BDC0-14AD07848C79}" type="datetimeFigureOut">
              <a:rPr lang="en-US" smtClean="0"/>
              <a:t>10/12/2014</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DAA2421C-E55C-43E5-AA8C-B1853DA7BFF7}" type="slidenum">
              <a:rPr lang="en-US" smtClean="0"/>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629A0D-8C55-43D4-BDC0-14AD07848C79}" type="datetimeFigureOut">
              <a:rPr lang="en-US" smtClean="0"/>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2421C-E55C-43E5-AA8C-B1853DA7BFF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629A0D-8C55-43D4-BDC0-14AD07848C79}" type="datetimeFigureOut">
              <a:rPr lang="en-US" smtClean="0"/>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2421C-E55C-43E5-AA8C-B1853DA7BFF7}" type="slidenum">
              <a:rPr lang="en-US" smtClean="0"/>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91629A0D-8C55-43D4-BDC0-14AD07848C79}" type="datetimeFigureOut">
              <a:rPr lang="en-US" smtClean="0"/>
              <a:t>10/12/2014</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DAA2421C-E55C-43E5-AA8C-B1853DA7BFF7}" type="slidenum">
              <a:rPr lang="en-US" smtClean="0"/>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14600" y="3048000"/>
            <a:ext cx="4114800" cy="428625"/>
          </a:xfrm>
        </p:spPr>
        <p:txBody>
          <a:bodyPr/>
          <a:lstStyle/>
          <a:p>
            <a:r>
              <a:rPr lang="mn-MN" dirty="0" smtClean="0"/>
              <a:t>Цогц хичээл</a:t>
            </a:r>
            <a:endParaRPr lang="en-US" dirty="0"/>
          </a:p>
        </p:txBody>
      </p:sp>
      <p:sp>
        <p:nvSpPr>
          <p:cNvPr id="2" name="Title 1"/>
          <p:cNvSpPr>
            <a:spLocks noGrp="1"/>
          </p:cNvSpPr>
          <p:nvPr>
            <p:ph type="title"/>
          </p:nvPr>
        </p:nvSpPr>
        <p:spPr/>
        <p:txBody>
          <a:bodyPr/>
          <a:lstStyle/>
          <a:p>
            <a:r>
              <a:rPr lang="mn-MN" dirty="0" smtClean="0">
                <a:latin typeface="Arial" panose="020B0604020202020204" pitchFamily="34" charset="0"/>
                <a:cs typeface="Arial" panose="020B0604020202020204" pitchFamily="34" charset="0"/>
              </a:rPr>
              <a:t>Албан бичиг хэрэг хөтлөлт</a:t>
            </a:r>
            <a:r>
              <a:rPr lang="en-US" dirty="0" smtClean="0">
                <a:latin typeface="Arial" panose="020B0604020202020204" pitchFamily="34" charset="0"/>
                <a:cs typeface="Arial" panose="020B0604020202020204" pitchFamily="34" charset="0"/>
              </a:rPr>
              <a:t>, </a:t>
            </a:r>
            <a:r>
              <a:rPr lang="mn-MN" dirty="0" smtClean="0">
                <a:latin typeface="Arial" panose="020B0604020202020204" pitchFamily="34" charset="0"/>
                <a:cs typeface="Arial" panose="020B0604020202020204" pitchFamily="34" charset="0"/>
              </a:rPr>
              <a:t>найруулга  зүй</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502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smtClean="0"/>
              <a:t>	</a:t>
            </a:r>
            <a:r>
              <a:rPr lang="mn-MN" dirty="0" smtClean="0">
                <a:latin typeface="Arial" panose="020B0604020202020204" pitchFamily="34" charset="0"/>
                <a:cs typeface="Arial" panose="020B0604020202020204" pitchFamily="34" charset="0"/>
              </a:rPr>
              <a:t>Монголчууд </a:t>
            </a:r>
            <a:r>
              <a:rPr lang="mn-MN" dirty="0">
                <a:latin typeface="Arial" panose="020B0604020202020204" pitchFamily="34" charset="0"/>
                <a:cs typeface="Arial" panose="020B0604020202020204" pitchFamily="34" charset="0"/>
              </a:rPr>
              <a:t>албан бичгийн үүслийг маш эртний уламжлалтай хэмээн үздэг. Эдүгээ бидэнд мэдэгдэж буйгаар албан бичгийн уламжлал нь албан захидлаас үүсэлтэй бөгөөд тэдгээр нь бүрэн эхээрээ бидний гар дээр уламжлагдан ирээгүй ч бусад эх сурвалж, баримт хэрэглэгдэхүүнээс үзэхэд, их бага хэмжээгээр хадгалагдан үлдсэн нь тодорхой байдаг. Бидний албан харилцаанд байнга хэрэглэгдэж байдаг, стандартад заасан тусгай бүрдлүүд бүхий баримтжуулсан мэдээлэл буюу баримт бичгүүдийг албан бичиг гэнэ. </a:t>
            </a:r>
            <a:endParaRPr lang="en-US" dirty="0">
              <a:latin typeface="Arial" panose="020B0604020202020204" pitchFamily="34" charset="0"/>
              <a:cs typeface="Arial" panose="020B0604020202020204" pitchFamily="34" charset="0"/>
            </a:endParaRPr>
          </a:p>
          <a:p>
            <a:pPr algn="just"/>
            <a:endParaRPr lang="en-US" dirty="0"/>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АЛБАН БИЧГИЙН ТУХАЙ ОЙЛГОЛТ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5303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smtClean="0"/>
              <a:t>	</a:t>
            </a:r>
            <a:r>
              <a:rPr lang="mn-MN" dirty="0" smtClean="0">
                <a:latin typeface="Arial" panose="020B0604020202020204" pitchFamily="34" charset="0"/>
                <a:cs typeface="Arial" panose="020B0604020202020204" pitchFamily="34" charset="0"/>
              </a:rPr>
              <a:t>Аливаа </a:t>
            </a:r>
            <a:r>
              <a:rPr lang="mn-MN" dirty="0">
                <a:latin typeface="Arial" panose="020B0604020202020204" pitchFamily="34" charset="0"/>
                <a:cs typeface="Arial" panose="020B0604020202020204" pitchFamily="34" charset="0"/>
              </a:rPr>
              <a:t>мэдээллийг стандартад заасны дагуу зохих бүрдлүүдийг ашиглан, зааврын дагуу боловсруулж, албан ёсны Болгох явцад тэрхүү мэдээлэл нь албан бичиг болон хувирдаг </a:t>
            </a:r>
            <a:r>
              <a:rPr lang="mn-MN" dirty="0" smtClean="0">
                <a:latin typeface="Arial" panose="020B0604020202020204" pitchFamily="34" charset="0"/>
                <a:cs typeface="Arial" panose="020B0604020202020204" pitchFamily="34" charset="0"/>
              </a:rPr>
              <a:t>байна. Албан </a:t>
            </a:r>
            <a:r>
              <a:rPr lang="mn-MN" dirty="0">
                <a:latin typeface="Arial" panose="020B0604020202020204" pitchFamily="34" charset="0"/>
                <a:cs typeface="Arial" panose="020B0604020202020204" pitchFamily="34" charset="0"/>
              </a:rPr>
              <a:t>бичиг нь тамга тэмдгээр баталгаажсан байхаас гадна цаасан дээр буулгасан, өөрөөр хэлбэл цаасан суурьтай байдаг.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583776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smtClean="0">
                <a:latin typeface="Arial" panose="020B0604020202020204" pitchFamily="34" charset="0"/>
                <a:cs typeface="Arial" panose="020B0604020202020204" pitchFamily="34" charset="0"/>
              </a:rPr>
              <a:t>	Баримт </a:t>
            </a:r>
            <a:r>
              <a:rPr lang="mn-MN" dirty="0">
                <a:latin typeface="Arial" panose="020B0604020202020204" pitchFamily="34" charset="0"/>
                <a:cs typeface="Arial" panose="020B0604020202020204" pitchFamily="34" charset="0"/>
              </a:rPr>
              <a:t>бичгийн стандарт нь баримт бичгүүд, тэдгээрийн нэр төрөл, тодорхойлолт, бүтэц, загвар, бичвэрт тавих ерөнхий шаардлагыг тусгаж, хуулийн дагуу баталгаажуулж өгсөн чухал баримт бичиг билээ. </a:t>
            </a:r>
            <a:r>
              <a:rPr lang="mn-MN" dirty="0" smtClean="0">
                <a:latin typeface="Arial" panose="020B0604020202020204" pitchFamily="34" charset="0"/>
                <a:cs typeface="Arial" panose="020B0604020202020204" pitchFamily="34" charset="0"/>
              </a:rPr>
              <a:t>Баримт </a:t>
            </a:r>
            <a:r>
              <a:rPr lang="mn-MN" dirty="0">
                <a:latin typeface="Arial" panose="020B0604020202020204" pitchFamily="34" charset="0"/>
                <a:cs typeface="Arial" panose="020B0604020202020204" pitchFamily="34" charset="0"/>
              </a:rPr>
              <a:t>бичгийг түүх, эрдэм шинжилгээний болон лавлагааны ач холбогдолоор, гарал үүслээр нь, зохион үйлдсэн байдлаар, бэлтгэсэн байдлаар, боловсруулалтын шатнаас хамаарч, албан хэрэгтээ бүртгэх байдлаар нь ангилан үздэг.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АЛБАН БИЧГИЙН СТАНДАРТ, АНГИЛАЛ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9275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Захирамжлалын </a:t>
            </a:r>
            <a:r>
              <a:rPr lang="mn-MN" dirty="0">
                <a:latin typeface="Arial" panose="020B0604020202020204" pitchFamily="34" charset="0"/>
                <a:cs typeface="Arial" panose="020B0604020202020204" pitchFamily="34" charset="0"/>
              </a:rPr>
              <a:t>7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Зохион </a:t>
            </a:r>
            <a:r>
              <a:rPr lang="mn-MN" dirty="0">
                <a:latin typeface="Arial" panose="020B0604020202020204" pitchFamily="34" charset="0"/>
                <a:cs typeface="Arial" panose="020B0604020202020204" pitchFamily="34" charset="0"/>
              </a:rPr>
              <a:t>байгуулалтын </a:t>
            </a:r>
            <a:r>
              <a:rPr lang="mn-MN" dirty="0" smtClean="0">
                <a:latin typeface="Arial" panose="020B0604020202020204" pitchFamily="34" charset="0"/>
                <a:cs typeface="Arial" panose="020B0604020202020204" pitchFamily="34" charset="0"/>
              </a:rPr>
              <a:t>15</a:t>
            </a: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Мэдээлэл</a:t>
            </a:r>
            <a:r>
              <a:rPr lang="mn-MN" dirty="0">
                <a:latin typeface="Arial" panose="020B0604020202020204" pitchFamily="34" charset="0"/>
                <a:cs typeface="Arial" panose="020B0604020202020204" pitchFamily="34" charset="0"/>
              </a:rPr>
              <a:t>, лавлагааны 7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smtClean="0">
                <a:latin typeface="Arial" panose="020B0604020202020204" pitchFamily="34" charset="0"/>
                <a:cs typeface="Arial" panose="020B0604020202020204" pitchFamily="34" charset="0"/>
              </a:rPr>
              <a:t>29 </a:t>
            </a:r>
            <a:r>
              <a:rPr lang="mn-MN" dirty="0">
                <a:latin typeface="Arial" panose="020B0604020202020204" pitchFamily="34" charset="0"/>
                <a:cs typeface="Arial" panose="020B0604020202020204" pitchFamily="34" charset="0"/>
              </a:rPr>
              <a:t>нэр төрлийн баримт бичиг үүсдэг.</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8596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smtClean="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Төрийн албан ёсны хэл” гэдэг нь орчин цагийн утга зохиолын болон аман ярианы хэлийг, төрийн албан ёсны хэм хэмжээ гэж орчин цагийн монгол утга зохиолын хэлний зүй тогтол, хэл бичгийн дүрмийг ойлгоно.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ТӨРИЙН АЛБАН ЁСНЫ ХЭЛ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874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a:latin typeface="Arial" panose="020B0604020202020204" pitchFamily="34" charset="0"/>
                <a:cs typeface="Arial" panose="020B0604020202020204" pitchFamily="34" charset="0"/>
              </a:rPr>
              <a:t>Албан бичиг хөтлөлтөд төрийн албан ёсны хэлийг хэрэглэнэ. Баримт бичгийн хэл найруулга нь утга төгөлдөр, товч тодорхой, засваргүй, этгээд болон бүдүүлэг үг хэллэг хэрэглэлгүй зөв бичих дүрмийн дагуу бичигдсэн байна.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844423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smtClean="0">
                <a:latin typeface="Arial" panose="020B0604020202020204" pitchFamily="34" charset="0"/>
                <a:cs typeface="Arial" panose="020B0604020202020204" pitchFamily="34" charset="0"/>
              </a:rPr>
              <a:t>	Албан </a:t>
            </a:r>
            <a:r>
              <a:rPr lang="mn-MN" dirty="0">
                <a:latin typeface="Arial" panose="020B0604020202020204" pitchFamily="34" charset="0"/>
                <a:cs typeface="Arial" panose="020B0604020202020204" pitchFamily="34" charset="0"/>
              </a:rPr>
              <a:t>хэрэг хөтлөхөд компьютер болон орчин үеийн бусад техник хэрэгслийг ашиглахад баримтлах зөвлөмж болон зохион байгуулалт захирамжлалын баримт бичгийн стандартыг мөрдөнө.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АЛБАН ХЭРЭГ ХӨТЛӨЛТИЙН ҮНДСЭН ЗААВАР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8574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a:latin typeface="Arial" panose="020B0604020202020204" pitchFamily="34" charset="0"/>
                <a:cs typeface="Arial" panose="020B0604020202020204" pitchFamily="34" charset="0"/>
              </a:rPr>
              <a:t>Төрийн сүлд, </a:t>
            </a:r>
            <a:r>
              <a:rPr lang="mn-MN" dirty="0" smtClean="0">
                <a:latin typeface="Arial" panose="020B0604020202020204" pitchFamily="34" charset="0"/>
                <a:cs typeface="Arial" panose="020B0604020202020204" pitchFamily="34" charset="0"/>
              </a:rPr>
              <a:t>соёмбо</a:t>
            </a: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Бэлгэдэл </a:t>
            </a:r>
            <a:r>
              <a:rPr lang="mn-MN" dirty="0">
                <a:latin typeface="Arial" panose="020B0604020202020204" pitchFamily="34" charset="0"/>
                <a:cs typeface="Arial" panose="020B0604020202020204" pitchFamily="34" charset="0"/>
              </a:rPr>
              <a:t>ба барааны тэмдэг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Байгууллагын </a:t>
            </a:r>
            <a:r>
              <a:rPr lang="mn-MN" dirty="0">
                <a:latin typeface="Arial" panose="020B0604020202020204" pitchFamily="34" charset="0"/>
                <a:cs typeface="Arial" panose="020B0604020202020204" pitchFamily="34" charset="0"/>
              </a:rPr>
              <a:t>нэр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Баримт </a:t>
            </a:r>
            <a:r>
              <a:rPr lang="mn-MN" dirty="0">
                <a:latin typeface="Arial" panose="020B0604020202020204" pitchFamily="34" charset="0"/>
                <a:cs typeface="Arial" panose="020B0604020202020204" pitchFamily="34" charset="0"/>
              </a:rPr>
              <a:t>бичгийн </a:t>
            </a:r>
            <a:r>
              <a:rPr lang="mn-MN" dirty="0" smtClean="0">
                <a:latin typeface="Arial" panose="020B0604020202020204" pitchFamily="34" charset="0"/>
                <a:cs typeface="Arial" panose="020B0604020202020204" pitchFamily="34" charset="0"/>
              </a:rPr>
              <a:t>нэр</a:t>
            </a: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Байгууллагын </a:t>
            </a:r>
            <a:r>
              <a:rPr lang="mn-MN" dirty="0">
                <a:latin typeface="Arial" panose="020B0604020202020204" pitchFamily="34" charset="0"/>
                <a:cs typeface="Arial" panose="020B0604020202020204" pitchFamily="34" charset="0"/>
              </a:rPr>
              <a:t>хаяг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Улсын </a:t>
            </a:r>
            <a:r>
              <a:rPr lang="mn-MN" dirty="0">
                <a:latin typeface="Arial" panose="020B0604020202020204" pitchFamily="34" charset="0"/>
                <a:cs typeface="Arial" panose="020B0604020202020204" pitchFamily="34" charset="0"/>
              </a:rPr>
              <a:t>бүртгэлийн </a:t>
            </a:r>
            <a:r>
              <a:rPr lang="mn-MN" dirty="0" smtClean="0">
                <a:latin typeface="Arial" panose="020B0604020202020204" pitchFamily="34" charset="0"/>
                <a:cs typeface="Arial" panose="020B0604020202020204" pitchFamily="34" charset="0"/>
              </a:rPr>
              <a:t>дугаар</a:t>
            </a: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Огноо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БАРИМТ БИЧГИЙН БҮРДЛҮҮД</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7192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a:t>Баримт бичгийн бүртгэлийн </a:t>
            </a:r>
            <a:r>
              <a:rPr lang="mn-MN" dirty="0" smtClean="0"/>
              <a:t>дугаар</a:t>
            </a:r>
          </a:p>
          <a:p>
            <a:pPr marL="342900" indent="-342900" algn="l">
              <a:buFont typeface="Wingdings" panose="05000000000000000000" pitchFamily="2" charset="2"/>
              <a:buChar char="ü"/>
            </a:pPr>
            <a:r>
              <a:rPr lang="mn-MN" dirty="0" smtClean="0"/>
              <a:t>Баримт </a:t>
            </a:r>
            <a:r>
              <a:rPr lang="mn-MN" dirty="0"/>
              <a:t>бичиг үйлдсэн газрын </a:t>
            </a:r>
            <a:r>
              <a:rPr lang="mn-MN" dirty="0" smtClean="0"/>
              <a:t>нэр</a:t>
            </a:r>
          </a:p>
          <a:p>
            <a:pPr marL="342900" indent="-342900" algn="l">
              <a:buFont typeface="Wingdings" panose="05000000000000000000" pitchFamily="2" charset="2"/>
              <a:buChar char="ü"/>
            </a:pPr>
            <a:r>
              <a:rPr lang="mn-MN" dirty="0" smtClean="0"/>
              <a:t>Хариутай </a:t>
            </a:r>
            <a:r>
              <a:rPr lang="mn-MN" dirty="0"/>
              <a:t>бичгийн огноо, дугаарын тэмдэглэл </a:t>
            </a:r>
            <a:endParaRPr lang="mn-MN" dirty="0" smtClean="0"/>
          </a:p>
          <a:p>
            <a:pPr marL="342900" indent="-342900" algn="l">
              <a:buFont typeface="Wingdings" panose="05000000000000000000" pitchFamily="2" charset="2"/>
              <a:buChar char="ü"/>
            </a:pPr>
            <a:r>
              <a:rPr lang="mn-MN" dirty="0" smtClean="0"/>
              <a:t>Баримт </a:t>
            </a:r>
            <a:r>
              <a:rPr lang="mn-MN" dirty="0"/>
              <a:t>бичгийн нууцлалын тухай </a:t>
            </a:r>
            <a:r>
              <a:rPr lang="mn-MN" dirty="0" smtClean="0"/>
              <a:t>тэмдэглэл</a:t>
            </a:r>
          </a:p>
          <a:p>
            <a:pPr marL="342900" indent="-342900" algn="l">
              <a:buFont typeface="Wingdings" panose="05000000000000000000" pitchFamily="2" charset="2"/>
              <a:buChar char="ü"/>
            </a:pPr>
            <a:r>
              <a:rPr lang="mn-MN" dirty="0" smtClean="0"/>
              <a:t>Харилцагч </a:t>
            </a:r>
            <a:r>
              <a:rPr lang="mn-MN" dirty="0"/>
              <a:t>байгууллагын нэр, хаяг </a:t>
            </a:r>
            <a:endParaRPr lang="mn-MN" dirty="0" smtClean="0"/>
          </a:p>
          <a:p>
            <a:pPr marL="342900" indent="-342900" algn="l">
              <a:buFont typeface="Wingdings" panose="05000000000000000000" pitchFamily="2" charset="2"/>
              <a:buChar char="ü"/>
            </a:pPr>
            <a:r>
              <a:rPr lang="mn-MN" dirty="0" smtClean="0"/>
              <a:t>Удирдлагын </a:t>
            </a:r>
            <a:r>
              <a:rPr lang="mn-MN" dirty="0"/>
              <a:t>заалт </a:t>
            </a:r>
            <a:endParaRPr lang="en-US" dirty="0"/>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БАРИМТ БИЧГИЙН БҮРДЛҮҮД</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5737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a:t>Тэргүү </a:t>
            </a:r>
            <a:endParaRPr lang="mn-MN" dirty="0" smtClean="0"/>
          </a:p>
          <a:p>
            <a:pPr marL="342900" indent="-342900" algn="l">
              <a:buFont typeface="Wingdings" panose="05000000000000000000" pitchFamily="2" charset="2"/>
              <a:buChar char="ü"/>
            </a:pPr>
            <a:r>
              <a:rPr lang="mn-MN" dirty="0" smtClean="0"/>
              <a:t>Бичвэр </a:t>
            </a:r>
          </a:p>
          <a:p>
            <a:pPr marL="342900" indent="-342900" algn="l">
              <a:buFont typeface="Wingdings" panose="05000000000000000000" pitchFamily="2" charset="2"/>
              <a:buChar char="ü"/>
            </a:pPr>
            <a:r>
              <a:rPr lang="mn-MN" dirty="0" smtClean="0"/>
              <a:t>Хавсралтын </a:t>
            </a:r>
            <a:r>
              <a:rPr lang="mn-MN" dirty="0"/>
              <a:t>тухай тэмдэглэл </a:t>
            </a:r>
            <a:endParaRPr lang="mn-MN" dirty="0" smtClean="0"/>
          </a:p>
          <a:p>
            <a:pPr marL="342900" indent="-342900" algn="l">
              <a:buFont typeface="Wingdings" panose="05000000000000000000" pitchFamily="2" charset="2"/>
              <a:buChar char="ü"/>
            </a:pPr>
            <a:r>
              <a:rPr lang="mn-MN" dirty="0" smtClean="0"/>
              <a:t>Бичгийн </a:t>
            </a:r>
            <a:r>
              <a:rPr lang="mn-MN" dirty="0"/>
              <a:t>хувийг илгээсэн тухай </a:t>
            </a:r>
            <a:r>
              <a:rPr lang="mn-MN" dirty="0" smtClean="0"/>
              <a:t>тэмдэглэл</a:t>
            </a:r>
          </a:p>
          <a:p>
            <a:pPr marL="342900" indent="-342900" algn="l">
              <a:buFont typeface="Wingdings" panose="05000000000000000000" pitchFamily="2" charset="2"/>
              <a:buChar char="ü"/>
            </a:pPr>
            <a:r>
              <a:rPr lang="mn-MN" dirty="0" smtClean="0"/>
              <a:t>Гарын үсэг</a:t>
            </a:r>
          </a:p>
          <a:p>
            <a:pPr marL="342900" indent="-342900" algn="l">
              <a:buFont typeface="Wingdings" panose="05000000000000000000" pitchFamily="2" charset="2"/>
              <a:buChar char="ü"/>
            </a:pPr>
            <a:r>
              <a:rPr lang="mn-MN" dirty="0" smtClean="0"/>
              <a:t>Тамга</a:t>
            </a:r>
            <a:r>
              <a:rPr lang="mn-MN" dirty="0"/>
              <a:t>, </a:t>
            </a:r>
            <a:r>
              <a:rPr lang="mn-MN" dirty="0" smtClean="0"/>
              <a:t>тэмдэг</a:t>
            </a:r>
          </a:p>
          <a:p>
            <a:pPr marL="342900" indent="-342900" algn="l">
              <a:buFont typeface="Wingdings" panose="05000000000000000000" pitchFamily="2" charset="2"/>
              <a:buChar char="ü"/>
            </a:pPr>
            <a:r>
              <a:rPr lang="mn-MN" dirty="0" smtClean="0"/>
              <a:t>Баталсан </a:t>
            </a:r>
            <a:r>
              <a:rPr lang="mn-MN" dirty="0"/>
              <a:t>тэмдэглэл </a:t>
            </a:r>
            <a:endParaRPr lang="mn-MN" dirty="0" smtClean="0"/>
          </a:p>
          <a:p>
            <a:pPr marL="342900" indent="-342900" algn="l">
              <a:buFont typeface="Wingdings" panose="05000000000000000000" pitchFamily="2" charset="2"/>
              <a:buChar char="ü"/>
            </a:pPr>
            <a:r>
              <a:rPr lang="mn-MN" dirty="0" smtClean="0"/>
              <a:t>Зөвшөөрсөн </a:t>
            </a:r>
            <a:r>
              <a:rPr lang="mn-MN" dirty="0"/>
              <a:t>тэмдэглэл </a:t>
            </a:r>
            <a:endParaRPr lang="en-US" dirty="0"/>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БАРИМТ БИЧГИЙН БҮРДЛҮҮД</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6505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a:t>Санал өгсөн тухай тэмдэглэл </a:t>
            </a:r>
            <a:r>
              <a:rPr lang="mn-MN" dirty="0" smtClean="0"/>
              <a:t> </a:t>
            </a:r>
          </a:p>
          <a:p>
            <a:pPr marL="342900" indent="-342900" algn="l">
              <a:buFont typeface="Wingdings" panose="05000000000000000000" pitchFamily="2" charset="2"/>
              <a:buChar char="ü"/>
            </a:pPr>
            <a:r>
              <a:rPr lang="mn-MN" dirty="0" smtClean="0"/>
              <a:t>Хуулбар </a:t>
            </a:r>
            <a:r>
              <a:rPr lang="mn-MN" dirty="0"/>
              <a:t>үнэн болох тухай тэмдэглэл </a:t>
            </a:r>
            <a:r>
              <a:rPr lang="mn-MN" dirty="0" smtClean="0"/>
              <a:t> </a:t>
            </a:r>
          </a:p>
          <a:p>
            <a:pPr marL="342900" indent="-342900" algn="l">
              <a:buFont typeface="Wingdings" panose="05000000000000000000" pitchFamily="2" charset="2"/>
              <a:buChar char="ü"/>
            </a:pPr>
            <a:r>
              <a:rPr lang="mn-MN" dirty="0" smtClean="0"/>
              <a:t>Баримт </a:t>
            </a:r>
            <a:r>
              <a:rPr lang="mn-MN" dirty="0"/>
              <a:t>бичиг боловсруулсан тухай тэмдэглэл </a:t>
            </a:r>
            <a:endParaRPr lang="mn-MN" dirty="0" smtClean="0"/>
          </a:p>
          <a:p>
            <a:pPr marL="342900" indent="-342900" algn="l">
              <a:buFont typeface="Wingdings" panose="05000000000000000000" pitchFamily="2" charset="2"/>
              <a:buChar char="ü"/>
            </a:pPr>
            <a:r>
              <a:rPr lang="mn-MN" dirty="0" smtClean="0"/>
              <a:t>Шийдвэрлэсэн </a:t>
            </a:r>
            <a:r>
              <a:rPr lang="mn-MN" dirty="0"/>
              <a:t>баримт бичгийг хөтлөх хэрэгт хадгалсан тухай </a:t>
            </a:r>
            <a:r>
              <a:rPr lang="mn-MN" dirty="0" smtClean="0"/>
              <a:t>тэмдэглэл </a:t>
            </a:r>
          </a:p>
          <a:p>
            <a:pPr marL="342900" indent="-342900" algn="l">
              <a:buFont typeface="Wingdings" panose="05000000000000000000" pitchFamily="2" charset="2"/>
              <a:buChar char="ü"/>
            </a:pPr>
            <a:r>
              <a:rPr lang="mn-MN" dirty="0" smtClean="0"/>
              <a:t>Баримт </a:t>
            </a:r>
            <a:r>
              <a:rPr lang="mn-MN" dirty="0"/>
              <a:t>бичгийг байгууллагад хүлээн авсан тухай тэмдэглэл </a:t>
            </a:r>
            <a:r>
              <a:rPr lang="mn-MN" dirty="0" smtClean="0"/>
              <a:t>Санамжид </a:t>
            </a:r>
            <a:r>
              <a:rPr lang="mn-MN" dirty="0"/>
              <a:t>байгаа мэдээллийг эрж хайх тэмдэглэл </a:t>
            </a:r>
            <a:endParaRPr lang="en-US" dirty="0"/>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БАРИМТ БИЧГИЙН БҮРДЛҮҮД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1177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a:latin typeface="Arial" panose="020B0604020202020204" pitchFamily="34" charset="0"/>
                <a:cs typeface="Arial" panose="020B0604020202020204" pitchFamily="34" charset="0"/>
              </a:rPr>
              <a:t>Албан харилцааны үүрэг гүйцэтгэж байгаа баримт бичгийн хэл найруулгыг албан бичгийн найруулга </a:t>
            </a:r>
            <a:r>
              <a:rPr lang="mn-MN" dirty="0" smtClean="0">
                <a:latin typeface="Arial" panose="020B0604020202020204" pitchFamily="34" charset="0"/>
                <a:cs typeface="Arial" panose="020B0604020202020204" pitchFamily="34" charset="0"/>
              </a:rPr>
              <a:t>гэнэ.</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r>
              <a:rPr lang="mn-MN" dirty="0">
                <a:latin typeface="Arial" panose="020B0604020202020204" pitchFamily="34" charset="0"/>
                <a:cs typeface="Arial" panose="020B0604020202020204" pitchFamily="34" charset="0"/>
              </a:rPr>
              <a:t>АЛБАН БИЧИГ НАЙРУУЛГА ЗҮЙН ДҮРЭМ БАРИМТЛАН БОЛОВСРУУЛАХ АРГА ЗҮЙ</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4525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a:latin typeface="Arial" panose="020B0604020202020204" pitchFamily="34" charset="0"/>
                <a:cs typeface="Arial" panose="020B0604020202020204" pitchFamily="34" charset="0"/>
              </a:rPr>
              <a:t>Албан баримтын </a:t>
            </a:r>
            <a:r>
              <a:rPr lang="mn-MN" dirty="0" smtClean="0">
                <a:latin typeface="Arial" panose="020B0604020202020204" pitchFamily="34" charset="0"/>
                <a:cs typeface="Arial" panose="020B0604020202020204" pitchFamily="34" charset="0"/>
              </a:rPr>
              <a:t>найруулга</a:t>
            </a: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Ердийн </a:t>
            </a:r>
            <a:r>
              <a:rPr lang="mn-MN" dirty="0">
                <a:latin typeface="Arial" panose="020B0604020202020204" pitchFamily="34" charset="0"/>
                <a:cs typeface="Arial" panose="020B0604020202020204" pitchFamily="34" charset="0"/>
              </a:rPr>
              <a:t>ажил хэргийн найруулга гэж ангилна</a:t>
            </a:r>
            <a:r>
              <a:rPr lang="mn-MN" dirty="0"/>
              <a:t>. </a:t>
            </a:r>
            <a:endParaRPr lang="en-US" dirty="0"/>
          </a:p>
        </p:txBody>
      </p:sp>
      <p:sp>
        <p:nvSpPr>
          <p:cNvPr id="3" name="Title 2"/>
          <p:cNvSpPr>
            <a:spLocks noGrp="1"/>
          </p:cNvSpPr>
          <p:nvPr>
            <p:ph type="title"/>
          </p:nvPr>
        </p:nvSpPr>
        <p:spPr/>
        <p:txBody>
          <a:bodyPr/>
          <a:lstStyle/>
          <a:p>
            <a:r>
              <a:rPr lang="ru-RU" dirty="0">
                <a:latin typeface="Arial" panose="020B0604020202020204" pitchFamily="34" charset="0"/>
                <a:cs typeface="Arial" panose="020B0604020202020204" pitchFamily="34" charset="0"/>
              </a:rPr>
              <a:t>Албан бичгийн найруулгыг дотор нь</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9674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l"/>
            <a:r>
              <a:rPr lang="mn-MN" b="1" dirty="0">
                <a:latin typeface="Arial" panose="020B0604020202020204" pitchFamily="34" charset="0"/>
                <a:cs typeface="Arial" panose="020B0604020202020204" pitchFamily="34" charset="0"/>
              </a:rPr>
              <a:t>Баримт бичигтэй ажиллах ажил, түүнийг зохион байгуулах нь: </a:t>
            </a:r>
            <a:endParaRPr lang="mn-MN" b="1"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b="1" dirty="0" smtClean="0">
                <a:latin typeface="Arial" panose="020B0604020202020204" pitchFamily="34" charset="0"/>
                <a:cs typeface="Arial" panose="020B0604020202020204" pitchFamily="34" charset="0"/>
              </a:rPr>
              <a:t>Эргэлтийн </a:t>
            </a:r>
            <a:r>
              <a:rPr lang="mn-MN" b="1" dirty="0">
                <a:latin typeface="Arial" panose="020B0604020202020204" pitchFamily="34" charset="0"/>
                <a:cs typeface="Arial" panose="020B0604020202020204" pitchFamily="34" charset="0"/>
              </a:rPr>
              <a:t>хэмжээ </a:t>
            </a:r>
            <a:endParaRPr lang="mn-MN" b="1"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b="1" dirty="0" smtClean="0">
                <a:latin typeface="Arial" panose="020B0604020202020204" pitchFamily="34" charset="0"/>
                <a:cs typeface="Arial" panose="020B0604020202020204" pitchFamily="34" charset="0"/>
              </a:rPr>
              <a:t>Баримт </a:t>
            </a:r>
            <a:r>
              <a:rPr lang="mn-MN" b="1" dirty="0">
                <a:latin typeface="Arial" panose="020B0604020202020204" pitchFamily="34" charset="0"/>
                <a:cs typeface="Arial" panose="020B0604020202020204" pitchFamily="34" charset="0"/>
              </a:rPr>
              <a:t>бичгийн бүртгэл, хүлээн авах, явуулах журам </a:t>
            </a:r>
          </a:p>
          <a:p>
            <a:pPr marL="342900" indent="-342900" algn="l">
              <a:buFont typeface="Wingdings" panose="05000000000000000000" pitchFamily="2" charset="2"/>
              <a:buChar char="ü"/>
            </a:pPr>
            <a:r>
              <a:rPr lang="mn-MN" b="1" dirty="0" smtClean="0">
                <a:latin typeface="Arial" panose="020B0604020202020204" pitchFamily="34" charset="0"/>
                <a:cs typeface="Arial" panose="020B0604020202020204" pitchFamily="34" charset="0"/>
              </a:rPr>
              <a:t> </a:t>
            </a:r>
            <a:r>
              <a:rPr lang="mn-MN" b="1" dirty="0">
                <a:latin typeface="Arial" panose="020B0604020202020204" pitchFamily="34" charset="0"/>
                <a:cs typeface="Arial" panose="020B0604020202020204" pitchFamily="34" charset="0"/>
              </a:rPr>
              <a:t>Хөтлөх хэргийн нэрийн жагсаалт </a:t>
            </a:r>
            <a:endParaRPr lang="mn-MN" b="1"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b="1" dirty="0" smtClean="0">
                <a:latin typeface="Arial" panose="020B0604020202020204" pitchFamily="34" charset="0"/>
                <a:cs typeface="Arial" panose="020B0604020202020204" pitchFamily="34" charset="0"/>
              </a:rPr>
              <a:t>Хөтлөх </a:t>
            </a:r>
            <a:r>
              <a:rPr lang="mn-MN" b="1" dirty="0">
                <a:latin typeface="Arial" panose="020B0604020202020204" pitchFamily="34" charset="0"/>
                <a:cs typeface="Arial" panose="020B0604020202020204" pitchFamily="34" charset="0"/>
              </a:rPr>
              <a:t>хэргийн жагсаалтыг боловсруулах арга зүй </a:t>
            </a:r>
            <a:endParaRPr lang="en-US" b="1"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r>
              <a:rPr lang="mn-MN" dirty="0">
                <a:latin typeface="Arial" panose="020B0604020202020204" pitchFamily="34" charset="0"/>
                <a:cs typeface="Arial" panose="020B0604020202020204" pitchFamily="34" charset="0"/>
              </a:rPr>
              <a:t>БАРИМТ БИЧИГТЭЙ АЖИЛЛАХ АЖИЛ, ТҮҮНИЙГ ЗОХИОН БАЙГУУЛАЛТ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378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mn-MN" dirty="0">
                <a:latin typeface="Arial" panose="020B0604020202020204" pitchFamily="34" charset="0"/>
                <a:cs typeface="Arial" panose="020B0604020202020204" pitchFamily="34" charset="0"/>
              </a:rPr>
              <a:t>шалгана шалгана </a:t>
            </a:r>
            <a:endParaRPr lang="mn-MN" dirty="0" smtClean="0">
              <a:latin typeface="Arial" panose="020B0604020202020204" pitchFamily="34" charset="0"/>
              <a:cs typeface="Arial" panose="020B0604020202020204" pitchFamily="34" charset="0"/>
            </a:endParaRPr>
          </a:p>
          <a:p>
            <a:pPr algn="just"/>
            <a:endParaRPr lang="mn-MN" dirty="0" smtClean="0">
              <a:latin typeface="Arial" panose="020B0604020202020204" pitchFamily="34" charset="0"/>
              <a:cs typeface="Arial" panose="020B0604020202020204" pitchFamily="34" charset="0"/>
            </a:endParaRPr>
          </a:p>
          <a:p>
            <a:pPr algn="just"/>
            <a:r>
              <a:rPr lang="mn-MN" dirty="0" smtClean="0">
                <a:latin typeface="Arial" panose="020B0604020202020204" pitchFamily="34" charset="0"/>
                <a:cs typeface="Arial" panose="020B0604020202020204" pitchFamily="34" charset="0"/>
              </a:rPr>
              <a:t>Албан </a:t>
            </a:r>
            <a:r>
              <a:rPr lang="mn-MN" dirty="0">
                <a:latin typeface="Arial" panose="020B0604020202020204" pitchFamily="34" charset="0"/>
                <a:cs typeface="Arial" panose="020B0604020202020204" pitchFamily="34" charset="0"/>
              </a:rPr>
              <a:t>бичгийг байгууллага, түүний зохион байгуулалтын нэгж, албан тушаалтан болон хувь хүмүүсийн нэр дээр хаяглаж явуулна. Албан бичгийг байгууллагад хаяглахдаа түүний албан ёсны нэрийг бүтнээр бичнэ.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БАРИМТ БИЧИГ ХҮЛЭЭН АВАХ, ЯВУУЛАХ ЖУРАМ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8556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just"/>
            <a:r>
              <a:rPr lang="mn-MN" sz="1600" dirty="0" smtClean="0">
                <a:latin typeface="Arial" panose="020B0604020202020204" pitchFamily="34" charset="0"/>
                <a:cs typeface="Arial" panose="020B0604020202020204" pitchFamily="34" charset="0"/>
              </a:rPr>
              <a:t>	Ижил </a:t>
            </a:r>
            <a:r>
              <a:rPr lang="mn-MN" sz="1600" dirty="0">
                <a:latin typeface="Arial" panose="020B0604020202020204" pitchFamily="34" charset="0"/>
                <a:cs typeface="Arial" panose="020B0604020202020204" pitchFamily="34" charset="0"/>
              </a:rPr>
              <a:t>төрлийн үйл ажиллагаа явуулдаг, хэд хэдэн байгууллагад нэг утгатай албан бичгийг илгээхдээ байгууллагын нэрийг ерөнхий байдлаар бичиж болно. Жишээ нь: АЙМГУУДЫН ЗАСАГ ДАРГА НАРТ Хэрэв албан бичгийг 4-өөс дээш байгууллагад илгээх бол явуулах бичиг бүрт зөвхөн тухайн харилцагчийн нэрийг бичнэ. Тэдгээр байгууллагын нэрсийн жагсаалтыг тусад нь үйлдэж, үлдэх хувьд хавсаргана. </a:t>
            </a:r>
            <a:endParaRPr lang="en-US" sz="16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034437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just">
              <a:buFont typeface="Wingdings" panose="05000000000000000000" pitchFamily="2" charset="2"/>
              <a:buChar char="ü"/>
            </a:pPr>
            <a:r>
              <a:rPr lang="mn-MN" dirty="0" smtClean="0">
                <a:latin typeface="Arial" panose="020B0604020202020204" pitchFamily="34" charset="0"/>
                <a:cs typeface="Arial" panose="020B0604020202020204" pitchFamily="34" charset="0"/>
              </a:rPr>
              <a:t>Албан </a:t>
            </a:r>
            <a:r>
              <a:rPr lang="mn-MN" dirty="0">
                <a:latin typeface="Arial" panose="020B0604020202020204" pitchFamily="34" charset="0"/>
                <a:cs typeface="Arial" panose="020B0604020202020204" pitchFamily="34" charset="0"/>
              </a:rPr>
              <a:t>хэрэг хөтлөлтийн ажилд компьютер ашиглах </a:t>
            </a:r>
            <a:endParaRPr lang="mn-MN" dirty="0" smtClean="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mn-MN" dirty="0" smtClean="0">
                <a:latin typeface="Arial" panose="020B0604020202020204" pitchFamily="34" charset="0"/>
                <a:cs typeface="Arial" panose="020B0604020202020204" pitchFamily="34" charset="0"/>
              </a:rPr>
              <a:t>Факсын </a:t>
            </a:r>
            <a:r>
              <a:rPr lang="mn-MN" dirty="0">
                <a:latin typeface="Arial" panose="020B0604020202020204" pitchFamily="34" charset="0"/>
                <a:cs typeface="Arial" panose="020B0604020202020204" pitchFamily="34" charset="0"/>
              </a:rPr>
              <a:t>машин, түүнийг хэрэглэх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Албан бичиг ба орчин үе </a:t>
            </a:r>
            <a:br>
              <a:rPr lang="mn-MN"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943923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just"/>
            <a:r>
              <a:rPr lang="mn-MN" dirty="0">
                <a:latin typeface="Arial" panose="020B0604020202020204" pitchFamily="34" charset="0"/>
                <a:cs typeface="Arial" panose="020B0604020202020204" pitchFamily="34" charset="0"/>
              </a:rPr>
              <a:t>Цаасны үндсэн </a:t>
            </a:r>
            <a:r>
              <a:rPr lang="mn-MN" dirty="0" smtClean="0">
                <a:latin typeface="Arial" panose="020B0604020202020204" pitchFamily="34" charset="0"/>
                <a:cs typeface="Arial" panose="020B0604020202020204" pitchFamily="34" charset="0"/>
              </a:rPr>
              <a:t>тохиргоо</a:t>
            </a:r>
            <a:r>
              <a:rPr lang="en-US" dirty="0">
                <a:latin typeface="Arial" panose="020B0604020202020204" pitchFamily="34" charset="0"/>
                <a:cs typeface="Arial" panose="020B0604020202020204" pitchFamily="34" charset="0"/>
              </a:rPr>
              <a:t>:</a:t>
            </a:r>
            <a:r>
              <a:rPr lang="mn-MN" dirty="0" smtClean="0">
                <a:latin typeface="Arial" panose="020B0604020202020204" pitchFamily="34" charset="0"/>
                <a:cs typeface="Arial" panose="020B0604020202020204" pitchFamily="34" charset="0"/>
              </a:rPr>
              <a:t> </a:t>
            </a:r>
            <a:endParaRPr lang="mn-MN" dirty="0">
              <a:latin typeface="Arial" panose="020B0604020202020204" pitchFamily="34" charset="0"/>
              <a:cs typeface="Arial" panose="020B0604020202020204" pitchFamily="34" charset="0"/>
            </a:endParaRPr>
          </a:p>
          <a:p>
            <a:pPr algn="just"/>
            <a:r>
              <a:rPr lang="mn-MN" dirty="0" smtClean="0">
                <a:latin typeface="Arial" panose="020B0604020202020204" pitchFamily="34" charset="0"/>
                <a:cs typeface="Arial" panose="020B0604020202020204" pitchFamily="34" charset="0"/>
              </a:rPr>
              <a:t>Цаасны </a:t>
            </a:r>
            <a:r>
              <a:rPr lang="mn-MN" dirty="0">
                <a:latin typeface="Arial" panose="020B0604020202020204" pitchFamily="34" charset="0"/>
                <a:cs typeface="Arial" panose="020B0604020202020204" pitchFamily="34" charset="0"/>
              </a:rPr>
              <a:t>хэмжээ А4, А5 Дээд захаас 20 мм-ээс доошгүй Доод захаас 20 мм-ээс доошгүй Зүүн захаас 30 мм Баруун захаас 15 мм-ээс доошгүй</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АЛБАН ХЭРЭГ ХӨТЛӨЛТИЙН ҮНДСЭН ЗААВАР</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6792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just">
              <a:buFont typeface="Wingdings" panose="05000000000000000000" pitchFamily="2" charset="2"/>
              <a:buChar char="ü"/>
            </a:pPr>
            <a:r>
              <a:rPr lang="mn-MN" dirty="0">
                <a:latin typeface="Arial" panose="020B0604020202020204" pitchFamily="34" charset="0"/>
                <a:cs typeface="Arial" panose="020B0604020202020204" pitchFamily="34" charset="0"/>
              </a:rPr>
              <a:t>Архивын баримтын хадгалалт, хамгаалалтын тухай </a:t>
            </a:r>
            <a:r>
              <a:rPr lang="mn-MN" dirty="0" smtClean="0">
                <a:latin typeface="Arial" panose="020B0604020202020204" pitchFamily="34" charset="0"/>
                <a:cs typeface="Arial" panose="020B0604020202020204" pitchFamily="34" charset="0"/>
              </a:rPr>
              <a:t>ойлголт</a:t>
            </a:r>
          </a:p>
          <a:p>
            <a:pPr marL="342900" indent="-342900" algn="just">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тухай Монгол Улсын хууль </a:t>
            </a:r>
            <a:endParaRPr lang="mn-MN" dirty="0" smtClean="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баримтын ашиглалт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АЛБАН БИЧИН БА АРХИВ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2564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Хуулийн </a:t>
            </a:r>
            <a:r>
              <a:rPr lang="mn-MN" dirty="0">
                <a:latin typeface="Arial" panose="020B0604020202020204" pitchFamily="34" charset="0"/>
                <a:cs typeface="Arial" panose="020B0604020202020204" pitchFamily="34" charset="0"/>
              </a:rPr>
              <a:t>зорилт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тухай хууль тогтоомж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 түүний ангилал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хөмрөг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 </a:t>
            </a: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Үндэсний </a:t>
            </a:r>
            <a:r>
              <a:rPr lang="mn-MN" dirty="0">
                <a:latin typeface="Arial" panose="020B0604020202020204" pitchFamily="34" charset="0"/>
                <a:cs typeface="Arial" panose="020B0604020202020204" pitchFamily="34" charset="0"/>
              </a:rPr>
              <a:t>архивын сан хөмрөг, түүний бүрэлдэхүүн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баримтыг өмчлөх эрх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r>
              <a:rPr lang="mn-MN" dirty="0">
                <a:latin typeface="Arial" panose="020B0604020202020204" pitchFamily="34" charset="0"/>
                <a:cs typeface="Arial" panose="020B0604020202020204" pitchFamily="34" charset="0"/>
              </a:rPr>
              <a:t>Архивын тухай Монгол Улсын хууль НЭГДҮГЭЭР БҮЛЭГ НИЙТЛЭГ ҮНДЭСЛЭЛ</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6039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архивын үйл ажиллагааны нийтлэг зарчим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a:t>
            </a:r>
            <a:r>
              <a:rPr lang="mn-MN" dirty="0">
                <a:latin typeface="Arial" panose="020B0604020202020204" pitchFamily="34" charset="0"/>
                <a:cs typeface="Arial" panose="020B0604020202020204" pitchFamily="34" charset="0"/>
              </a:rPr>
              <a:t>, албан хэрэг хөтлөлтийн талаарх төрийн байгууллагын бүрэн эрх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архивын удирдлага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Үндэсний </a:t>
            </a:r>
            <a:r>
              <a:rPr lang="mn-MN" dirty="0">
                <a:latin typeface="Arial" panose="020B0604020202020204" pitchFamily="34" charset="0"/>
                <a:cs typeface="Arial" panose="020B0604020202020204" pitchFamily="34" charset="0"/>
              </a:rPr>
              <a:t>архивын газрын чиг үүрэг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архивын тогтолцоо </a:t>
            </a:r>
            <a:endParaRPr lang="mn-MN" dirty="0" smtClean="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Үндэсний </a:t>
            </a:r>
            <a:r>
              <a:rPr lang="mn-MN" dirty="0">
                <a:latin typeface="Arial" panose="020B0604020202020204" pitchFamily="34" charset="0"/>
                <a:cs typeface="Arial" panose="020B0604020202020204" pitchFamily="34" charset="0"/>
              </a:rPr>
              <a:t>төв архив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Үндэсний </a:t>
            </a:r>
            <a:r>
              <a:rPr lang="mn-MN" dirty="0">
                <a:latin typeface="Arial" panose="020B0604020202020204" pitchFamily="34" charset="0"/>
                <a:cs typeface="Arial" panose="020B0604020202020204" pitchFamily="34" charset="0"/>
              </a:rPr>
              <a:t>төв архивын салбар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архивын эрх, үүрэг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архивын удирдлагыг томилж, чөлөөлөх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архивын санхүүжилт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бус архивт дэмжлэг үзүүлэх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ХОЁРДУГААР БҮЛЭГ</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2516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баримтын хамгаалалт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баримтын хадгалалт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нөхөн бүрдүүлэлт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албан хэрэг хөтлөлт </a:t>
            </a: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Төрийн </a:t>
            </a:r>
            <a:r>
              <a:rPr lang="mn-MN" dirty="0">
                <a:latin typeface="Arial" panose="020B0604020202020204" pitchFamily="34" charset="0"/>
                <a:cs typeface="Arial" panose="020B0604020202020204" pitchFamily="34" charset="0"/>
              </a:rPr>
              <a:t>архивын сан хөмрөгийн баримтыг байгууллагын архивт хадгалах хугацаа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баримтын тоо бүртгэл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баримтын ашиглалт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Архивын </a:t>
            </a:r>
            <a:r>
              <a:rPr lang="mn-MN" dirty="0">
                <a:latin typeface="Arial" panose="020B0604020202020204" pitchFamily="34" charset="0"/>
                <a:cs typeface="Arial" panose="020B0604020202020204" pitchFamily="34" charset="0"/>
              </a:rPr>
              <a:t>баримтыг гадаадад гаргах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ГУРАВДУГААР БҮЛЭГ</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5496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mn-MN" dirty="0" smtClean="0">
                <a:latin typeface="Arial" panose="020B0604020202020204" pitchFamily="34" charset="0"/>
                <a:cs typeface="Arial" panose="020B0604020202020204" pitchFamily="34" charset="0"/>
              </a:rPr>
              <a:t>Хууль </a:t>
            </a:r>
            <a:r>
              <a:rPr lang="mn-MN" dirty="0">
                <a:latin typeface="Arial" panose="020B0604020202020204" pitchFamily="34" charset="0"/>
                <a:cs typeface="Arial" panose="020B0604020202020204" pitchFamily="34" charset="0"/>
              </a:rPr>
              <a:t>тогтоомж зөрчигчдөд хүлээлгэх хариуцлага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n-MN" dirty="0">
                <a:latin typeface="Arial" panose="020B0604020202020204" pitchFamily="34" charset="0"/>
                <a:cs typeface="Arial" panose="020B0604020202020204" pitchFamily="34" charset="0"/>
              </a:rPr>
              <a:t>ДӨРӨВДҮГЭЭР БҮЛЭГ</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096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Нийтлэг </a:t>
            </a:r>
            <a:r>
              <a:rPr lang="mn-MN" dirty="0">
                <a:latin typeface="Arial" panose="020B0604020202020204" pitchFamily="34" charset="0"/>
                <a:cs typeface="Arial" panose="020B0604020202020204" pitchFamily="34" charset="0"/>
              </a:rPr>
              <a:t>үндэслэл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Байгууллагын </a:t>
            </a:r>
            <a:r>
              <a:rPr lang="mn-MN" dirty="0">
                <a:latin typeface="Arial" panose="020B0604020202020204" pitchFamily="34" charset="0"/>
                <a:cs typeface="Arial" panose="020B0604020202020204" pitchFamily="34" charset="0"/>
              </a:rPr>
              <a:t>архив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Баримт </a:t>
            </a:r>
            <a:r>
              <a:rPr lang="mn-MN" dirty="0">
                <a:latin typeface="Arial" panose="020B0604020202020204" pitchFamily="34" charset="0"/>
                <a:cs typeface="Arial" panose="020B0604020202020204" pitchFamily="34" charset="0"/>
              </a:rPr>
              <a:t>нягтлан шалгах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Хадгаламжийн </a:t>
            </a:r>
            <a:r>
              <a:rPr lang="mn-MN" dirty="0">
                <a:latin typeface="Arial" panose="020B0604020202020204" pitchFamily="34" charset="0"/>
                <a:cs typeface="Arial" panose="020B0604020202020204" pitchFamily="34" charset="0"/>
              </a:rPr>
              <a:t>нэгж бүрдүүлэх, данс, бүртгэл үйлдэх </a:t>
            </a:r>
            <a:endParaRPr lang="mn-MN" dirty="0" smtClean="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Баримтын </a:t>
            </a:r>
            <a:r>
              <a:rPr lang="mn-MN" dirty="0">
                <a:latin typeface="Arial" panose="020B0604020202020204" pitchFamily="34" charset="0"/>
                <a:cs typeface="Arial" panose="020B0604020202020204" pitchFamily="34" charset="0"/>
              </a:rPr>
              <a:t>тоо бүртгэл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Эрдэм </a:t>
            </a:r>
            <a:r>
              <a:rPr lang="mn-MN" dirty="0">
                <a:latin typeface="Arial" panose="020B0604020202020204" pitchFamily="34" charset="0"/>
                <a:cs typeface="Arial" panose="020B0604020202020204" pitchFamily="34" charset="0"/>
              </a:rPr>
              <a:t>шинжилгээний лавлах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Баримтын </a:t>
            </a:r>
            <a:r>
              <a:rPr lang="mn-MN" dirty="0">
                <a:latin typeface="Arial" panose="020B0604020202020204" pitchFamily="34" charset="0"/>
                <a:cs typeface="Arial" panose="020B0604020202020204" pitchFamily="34" charset="0"/>
              </a:rPr>
              <a:t>хадгалалт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Баримтын </a:t>
            </a:r>
            <a:r>
              <a:rPr lang="mn-MN" dirty="0">
                <a:latin typeface="Arial" panose="020B0604020202020204" pitchFamily="34" charset="0"/>
                <a:cs typeface="Arial" panose="020B0604020202020204" pitchFamily="34" charset="0"/>
              </a:rPr>
              <a:t>ашиглалт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Баримтыг </a:t>
            </a:r>
            <a:r>
              <a:rPr lang="mn-MN" dirty="0">
                <a:latin typeface="Arial" panose="020B0604020202020204" pitchFamily="34" charset="0"/>
                <a:cs typeface="Arial" panose="020B0604020202020204" pitchFamily="34" charset="0"/>
              </a:rPr>
              <a:t>төрийн архивт шилжүүлэх </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a:bodyPr>
          <a:lstStyle/>
          <a:p>
            <a:r>
              <a:rPr lang="mn-MN" sz="1200" dirty="0">
                <a:latin typeface="Arial" panose="020B0604020202020204" pitchFamily="34" charset="0"/>
                <a:cs typeface="Arial" panose="020B0604020202020204" pitchFamily="34" charset="0"/>
              </a:rPr>
              <a:t>ТӨР ЗАХИРГААНЫ БАЙГУУЛЛАГА, ТӨРИЙН ӨМЧИЙН АЖ АХУЙН НЭГЖ, БАЙГУУЛЛАГЫН АРХИВЫН АЖЛЫН ҮНДСЭН ЗААВАР</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047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Нийтлэг </a:t>
            </a:r>
            <a:r>
              <a:rPr lang="mn-MN" dirty="0">
                <a:latin typeface="Arial" panose="020B0604020202020204" pitchFamily="34" charset="0"/>
                <a:cs typeface="Arial" panose="020B0604020202020204" pitchFamily="34" charset="0"/>
              </a:rPr>
              <a:t>үндэслэл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Архив</a:t>
            </a:r>
            <a:r>
              <a:rPr lang="mn-MN" dirty="0">
                <a:latin typeface="Arial" panose="020B0604020202020204" pitchFamily="34" charset="0"/>
                <a:cs typeface="Arial" panose="020B0604020202020204" pitchFamily="34" charset="0"/>
              </a:rPr>
              <a:t>, албан хэрэг хөтлөлтийн улсын хяналтын чиглэл </a:t>
            </a:r>
            <a:endParaRPr lang="mn-MN" dirty="0" smtClean="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Улсын </a:t>
            </a:r>
            <a:r>
              <a:rPr lang="mn-MN" dirty="0">
                <a:latin typeface="Arial" panose="020B0604020202020204" pitchFamily="34" charset="0"/>
                <a:cs typeface="Arial" panose="020B0604020202020204" pitchFamily="34" charset="0"/>
              </a:rPr>
              <a:t>байцаагчийн үүрэг, </a:t>
            </a:r>
            <a:r>
              <a:rPr lang="mn-MN" dirty="0" smtClean="0">
                <a:latin typeface="Arial" panose="020B0604020202020204" pitchFamily="34" charset="0"/>
                <a:cs typeface="Arial" panose="020B0604020202020204" pitchFamily="34" charset="0"/>
              </a:rPr>
              <a:t>эрх</a:t>
            </a:r>
            <a:endParaRPr lang="mn-MN" dirty="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mn-MN" dirty="0" smtClean="0">
                <a:latin typeface="Arial" panose="020B0604020202020204" pitchFamily="34" charset="0"/>
                <a:cs typeface="Arial" panose="020B0604020202020204" pitchFamily="34" charset="0"/>
              </a:rPr>
              <a:t>Бусад </a:t>
            </a:r>
            <a:r>
              <a:rPr lang="mn-MN" dirty="0">
                <a:latin typeface="Arial" panose="020B0604020202020204" pitchFamily="34" charset="0"/>
                <a:cs typeface="Arial" panose="020B0604020202020204" pitchFamily="34" charset="0"/>
              </a:rPr>
              <a:t>асуудал</a:t>
            </a:r>
            <a:endParaRPr lang="en-US"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r>
              <a:rPr lang="mn-MN" dirty="0">
                <a:latin typeface="Arial" panose="020B0604020202020204" pitchFamily="34" charset="0"/>
                <a:cs typeface="Arial" panose="020B0604020202020204" pitchFamily="34" charset="0"/>
              </a:rPr>
              <a:t>АРХИВ, АЛБАН ХЭРЭГ ХӨТЛӨЛТИЙН УЛСЫН ХЯНАЛТЫН ДҮРЭМ</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8171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mn-MN" dirty="0" smtClean="0"/>
              <a:t>Танд амжилт хүсье</a:t>
            </a:r>
            <a:r>
              <a:rPr lang="en-US" dirty="0" smtClean="0"/>
              <a:t>! </a:t>
            </a:r>
            <a:endParaRPr lang="en-US" dirty="0"/>
          </a:p>
        </p:txBody>
      </p:sp>
    </p:spTree>
    <p:extLst>
      <p:ext uri="{BB962C8B-B14F-4D97-AF65-F5344CB8AC3E}">
        <p14:creationId xmlns:p14="http://schemas.microsoft.com/office/powerpoint/2010/main" val="24586458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31</TotalTime>
  <Words>579</Words>
  <Application>Microsoft Office PowerPoint</Application>
  <PresentationFormat>On-screen Show (4:3)</PresentationFormat>
  <Paragraphs>119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BlackTie</vt:lpstr>
      <vt:lpstr>Албан бичиг хэрэг хөтлөлт, найруулга  зүй</vt:lpstr>
      <vt:lpstr>АЛБАН БИЧГИЙН ТУХАЙ ОЙЛГОЛТ </vt:lpstr>
      <vt:lpstr>PowerPoint Presentation</vt:lpstr>
      <vt:lpstr>АЛБАН БИЧГИЙН СТАНДАРТ, АНГИЛАЛ </vt:lpstr>
      <vt:lpstr>29 нэр төрлийн баримт бичиг үүсдэг.</vt:lpstr>
      <vt:lpstr>ТӨРИЙН АЛБАН ЁСНЫ ХЭЛ </vt:lpstr>
      <vt:lpstr>PowerPoint Presentation</vt:lpstr>
      <vt:lpstr>АЛБАН ХЭРЭГ ХӨТЛӨЛТИЙН ҮНДСЭН ЗААВАР </vt:lpstr>
      <vt:lpstr>БАРИМТ БИЧГИЙН БҮРДЛҮҮД</vt:lpstr>
      <vt:lpstr>БАРИМТ БИЧГИЙН БҮРДЛҮҮД</vt:lpstr>
      <vt:lpstr>БАРИМТ БИЧГИЙН БҮРДЛҮҮД</vt:lpstr>
      <vt:lpstr>БАРИМТ БИЧГИЙН БҮРДЛҮҮД </vt:lpstr>
      <vt:lpstr>АЛБАН БИЧИГ НАЙРУУЛГА ЗҮЙН ДҮРЭМ БАРИМТЛАН БОЛОВСРУУЛАХ АРГА ЗҮЙ</vt:lpstr>
      <vt:lpstr>Албан бичгийн найруулгыг дотор нь</vt:lpstr>
      <vt:lpstr>БАРИМТ БИЧИГТЭЙ АЖИЛЛАХ АЖИЛ, ТҮҮНИЙГ ЗОХИОН БАЙГУУЛАЛТ </vt:lpstr>
      <vt:lpstr>БАРИМТ БИЧИГ ХҮЛЭЭН АВАХ, ЯВУУЛАХ ЖУРАМ </vt:lpstr>
      <vt:lpstr>PowerPoint Presentation</vt:lpstr>
      <vt:lpstr>Албан бичиг ба орчин үе  </vt:lpstr>
      <vt:lpstr>АЛБАН ХЭРЭГ ХӨТЛӨЛТИЙН ҮНДСЭН ЗААВАР</vt:lpstr>
      <vt:lpstr>АЛБАН БИЧИН БА АРХИВ </vt:lpstr>
      <vt:lpstr>Архивын тухай Монгол Улсын хууль НЭГДҮГЭЭР БҮЛЭГ НИЙТЛЭГ ҮНДЭСЛЭЛ</vt:lpstr>
      <vt:lpstr>ХОЁРДУГААР БҮЛЭГ</vt:lpstr>
      <vt:lpstr>ГУРАВДУГААР БҮЛЭГ</vt:lpstr>
      <vt:lpstr>ДӨРӨВДҮГЭЭР БҮЛЭГ</vt:lpstr>
      <vt:lpstr>ТӨР ЗАХИРГААНЫ БАЙГУУЛЛАГА, ТӨРИЙН ӨМЧИЙН АЖ АХУЙН НЭГЖ, БАЙГУУЛЛАГЫН АРХИВЫН АЖЛЫН ҮНДСЭН ЗААВАР</vt:lpstr>
      <vt:lpstr>АРХИВ, АЛБАН ХЭРЭГ ХӨТЛӨЛТИЙН УЛСЫН ХЯНАЛТЫН ДҮРЭМ</vt:lpstr>
      <vt:lpstr>Танд амжилт хүсье!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Албан бичиг хэрэг хөтлөлт, найруулга  зүй</dc:title>
  <dc:creator>Suugii</dc:creator>
  <cp:lastModifiedBy>Suugii</cp:lastModifiedBy>
  <cp:revision>4</cp:revision>
  <dcterms:created xsi:type="dcterms:W3CDTF">2014-10-12T11:26:53Z</dcterms:created>
  <dcterms:modified xsi:type="dcterms:W3CDTF">2014-10-12T11:58:50Z</dcterms:modified>
</cp:coreProperties>
</file>