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7"/>
  </p:notesMasterIdLst>
  <p:sldIdLst>
    <p:sldId id="256" r:id="rId2"/>
    <p:sldId id="280" r:id="rId3"/>
    <p:sldId id="281" r:id="rId4"/>
    <p:sldId id="257" r:id="rId5"/>
    <p:sldId id="258" r:id="rId6"/>
    <p:sldId id="260" r:id="rId7"/>
    <p:sldId id="259" r:id="rId8"/>
    <p:sldId id="261" r:id="rId9"/>
    <p:sldId id="262" r:id="rId10"/>
    <p:sldId id="268" r:id="rId11"/>
    <p:sldId id="274" r:id="rId12"/>
    <p:sldId id="275" r:id="rId13"/>
    <p:sldId id="263" r:id="rId14"/>
    <p:sldId id="276" r:id="rId15"/>
    <p:sldId id="264" r:id="rId16"/>
    <p:sldId id="265" r:id="rId17"/>
    <p:sldId id="267" r:id="rId18"/>
    <p:sldId id="277" r:id="rId19"/>
    <p:sldId id="269" r:id="rId20"/>
    <p:sldId id="270" r:id="rId21"/>
    <p:sldId id="278" r:id="rId22"/>
    <p:sldId id="271" r:id="rId23"/>
    <p:sldId id="272" r:id="rId24"/>
    <p:sldId id="273" r:id="rId25"/>
    <p:sldId id="279"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varScale="1">
        <p:scale>
          <a:sx n="70" d="100"/>
          <a:sy n="70" d="100"/>
        </p:scale>
        <p:origin x="-138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808"/>
    </p:cViewPr>
  </p:sorterViewPr>
  <p:notesViewPr>
    <p:cSldViewPr>
      <p:cViewPr varScale="1">
        <p:scale>
          <a:sx n="56" d="100"/>
          <a:sy n="56" d="100"/>
        </p:scale>
        <p:origin x="-582"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F04019-5D4A-48AF-989E-0AC98D35035B}" type="datetimeFigureOut">
              <a:rPr lang="en-US" smtClean="0"/>
              <a:pPr/>
              <a:t>2013-12-06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31509A-C8B9-4270-929A-AD2F651358CB}" type="slidenum">
              <a:rPr lang="en-US" smtClean="0"/>
              <a:pPr/>
              <a:t>‹#›</a:t>
            </a:fld>
            <a:endParaRPr lang="en-US"/>
          </a:p>
        </p:txBody>
      </p:sp>
    </p:spTree>
    <p:extLst>
      <p:ext uri="{BB962C8B-B14F-4D97-AF65-F5344CB8AC3E}">
        <p14:creationId xmlns:p14="http://schemas.microsoft.com/office/powerpoint/2010/main" val="3824142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31509A-C8B9-4270-929A-AD2F651358CB}" type="slidenum">
              <a:rPr lang="en-US" smtClean="0"/>
              <a:pPr/>
              <a:t>3</a:t>
            </a:fld>
            <a:endParaRPr lang="en-US"/>
          </a:p>
        </p:txBody>
      </p:sp>
    </p:spTree>
    <p:extLst>
      <p:ext uri="{BB962C8B-B14F-4D97-AF65-F5344CB8AC3E}">
        <p14:creationId xmlns:p14="http://schemas.microsoft.com/office/powerpoint/2010/main" val="269703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331509A-C8B9-4270-929A-AD2F651358CB}"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A85D7EA-AF03-4EFE-BFAC-D875B8EF659B}" type="datetimeFigureOut">
              <a:rPr lang="en-US" smtClean="0"/>
              <a:pPr/>
              <a:t>2013-12-06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D20CCC9-171F-483F-9366-CC85E105293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A85D7EA-AF03-4EFE-BFAC-D875B8EF659B}" type="datetimeFigureOut">
              <a:rPr lang="en-US" smtClean="0"/>
              <a:pPr/>
              <a:t>2013-12-06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D20CCC9-171F-483F-9366-CC85E1052935}"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A85D7EA-AF03-4EFE-BFAC-D875B8EF659B}" type="datetimeFigureOut">
              <a:rPr lang="en-US" smtClean="0"/>
              <a:pPr/>
              <a:t>2013-12-06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D20CCC9-171F-483F-9366-CC85E1052935}"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A85D7EA-AF03-4EFE-BFAC-D875B8EF659B}" type="datetimeFigureOut">
              <a:rPr lang="en-US" smtClean="0"/>
              <a:pPr/>
              <a:t>2013-12-06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D20CCC9-171F-483F-9366-CC85E1052935}"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A85D7EA-AF03-4EFE-BFAC-D875B8EF659B}" type="datetimeFigureOut">
              <a:rPr lang="en-US" smtClean="0"/>
              <a:pPr/>
              <a:t>2013-12-06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9D20CCC9-171F-483F-9366-CC85E105293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7A85D7EA-AF03-4EFE-BFAC-D875B8EF659B}" type="datetimeFigureOut">
              <a:rPr lang="en-US" smtClean="0"/>
              <a:pPr/>
              <a:t>2013-12-06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9D20CCC9-171F-483F-9366-CC85E1052935}"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A85D7EA-AF03-4EFE-BFAC-D875B8EF659B}" type="datetimeFigureOut">
              <a:rPr lang="en-US" smtClean="0"/>
              <a:pPr/>
              <a:t>2013-12-06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D20CCC9-171F-483F-9366-CC85E105293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7A85D7EA-AF03-4EFE-BFAC-D875B8EF659B}" type="datetimeFigureOut">
              <a:rPr lang="en-US" smtClean="0"/>
              <a:pPr/>
              <a:t>2013-12-06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D20CCC9-171F-483F-9366-CC85E105293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A85D7EA-AF03-4EFE-BFAC-D875B8EF659B}" type="datetimeFigureOut">
              <a:rPr lang="en-US" smtClean="0"/>
              <a:pPr/>
              <a:t>2013-12-06</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D20CCC9-171F-483F-9366-CC85E1052935}"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A85D7EA-AF03-4EFE-BFAC-D875B8EF659B}" type="datetimeFigureOut">
              <a:rPr lang="en-US" smtClean="0"/>
              <a:pPr/>
              <a:t>2013-12-06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D20CCC9-171F-483F-9366-CC85E105293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A85D7EA-AF03-4EFE-BFAC-D875B8EF659B}" type="datetimeFigureOut">
              <a:rPr lang="en-US" smtClean="0"/>
              <a:pPr/>
              <a:t>2013-12-06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D20CCC9-171F-483F-9366-CC85E105293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A85D7EA-AF03-4EFE-BFAC-D875B8EF659B}" type="datetimeFigureOut">
              <a:rPr lang="en-US" smtClean="0"/>
              <a:pPr/>
              <a:t>2013-12-06</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D20CCC9-171F-483F-9366-CC85E105293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mn-MN" sz="5400" dirty="0" smtClean="0">
                <a:solidFill>
                  <a:srgbClr val="0070C0"/>
                </a:solidFill>
                <a:effectLst/>
              </a:rPr>
              <a:t>Төлбөрийн чадварын шинжилгээ</a:t>
            </a:r>
            <a:endParaRPr lang="en-US" sz="5400" dirty="0">
              <a:solidFill>
                <a:srgbClr val="0070C0"/>
              </a:solidFill>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591403"/>
            <a:ext cx="6553200" cy="584775"/>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mn-MN" sz="3200" b="1" i="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Mon" panose="020B0500000000000000" pitchFamily="34" charset="0"/>
              </a:rPr>
              <a:t>Тулгуур ойлголтууд </a:t>
            </a:r>
            <a:endParaRPr lang="en-US" sz="3200" b="1" i="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Mon" panose="020B0500000000000000" pitchFamily="34" charset="0"/>
            </a:endParaRPr>
          </a:p>
        </p:txBody>
      </p:sp>
      <p:sp>
        <p:nvSpPr>
          <p:cNvPr id="3" name="Rectangle 2"/>
          <p:cNvSpPr/>
          <p:nvPr/>
        </p:nvSpPr>
        <p:spPr>
          <a:xfrm>
            <a:off x="990600" y="1600200"/>
            <a:ext cx="7086600" cy="3046988"/>
          </a:xfrm>
          <a:prstGeom prst="rect">
            <a:avLst/>
          </a:prstGeom>
        </p:spPr>
        <p:txBody>
          <a:bodyPr wrap="square">
            <a:spAutoFit/>
          </a:bodyPr>
          <a:lstStyle/>
          <a:p>
            <a:pPr marL="457200" lvl="0" indent="-457200">
              <a:buFont typeface="Wingdings" panose="05000000000000000000" pitchFamily="2" charset="2"/>
              <a:buChar char="v"/>
            </a:pPr>
            <a:r>
              <a:rPr lang="mn-MN" sz="3200" dirty="0" smtClean="0">
                <a:latin typeface="Arial Mon" panose="020B0500000000000000" pitchFamily="34" charset="0"/>
              </a:rPr>
              <a:t>Төлбөрийн </a:t>
            </a:r>
            <a:r>
              <a:rPr lang="mn-MN" sz="3200" dirty="0">
                <a:latin typeface="Arial Mon" panose="020B0500000000000000" pitchFamily="34" charset="0"/>
              </a:rPr>
              <a:t>чадвар </a:t>
            </a:r>
            <a:endParaRPr lang="en-US" sz="3200" dirty="0">
              <a:latin typeface="Arial Mon" panose="020B0500000000000000" pitchFamily="34" charset="0"/>
            </a:endParaRPr>
          </a:p>
          <a:p>
            <a:pPr marL="457200" lvl="0" indent="-457200">
              <a:buFont typeface="Wingdings" panose="05000000000000000000" pitchFamily="2" charset="2"/>
              <a:buChar char="v"/>
            </a:pPr>
            <a:r>
              <a:rPr lang="mn-MN" sz="3200" dirty="0" smtClean="0">
                <a:latin typeface="Arial Mon" panose="020B0500000000000000" pitchFamily="34" charset="0"/>
              </a:rPr>
              <a:t>Санхүүгийн </a:t>
            </a:r>
            <a:r>
              <a:rPr lang="mn-MN" sz="3200" dirty="0">
                <a:latin typeface="Arial Mon" panose="020B0500000000000000" pitchFamily="34" charset="0"/>
              </a:rPr>
              <a:t>нөөц </a:t>
            </a:r>
            <a:endParaRPr lang="en-US" sz="3200" dirty="0">
              <a:latin typeface="Arial Mon" panose="020B0500000000000000" pitchFamily="34" charset="0"/>
            </a:endParaRPr>
          </a:p>
          <a:p>
            <a:pPr marL="457200" lvl="0" indent="-457200">
              <a:buFont typeface="Wingdings" panose="05000000000000000000" pitchFamily="2" charset="2"/>
              <a:buChar char="v"/>
            </a:pPr>
            <a:r>
              <a:rPr lang="mn-MN" sz="3200" dirty="0" smtClean="0">
                <a:latin typeface="Arial Mon" panose="020B0500000000000000" pitchFamily="34" charset="0"/>
              </a:rPr>
              <a:t>Төлбөрийн </a:t>
            </a:r>
            <a:r>
              <a:rPr lang="mn-MN" sz="3200" dirty="0">
                <a:latin typeface="Arial Mon" panose="020B0500000000000000" pitchFamily="34" charset="0"/>
              </a:rPr>
              <a:t>хэрэгсэл </a:t>
            </a:r>
            <a:endParaRPr lang="en-US" sz="3200" dirty="0">
              <a:latin typeface="Arial Mon" panose="020B0500000000000000" pitchFamily="34" charset="0"/>
            </a:endParaRPr>
          </a:p>
          <a:p>
            <a:pPr marL="457200" lvl="0" indent="-457200">
              <a:buFont typeface="Wingdings" panose="05000000000000000000" pitchFamily="2" charset="2"/>
              <a:buChar char="v"/>
            </a:pPr>
            <a:r>
              <a:rPr lang="mn-MN" sz="3200" dirty="0" smtClean="0">
                <a:latin typeface="Arial Mon" panose="020B0500000000000000" pitchFamily="34" charset="0"/>
              </a:rPr>
              <a:t>Төлбөрийн </a:t>
            </a:r>
            <a:r>
              <a:rPr lang="mn-MN" sz="3200" dirty="0">
                <a:latin typeface="Arial Mon" panose="020B0500000000000000" pitchFamily="34" charset="0"/>
              </a:rPr>
              <a:t>чадварыг үнэлэх арга</a:t>
            </a:r>
            <a:endParaRPr lang="en-US" sz="3200" dirty="0">
              <a:latin typeface="Arial Mon" panose="020B0500000000000000" pitchFamily="34" charset="0"/>
            </a:endParaRPr>
          </a:p>
          <a:p>
            <a:pPr marL="457200" lvl="0" indent="-457200">
              <a:buFont typeface="Wingdings" panose="05000000000000000000" pitchFamily="2" charset="2"/>
              <a:buChar char="v"/>
            </a:pPr>
            <a:r>
              <a:rPr lang="mn-MN" sz="3200" dirty="0">
                <a:latin typeface="Arial Mon" panose="020B0500000000000000" pitchFamily="34" charset="0"/>
              </a:rPr>
              <a:t>Активын хөрвөх чадвар</a:t>
            </a:r>
            <a:endParaRPr lang="en-US" sz="3200" dirty="0">
              <a:latin typeface="Arial Mon" panose="020B0500000000000000" pitchFamily="34" charset="0"/>
            </a:endParaRPr>
          </a:p>
          <a:p>
            <a:pPr marL="457200" lvl="0" indent="-457200">
              <a:buFont typeface="Wingdings" panose="05000000000000000000" pitchFamily="2" charset="2"/>
              <a:buChar char="v"/>
            </a:pPr>
            <a:r>
              <a:rPr lang="mn-MN" sz="3200" dirty="0">
                <a:latin typeface="Arial Mon" panose="020B0500000000000000" pitchFamily="34" charset="0"/>
              </a:rPr>
              <a:t>Төлбөрийн баланс</a:t>
            </a:r>
            <a:endParaRPr lang="en-US" sz="3200" dirty="0">
              <a:latin typeface="Arial Mon" panose="020B0500000000000000" pitchFamily="34" charset="0"/>
            </a:endParaRPr>
          </a:p>
        </p:txBody>
      </p:sp>
    </p:spTree>
    <p:extLst>
      <p:ext uri="{BB962C8B-B14F-4D97-AF65-F5344CB8AC3E}">
        <p14:creationId xmlns:p14="http://schemas.microsoft.com/office/powerpoint/2010/main" val="19359494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7455" y="257006"/>
            <a:ext cx="7263527" cy="523220"/>
          </a:xfrm>
          <a:prstGeom prst="rect">
            <a:avLst/>
          </a:prstGeom>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mn-MN" sz="2800" b="1" i="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Mon" panose="020B0500000000000000" pitchFamily="34" charset="0"/>
                <a:ea typeface="Calibri"/>
              </a:rPr>
              <a:t>ТӨЛБӨРИЙН ЧАДВАРЫГ  ҮНЭЛЭХДЭЭ </a:t>
            </a:r>
            <a:endParaRPr lang="en-US" sz="2800" b="1" i="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Mon" panose="020B0500000000000000" pitchFamily="34" charset="0"/>
            </a:endParaRPr>
          </a:p>
        </p:txBody>
      </p:sp>
      <p:sp>
        <p:nvSpPr>
          <p:cNvPr id="3" name="Rectangle 2"/>
          <p:cNvSpPr/>
          <p:nvPr/>
        </p:nvSpPr>
        <p:spPr>
          <a:xfrm>
            <a:off x="381000" y="780226"/>
            <a:ext cx="8610600" cy="6432530"/>
          </a:xfrm>
          <a:prstGeom prst="rect">
            <a:avLst/>
          </a:prstGeom>
        </p:spPr>
        <p:txBody>
          <a:bodyPr wrap="square">
            <a:spAutoFit/>
          </a:bodyPr>
          <a:lstStyle/>
          <a:p>
            <a:pPr marL="285750" lvl="0" indent="-285750">
              <a:buFont typeface="Arial" panose="020B0604020202020204" pitchFamily="34" charset="0"/>
              <a:buChar char="•"/>
            </a:pPr>
            <a:r>
              <a:rPr lang="mn-MN" dirty="0">
                <a:latin typeface="Arial Mon" panose="020B0500000000000000" pitchFamily="34" charset="0"/>
              </a:rPr>
              <a:t>Эргэлтийн капитал</a:t>
            </a:r>
            <a:endParaRPr lang="en-US" dirty="0">
              <a:latin typeface="Arial Mon" panose="020B0500000000000000" pitchFamily="34" charset="0"/>
            </a:endParaRPr>
          </a:p>
          <a:p>
            <a:pPr marL="285750" lvl="0" indent="-285750">
              <a:buFont typeface="Arial" panose="020B0604020202020204" pitchFamily="34" charset="0"/>
              <a:buChar char="•"/>
            </a:pPr>
            <a:r>
              <a:rPr lang="mn-MN" dirty="0">
                <a:latin typeface="Arial Mon" panose="020B0500000000000000" pitchFamily="34" charset="0"/>
              </a:rPr>
              <a:t>Байнгын капитал </a:t>
            </a:r>
            <a:endParaRPr lang="en-US" dirty="0">
              <a:latin typeface="Arial Mon" panose="020B0500000000000000" pitchFamily="34" charset="0"/>
            </a:endParaRPr>
          </a:p>
          <a:p>
            <a:pPr marL="285750" lvl="0" indent="-285750">
              <a:buFont typeface="Arial" panose="020B0604020202020204" pitchFamily="34" charset="0"/>
              <a:buChar char="•"/>
            </a:pPr>
            <a:r>
              <a:rPr lang="mn-MN" dirty="0">
                <a:latin typeface="Arial Mon" panose="020B0500000000000000" pitchFamily="34" charset="0"/>
              </a:rPr>
              <a:t>Ажлын капитал </a:t>
            </a:r>
            <a:endParaRPr lang="en-US" dirty="0">
              <a:latin typeface="Arial Mon" panose="020B0500000000000000" pitchFamily="34" charset="0"/>
            </a:endParaRPr>
          </a:p>
          <a:p>
            <a:pPr marL="285750" lvl="0" indent="-285750">
              <a:buFont typeface="Arial" panose="020B0604020202020204" pitchFamily="34" charset="0"/>
              <a:buChar char="•"/>
            </a:pPr>
            <a:r>
              <a:rPr lang="mn-MN" dirty="0">
                <a:latin typeface="Arial Mon" panose="020B0500000000000000" pitchFamily="34" charset="0"/>
              </a:rPr>
              <a:t>Гадны капитал </a:t>
            </a:r>
            <a:endParaRPr lang="en-US" dirty="0">
              <a:latin typeface="Arial Mon" panose="020B0500000000000000" pitchFamily="34" charset="0"/>
            </a:endParaRPr>
          </a:p>
          <a:p>
            <a:pPr marL="285750" lvl="0" indent="-285750">
              <a:buFont typeface="Arial" panose="020B0604020202020204" pitchFamily="34" charset="0"/>
              <a:buChar char="•"/>
            </a:pPr>
            <a:r>
              <a:rPr lang="mn-MN" dirty="0">
                <a:latin typeface="Arial Mon" panose="020B0500000000000000" pitchFamily="34" charset="0"/>
              </a:rPr>
              <a:t>Нийт хөрөнгө </a:t>
            </a:r>
            <a:endParaRPr lang="en-US" dirty="0">
              <a:latin typeface="Arial Mon" panose="020B0500000000000000" pitchFamily="34" charset="0"/>
            </a:endParaRPr>
          </a:p>
          <a:p>
            <a:pPr marL="285750" lvl="0" indent="-285750">
              <a:buFont typeface="Arial" panose="020B0604020202020204" pitchFamily="34" charset="0"/>
              <a:buChar char="•"/>
            </a:pPr>
            <a:r>
              <a:rPr lang="mn-MN" dirty="0">
                <a:latin typeface="Arial Mon" panose="020B0500000000000000" pitchFamily="34" charset="0"/>
              </a:rPr>
              <a:t>Эргэлтийн хөрөнгө </a:t>
            </a:r>
            <a:endParaRPr lang="en-US" dirty="0">
              <a:latin typeface="Arial Mon" panose="020B0500000000000000" pitchFamily="34" charset="0"/>
            </a:endParaRPr>
          </a:p>
          <a:p>
            <a:pPr marL="342900" lvl="0" indent="-342900">
              <a:buFont typeface="Arial" panose="020B0604020202020204" pitchFamily="34" charset="0"/>
              <a:buChar char="•"/>
            </a:pPr>
            <a:r>
              <a:rPr lang="mn-MN" dirty="0">
                <a:latin typeface="Arial Mon" panose="020B0500000000000000" pitchFamily="34" charset="0"/>
              </a:rPr>
              <a:t>Эргэлтийн хөрөнгийн </a:t>
            </a:r>
            <a:r>
              <a:rPr lang="mn-MN" dirty="0" smtClean="0">
                <a:latin typeface="Arial Mon" panose="020B0500000000000000" pitchFamily="34" charset="0"/>
              </a:rPr>
              <a:t>санхүүжилт</a:t>
            </a:r>
            <a:r>
              <a:rPr lang="mn-MN" dirty="0">
                <a:latin typeface="Arial Mon" panose="020B0500000000000000" pitchFamily="34" charset="0"/>
              </a:rPr>
              <a:t>Үйлдвэрлэлийн потенциал </a:t>
            </a:r>
            <a:endParaRPr lang="en-US" dirty="0">
              <a:latin typeface="Arial Mon" panose="020B0500000000000000" pitchFamily="34" charset="0"/>
            </a:endParaRPr>
          </a:p>
          <a:p>
            <a:pPr marL="342900" lvl="0" indent="-342900">
              <a:buFont typeface="Arial" panose="020B0604020202020204" pitchFamily="34" charset="0"/>
              <a:buChar char="•"/>
            </a:pPr>
            <a:r>
              <a:rPr lang="mn-MN" dirty="0">
                <a:latin typeface="Arial Mon" panose="020B0500000000000000" pitchFamily="34" charset="0"/>
              </a:rPr>
              <a:t>Материаллаг нөөц </a:t>
            </a:r>
            <a:endParaRPr lang="en-US" dirty="0">
              <a:latin typeface="Arial Mon" panose="020B0500000000000000" pitchFamily="34" charset="0"/>
            </a:endParaRPr>
          </a:p>
          <a:p>
            <a:pPr marL="342900" lvl="0" indent="-342900">
              <a:buFont typeface="Arial" panose="020B0604020202020204" pitchFamily="34" charset="0"/>
              <a:buChar char="•"/>
            </a:pPr>
            <a:r>
              <a:rPr lang="mn-MN" dirty="0">
                <a:latin typeface="Arial Mon" panose="020B0500000000000000" pitchFamily="34" charset="0"/>
              </a:rPr>
              <a:t>Төлбөр барагдуулах өнөөгийн боломж </a:t>
            </a:r>
            <a:endParaRPr lang="en-US" dirty="0">
              <a:latin typeface="Arial Mon" panose="020B0500000000000000" pitchFamily="34" charset="0"/>
            </a:endParaRPr>
          </a:p>
          <a:p>
            <a:pPr marL="342900" lvl="0" indent="-342900">
              <a:buFont typeface="Arial" panose="020B0604020202020204" pitchFamily="34" charset="0"/>
              <a:buChar char="•"/>
            </a:pPr>
            <a:r>
              <a:rPr lang="mn-MN" dirty="0">
                <a:latin typeface="Arial Mon" panose="020B0500000000000000" pitchFamily="34" charset="0"/>
              </a:rPr>
              <a:t>Нөхөлтийн коэффициент </a:t>
            </a:r>
            <a:endParaRPr lang="en-US" dirty="0">
              <a:latin typeface="Arial Mon" panose="020B0500000000000000" pitchFamily="34" charset="0"/>
            </a:endParaRPr>
          </a:p>
          <a:p>
            <a:pPr marL="342900" lvl="0" indent="-342900">
              <a:buFont typeface="Arial" panose="020B0604020202020204" pitchFamily="34" charset="0"/>
              <a:buChar char="•"/>
            </a:pPr>
            <a:r>
              <a:rPr lang="mn-MN" dirty="0">
                <a:latin typeface="Arial Mon" panose="020B0500000000000000" pitchFamily="34" charset="0"/>
              </a:rPr>
              <a:t>Төлбөр барагдуулах ойрын боломж </a:t>
            </a:r>
            <a:endParaRPr lang="en-US" dirty="0">
              <a:latin typeface="Arial Mon" panose="020B0500000000000000" pitchFamily="34" charset="0"/>
            </a:endParaRPr>
          </a:p>
          <a:p>
            <a:pPr marL="342900" lvl="0" indent="-342900">
              <a:buFont typeface="Arial" panose="020B0604020202020204" pitchFamily="34" charset="0"/>
              <a:buChar char="•"/>
            </a:pPr>
            <a:r>
              <a:rPr lang="mn-MN" dirty="0">
                <a:latin typeface="Arial Mon" panose="020B0500000000000000" pitchFamily="34" charset="0"/>
              </a:rPr>
              <a:t>Мөнгөн хөрөнгийн хуримтлалын коэффициент </a:t>
            </a:r>
            <a:endParaRPr lang="en-US" dirty="0">
              <a:latin typeface="Arial Mon" panose="020B0500000000000000" pitchFamily="34" charset="0"/>
            </a:endParaRPr>
          </a:p>
          <a:p>
            <a:pPr marL="342900" lvl="0" indent="-342900">
              <a:buFont typeface="Arial" panose="020B0604020202020204" pitchFamily="34" charset="0"/>
              <a:buChar char="•"/>
            </a:pPr>
            <a:r>
              <a:rPr lang="mn-MN" dirty="0">
                <a:latin typeface="Arial Mon" panose="020B0500000000000000" pitchFamily="34" charset="0"/>
              </a:rPr>
              <a:t>Хөрвөх чадвар бүхий хөрөнгийн хувийн жин</a:t>
            </a:r>
            <a:endParaRPr lang="en-US" dirty="0">
              <a:latin typeface="Arial Mon" panose="020B0500000000000000" pitchFamily="34" charset="0"/>
            </a:endParaRPr>
          </a:p>
          <a:p>
            <a:pPr marL="342900" lvl="0" indent="-342900">
              <a:buFont typeface="Arial" panose="020B0604020202020204" pitchFamily="34" charset="0"/>
              <a:buChar char="•"/>
            </a:pPr>
            <a:r>
              <a:rPr lang="mn-MN" dirty="0">
                <a:latin typeface="Arial Mon" panose="020B0500000000000000" pitchFamily="34" charset="0"/>
              </a:rPr>
              <a:t>Цэвэр мөнгөн гүйлгээ </a:t>
            </a:r>
            <a:endParaRPr lang="en-US" dirty="0">
              <a:latin typeface="Arial Mon" panose="020B0500000000000000" pitchFamily="34" charset="0"/>
            </a:endParaRPr>
          </a:p>
          <a:p>
            <a:pPr marL="342900" indent="-342900">
              <a:buFont typeface="Arial" panose="020B0604020202020204" pitchFamily="34" charset="0"/>
              <a:buChar char="•"/>
            </a:pPr>
            <a:r>
              <a:rPr lang="mn-MN" dirty="0">
                <a:latin typeface="Arial Mon" panose="020B0500000000000000" pitchFamily="34" charset="0"/>
              </a:rPr>
              <a:t>Хүү төлөх чадварын коэффициент </a:t>
            </a:r>
            <a:endParaRPr lang="mn-MN" dirty="0" smtClean="0">
              <a:latin typeface="Arial Mon" panose="020B0500000000000000" pitchFamily="34" charset="0"/>
            </a:endParaRPr>
          </a:p>
          <a:p>
            <a:pPr marL="285750" lvl="0" indent="-285750">
              <a:buFont typeface="Arial" panose="020B0604020202020204" pitchFamily="34" charset="0"/>
              <a:buChar char="•"/>
            </a:pPr>
            <a:r>
              <a:rPr lang="mn-MN" dirty="0">
                <a:latin typeface="Arial Mon" panose="020B0500000000000000" pitchFamily="34" charset="0"/>
              </a:rPr>
              <a:t>Цэвэр эргэлтийн хөрөнгө </a:t>
            </a:r>
            <a:endParaRPr lang="en-US" dirty="0">
              <a:latin typeface="Arial Mon" panose="020B0500000000000000" pitchFamily="34" charset="0"/>
            </a:endParaRPr>
          </a:p>
          <a:p>
            <a:pPr marL="285750" lvl="0" indent="-285750">
              <a:buFont typeface="Arial" panose="020B0604020202020204" pitchFamily="34" charset="0"/>
              <a:buChar char="•"/>
            </a:pPr>
            <a:r>
              <a:rPr lang="mn-MN" dirty="0">
                <a:latin typeface="Arial Mon" panose="020B0500000000000000" pitchFamily="34" charset="0"/>
              </a:rPr>
              <a:t>Үнэмлэхүй хөрвөх хөрөнгийн харьцаа</a:t>
            </a:r>
            <a:endParaRPr lang="en-US" dirty="0">
              <a:latin typeface="Arial Mon" panose="020B0500000000000000" pitchFamily="34" charset="0"/>
            </a:endParaRPr>
          </a:p>
          <a:p>
            <a:pPr marL="285750" lvl="0" indent="-285750">
              <a:buFont typeface="Arial" panose="020B0604020202020204" pitchFamily="34" charset="0"/>
              <a:buChar char="•"/>
            </a:pPr>
            <a:r>
              <a:rPr lang="mn-MN" dirty="0">
                <a:latin typeface="Arial Mon" panose="020B0500000000000000" pitchFamily="34" charset="0"/>
              </a:rPr>
              <a:t>Түргэн хөрвөх хөрөнгийн харьцаа</a:t>
            </a:r>
            <a:endParaRPr lang="en-US" dirty="0">
              <a:latin typeface="Arial Mon" panose="020B0500000000000000" pitchFamily="34" charset="0"/>
            </a:endParaRPr>
          </a:p>
          <a:p>
            <a:pPr marL="285750" lvl="0" indent="-285750">
              <a:buFont typeface="Arial" panose="020B0604020202020204" pitchFamily="34" charset="0"/>
              <a:buChar char="•"/>
            </a:pPr>
            <a:r>
              <a:rPr lang="mn-MN" dirty="0">
                <a:latin typeface="Arial Mon" panose="020B0500000000000000" pitchFamily="34" charset="0"/>
              </a:rPr>
              <a:t>Эргэлтийн харьцаа </a:t>
            </a:r>
            <a:endParaRPr lang="en-US" dirty="0">
              <a:latin typeface="Arial Mon" panose="020B0500000000000000" pitchFamily="34" charset="0"/>
            </a:endParaRPr>
          </a:p>
          <a:p>
            <a:pPr marL="285750" lvl="0" indent="-285750">
              <a:buFont typeface="Arial" panose="020B0604020202020204" pitchFamily="34" charset="0"/>
              <a:buChar char="•"/>
            </a:pPr>
            <a:r>
              <a:rPr lang="mn-MN" dirty="0">
                <a:latin typeface="Arial Mon" panose="020B0500000000000000" pitchFamily="34" charset="0"/>
              </a:rPr>
              <a:t>Эргэлтийн хөрөнгийн хувийн жин </a:t>
            </a:r>
            <a:endParaRPr lang="en-US" dirty="0">
              <a:latin typeface="Arial Mon" panose="020B0500000000000000" pitchFamily="34" charset="0"/>
            </a:endParaRPr>
          </a:p>
          <a:p>
            <a:pPr marL="342900" indent="-342900">
              <a:buFont typeface="Arial" panose="020B0604020202020204" pitchFamily="34" charset="0"/>
              <a:buChar char="•"/>
            </a:pPr>
            <a:endParaRPr lang="en-US" sz="2000" dirty="0"/>
          </a:p>
          <a:p>
            <a:pPr marL="285750" lvl="0" indent="-285750">
              <a:buFont typeface="Arial" panose="020B0604020202020204" pitchFamily="34" charset="0"/>
              <a:buChar char="•"/>
            </a:pPr>
            <a:endParaRPr lang="en-US" sz="3200" dirty="0">
              <a:latin typeface="Arial Mon" panose="020B0500000000000000" pitchFamily="34" charset="0"/>
            </a:endParaRPr>
          </a:p>
        </p:txBody>
      </p:sp>
    </p:spTree>
    <p:extLst>
      <p:ext uri="{BB962C8B-B14F-4D97-AF65-F5344CB8AC3E}">
        <p14:creationId xmlns:p14="http://schemas.microsoft.com/office/powerpoint/2010/main" val="33230537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481328"/>
            <a:ext cx="8991600" cy="4767072"/>
          </a:xfrm>
        </p:spPr>
        <p:txBody>
          <a:bodyPr>
            <a:normAutofit fontScale="85000" lnSpcReduction="20000"/>
          </a:bodyPr>
          <a:lstStyle/>
          <a:p>
            <a:pPr algn="just">
              <a:buNone/>
            </a:pPr>
            <a:r>
              <a:rPr lang="mn-MN" sz="3600" dirty="0" smtClean="0">
                <a:latin typeface="Arial Mon" panose="020B0500000000000000" pitchFamily="34" charset="0"/>
                <a:cs typeface="Arial" pitchFamily="34" charset="0"/>
              </a:rPr>
              <a:t>  Хүлээгдэж байгаа санхүүгийн үүрэг хариуцлага буюу өр төлбөрүүдийг хугацаанд нь төлж барагдуулахад шаардлагатай санхүүгийн нөөц нь хэр зэрэг хүрэлцээтэй байгааг тодорхойлдог үзүүлэлтүүдийг хэлдэг. Аж ахуйн нэгжийн төлбөрийн чадварыг авч үзэхдээ санхүүгийн нөөцийн хүрэлцээг нэн тэргүүнд авч үздэг. Санхүүгийн нөөцийн хүрэлцээг авч үзэхдээ тухайн санхүүгийн нөөцөд багтаж байгаа хөрөнгүүдийн хөрвөх чадвар болон эргэцээр нь тодорхойлдог</a:t>
            </a:r>
            <a:r>
              <a:rPr lang="mn-MN" dirty="0" smtClean="0">
                <a:latin typeface="Arial Mon" panose="020B0500000000000000" pitchFamily="34" charset="0"/>
              </a:rPr>
              <a:t>.  </a:t>
            </a:r>
            <a:endParaRPr lang="en-US" dirty="0">
              <a:latin typeface="Arial Mon" panose="020B0500000000000000" pitchFamily="34" charset="0"/>
            </a:endParaRPr>
          </a:p>
        </p:txBody>
      </p:sp>
      <p:sp>
        <p:nvSpPr>
          <p:cNvPr id="3" name="Title 2"/>
          <p:cNvSpPr>
            <a:spLocks noGrp="1"/>
          </p:cNvSpPr>
          <p:nvPr>
            <p:ph type="title"/>
          </p:nvPr>
        </p:nvSpPr>
        <p:spPr>
          <a:xfrm>
            <a:off x="457200" y="0"/>
            <a:ext cx="8229600" cy="1143000"/>
          </a:xfrm>
        </p:spPr>
        <p:txBody>
          <a:bodyPr>
            <a:normAutofit fontScale="90000"/>
          </a:bodyPr>
          <a:lstStyle/>
          <a:p>
            <a:pPr algn="ctr"/>
            <a:r>
              <a:rPr lang="mn-MN" sz="4200" i="1" dirty="0" smtClean="0">
                <a:solidFill>
                  <a:srgbClr val="0070C0"/>
                </a:solidFill>
                <a:latin typeface="Arial" pitchFamily="34" charset="0"/>
                <a:cs typeface="Arial" pitchFamily="34" charset="0"/>
              </a:rPr>
              <a:t>Төлбөрийн чадвар гэж юу вэ?</a:t>
            </a:r>
            <a:endParaRPr lang="en-US" sz="4200" i="1" dirty="0">
              <a:solidFill>
                <a:srgbClr val="0070C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mn-MN" dirty="0" smtClean="0"/>
              <a:t>Өнөөгийн болон ойрын</a:t>
            </a:r>
          </a:p>
          <a:p>
            <a:r>
              <a:rPr lang="mn-MN" dirty="0" smtClean="0"/>
              <a:t>Хэтийн боломж гэж ангилах бөгөөд шалгуур үзүүлэлтүүд нь:</a:t>
            </a:r>
          </a:p>
          <a:p>
            <a:pPr>
              <a:buNone/>
            </a:pPr>
            <a:r>
              <a:rPr lang="mn-MN" dirty="0" smtClean="0"/>
              <a:t>	1. Төлбөрийн хэрэгсэл болж ашиглагддаг мөнгө болон түүнтэй адилтгах хөрөнгийн хэмжээ</a:t>
            </a:r>
          </a:p>
          <a:p>
            <a:pPr>
              <a:buNone/>
            </a:pPr>
            <a:r>
              <a:rPr lang="mn-MN" dirty="0" smtClean="0"/>
              <a:t>	2. Хугацаа хэтэрсэн өрийн хэмжээ, түүний өсөлт</a:t>
            </a:r>
          </a:p>
          <a:p>
            <a:pPr>
              <a:buNone/>
            </a:pPr>
            <a:endParaRPr lang="en-US" dirty="0"/>
          </a:p>
        </p:txBody>
      </p:sp>
      <p:sp>
        <p:nvSpPr>
          <p:cNvPr id="3" name="Title 2"/>
          <p:cNvSpPr>
            <a:spLocks noGrp="1"/>
          </p:cNvSpPr>
          <p:nvPr>
            <p:ph type="title"/>
          </p:nvPr>
        </p:nvSpPr>
        <p:spPr>
          <a:xfrm>
            <a:off x="228600" y="274638"/>
            <a:ext cx="8915400" cy="1143000"/>
          </a:xfrm>
        </p:spPr>
        <p:txBody>
          <a:bodyPr>
            <a:noAutofit/>
          </a:bodyPr>
          <a:lstStyle/>
          <a:p>
            <a:pPr algn="ctr"/>
            <a:r>
              <a:rPr lang="mn-MN" sz="3800" i="1" dirty="0" smtClean="0">
                <a:solidFill>
                  <a:srgbClr val="0070C0"/>
                </a:solidFill>
                <a:latin typeface="Arial" pitchFamily="34" charset="0"/>
                <a:cs typeface="Arial" pitchFamily="34" charset="0"/>
              </a:rPr>
              <a:t>Төлбөрийн чадварыг цаг хугацааны хувьд: </a:t>
            </a:r>
            <a:endParaRPr lang="en-US" sz="3800" i="1" dirty="0">
              <a:solidFill>
                <a:srgbClr val="0070C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524000"/>
            <a:ext cx="8382000" cy="4830763"/>
          </a:xfrm>
        </p:spPr>
        <p:txBody>
          <a:bodyPr>
            <a:normAutofit fontScale="92500" lnSpcReduction="10000"/>
          </a:bodyPr>
          <a:lstStyle/>
          <a:p>
            <a:pPr marL="624078" indent="-514350">
              <a:buNone/>
            </a:pPr>
            <a:r>
              <a:rPr lang="en-US" sz="3200" b="1" dirty="0" smtClean="0">
                <a:solidFill>
                  <a:srgbClr val="0070C0"/>
                </a:solidFill>
              </a:rPr>
              <a:t>I </a:t>
            </a:r>
            <a:r>
              <a:rPr lang="mn-MN" sz="3200" b="1" dirty="0" smtClean="0">
                <a:solidFill>
                  <a:srgbClr val="0070C0"/>
                </a:solidFill>
              </a:rPr>
              <a:t>арга: </a:t>
            </a:r>
          </a:p>
          <a:p>
            <a:pPr marL="624078" indent="-514350">
              <a:buNone/>
            </a:pPr>
            <a:r>
              <a:rPr lang="mn-MN" sz="3200" dirty="0" smtClean="0"/>
              <a:t>	Төлбөрийн чадварыг балансын хөрвөх чадвараар үндэслэж үнэлэх</a:t>
            </a:r>
          </a:p>
          <a:p>
            <a:pPr marL="624078" indent="-514350">
              <a:buNone/>
            </a:pPr>
            <a:r>
              <a:rPr lang="en-US" sz="3200" b="1" dirty="0" smtClean="0">
                <a:solidFill>
                  <a:srgbClr val="0070C0"/>
                </a:solidFill>
              </a:rPr>
              <a:t>II</a:t>
            </a:r>
            <a:r>
              <a:rPr lang="mn-MN" sz="3200" b="1" dirty="0" smtClean="0">
                <a:solidFill>
                  <a:srgbClr val="0070C0"/>
                </a:solidFill>
              </a:rPr>
              <a:t> арга: </a:t>
            </a:r>
          </a:p>
          <a:p>
            <a:pPr marL="624078" indent="-514350">
              <a:buNone/>
            </a:pPr>
            <a:r>
              <a:rPr lang="mn-MN" sz="3200" dirty="0" smtClean="0"/>
              <a:t>	Төлбөрийн чадварыг төлбөрийн баланс үйлдэх аргаар үнэлэх</a:t>
            </a:r>
          </a:p>
          <a:p>
            <a:pPr marL="624078" indent="-514350">
              <a:buNone/>
            </a:pPr>
            <a:r>
              <a:rPr lang="en-US" sz="3200" b="1" dirty="0" smtClean="0">
                <a:solidFill>
                  <a:srgbClr val="0070C0"/>
                </a:solidFill>
              </a:rPr>
              <a:t>III</a:t>
            </a:r>
            <a:r>
              <a:rPr lang="mn-MN" sz="3200" b="1" dirty="0" smtClean="0">
                <a:solidFill>
                  <a:srgbClr val="0070C0"/>
                </a:solidFill>
              </a:rPr>
              <a:t> арга: </a:t>
            </a:r>
          </a:p>
          <a:p>
            <a:pPr marL="624078" indent="-514350">
              <a:buNone/>
            </a:pPr>
            <a:r>
              <a:rPr lang="mn-MN" sz="3200" dirty="0" smtClean="0"/>
              <a:t>	Төлбөрийн чадварыг харьцангуй үзүүлэлтийн системээр буюу харьцаагаар үнэлэх</a:t>
            </a:r>
            <a:endParaRPr lang="en-US" sz="3200" dirty="0"/>
          </a:p>
        </p:txBody>
      </p:sp>
      <p:sp>
        <p:nvSpPr>
          <p:cNvPr id="3" name="Title 2"/>
          <p:cNvSpPr>
            <a:spLocks noGrp="1"/>
          </p:cNvSpPr>
          <p:nvPr>
            <p:ph type="title"/>
          </p:nvPr>
        </p:nvSpPr>
        <p:spPr/>
        <p:txBody>
          <a:bodyPr>
            <a:noAutofit/>
          </a:bodyPr>
          <a:lstStyle/>
          <a:p>
            <a:pPr algn="ctr"/>
            <a:r>
              <a:rPr lang="mn-MN" sz="3800" i="1" dirty="0" smtClean="0">
                <a:solidFill>
                  <a:srgbClr val="0070C0"/>
                </a:solidFill>
                <a:latin typeface="Arial" pitchFamily="34" charset="0"/>
                <a:cs typeface="Arial" pitchFamily="34" charset="0"/>
              </a:rPr>
              <a:t>Төлбөрийн чадварыг үнэлэх үндсэн 3 арга</a:t>
            </a:r>
            <a:endParaRPr lang="en-US" sz="3800" i="1" dirty="0">
              <a:solidFill>
                <a:srgbClr val="0070C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2286000"/>
            <a:ext cx="8610600" cy="3962400"/>
          </a:xfrm>
        </p:spPr>
        <p:txBody>
          <a:bodyPr/>
          <a:lstStyle/>
          <a:p>
            <a:pPr algn="just">
              <a:buNone/>
            </a:pPr>
            <a:r>
              <a:rPr lang="mn-MN" dirty="0" smtClean="0"/>
              <a:t> </a:t>
            </a:r>
          </a:p>
          <a:p>
            <a:pPr algn="just">
              <a:buNone/>
            </a:pPr>
            <a:r>
              <a:rPr lang="mn-MN" dirty="0" smtClean="0"/>
              <a:t>  </a:t>
            </a:r>
            <a:r>
              <a:rPr lang="mn-MN" sz="2800" dirty="0" smtClean="0">
                <a:latin typeface="Arial" pitchFamily="34" charset="0"/>
                <a:cs typeface="Arial" pitchFamily="34" charset="0"/>
              </a:rPr>
              <a:t>Төлбөрийн чадварыг илэрхийлэгч гол үзүүлэлт нь төлбөрийн хэрэгсэл юм. Төлбөрийн хэрэгсэлд активууд ордог.  Тийм учраас энэ аргын үед активуудын хөрвөх чадварыг авч үздэг. </a:t>
            </a:r>
          </a:p>
          <a:p>
            <a:pPr algn="just">
              <a:buNone/>
            </a:pPr>
            <a:r>
              <a:rPr lang="mn-MN" dirty="0" smtClean="0"/>
              <a:t>   </a:t>
            </a:r>
          </a:p>
          <a:p>
            <a:pPr>
              <a:buNone/>
            </a:pPr>
            <a:endParaRPr lang="en-US" dirty="0"/>
          </a:p>
        </p:txBody>
      </p:sp>
      <p:sp>
        <p:nvSpPr>
          <p:cNvPr id="3" name="Title 2"/>
          <p:cNvSpPr>
            <a:spLocks noGrp="1"/>
          </p:cNvSpPr>
          <p:nvPr>
            <p:ph type="title"/>
          </p:nvPr>
        </p:nvSpPr>
        <p:spPr>
          <a:xfrm>
            <a:off x="228600" y="762000"/>
            <a:ext cx="8763000" cy="1143000"/>
          </a:xfrm>
        </p:spPr>
        <p:txBody>
          <a:bodyPr>
            <a:noAutofit/>
          </a:bodyPr>
          <a:lstStyle/>
          <a:p>
            <a:r>
              <a:rPr lang="en-US" sz="3800" i="1" dirty="0" smtClean="0">
                <a:solidFill>
                  <a:srgbClr val="0070C0"/>
                </a:solidFill>
                <a:latin typeface="Arial" pitchFamily="34" charset="0"/>
                <a:cs typeface="Arial" pitchFamily="34" charset="0"/>
              </a:rPr>
              <a:t>I </a:t>
            </a:r>
            <a:r>
              <a:rPr lang="mn-MN" sz="3800" i="1" dirty="0" smtClean="0">
                <a:solidFill>
                  <a:srgbClr val="0070C0"/>
                </a:solidFill>
                <a:latin typeface="Arial" pitchFamily="34" charset="0"/>
                <a:cs typeface="Arial" pitchFamily="34" charset="0"/>
              </a:rPr>
              <a:t>арга: </a:t>
            </a:r>
            <a:br>
              <a:rPr lang="mn-MN" sz="3800" i="1" dirty="0" smtClean="0">
                <a:solidFill>
                  <a:srgbClr val="0070C0"/>
                </a:solidFill>
                <a:latin typeface="Arial" pitchFamily="34" charset="0"/>
                <a:cs typeface="Arial" pitchFamily="34" charset="0"/>
              </a:rPr>
            </a:br>
            <a:r>
              <a:rPr lang="mn-MN" sz="3800" i="1" dirty="0" smtClean="0">
                <a:solidFill>
                  <a:srgbClr val="0070C0"/>
                </a:solidFill>
                <a:latin typeface="Arial" pitchFamily="34" charset="0"/>
                <a:cs typeface="Arial" pitchFamily="34" charset="0"/>
              </a:rPr>
              <a:t>		Төлбөрийн чадварыг 	балансын 	хөрвөх чадварт 			үндэслэж 	үнэлэх арга</a:t>
            </a:r>
            <a:endParaRPr lang="en-US" sz="3800" i="1" dirty="0">
              <a:solidFill>
                <a:srgbClr val="0070C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600200"/>
            <a:ext cx="8229600" cy="4678363"/>
          </a:xfrm>
        </p:spPr>
        <p:txBody>
          <a:bodyPr>
            <a:normAutofit/>
          </a:bodyPr>
          <a:lstStyle/>
          <a:p>
            <a:pPr marL="624078" indent="-514350" algn="just">
              <a:buAutoNum type="arabicPeriod"/>
            </a:pPr>
            <a:r>
              <a:rPr lang="mn-MN" sz="2800" dirty="0" smtClean="0">
                <a:latin typeface="Arial" pitchFamily="34" charset="0"/>
                <a:cs typeface="Arial" pitchFamily="34" charset="0"/>
              </a:rPr>
              <a:t>Хөрвөх чадвар хамгийн өндөртэй гүйлгээнд чөлөөтэй хэрэглэгдэх мөнгөн хөрөнгүүд</a:t>
            </a:r>
          </a:p>
          <a:p>
            <a:pPr marL="624078" indent="-514350" algn="just">
              <a:buAutoNum type="arabicPeriod"/>
            </a:pPr>
            <a:r>
              <a:rPr lang="mn-MN" sz="2800" dirty="0" smtClean="0">
                <a:latin typeface="Arial" pitchFamily="34" charset="0"/>
                <a:cs typeface="Arial" pitchFamily="34" charset="0"/>
              </a:rPr>
              <a:t>Хөрвөх чадвараар харьцангуй түргэнд тооцогддог мөнгөтэй адилтгах хөрөнгүүд </a:t>
            </a:r>
            <a:r>
              <a:rPr lang="en-US" sz="2800" dirty="0" smtClean="0">
                <a:latin typeface="Arial" pitchFamily="34" charset="0"/>
                <a:cs typeface="Arial" pitchFamily="34" charset="0"/>
              </a:rPr>
              <a:t>(</a:t>
            </a:r>
            <a:r>
              <a:rPr lang="mn-MN" sz="2800" dirty="0" smtClean="0">
                <a:latin typeface="Arial" pitchFamily="34" charset="0"/>
                <a:cs typeface="Arial" pitchFamily="34" charset="0"/>
              </a:rPr>
              <a:t>үнэт цаас, авлагын бичиг, бусад авлагууд</a:t>
            </a:r>
            <a:r>
              <a:rPr lang="en-US" sz="2800" dirty="0" smtClean="0">
                <a:latin typeface="Arial" pitchFamily="34" charset="0"/>
                <a:cs typeface="Arial" pitchFamily="34" charset="0"/>
              </a:rPr>
              <a:t>)</a:t>
            </a:r>
            <a:endParaRPr lang="mn-MN" sz="2800" dirty="0" smtClean="0">
              <a:latin typeface="Arial" pitchFamily="34" charset="0"/>
              <a:cs typeface="Arial" pitchFamily="34" charset="0"/>
            </a:endParaRPr>
          </a:p>
          <a:p>
            <a:pPr marL="624078" indent="-514350" algn="just">
              <a:buAutoNum type="arabicPeriod"/>
            </a:pPr>
            <a:r>
              <a:rPr lang="mn-MN" sz="2800" dirty="0" smtClean="0">
                <a:latin typeface="Arial" pitchFamily="34" charset="0"/>
                <a:cs typeface="Arial" pitchFamily="34" charset="0"/>
              </a:rPr>
              <a:t>Хөрвөх чадвараар харьцангуй удаанд тооцогддог бараа материал үнэ бүхий зүйлс</a:t>
            </a:r>
          </a:p>
        </p:txBody>
      </p:sp>
      <p:sp>
        <p:nvSpPr>
          <p:cNvPr id="3" name="TextBox 2"/>
          <p:cNvSpPr txBox="1"/>
          <p:nvPr/>
        </p:nvSpPr>
        <p:spPr>
          <a:xfrm>
            <a:off x="533400" y="381000"/>
            <a:ext cx="8610600" cy="1261884"/>
          </a:xfrm>
          <a:prstGeom prst="rect">
            <a:avLst/>
          </a:prstGeom>
          <a:noFill/>
        </p:spPr>
        <p:txBody>
          <a:bodyPr wrap="square" rtlCol="0">
            <a:spAutoFit/>
          </a:bodyPr>
          <a:lstStyle/>
          <a:p>
            <a:pPr algn="ctr"/>
            <a:r>
              <a:rPr lang="mn-MN" sz="3800" b="1" i="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Эргэлтийн активыг хөрвөх чадвараар нь:</a:t>
            </a:r>
            <a:endParaRPr lang="en-US" sz="3800" b="1" i="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481328"/>
            <a:ext cx="8458200" cy="4525963"/>
          </a:xfrm>
        </p:spPr>
        <p:txBody>
          <a:bodyPr>
            <a:normAutofit/>
          </a:bodyPr>
          <a:lstStyle/>
          <a:p>
            <a:pPr algn="just">
              <a:buNone/>
            </a:pPr>
            <a:r>
              <a:rPr lang="mn-MN" dirty="0" smtClean="0"/>
              <a:t>Өөрийн эргэлтийн капитал</a:t>
            </a:r>
            <a:r>
              <a:rPr lang="en-US" dirty="0" smtClean="0"/>
              <a:t>= (</a:t>
            </a:r>
            <a:r>
              <a:rPr lang="mn-MN" dirty="0" smtClean="0"/>
              <a:t>УХӨТ+ӨК</a:t>
            </a:r>
            <a:r>
              <a:rPr lang="en-US" dirty="0" smtClean="0"/>
              <a:t>)</a:t>
            </a:r>
            <a:r>
              <a:rPr lang="mn-MN" dirty="0" smtClean="0"/>
              <a:t>-УГХ</a:t>
            </a:r>
          </a:p>
          <a:p>
            <a:pPr algn="just">
              <a:buNone/>
            </a:pPr>
            <a:r>
              <a:rPr lang="mn-MN" dirty="0" smtClean="0"/>
              <a:t>Байнгын капитал</a:t>
            </a:r>
            <a:r>
              <a:rPr lang="en-US" dirty="0" smtClean="0"/>
              <a:t> =</a:t>
            </a:r>
            <a:r>
              <a:rPr lang="mn-MN" dirty="0" smtClean="0"/>
              <a:t> УХӨТ</a:t>
            </a:r>
            <a:r>
              <a:rPr lang="en-US" dirty="0" smtClean="0"/>
              <a:t>+ </a:t>
            </a:r>
            <a:r>
              <a:rPr lang="mn-MN" dirty="0" smtClean="0"/>
              <a:t>өөрийн капитал</a:t>
            </a:r>
          </a:p>
          <a:p>
            <a:pPr algn="just">
              <a:buNone/>
            </a:pPr>
            <a:r>
              <a:rPr lang="mn-MN" dirty="0" smtClean="0"/>
              <a:t>Ажлын капитал </a:t>
            </a:r>
            <a:r>
              <a:rPr lang="en-US" dirty="0" smtClean="0"/>
              <a:t>=</a:t>
            </a:r>
            <a:r>
              <a:rPr lang="mn-MN" dirty="0" smtClean="0"/>
              <a:t> Эргэлтийн хөрөнгө- БХӨТ</a:t>
            </a:r>
          </a:p>
          <a:p>
            <a:pPr algn="just">
              <a:buNone/>
            </a:pPr>
            <a:r>
              <a:rPr lang="mn-MN" dirty="0" smtClean="0"/>
              <a:t>Гадны капитал </a:t>
            </a:r>
            <a:r>
              <a:rPr lang="en-US" dirty="0" smtClean="0"/>
              <a:t>=</a:t>
            </a:r>
            <a:r>
              <a:rPr lang="mn-MN" dirty="0" smtClean="0"/>
              <a:t> БХӨТ+ УХӨТ</a:t>
            </a:r>
            <a:r>
              <a:rPr lang="en-US" dirty="0" smtClean="0"/>
              <a:t> =</a:t>
            </a:r>
            <a:r>
              <a:rPr lang="mn-MN" dirty="0" smtClean="0"/>
              <a:t> гадаад эх үүсвэр</a:t>
            </a:r>
          </a:p>
          <a:p>
            <a:pPr algn="just">
              <a:buNone/>
            </a:pPr>
            <a:r>
              <a:rPr lang="mn-MN" dirty="0" smtClean="0"/>
              <a:t>Нийт хөрөнгө- Үндсэн хөрөнгө </a:t>
            </a:r>
            <a:r>
              <a:rPr lang="en-US" dirty="0" smtClean="0"/>
              <a:t> =</a:t>
            </a:r>
            <a:r>
              <a:rPr lang="mn-MN" dirty="0" smtClean="0"/>
              <a:t> Эргэлтийн хөрнгө</a:t>
            </a:r>
          </a:p>
          <a:p>
            <a:pPr algn="just">
              <a:buNone/>
            </a:pPr>
            <a:r>
              <a:rPr lang="mn-MN" dirty="0" smtClean="0"/>
              <a:t>Эргэлтийн хөрөнгө- БХӨТ</a:t>
            </a:r>
            <a:r>
              <a:rPr lang="en-US" dirty="0" smtClean="0"/>
              <a:t> =</a:t>
            </a:r>
            <a:r>
              <a:rPr lang="mn-MN" dirty="0" smtClean="0"/>
              <a:t> ЦЭХ</a:t>
            </a:r>
          </a:p>
          <a:p>
            <a:pPr algn="just">
              <a:buNone/>
            </a:pPr>
            <a:r>
              <a:rPr lang="mn-MN" dirty="0" smtClean="0"/>
              <a:t>Нийт хөрөнгө – БХӨТ- УГХ</a:t>
            </a:r>
            <a:r>
              <a:rPr lang="en-US" dirty="0" smtClean="0"/>
              <a:t> =</a:t>
            </a:r>
            <a:r>
              <a:rPr lang="mn-MN" dirty="0" smtClean="0"/>
              <a:t>  Эргэлтийн хөрөнгийн санхүүжилт</a:t>
            </a:r>
            <a:endParaRPr lang="en-US" dirty="0"/>
          </a:p>
        </p:txBody>
      </p:sp>
      <p:sp>
        <p:nvSpPr>
          <p:cNvPr id="3" name="Title 2"/>
          <p:cNvSpPr>
            <a:spLocks noGrp="1"/>
          </p:cNvSpPr>
          <p:nvPr>
            <p:ph type="title"/>
          </p:nvPr>
        </p:nvSpPr>
        <p:spPr>
          <a:xfrm>
            <a:off x="381000" y="228600"/>
            <a:ext cx="8229600" cy="1143000"/>
          </a:xfrm>
        </p:spPr>
        <p:txBody>
          <a:bodyPr>
            <a:noAutofit/>
          </a:bodyPr>
          <a:lstStyle/>
          <a:p>
            <a:pPr algn="ctr"/>
            <a:r>
              <a:rPr lang="mn-MN" sz="3800" i="1" dirty="0" smtClean="0">
                <a:solidFill>
                  <a:srgbClr val="0070C0"/>
                </a:solidFill>
                <a:latin typeface="Arial" pitchFamily="34" charset="0"/>
                <a:cs typeface="Arial" pitchFamily="34" charset="0"/>
              </a:rPr>
              <a:t>Төлбөрийн чадварыг илэрхийлэх үндсэн үзүүлэлт</a:t>
            </a:r>
            <a:endParaRPr lang="en-US" sz="3800" i="1" dirty="0">
              <a:solidFill>
                <a:srgbClr val="0070C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458200" cy="4690872"/>
          </a:xfrm>
        </p:spPr>
        <p:txBody>
          <a:bodyPr>
            <a:normAutofit fontScale="92500"/>
          </a:bodyPr>
          <a:lstStyle/>
          <a:p>
            <a:pPr marL="624078" indent="-514350">
              <a:buNone/>
            </a:pPr>
            <a:r>
              <a:rPr lang="mn-MN" sz="3000" dirty="0" smtClean="0">
                <a:latin typeface="Arial" pitchFamily="34" charset="0"/>
                <a:cs typeface="Arial" pitchFamily="34" charset="0"/>
              </a:rPr>
              <a:t>1. Хурдан хөрвөх харьцаа: </a:t>
            </a:r>
          </a:p>
          <a:p>
            <a:pPr marL="624078" indent="-514350">
              <a:buNone/>
            </a:pPr>
            <a:r>
              <a:rPr lang="mn-MN" sz="3000" dirty="0" smtClean="0">
                <a:latin typeface="Arial" pitchFamily="34" charset="0"/>
                <a:cs typeface="Arial" pitchFamily="34" charset="0"/>
              </a:rPr>
              <a:t>     </a:t>
            </a:r>
            <a:r>
              <a:rPr lang="en-US" sz="3000" dirty="0" smtClean="0">
                <a:latin typeface="Arial" pitchFamily="34" charset="0"/>
                <a:cs typeface="Arial" pitchFamily="34" charset="0"/>
              </a:rPr>
              <a:t>(</a:t>
            </a:r>
            <a:r>
              <a:rPr lang="mn-MN" sz="3000" dirty="0" smtClean="0">
                <a:latin typeface="Arial" pitchFamily="34" charset="0"/>
                <a:cs typeface="Arial" pitchFamily="34" charset="0"/>
              </a:rPr>
              <a:t>Бэлэн мөнгө+ТБҮЦ+ дансаарх авлага</a:t>
            </a:r>
            <a:r>
              <a:rPr lang="en-US" sz="3000" dirty="0" smtClean="0">
                <a:latin typeface="Arial" pitchFamily="34" charset="0"/>
                <a:cs typeface="Arial" pitchFamily="34" charset="0"/>
              </a:rPr>
              <a:t>)</a:t>
            </a:r>
            <a:r>
              <a:rPr lang="mn-MN" sz="3000" dirty="0" smtClean="0">
                <a:latin typeface="Arial" pitchFamily="34" charset="0"/>
                <a:cs typeface="Arial" pitchFamily="34" charset="0"/>
              </a:rPr>
              <a:t>/БХӨТ</a:t>
            </a:r>
            <a:endParaRPr lang="en-US" sz="3000" dirty="0" smtClean="0">
              <a:latin typeface="Arial" pitchFamily="34" charset="0"/>
              <a:cs typeface="Arial" pitchFamily="34" charset="0"/>
            </a:endParaRPr>
          </a:p>
          <a:p>
            <a:pPr marL="624078" indent="-514350">
              <a:buNone/>
            </a:pPr>
            <a:r>
              <a:rPr lang="en-US" sz="3000" dirty="0" smtClean="0">
                <a:latin typeface="Arial" pitchFamily="34" charset="0"/>
                <a:cs typeface="Arial" pitchFamily="34" charset="0"/>
              </a:rPr>
              <a:t>2.</a:t>
            </a:r>
            <a:r>
              <a:rPr lang="mn-MN" sz="3000" dirty="0" smtClean="0">
                <a:latin typeface="Arial" pitchFamily="34" charset="0"/>
                <a:cs typeface="Arial" pitchFamily="34" charset="0"/>
              </a:rPr>
              <a:t> </a:t>
            </a:r>
            <a:r>
              <a:rPr lang="en-US" sz="3000" dirty="0" smtClean="0">
                <a:latin typeface="Arial" pitchFamily="34" charset="0"/>
                <a:cs typeface="Arial" pitchFamily="34" charset="0"/>
              </a:rPr>
              <a:t> </a:t>
            </a:r>
            <a:r>
              <a:rPr lang="mn-MN" sz="3000" dirty="0" smtClean="0">
                <a:latin typeface="Arial" pitchFamily="34" charset="0"/>
                <a:cs typeface="Arial" pitchFamily="34" charset="0"/>
              </a:rPr>
              <a:t>Эргэлтийн харьцаа:</a:t>
            </a:r>
          </a:p>
          <a:p>
            <a:pPr marL="624078" indent="-514350">
              <a:buNone/>
            </a:pPr>
            <a:r>
              <a:rPr lang="mn-MN" sz="3000" dirty="0" smtClean="0">
                <a:latin typeface="Arial" pitchFamily="34" charset="0"/>
                <a:cs typeface="Arial" pitchFamily="34" charset="0"/>
              </a:rPr>
              <a:t>	Эргэлтийн хөрөнгө/БХӨТ</a:t>
            </a:r>
          </a:p>
          <a:p>
            <a:pPr marL="624078" indent="-514350" algn="just">
              <a:buNone/>
            </a:pPr>
            <a:r>
              <a:rPr lang="mn-MN" sz="3000" dirty="0" smtClean="0">
                <a:latin typeface="Arial" pitchFamily="34" charset="0"/>
                <a:cs typeface="Arial" pitchFamily="34" charset="0"/>
              </a:rPr>
              <a:t>	</a:t>
            </a:r>
            <a:r>
              <a:rPr lang="mn-MN" sz="2600" b="1" dirty="0" smtClean="0">
                <a:solidFill>
                  <a:srgbClr val="0070C0"/>
                </a:solidFill>
                <a:latin typeface="Arial" pitchFamily="34" charset="0"/>
                <a:cs typeface="Arial" pitchFamily="34" charset="0"/>
              </a:rPr>
              <a:t>Энэхүү үзүүлэлтүүд нь бэлэн мөнгөний байдлын харьцааны хүртвэр дэх үзүүлэлтүүдийг хөрөнгийн бэлэн мөнгө рүү хөрвөх чадвараар өргөжүүлсэн үзүүлэлт юм. Энэ 2 үзүүлэлт өндөр байх нь компанийн төлбөрийн чадварын байдал сайн байгааг харуулна.</a:t>
            </a:r>
          </a:p>
          <a:p>
            <a:pPr marL="624078" indent="-514350">
              <a:buNone/>
            </a:pPr>
            <a:endParaRPr lang="en-US" dirty="0"/>
          </a:p>
        </p:txBody>
      </p:sp>
      <p:sp>
        <p:nvSpPr>
          <p:cNvPr id="3" name="Title 2"/>
          <p:cNvSpPr>
            <a:spLocks noGrp="1"/>
          </p:cNvSpPr>
          <p:nvPr>
            <p:ph type="title"/>
          </p:nvPr>
        </p:nvSpPr>
        <p:spPr/>
        <p:txBody>
          <a:bodyPr>
            <a:noAutofit/>
          </a:bodyPr>
          <a:lstStyle/>
          <a:p>
            <a:r>
              <a:rPr lang="mn-MN" sz="3800" i="1" dirty="0" smtClean="0">
                <a:solidFill>
                  <a:srgbClr val="0070C0"/>
                </a:solidFill>
                <a:latin typeface="Arial" pitchFamily="34" charset="0"/>
                <a:cs typeface="Arial" pitchFamily="34" charset="0"/>
              </a:rPr>
              <a:t>Төлбөрийн чадварын түгээмэл ашиглагддаг 2 харьцаа</a:t>
            </a:r>
            <a:endParaRPr lang="en-US" sz="3800" i="1" dirty="0">
              <a:solidFill>
                <a:srgbClr val="0070C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14600"/>
            <a:ext cx="8229600" cy="3492691"/>
          </a:xfrm>
        </p:spPr>
        <p:txBody>
          <a:bodyPr>
            <a:normAutofit fontScale="92500" lnSpcReduction="10000"/>
          </a:bodyPr>
          <a:lstStyle/>
          <a:p>
            <a:pPr>
              <a:buNone/>
            </a:pPr>
            <a:r>
              <a:rPr lang="mn-MN" dirty="0" smtClean="0"/>
              <a:t>Төлбөрийн баланс гэдэг нь төлбөрийн хэрэгслүүдийг төлөгдөх өр төлбөрүүдийн хэмжээтэй зэрэгцүүлж авч үздэг ойлголт юм. Төлбөрийн баланс гаргахын тулд авлага болон өр төлбөрийн талаархи мэдээлэл хангалттай байх ёстой. Өөрөөр хэлбэл тухайн авлагыг ямар хугацаанд цуглуулж чадах тухайн өр төлбөрийг яг хэдийд буцааж төлөх талаарх мэдээлэл тодорхой байх ёстой. </a:t>
            </a:r>
            <a:endParaRPr lang="en-US" dirty="0"/>
          </a:p>
        </p:txBody>
      </p:sp>
      <p:sp>
        <p:nvSpPr>
          <p:cNvPr id="3" name="Title 2"/>
          <p:cNvSpPr>
            <a:spLocks noGrp="1"/>
          </p:cNvSpPr>
          <p:nvPr>
            <p:ph type="title"/>
          </p:nvPr>
        </p:nvSpPr>
        <p:spPr>
          <a:xfrm>
            <a:off x="685800" y="533400"/>
            <a:ext cx="8229600" cy="2087562"/>
          </a:xfrm>
        </p:spPr>
        <p:txBody>
          <a:bodyPr>
            <a:normAutofit fontScale="90000"/>
          </a:bodyPr>
          <a:lstStyle/>
          <a:p>
            <a:r>
              <a:rPr lang="en-US" sz="4200" i="1" dirty="0" smtClean="0">
                <a:solidFill>
                  <a:srgbClr val="0070C0"/>
                </a:solidFill>
                <a:latin typeface="Arial" pitchFamily="34" charset="0"/>
                <a:cs typeface="Arial" pitchFamily="34" charset="0"/>
              </a:rPr>
              <a:t>II </a:t>
            </a:r>
            <a:r>
              <a:rPr lang="mn-MN" sz="4200" i="1" dirty="0" smtClean="0">
                <a:solidFill>
                  <a:srgbClr val="0070C0"/>
                </a:solidFill>
                <a:latin typeface="Arial" pitchFamily="34" charset="0"/>
                <a:cs typeface="Arial" pitchFamily="34" charset="0"/>
              </a:rPr>
              <a:t>арга:</a:t>
            </a:r>
            <a:br>
              <a:rPr lang="mn-MN" sz="4200" i="1" dirty="0" smtClean="0">
                <a:solidFill>
                  <a:srgbClr val="0070C0"/>
                </a:solidFill>
                <a:latin typeface="Arial" pitchFamily="34" charset="0"/>
                <a:cs typeface="Arial" pitchFamily="34" charset="0"/>
              </a:rPr>
            </a:br>
            <a:r>
              <a:rPr lang="mn-MN" sz="4200" i="1" dirty="0" smtClean="0">
                <a:solidFill>
                  <a:srgbClr val="0070C0"/>
                </a:solidFill>
                <a:latin typeface="Arial" pitchFamily="34" charset="0"/>
                <a:cs typeface="Arial" pitchFamily="34" charset="0"/>
              </a:rPr>
              <a:t> 		Төлбөрийн чадварыг 		төлбөрийн баланс үйлдэх 			аргаар үнэлэх </a:t>
            </a:r>
            <a:r>
              <a:rPr lang="mn-MN" dirty="0" smtClean="0"/>
              <a:t/>
            </a:r>
            <a:br>
              <a:rPr lang="mn-MN" dirty="0" smtClean="0"/>
            </a:b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624078" indent="-514350">
              <a:buAutoNum type="arabicPeriod"/>
            </a:pPr>
            <a:r>
              <a:rPr lang="mn-MN" dirty="0" smtClean="0"/>
              <a:t>Авлага болон өр төлбөрийн хугацаанд үндэслэж төлбөрийн хэрэгслийг тооцоолох</a:t>
            </a:r>
          </a:p>
          <a:p>
            <a:pPr marL="624078" indent="-514350">
              <a:buAutoNum type="arabicPeriod"/>
            </a:pPr>
            <a:r>
              <a:rPr lang="mn-MN" dirty="0" smtClean="0"/>
              <a:t>Авлага болон өр төлбөрийн эргэцийг тооцоолж түүнд үндэслэж төлбөрийн хэрэгслийг тооцоолох</a:t>
            </a:r>
          </a:p>
        </p:txBody>
      </p:sp>
      <p:sp>
        <p:nvSpPr>
          <p:cNvPr id="3" name="Title 2"/>
          <p:cNvSpPr>
            <a:spLocks noGrp="1"/>
          </p:cNvSpPr>
          <p:nvPr>
            <p:ph type="title"/>
          </p:nvPr>
        </p:nvSpPr>
        <p:spPr/>
        <p:txBody>
          <a:bodyPr>
            <a:noAutofit/>
          </a:bodyPr>
          <a:lstStyle/>
          <a:p>
            <a:pPr algn="ctr"/>
            <a:r>
              <a:rPr lang="mn-MN" sz="3800" i="1" dirty="0" smtClean="0">
                <a:solidFill>
                  <a:srgbClr val="0070C0"/>
                </a:solidFill>
                <a:latin typeface="Arial" pitchFamily="34" charset="0"/>
                <a:cs typeface="Arial" pitchFamily="34" charset="0"/>
              </a:rPr>
              <a:t>Төлбөрийн балансыг бэлтгэх 2 арга</a:t>
            </a:r>
            <a:endParaRPr lang="en-US" sz="3800" i="1" dirty="0">
              <a:solidFill>
                <a:srgbClr val="0070C0"/>
              </a:solidFill>
              <a:latin typeface="Arial" pitchFamily="34" charset="0"/>
              <a:cs typeface="Arial" pitchFamily="34" charset="0"/>
            </a:endParaRPr>
          </a:p>
        </p:txBody>
      </p:sp>
      <p:graphicFrame>
        <p:nvGraphicFramePr>
          <p:cNvPr id="4" name="Table 3"/>
          <p:cNvGraphicFramePr>
            <a:graphicFrameLocks noGrp="1"/>
          </p:cNvGraphicFramePr>
          <p:nvPr/>
        </p:nvGraphicFramePr>
        <p:xfrm>
          <a:off x="838200" y="4191000"/>
          <a:ext cx="8001000" cy="1949866"/>
        </p:xfrm>
        <a:graphic>
          <a:graphicData uri="http://schemas.openxmlformats.org/drawingml/2006/table">
            <a:tbl>
              <a:tblPr firstRow="1" bandRow="1">
                <a:tableStyleId>{5C22544A-7EE6-4342-B048-85BDC9FD1C3A}</a:tableStyleId>
              </a:tblPr>
              <a:tblGrid>
                <a:gridCol w="2971800"/>
                <a:gridCol w="1143000"/>
                <a:gridCol w="3048000"/>
                <a:gridCol w="838200"/>
              </a:tblGrid>
              <a:tr h="548789">
                <a:tc>
                  <a:txBody>
                    <a:bodyPr/>
                    <a:lstStyle/>
                    <a:p>
                      <a:r>
                        <a:rPr lang="mn-MN" dirty="0" smtClean="0"/>
                        <a:t>Төлбөрийн</a:t>
                      </a:r>
                      <a:r>
                        <a:rPr lang="mn-MN" baseline="0" dirty="0" smtClean="0"/>
                        <a:t> хэрэгслүүд</a:t>
                      </a:r>
                      <a:endParaRPr lang="en-US" dirty="0"/>
                    </a:p>
                  </a:txBody>
                  <a:tcPr/>
                </a:tc>
                <a:tc>
                  <a:txBody>
                    <a:bodyPr/>
                    <a:lstStyle/>
                    <a:p>
                      <a:r>
                        <a:rPr lang="mn-MN" dirty="0" smtClean="0"/>
                        <a:t>Дүн </a:t>
                      </a:r>
                      <a:endParaRPr lang="en-US" dirty="0"/>
                    </a:p>
                  </a:txBody>
                  <a:tcPr/>
                </a:tc>
                <a:tc>
                  <a:txBody>
                    <a:bodyPr/>
                    <a:lstStyle/>
                    <a:p>
                      <a:r>
                        <a:rPr lang="mn-MN" dirty="0" smtClean="0"/>
                        <a:t>Өр төлбөрүүд</a:t>
                      </a:r>
                      <a:r>
                        <a:rPr lang="mn-MN" baseline="0" dirty="0" smtClean="0"/>
                        <a:t> </a:t>
                      </a:r>
                      <a:endParaRPr lang="en-US" dirty="0"/>
                    </a:p>
                  </a:txBody>
                  <a:tcPr/>
                </a:tc>
                <a:tc>
                  <a:txBody>
                    <a:bodyPr/>
                    <a:lstStyle/>
                    <a:p>
                      <a:r>
                        <a:rPr lang="mn-MN" dirty="0" smtClean="0"/>
                        <a:t>Дүн </a:t>
                      </a:r>
                      <a:endParaRPr lang="en-US" dirty="0"/>
                    </a:p>
                  </a:txBody>
                  <a:tcPr/>
                </a:tc>
              </a:tr>
              <a:tr h="884104">
                <a:tc>
                  <a:txBody>
                    <a:bodyPr/>
                    <a:lstStyle/>
                    <a:p>
                      <a:r>
                        <a:rPr lang="mn-MN" dirty="0" smtClean="0"/>
                        <a:t>Мөнгөн</a:t>
                      </a:r>
                      <a:r>
                        <a:rPr lang="mn-MN" baseline="0" dirty="0" smtClean="0"/>
                        <a:t> хөрөнгө</a:t>
                      </a:r>
                    </a:p>
                    <a:p>
                      <a:r>
                        <a:rPr lang="mn-MN" baseline="0" dirty="0" smtClean="0"/>
                        <a:t>Авлага /1сард авах/</a:t>
                      </a:r>
                    </a:p>
                    <a:p>
                      <a:r>
                        <a:rPr lang="mn-MN" baseline="0" dirty="0" smtClean="0"/>
                        <a:t>Төлбөрийн хомсдол</a:t>
                      </a:r>
                      <a:endParaRPr lang="en-US" dirty="0"/>
                    </a:p>
                  </a:txBody>
                  <a:tcPr/>
                </a:tc>
                <a:tc>
                  <a:txBody>
                    <a:bodyPr/>
                    <a:lstStyle/>
                    <a:p>
                      <a:endParaRPr lang="en-US" dirty="0"/>
                    </a:p>
                  </a:txBody>
                  <a:tcPr/>
                </a:tc>
                <a:tc>
                  <a:txBody>
                    <a:bodyPr/>
                    <a:lstStyle/>
                    <a:p>
                      <a:r>
                        <a:rPr lang="mn-MN" dirty="0" smtClean="0"/>
                        <a:t>Төлбөрийн нэхэмжлэх /</a:t>
                      </a:r>
                      <a:r>
                        <a:rPr lang="mn-MN" baseline="0" dirty="0" smtClean="0"/>
                        <a:t>1сард/</a:t>
                      </a:r>
                    </a:p>
                    <a:p>
                      <a:r>
                        <a:rPr lang="mn-MN" baseline="0" dirty="0" smtClean="0"/>
                        <a:t>Төлбөрийн илүүдэл</a:t>
                      </a:r>
                      <a:endParaRPr lang="en-US" dirty="0"/>
                    </a:p>
                  </a:txBody>
                  <a:tcPr/>
                </a:tc>
                <a:tc>
                  <a:txBody>
                    <a:bodyPr/>
                    <a:lstStyle/>
                    <a:p>
                      <a:endParaRPr lang="en-US" dirty="0"/>
                    </a:p>
                  </a:txBody>
                  <a:tcPr/>
                </a:tc>
              </a:tr>
              <a:tr h="486677">
                <a:tc>
                  <a:txBody>
                    <a:bodyPr/>
                    <a:lstStyle/>
                    <a:p>
                      <a:r>
                        <a:rPr lang="mn-MN" dirty="0" smtClean="0"/>
                        <a:t>Дүн </a:t>
                      </a:r>
                      <a:endParaRPr lang="en-US" dirty="0"/>
                    </a:p>
                  </a:txBody>
                  <a:tcPr/>
                </a:tc>
                <a:tc>
                  <a:txBody>
                    <a:bodyPr/>
                    <a:lstStyle/>
                    <a:p>
                      <a:r>
                        <a:rPr lang="mn-MN" dirty="0" smtClean="0"/>
                        <a:t>=</a:t>
                      </a:r>
                      <a:endParaRPr lang="en-US" dirty="0"/>
                    </a:p>
                  </a:txBody>
                  <a:tcPr/>
                </a:tc>
                <a:tc>
                  <a:txBody>
                    <a:bodyPr/>
                    <a:lstStyle/>
                    <a:p>
                      <a:r>
                        <a:rPr lang="mn-MN" dirty="0" smtClean="0"/>
                        <a:t>Дүн </a:t>
                      </a:r>
                      <a:endParaRPr lang="en-US" dirty="0"/>
                    </a:p>
                  </a:txBody>
                  <a:tcPr/>
                </a:tc>
                <a:tc>
                  <a:txBody>
                    <a:bodyPr/>
                    <a:lstStyle/>
                    <a:p>
                      <a:r>
                        <a:rPr lang="mn-MN" dirty="0" smtClean="0"/>
                        <a:t>=</a:t>
                      </a:r>
                      <a:endParaRPr lang="en-US" dirty="0"/>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52800"/>
            <a:ext cx="8229600" cy="2654491"/>
          </a:xfrm>
        </p:spPr>
        <p:txBody>
          <a:bodyPr>
            <a:normAutofit/>
          </a:bodyPr>
          <a:lstStyle/>
          <a:p>
            <a:pPr algn="just">
              <a:buNone/>
            </a:pPr>
            <a:r>
              <a:rPr lang="mn-MN" sz="2800" dirty="0" smtClean="0">
                <a:latin typeface="Arial" pitchFamily="34" charset="0"/>
                <a:cs typeface="Arial" pitchFamily="34" charset="0"/>
              </a:rPr>
              <a:t>	Төлбөрийн чадварыг илэрхийлэгч үзүүлэлтүүдийн хооронд нь харьцуулж үздэг систем юм. Төлбөрийн чадварын үнэлгээнд дараах харьцангуй үзүүлэлтүүдийг ихэвчлэн ашигладаг. </a:t>
            </a:r>
            <a:endParaRPr lang="en-US" sz="2800" dirty="0">
              <a:latin typeface="Arial" pitchFamily="34" charset="0"/>
              <a:cs typeface="Arial" pitchFamily="34" charset="0"/>
            </a:endParaRPr>
          </a:p>
        </p:txBody>
      </p:sp>
      <p:sp>
        <p:nvSpPr>
          <p:cNvPr id="3" name="Title 2"/>
          <p:cNvSpPr>
            <a:spLocks noGrp="1"/>
          </p:cNvSpPr>
          <p:nvPr>
            <p:ph type="title"/>
          </p:nvPr>
        </p:nvSpPr>
        <p:spPr>
          <a:xfrm>
            <a:off x="228600" y="914400"/>
            <a:ext cx="8763000" cy="1676400"/>
          </a:xfrm>
        </p:spPr>
        <p:txBody>
          <a:bodyPr>
            <a:noAutofit/>
          </a:bodyPr>
          <a:lstStyle/>
          <a:p>
            <a:pPr marL="624078" indent="-514350"/>
            <a:r>
              <a:rPr lang="en-US" sz="3800" i="1" dirty="0" smtClean="0">
                <a:solidFill>
                  <a:srgbClr val="0070C0"/>
                </a:solidFill>
                <a:latin typeface="Arial" pitchFamily="34" charset="0"/>
                <a:cs typeface="Arial" pitchFamily="34" charset="0"/>
              </a:rPr>
              <a:t>III</a:t>
            </a:r>
            <a:r>
              <a:rPr lang="mn-MN" sz="3800" i="1" dirty="0" smtClean="0">
                <a:solidFill>
                  <a:srgbClr val="0070C0"/>
                </a:solidFill>
                <a:latin typeface="Arial" pitchFamily="34" charset="0"/>
                <a:cs typeface="Arial" pitchFamily="34" charset="0"/>
              </a:rPr>
              <a:t> арга: </a:t>
            </a:r>
            <a:br>
              <a:rPr lang="mn-MN" sz="3800" i="1" dirty="0" smtClean="0">
                <a:solidFill>
                  <a:srgbClr val="0070C0"/>
                </a:solidFill>
                <a:latin typeface="Arial" pitchFamily="34" charset="0"/>
                <a:cs typeface="Arial" pitchFamily="34" charset="0"/>
              </a:rPr>
            </a:br>
            <a:r>
              <a:rPr lang="mn-MN" sz="3800" i="1" dirty="0" smtClean="0">
                <a:solidFill>
                  <a:srgbClr val="0070C0"/>
                </a:solidFill>
                <a:latin typeface="Arial" pitchFamily="34" charset="0"/>
                <a:cs typeface="Arial" pitchFamily="34" charset="0"/>
              </a:rPr>
              <a:t>		Төлбөрийн чадварыг 			харьцангуй үзүүлэлтийн системээр буюу харьцаагаар 						үнэлэх</a:t>
            </a:r>
            <a:r>
              <a:rPr lang="en-US" sz="3800" dirty="0" smtClean="0"/>
              <a:t/>
            </a:r>
            <a:br>
              <a:rPr lang="en-US" sz="3800" dirty="0" smtClean="0"/>
            </a:br>
            <a:endParaRPr lang="en-US" sz="3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85800"/>
            <a:ext cx="8229600" cy="5321491"/>
          </a:xfrm>
        </p:spPr>
        <p:txBody>
          <a:bodyPr>
            <a:normAutofit/>
          </a:bodyPr>
          <a:lstStyle/>
          <a:p>
            <a:pPr algn="just">
              <a:buNone/>
            </a:pPr>
            <a:r>
              <a:rPr lang="mn-MN" sz="2800" dirty="0" smtClean="0">
                <a:latin typeface="Arial" pitchFamily="34" charset="0"/>
                <a:cs typeface="Arial" pitchFamily="34" charset="0"/>
              </a:rPr>
              <a:t>1. </a:t>
            </a:r>
            <a:r>
              <a:rPr lang="mn-MN" sz="2800" i="1" dirty="0" smtClean="0">
                <a:latin typeface="Arial" pitchFamily="34" charset="0"/>
                <a:cs typeface="Arial" pitchFamily="34" charset="0"/>
              </a:rPr>
              <a:t>Төлбөр барагдуулах өнөөгийн боломж:</a:t>
            </a:r>
          </a:p>
          <a:p>
            <a:pPr algn="just">
              <a:buNone/>
            </a:pPr>
            <a:r>
              <a:rPr lang="mn-MN" sz="2800" dirty="0" smtClean="0">
                <a:latin typeface="Arial" pitchFamily="34" charset="0"/>
                <a:cs typeface="Arial" pitchFamily="34" charset="0"/>
              </a:rPr>
              <a:t>		</a:t>
            </a:r>
            <a:r>
              <a:rPr lang="mn-MN" sz="2800" b="1" dirty="0" smtClean="0">
                <a:latin typeface="Arial" pitchFamily="34" charset="0"/>
                <a:cs typeface="Arial" pitchFamily="34" charset="0"/>
              </a:rPr>
              <a:t>А. </a:t>
            </a:r>
            <a:r>
              <a:rPr lang="en-US" sz="2800" b="1" dirty="0" smtClean="0">
                <a:latin typeface="Arial" pitchFamily="34" charset="0"/>
                <a:cs typeface="Arial" pitchFamily="34" charset="0"/>
              </a:rPr>
              <a:t>К</a:t>
            </a:r>
            <a:r>
              <a:rPr lang="en-US" sz="2800" b="1" baseline="-25000" dirty="0" smtClean="0">
                <a:latin typeface="Arial" pitchFamily="34" charset="0"/>
                <a:cs typeface="Arial" pitchFamily="34" charset="0"/>
              </a:rPr>
              <a:t>ТБӨ</a:t>
            </a:r>
            <a:r>
              <a:rPr lang="en-US" sz="2800" b="1" dirty="0" smtClean="0">
                <a:latin typeface="Arial" pitchFamily="34" charset="0"/>
                <a:cs typeface="Arial" pitchFamily="34" charset="0"/>
              </a:rPr>
              <a:t>= (</a:t>
            </a:r>
            <a:r>
              <a:rPr lang="mn-MN" sz="2800" b="1" dirty="0" smtClean="0">
                <a:latin typeface="Arial" pitchFamily="34" charset="0"/>
                <a:cs typeface="Arial" pitchFamily="34" charset="0"/>
              </a:rPr>
              <a:t>мөнгө+ үнэт цаас</a:t>
            </a:r>
            <a:r>
              <a:rPr lang="en-US" sz="2800" b="1" dirty="0" smtClean="0">
                <a:latin typeface="Arial" pitchFamily="34" charset="0"/>
                <a:cs typeface="Arial" pitchFamily="34" charset="0"/>
              </a:rPr>
              <a:t>)/ </a:t>
            </a:r>
            <a:r>
              <a:rPr lang="mn-MN" sz="2800" b="1" dirty="0" smtClean="0">
                <a:latin typeface="Arial" pitchFamily="34" charset="0"/>
                <a:cs typeface="Arial" pitchFamily="34" charset="0"/>
              </a:rPr>
              <a:t>БХӨТ </a:t>
            </a:r>
          </a:p>
          <a:p>
            <a:pPr algn="just">
              <a:buNone/>
            </a:pPr>
            <a:r>
              <a:rPr lang="mn-MN" sz="2400" dirty="0" smtClean="0">
                <a:latin typeface="Arial" pitchFamily="34" charset="0"/>
                <a:cs typeface="Arial" pitchFamily="34" charset="0"/>
              </a:rPr>
              <a:t>Энэ нь 0,2- оос багагуй байвал зохимжтой гэж үздэг. </a:t>
            </a:r>
          </a:p>
          <a:p>
            <a:pPr algn="just">
              <a:buNone/>
            </a:pPr>
            <a:r>
              <a:rPr lang="mn-MN" sz="2800" dirty="0" smtClean="0">
                <a:latin typeface="Arial" pitchFamily="34" charset="0"/>
                <a:cs typeface="Arial" pitchFamily="34" charset="0"/>
              </a:rPr>
              <a:t>		</a:t>
            </a:r>
            <a:r>
              <a:rPr lang="mn-MN" sz="2800" b="1" dirty="0" smtClean="0">
                <a:latin typeface="Arial" pitchFamily="34" charset="0"/>
                <a:cs typeface="Arial" pitchFamily="34" charset="0"/>
              </a:rPr>
              <a:t>Б. К</a:t>
            </a:r>
            <a:r>
              <a:rPr lang="mn-MN" sz="2800" b="1" baseline="-25000" dirty="0" smtClean="0">
                <a:latin typeface="Arial" pitchFamily="34" charset="0"/>
                <a:cs typeface="Arial" pitchFamily="34" charset="0"/>
              </a:rPr>
              <a:t>нөх </a:t>
            </a:r>
            <a:r>
              <a:rPr lang="en-US" sz="2800" b="1" dirty="0" smtClean="0">
                <a:latin typeface="Arial" pitchFamily="34" charset="0"/>
                <a:cs typeface="Arial" pitchFamily="34" charset="0"/>
              </a:rPr>
              <a:t>= ЭХ / БХӨТ</a:t>
            </a:r>
            <a:r>
              <a:rPr lang="mn-MN" sz="2800" b="1" dirty="0" smtClean="0">
                <a:latin typeface="Arial" pitchFamily="34" charset="0"/>
                <a:cs typeface="Arial" pitchFamily="34" charset="0"/>
              </a:rPr>
              <a:t> </a:t>
            </a:r>
          </a:p>
          <a:p>
            <a:pPr algn="just">
              <a:buNone/>
            </a:pPr>
            <a:r>
              <a:rPr lang="mn-MN" sz="2400" dirty="0" smtClean="0">
                <a:latin typeface="Arial" pitchFamily="34" charset="0"/>
                <a:cs typeface="Arial" pitchFamily="34" charset="0"/>
              </a:rPr>
              <a:t>Энэ коэффициент 2-3-ын хооронд байвал зохимжтой гэж үздэг.  Өөрөөр хэлбэл эргэлтийн харьцаа юм.</a:t>
            </a:r>
          </a:p>
          <a:p>
            <a:pPr algn="just">
              <a:buNone/>
            </a:pPr>
            <a:r>
              <a:rPr lang="mn-MN" sz="2800" dirty="0" smtClean="0">
                <a:latin typeface="Arial" pitchFamily="34" charset="0"/>
                <a:cs typeface="Arial" pitchFamily="34" charset="0"/>
              </a:rPr>
              <a:t>2. </a:t>
            </a:r>
            <a:r>
              <a:rPr lang="mn-MN" sz="2800" i="1" dirty="0" smtClean="0">
                <a:latin typeface="Arial" pitchFamily="34" charset="0"/>
                <a:cs typeface="Arial" pitchFamily="34" charset="0"/>
              </a:rPr>
              <a:t>Төлбөрийг барагдуулах ойрын боломж:</a:t>
            </a:r>
          </a:p>
          <a:p>
            <a:pPr algn="just">
              <a:buNone/>
            </a:pPr>
            <a:r>
              <a:rPr lang="mn-MN" sz="2800" dirty="0" smtClean="0">
                <a:latin typeface="Arial" pitchFamily="34" charset="0"/>
                <a:cs typeface="Arial" pitchFamily="34" charset="0"/>
              </a:rPr>
              <a:t>		     </a:t>
            </a:r>
            <a:r>
              <a:rPr lang="mn-MN" sz="2800" b="1" dirty="0" smtClean="0">
                <a:latin typeface="Arial" pitchFamily="34" charset="0"/>
                <a:cs typeface="Arial" pitchFamily="34" charset="0"/>
              </a:rPr>
              <a:t>Ктч</a:t>
            </a:r>
            <a:r>
              <a:rPr lang="en-US" sz="2800" b="1" dirty="0" smtClean="0">
                <a:latin typeface="Arial" pitchFamily="34" charset="0"/>
                <a:cs typeface="Arial" pitchFamily="34" charset="0"/>
              </a:rPr>
              <a:t> =( </a:t>
            </a:r>
            <a:r>
              <a:rPr lang="mn-MN" sz="2800" b="1" dirty="0" smtClean="0">
                <a:latin typeface="Arial" pitchFamily="34" charset="0"/>
                <a:cs typeface="Arial" pitchFamily="34" charset="0"/>
              </a:rPr>
              <a:t>МХ+ҮЦ+ авлага</a:t>
            </a:r>
            <a:r>
              <a:rPr lang="en-US" sz="2800" b="1" dirty="0" smtClean="0">
                <a:latin typeface="Arial" pitchFamily="34" charset="0"/>
                <a:cs typeface="Arial" pitchFamily="34" charset="0"/>
              </a:rPr>
              <a:t>)</a:t>
            </a:r>
            <a:r>
              <a:rPr lang="mn-MN" sz="2800" b="1" dirty="0" smtClean="0">
                <a:latin typeface="Arial" pitchFamily="34" charset="0"/>
                <a:cs typeface="Arial" pitchFamily="34" charset="0"/>
              </a:rPr>
              <a:t>/ БХӨТ</a:t>
            </a:r>
          </a:p>
          <a:p>
            <a:pPr algn="just">
              <a:buNone/>
            </a:pPr>
            <a:r>
              <a:rPr lang="mn-MN" sz="2400" dirty="0" smtClean="0">
                <a:latin typeface="Arial" pitchFamily="34" charset="0"/>
                <a:cs typeface="Arial" pitchFamily="34" charset="0"/>
              </a:rPr>
              <a:t>Энэ нь 0,8-1,0 түүнээс багагүй байвал зохимжтой гэж үзнэ.</a:t>
            </a:r>
            <a:endParaRPr lang="en-US" sz="2400" dirty="0" smtClean="0">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533400"/>
            <a:ext cx="9144000" cy="5715000"/>
          </a:xfrm>
        </p:spPr>
        <p:txBody>
          <a:bodyPr>
            <a:normAutofit/>
          </a:bodyPr>
          <a:lstStyle/>
          <a:p>
            <a:pPr>
              <a:buNone/>
            </a:pPr>
            <a:r>
              <a:rPr lang="mn-MN" sz="3000" dirty="0" smtClean="0">
                <a:latin typeface="Arial" pitchFamily="34" charset="0"/>
                <a:cs typeface="Arial" pitchFamily="34" charset="0"/>
              </a:rPr>
              <a:t>3. </a:t>
            </a:r>
            <a:r>
              <a:rPr lang="mn-MN" sz="3000" i="1" dirty="0" smtClean="0">
                <a:latin typeface="Arial" pitchFamily="34" charset="0"/>
                <a:cs typeface="Arial" pitchFamily="34" charset="0"/>
              </a:rPr>
              <a:t>Зах зээл хөгжсөн орнуудад ихэвчлэн хэрэглэдэг харьцаануудыг авч үзье:</a:t>
            </a:r>
          </a:p>
          <a:p>
            <a:pPr>
              <a:buNone/>
            </a:pPr>
            <a:r>
              <a:rPr lang="mn-MN" sz="3000" dirty="0" smtClean="0">
                <a:latin typeface="Arial" pitchFamily="34" charset="0"/>
                <a:cs typeface="Arial" pitchFamily="34" charset="0"/>
              </a:rPr>
              <a:t>А. Мөнгөн хөрөнгө хуримтлалын коэффициент</a:t>
            </a:r>
          </a:p>
          <a:p>
            <a:pPr>
              <a:buNone/>
            </a:pPr>
            <a:r>
              <a:rPr lang="mn-MN" sz="3000" dirty="0" smtClean="0">
                <a:latin typeface="Arial" pitchFamily="34" charset="0"/>
                <a:cs typeface="Arial" pitchFamily="34" charset="0"/>
              </a:rPr>
              <a:t>		</a:t>
            </a:r>
            <a:r>
              <a:rPr lang="mn-MN" sz="3000" b="1" dirty="0" smtClean="0">
                <a:latin typeface="Arial" pitchFamily="34" charset="0"/>
                <a:cs typeface="Arial" pitchFamily="34" charset="0"/>
              </a:rPr>
              <a:t>Кмх</a:t>
            </a:r>
            <a:r>
              <a:rPr lang="en-US" sz="3000" b="1" dirty="0" smtClean="0">
                <a:latin typeface="Arial" pitchFamily="34" charset="0"/>
                <a:cs typeface="Arial" pitchFamily="34" charset="0"/>
              </a:rPr>
              <a:t> = (</a:t>
            </a:r>
            <a:r>
              <a:rPr lang="mn-MN" sz="3000" b="1" dirty="0" smtClean="0">
                <a:latin typeface="Arial" pitchFamily="34" charset="0"/>
                <a:cs typeface="Arial" pitchFamily="34" charset="0"/>
              </a:rPr>
              <a:t>МХ+ҮЦ</a:t>
            </a:r>
            <a:r>
              <a:rPr lang="en-US" sz="3000" b="1" dirty="0" smtClean="0">
                <a:latin typeface="Arial" pitchFamily="34" charset="0"/>
                <a:cs typeface="Arial" pitchFamily="34" charset="0"/>
              </a:rPr>
              <a:t>)</a:t>
            </a:r>
            <a:r>
              <a:rPr lang="mn-MN" sz="3000" b="1" dirty="0" smtClean="0">
                <a:latin typeface="Arial" pitchFamily="34" charset="0"/>
                <a:cs typeface="Arial" pitchFamily="34" charset="0"/>
              </a:rPr>
              <a:t>/ БО</a:t>
            </a:r>
          </a:p>
          <a:p>
            <a:pPr>
              <a:buNone/>
            </a:pPr>
            <a:r>
              <a:rPr lang="mn-MN" sz="3000" dirty="0" smtClean="0">
                <a:latin typeface="Arial" pitchFamily="34" charset="0"/>
                <a:cs typeface="Arial" pitchFamily="34" charset="0"/>
              </a:rPr>
              <a:t>Б. Хөрвөх чадвар бүхий хөрөнгийн хувийн жин</a:t>
            </a:r>
          </a:p>
          <a:p>
            <a:pPr>
              <a:buNone/>
            </a:pPr>
            <a:r>
              <a:rPr lang="mn-MN" sz="3000" dirty="0" smtClean="0">
                <a:latin typeface="Arial" pitchFamily="34" charset="0"/>
                <a:cs typeface="Arial" pitchFamily="34" charset="0"/>
              </a:rPr>
              <a:t>		</a:t>
            </a:r>
            <a:r>
              <a:rPr lang="mn-MN" sz="3000" b="1" dirty="0" smtClean="0">
                <a:latin typeface="Arial" pitchFamily="34" charset="0"/>
                <a:cs typeface="Arial" pitchFamily="34" charset="0"/>
              </a:rPr>
              <a:t>Хувийн жин</a:t>
            </a:r>
            <a:r>
              <a:rPr lang="en-US" sz="3000" b="1" dirty="0" smtClean="0">
                <a:latin typeface="Arial" pitchFamily="34" charset="0"/>
                <a:cs typeface="Arial" pitchFamily="34" charset="0"/>
              </a:rPr>
              <a:t>=</a:t>
            </a:r>
            <a:r>
              <a:rPr lang="mn-MN" sz="3000" b="1" dirty="0" smtClean="0">
                <a:latin typeface="Arial" pitchFamily="34" charset="0"/>
                <a:cs typeface="Arial" pitchFamily="34" charset="0"/>
              </a:rPr>
              <a:t> </a:t>
            </a:r>
            <a:r>
              <a:rPr lang="en-US" sz="3000" b="1" dirty="0" smtClean="0">
                <a:latin typeface="Arial" pitchFamily="34" charset="0"/>
                <a:cs typeface="Arial" pitchFamily="34" charset="0"/>
              </a:rPr>
              <a:t>(</a:t>
            </a:r>
            <a:r>
              <a:rPr lang="mn-MN" sz="3000" b="1" dirty="0" smtClean="0">
                <a:latin typeface="Arial" pitchFamily="34" charset="0"/>
                <a:cs typeface="Arial" pitchFamily="34" charset="0"/>
              </a:rPr>
              <a:t>МХ+ҮЦ</a:t>
            </a:r>
            <a:r>
              <a:rPr lang="en-US" sz="3000" b="1" dirty="0" smtClean="0">
                <a:latin typeface="Arial" pitchFamily="34" charset="0"/>
                <a:cs typeface="Arial" pitchFamily="34" charset="0"/>
              </a:rPr>
              <a:t>)</a:t>
            </a:r>
            <a:r>
              <a:rPr lang="mn-MN" sz="3000" b="1" dirty="0" smtClean="0">
                <a:latin typeface="Arial" pitchFamily="34" charset="0"/>
                <a:cs typeface="Arial" pitchFamily="34" charset="0"/>
              </a:rPr>
              <a:t>/ Баланс дүн</a:t>
            </a:r>
          </a:p>
          <a:p>
            <a:pPr>
              <a:buNone/>
            </a:pPr>
            <a:r>
              <a:rPr lang="mn-MN" sz="3000" dirty="0" smtClean="0">
                <a:latin typeface="Arial" pitchFamily="34" charset="0"/>
                <a:cs typeface="Arial" pitchFamily="34" charset="0"/>
              </a:rPr>
              <a:t>В. Цэвэр орлогын норм буюу цэвэр мөнгөн гүйлгээ</a:t>
            </a:r>
          </a:p>
          <a:p>
            <a:pPr>
              <a:buNone/>
            </a:pPr>
            <a:r>
              <a:rPr lang="mn-MN" sz="3000" dirty="0" smtClean="0">
                <a:latin typeface="Arial" pitchFamily="34" charset="0"/>
                <a:cs typeface="Arial" pitchFamily="34" charset="0"/>
              </a:rPr>
              <a:t>	      </a:t>
            </a:r>
            <a:r>
              <a:rPr lang="mn-MN" sz="3000" b="1" dirty="0" smtClean="0">
                <a:latin typeface="Arial" pitchFamily="34" charset="0"/>
                <a:cs typeface="Arial" pitchFamily="34" charset="0"/>
              </a:rPr>
              <a:t>ЦМГ</a:t>
            </a:r>
            <a:r>
              <a:rPr lang="en-US" sz="3000" b="1" dirty="0" smtClean="0">
                <a:latin typeface="Arial" pitchFamily="34" charset="0"/>
                <a:cs typeface="Arial" pitchFamily="34" charset="0"/>
              </a:rPr>
              <a:t>=(</a:t>
            </a:r>
            <a:r>
              <a:rPr lang="mn-MN" sz="3000" b="1" dirty="0" smtClean="0">
                <a:latin typeface="Arial" pitchFamily="34" charset="0"/>
                <a:cs typeface="Arial" pitchFamily="34" charset="0"/>
              </a:rPr>
              <a:t>Цэвэр ашиг+ элэгдлийн зардал</a:t>
            </a:r>
            <a:r>
              <a:rPr lang="en-US" sz="3000" b="1" dirty="0" smtClean="0">
                <a:latin typeface="Arial" pitchFamily="34" charset="0"/>
                <a:cs typeface="Arial" pitchFamily="34" charset="0"/>
              </a:rPr>
              <a:t>)</a:t>
            </a:r>
            <a:r>
              <a:rPr lang="mn-MN" sz="3000" b="1" dirty="0" smtClean="0">
                <a:latin typeface="Arial" pitchFamily="34" charset="0"/>
                <a:cs typeface="Arial" pitchFamily="34" charset="0"/>
              </a:rPr>
              <a:t>/ БО</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nvPr>
        </p:nvGraphicFramePr>
        <p:xfrm>
          <a:off x="457200" y="1371600"/>
          <a:ext cx="8229600" cy="4633850"/>
        </p:xfrm>
        <a:graphic>
          <a:graphicData uri="http://schemas.openxmlformats.org/drawingml/2006/table">
            <a:tbl>
              <a:tblPr firstRow="1" bandRow="1">
                <a:tableStyleId>{5C22544A-7EE6-4342-B048-85BDC9FD1C3A}</a:tableStyleId>
              </a:tblPr>
              <a:tblGrid>
                <a:gridCol w="381000"/>
                <a:gridCol w="3581400"/>
                <a:gridCol w="4267200"/>
              </a:tblGrid>
              <a:tr h="380321">
                <a:tc>
                  <a:txBody>
                    <a:bodyPr/>
                    <a:lstStyle/>
                    <a:p>
                      <a:r>
                        <a:rPr lang="mn-MN" dirty="0" smtClean="0"/>
                        <a:t>№</a:t>
                      </a:r>
                      <a:endParaRPr lang="en-US" dirty="0"/>
                    </a:p>
                  </a:txBody>
                  <a:tcPr/>
                </a:tc>
                <a:tc>
                  <a:txBody>
                    <a:bodyPr/>
                    <a:lstStyle/>
                    <a:p>
                      <a:r>
                        <a:rPr lang="mn-MN" dirty="0" smtClean="0"/>
                        <a:t>Үзүүлэлтүүд</a:t>
                      </a:r>
                      <a:endParaRPr lang="en-US" dirty="0"/>
                    </a:p>
                  </a:txBody>
                  <a:tcPr/>
                </a:tc>
                <a:tc>
                  <a:txBody>
                    <a:bodyPr/>
                    <a:lstStyle/>
                    <a:p>
                      <a:r>
                        <a:rPr lang="mn-MN" dirty="0" smtClean="0"/>
                        <a:t>Томъёо</a:t>
                      </a:r>
                      <a:endParaRPr lang="en-US" dirty="0"/>
                    </a:p>
                  </a:txBody>
                  <a:tcPr/>
                </a:tc>
              </a:tr>
              <a:tr h="380321">
                <a:tc>
                  <a:txBody>
                    <a:bodyPr/>
                    <a:lstStyle/>
                    <a:p>
                      <a:r>
                        <a:rPr lang="mn-MN" dirty="0" smtClean="0">
                          <a:solidFill>
                            <a:schemeClr val="tx1"/>
                          </a:solidFill>
                        </a:rPr>
                        <a:t>1</a:t>
                      </a:r>
                      <a:endParaRPr lang="en-US" dirty="0">
                        <a:solidFill>
                          <a:schemeClr val="tx1"/>
                        </a:solidFill>
                      </a:endParaRPr>
                    </a:p>
                  </a:txBody>
                  <a:tcPr/>
                </a:tc>
                <a:tc>
                  <a:txBody>
                    <a:bodyPr/>
                    <a:lstStyle/>
                    <a:p>
                      <a:r>
                        <a:rPr lang="mn-MN" dirty="0" smtClean="0">
                          <a:solidFill>
                            <a:schemeClr val="tx1"/>
                          </a:solidFill>
                        </a:rPr>
                        <a:t>Цэвэр эргэлтийн хөрөнгө</a:t>
                      </a:r>
                      <a:endParaRPr lang="en-US" dirty="0">
                        <a:solidFill>
                          <a:schemeClr val="tx1"/>
                        </a:solidFill>
                      </a:endParaRPr>
                    </a:p>
                  </a:txBody>
                  <a:tcPr/>
                </a:tc>
                <a:tc>
                  <a:txBody>
                    <a:bodyPr/>
                    <a:lstStyle/>
                    <a:p>
                      <a:r>
                        <a:rPr lang="mn-MN" dirty="0" smtClean="0">
                          <a:solidFill>
                            <a:schemeClr val="tx1"/>
                          </a:solidFill>
                        </a:rPr>
                        <a:t>Нийт эргэлтийн</a:t>
                      </a:r>
                      <a:r>
                        <a:rPr lang="mn-MN" baseline="0" dirty="0" smtClean="0">
                          <a:solidFill>
                            <a:schemeClr val="tx1"/>
                          </a:solidFill>
                        </a:rPr>
                        <a:t> хөрөнгө- БХӨТ</a:t>
                      </a:r>
                      <a:endParaRPr lang="en-US" dirty="0">
                        <a:solidFill>
                          <a:schemeClr val="tx1"/>
                        </a:solidFill>
                      </a:endParaRPr>
                    </a:p>
                  </a:txBody>
                  <a:tcPr/>
                </a:tc>
              </a:tr>
              <a:tr h="656444">
                <a:tc>
                  <a:txBody>
                    <a:bodyPr/>
                    <a:lstStyle/>
                    <a:p>
                      <a:r>
                        <a:rPr lang="mn-MN" dirty="0" smtClean="0"/>
                        <a:t>2</a:t>
                      </a:r>
                      <a:endParaRPr lang="en-US" dirty="0"/>
                    </a:p>
                  </a:txBody>
                  <a:tcPr/>
                </a:tc>
                <a:tc>
                  <a:txBody>
                    <a:bodyPr/>
                    <a:lstStyle/>
                    <a:p>
                      <a:r>
                        <a:rPr lang="mn-MN" dirty="0" smtClean="0"/>
                        <a:t>Үнэмлэхүйн  хөрвөх хөрөнгийн харьцаа</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latin typeface="Arial" pitchFamily="34" charset="0"/>
                          <a:cs typeface="Arial" pitchFamily="34" charset="0"/>
                        </a:rPr>
                        <a:t>(</a:t>
                      </a:r>
                      <a:r>
                        <a:rPr lang="mn-MN" dirty="0" smtClean="0">
                          <a:solidFill>
                            <a:schemeClr val="tx1"/>
                          </a:solidFill>
                          <a:latin typeface="Arial" pitchFamily="34" charset="0"/>
                          <a:cs typeface="Arial" pitchFamily="34" charset="0"/>
                        </a:rPr>
                        <a:t>Мөнгөн хөрөнгө+ ТБҮЦ</a:t>
                      </a:r>
                      <a:r>
                        <a:rPr lang="en-US" dirty="0" smtClean="0">
                          <a:solidFill>
                            <a:schemeClr val="tx1"/>
                          </a:solidFill>
                          <a:latin typeface="Arial" pitchFamily="34" charset="0"/>
                          <a:cs typeface="Arial" pitchFamily="34" charset="0"/>
                        </a:rPr>
                        <a:t>)</a:t>
                      </a:r>
                      <a:r>
                        <a:rPr lang="mn-MN" dirty="0" smtClean="0">
                          <a:solidFill>
                            <a:schemeClr val="tx1"/>
                          </a:solidFill>
                          <a:latin typeface="Arial" pitchFamily="34" charset="0"/>
                          <a:cs typeface="Arial" pitchFamily="34" charset="0"/>
                        </a:rPr>
                        <a:t>/ БХӨТ</a:t>
                      </a:r>
                      <a:endParaRPr lang="en-US" dirty="0">
                        <a:solidFill>
                          <a:schemeClr val="tx1"/>
                        </a:solidFill>
                        <a:latin typeface="Arial" pitchFamily="34" charset="0"/>
                        <a:cs typeface="Arial" pitchFamily="34" charset="0"/>
                      </a:endParaRPr>
                    </a:p>
                  </a:txBody>
                  <a:tcPr/>
                </a:tc>
              </a:tr>
              <a:tr h="656444">
                <a:tc>
                  <a:txBody>
                    <a:bodyPr/>
                    <a:lstStyle/>
                    <a:p>
                      <a:r>
                        <a:rPr lang="mn-MN" dirty="0" smtClean="0"/>
                        <a:t>3</a:t>
                      </a:r>
                      <a:endParaRPr lang="en-US" dirty="0"/>
                    </a:p>
                  </a:txBody>
                  <a:tcPr/>
                </a:tc>
                <a:tc>
                  <a:txBody>
                    <a:bodyPr/>
                    <a:lstStyle/>
                    <a:p>
                      <a:r>
                        <a:rPr lang="mn-MN" dirty="0" smtClean="0"/>
                        <a:t>Түргэн хөрвөх хөрөнгийн харьцаа</a:t>
                      </a:r>
                      <a:endParaRPr lang="en-US" dirty="0"/>
                    </a:p>
                  </a:txBody>
                  <a:tcPr/>
                </a:tc>
                <a:tc>
                  <a:txBody>
                    <a:bodyPr/>
                    <a:lstStyle/>
                    <a:p>
                      <a:r>
                        <a:rPr lang="en-US" dirty="0" smtClean="0"/>
                        <a:t>(</a:t>
                      </a:r>
                      <a:r>
                        <a:rPr lang="mn-MN" dirty="0" smtClean="0"/>
                        <a:t>Мөнгөн</a:t>
                      </a:r>
                      <a:r>
                        <a:rPr lang="mn-MN" baseline="0" dirty="0" smtClean="0"/>
                        <a:t> хөрөнгө + </a:t>
                      </a:r>
                      <a:r>
                        <a:rPr lang="mn-MN" dirty="0" smtClean="0">
                          <a:solidFill>
                            <a:schemeClr val="tx1"/>
                          </a:solidFill>
                          <a:latin typeface="Arial" pitchFamily="34" charset="0"/>
                          <a:cs typeface="Arial" pitchFamily="34" charset="0"/>
                        </a:rPr>
                        <a:t>ТБҮЦ+ авлага</a:t>
                      </a:r>
                      <a:r>
                        <a:rPr lang="en-US" dirty="0" smtClean="0">
                          <a:solidFill>
                            <a:schemeClr val="tx1"/>
                          </a:solidFill>
                          <a:latin typeface="Arial" pitchFamily="34" charset="0"/>
                          <a:cs typeface="Arial" pitchFamily="34" charset="0"/>
                        </a:rPr>
                        <a:t>) / </a:t>
                      </a:r>
                      <a:r>
                        <a:rPr lang="mn-MN" dirty="0" smtClean="0">
                          <a:solidFill>
                            <a:schemeClr val="tx1"/>
                          </a:solidFill>
                          <a:latin typeface="Arial" pitchFamily="34" charset="0"/>
                          <a:cs typeface="Arial" pitchFamily="34" charset="0"/>
                        </a:rPr>
                        <a:t>БХӨТ</a:t>
                      </a:r>
                      <a:endParaRPr lang="en-US" dirty="0"/>
                    </a:p>
                  </a:txBody>
                  <a:tcPr/>
                </a:tc>
              </a:tr>
              <a:tr h="356924">
                <a:tc>
                  <a:txBody>
                    <a:bodyPr/>
                    <a:lstStyle/>
                    <a:p>
                      <a:r>
                        <a:rPr lang="mn-MN" dirty="0" smtClean="0"/>
                        <a:t>4</a:t>
                      </a:r>
                      <a:endParaRPr lang="en-US" dirty="0"/>
                    </a:p>
                  </a:txBody>
                  <a:tcPr/>
                </a:tc>
                <a:tc>
                  <a:txBody>
                    <a:bodyPr/>
                    <a:lstStyle/>
                    <a:p>
                      <a:r>
                        <a:rPr lang="mn-MN" dirty="0" smtClean="0"/>
                        <a:t>Эргэлтийн харьцаа</a:t>
                      </a:r>
                      <a:endParaRPr lang="en-US" dirty="0"/>
                    </a:p>
                  </a:txBody>
                  <a:tcPr/>
                </a:tc>
                <a:tc>
                  <a:txBody>
                    <a:bodyPr/>
                    <a:lstStyle/>
                    <a:p>
                      <a:r>
                        <a:rPr lang="mn-MN" dirty="0" smtClean="0"/>
                        <a:t>Нийт эргэлтийн</a:t>
                      </a:r>
                      <a:r>
                        <a:rPr lang="mn-MN" baseline="0" dirty="0" smtClean="0"/>
                        <a:t> хөрөнгө/ БХӨТ</a:t>
                      </a:r>
                      <a:endParaRPr lang="en-US" dirty="0"/>
                    </a:p>
                  </a:txBody>
                  <a:tcPr/>
                </a:tc>
              </a:tr>
              <a:tr h="624617">
                <a:tc>
                  <a:txBody>
                    <a:bodyPr/>
                    <a:lstStyle/>
                    <a:p>
                      <a:r>
                        <a:rPr lang="mn-MN" dirty="0" smtClean="0"/>
                        <a:t>5</a:t>
                      </a:r>
                      <a:endParaRPr lang="en-US" dirty="0"/>
                    </a:p>
                  </a:txBody>
                  <a:tcPr/>
                </a:tc>
                <a:tc>
                  <a:txBody>
                    <a:bodyPr/>
                    <a:lstStyle/>
                    <a:p>
                      <a:r>
                        <a:rPr lang="mn-MN" dirty="0" smtClean="0"/>
                        <a:t>Эргэлтийн хөрөнгийн</a:t>
                      </a:r>
                    </a:p>
                    <a:p>
                      <a:r>
                        <a:rPr lang="mn-MN" dirty="0" smtClean="0"/>
                        <a:t>хувийн жин </a:t>
                      </a:r>
                      <a:endParaRPr lang="en-US" dirty="0"/>
                    </a:p>
                  </a:txBody>
                  <a:tcPr/>
                </a:tc>
                <a:tc>
                  <a:txBody>
                    <a:bodyPr/>
                    <a:lstStyle/>
                    <a:p>
                      <a:r>
                        <a:rPr lang="mn-MN" dirty="0" smtClean="0"/>
                        <a:t>Нийт эргэлтийн хөрөнгө/ Балансын цэвэр дүн</a:t>
                      </a:r>
                      <a:endParaRPr lang="en-US" dirty="0"/>
                    </a:p>
                  </a:txBody>
                  <a:tcPr/>
                </a:tc>
              </a:tr>
              <a:tr h="624617">
                <a:tc>
                  <a:txBody>
                    <a:bodyPr/>
                    <a:lstStyle/>
                    <a:p>
                      <a:r>
                        <a:rPr lang="mn-MN" dirty="0" smtClean="0"/>
                        <a:t>6</a:t>
                      </a:r>
                      <a:endParaRPr lang="en-US" dirty="0"/>
                    </a:p>
                  </a:txBody>
                  <a:tcPr/>
                </a:tc>
                <a:tc>
                  <a:txBody>
                    <a:bodyPr/>
                    <a:lstStyle/>
                    <a:p>
                      <a:r>
                        <a:rPr lang="mn-MN" dirty="0" smtClean="0"/>
                        <a:t>Цэвэр эргэлтийн хөрөнгийн хувийн жин </a:t>
                      </a:r>
                      <a:endParaRPr lang="en-US" dirty="0"/>
                    </a:p>
                  </a:txBody>
                  <a:tcPr/>
                </a:tc>
                <a:tc>
                  <a:txBody>
                    <a:bodyPr/>
                    <a:lstStyle/>
                    <a:p>
                      <a:r>
                        <a:rPr lang="mn-MN" dirty="0" smtClean="0"/>
                        <a:t>Цэвэр</a:t>
                      </a:r>
                      <a:r>
                        <a:rPr lang="mn-MN" baseline="0" dirty="0" smtClean="0"/>
                        <a:t> эргэлтийн хөрөнгө/ Нийт эргэлтийн хөрөнгө</a:t>
                      </a:r>
                      <a:endParaRPr lang="en-US" dirty="0"/>
                    </a:p>
                  </a:txBody>
                  <a:tcPr/>
                </a:tc>
              </a:tr>
              <a:tr h="892310">
                <a:tc>
                  <a:txBody>
                    <a:bodyPr/>
                    <a:lstStyle/>
                    <a:p>
                      <a:r>
                        <a:rPr lang="mn-MN" dirty="0" smtClean="0"/>
                        <a:t>7</a:t>
                      </a:r>
                      <a:endParaRPr lang="en-US" dirty="0"/>
                    </a:p>
                  </a:txBody>
                  <a:tcPr/>
                </a:tc>
                <a:tc>
                  <a:txBody>
                    <a:bodyPr/>
                    <a:lstStyle/>
                    <a:p>
                      <a:r>
                        <a:rPr lang="mn-MN" dirty="0" smtClean="0"/>
                        <a:t>Он дамжсан болон хугацаа хэтэрсэн өр төлбөрийн хувийн жин</a:t>
                      </a:r>
                      <a:endParaRPr lang="en-US" dirty="0"/>
                    </a:p>
                  </a:txBody>
                  <a:tcPr/>
                </a:tc>
                <a:tc>
                  <a:txBody>
                    <a:bodyPr/>
                    <a:lstStyle/>
                    <a:p>
                      <a:r>
                        <a:rPr lang="mn-MN" dirty="0" smtClean="0"/>
                        <a:t>Хугацаа</a:t>
                      </a:r>
                      <a:r>
                        <a:rPr lang="mn-MN" baseline="0" dirty="0" smtClean="0"/>
                        <a:t> х</a:t>
                      </a:r>
                      <a:r>
                        <a:rPr lang="mn-MN" dirty="0" smtClean="0"/>
                        <a:t>этэрсэн</a:t>
                      </a:r>
                      <a:r>
                        <a:rPr lang="mn-MN" baseline="0" dirty="0" smtClean="0"/>
                        <a:t> өр төлбөр/ Нийт өр төлбөр</a:t>
                      </a:r>
                      <a:endParaRPr lang="en-US" dirty="0"/>
                    </a:p>
                  </a:txBody>
                  <a:tcPr/>
                </a:tc>
              </a:tr>
            </a:tbl>
          </a:graphicData>
        </a:graphic>
      </p:graphicFrame>
      <p:sp>
        <p:nvSpPr>
          <p:cNvPr id="3" name="Title 2"/>
          <p:cNvSpPr>
            <a:spLocks noGrp="1"/>
          </p:cNvSpPr>
          <p:nvPr>
            <p:ph type="title"/>
          </p:nvPr>
        </p:nvSpPr>
        <p:spPr>
          <a:xfrm>
            <a:off x="533400" y="0"/>
            <a:ext cx="8229600" cy="1447800"/>
          </a:xfrm>
        </p:spPr>
        <p:txBody>
          <a:bodyPr>
            <a:noAutofit/>
          </a:bodyPr>
          <a:lstStyle/>
          <a:p>
            <a:r>
              <a:rPr lang="mn-MN" sz="3800" i="1" dirty="0" smtClean="0">
                <a:solidFill>
                  <a:srgbClr val="0070C0"/>
                </a:solidFill>
                <a:latin typeface="Arial" pitchFamily="34" charset="0"/>
                <a:cs typeface="Arial" pitchFamily="34" charset="0"/>
              </a:rPr>
              <a:t>Төлбөрийн чадварын шинжилгээг хийх  үзүүлэлтүүд</a:t>
            </a:r>
            <a:endParaRPr lang="en-US" sz="3800" i="1" dirty="0">
              <a:solidFill>
                <a:srgbClr val="0070C0"/>
              </a:solidFill>
              <a:latin typeface="Arial" pitchFamily="34" charset="0"/>
              <a:cs typeface="Arial" pitchFamily="34" charset="0"/>
            </a:endParaRPr>
          </a:p>
        </p:txBody>
      </p:sp>
      <p:sp>
        <p:nvSpPr>
          <p:cNvPr id="10" name="Rectangle 9"/>
          <p:cNvSpPr/>
          <p:nvPr/>
        </p:nvSpPr>
        <p:spPr>
          <a:xfrm>
            <a:off x="3810000" y="6019800"/>
            <a:ext cx="5334000" cy="1077218"/>
          </a:xfrm>
          <a:prstGeom prst="rect">
            <a:avLst/>
          </a:prstGeom>
        </p:spPr>
        <p:txBody>
          <a:bodyPr wrap="square">
            <a:spAutoFit/>
          </a:bodyPr>
          <a:lstStyle/>
          <a:p>
            <a:r>
              <a:rPr lang="mn-MN" sz="1200" dirty="0" smtClean="0">
                <a:latin typeface="Arial" pitchFamily="34" charset="0"/>
                <a:cs typeface="Arial" pitchFamily="34" charset="0"/>
              </a:rPr>
              <a:t>Түргэн</a:t>
            </a:r>
            <a:r>
              <a:rPr lang="mn-MN" dirty="0" smtClean="0"/>
              <a:t> </a:t>
            </a:r>
            <a:r>
              <a:rPr lang="mn-MN" sz="1400" dirty="0" smtClean="0">
                <a:latin typeface="Arial" pitchFamily="34" charset="0"/>
                <a:cs typeface="Arial" pitchFamily="34" charset="0"/>
              </a:rPr>
              <a:t>хөрвөх хөрөнгөд бараа материал үнэ бүхий зүйлийг оруулдаггуй. Учир нь  А. Хөрвөх чадвар удаан Б. Балансын өртөгөөрөө төлбөрийн хэрэгсэл болж чаддаггүй</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81000" y="990600"/>
          <a:ext cx="8153400" cy="5117122"/>
        </p:xfrm>
        <a:graphic>
          <a:graphicData uri="http://schemas.openxmlformats.org/drawingml/2006/table">
            <a:tbl>
              <a:tblPr firstRow="1" bandRow="1">
                <a:tableStyleId>{5C22544A-7EE6-4342-B048-85BDC9FD1C3A}</a:tableStyleId>
              </a:tblPr>
              <a:tblGrid>
                <a:gridCol w="3505200"/>
                <a:gridCol w="1828800"/>
                <a:gridCol w="1790700"/>
                <a:gridCol w="1028700"/>
              </a:tblGrid>
              <a:tr h="412998">
                <a:tc>
                  <a:txBody>
                    <a:bodyPr/>
                    <a:lstStyle/>
                    <a:p>
                      <a:endParaRPr lang="en-US" sz="1600" dirty="0">
                        <a:latin typeface="Arial" pitchFamily="34" charset="0"/>
                        <a:cs typeface="Arial" pitchFamily="34" charset="0"/>
                      </a:endParaRPr>
                    </a:p>
                  </a:txBody>
                  <a:tcPr/>
                </a:tc>
                <a:tc>
                  <a:txBody>
                    <a:bodyPr/>
                    <a:lstStyle/>
                    <a:p>
                      <a:r>
                        <a:rPr lang="mn-MN" sz="1600" dirty="0" smtClean="0"/>
                        <a:t>2011он</a:t>
                      </a:r>
                      <a:endParaRPr lang="en-US" sz="1600" dirty="0"/>
                    </a:p>
                  </a:txBody>
                  <a:tcPr/>
                </a:tc>
                <a:tc>
                  <a:txBody>
                    <a:bodyPr/>
                    <a:lstStyle/>
                    <a:p>
                      <a:r>
                        <a:rPr lang="mn-MN" sz="1600" dirty="0" smtClean="0"/>
                        <a:t>2012 он</a:t>
                      </a:r>
                      <a:endParaRPr lang="en-US" sz="1600" dirty="0"/>
                    </a:p>
                  </a:txBody>
                  <a:tcPr/>
                </a:tc>
                <a:tc>
                  <a:txBody>
                    <a:bodyPr/>
                    <a:lstStyle/>
                    <a:p>
                      <a:r>
                        <a:rPr lang="mn-MN" sz="1600" dirty="0" smtClean="0"/>
                        <a:t>Өөрчлөлт </a:t>
                      </a:r>
                      <a:endParaRPr lang="en-US" sz="1600" dirty="0"/>
                    </a:p>
                  </a:txBody>
                  <a:tcPr/>
                </a:tc>
              </a:tr>
              <a:tr h="373620">
                <a:tc>
                  <a:txBody>
                    <a:bodyPr/>
                    <a:lstStyle/>
                    <a:p>
                      <a:r>
                        <a:rPr lang="mn-MN" sz="1600" dirty="0" smtClean="0">
                          <a:latin typeface="Arial" pitchFamily="34" charset="0"/>
                          <a:cs typeface="Arial" pitchFamily="34" charset="0"/>
                        </a:rPr>
                        <a:t>Цэвэр эргэлтийн хөрөнгө</a:t>
                      </a:r>
                      <a:endParaRPr lang="en-US" sz="1600" dirty="0">
                        <a:latin typeface="Arial" pitchFamily="34" charset="0"/>
                        <a:cs typeface="Arial" pitchFamily="34" charset="0"/>
                      </a:endParaRPr>
                    </a:p>
                  </a:txBody>
                  <a:tcPr/>
                </a:tc>
                <a:tc>
                  <a:txBody>
                    <a:bodyPr/>
                    <a:lstStyle/>
                    <a:p>
                      <a:r>
                        <a:rPr lang="mn-MN" sz="1600" dirty="0" smtClean="0"/>
                        <a:t>20603108452.2</a:t>
                      </a:r>
                      <a:endParaRPr lang="en-US" sz="1600" dirty="0"/>
                    </a:p>
                  </a:txBody>
                  <a:tcPr/>
                </a:tc>
                <a:tc>
                  <a:txBody>
                    <a:bodyPr/>
                    <a:lstStyle/>
                    <a:p>
                      <a:r>
                        <a:rPr lang="mn-MN" sz="1600" dirty="0" smtClean="0"/>
                        <a:t>34511752089</a:t>
                      </a:r>
                      <a:endParaRPr lang="en-US" sz="1600" dirty="0"/>
                    </a:p>
                  </a:txBody>
                  <a:tcPr/>
                </a:tc>
                <a:tc>
                  <a:txBody>
                    <a:bodyPr/>
                    <a:lstStyle/>
                    <a:p>
                      <a:r>
                        <a:rPr lang="en-US" sz="1600" dirty="0" smtClean="0"/>
                        <a:t>-13908643636.8</a:t>
                      </a:r>
                      <a:endParaRPr lang="en-US" sz="1600" dirty="0"/>
                    </a:p>
                  </a:txBody>
                  <a:tcPr/>
                </a:tc>
              </a:tr>
              <a:tr h="600690">
                <a:tc>
                  <a:txBody>
                    <a:bodyPr/>
                    <a:lstStyle/>
                    <a:p>
                      <a:r>
                        <a:rPr lang="mn-MN" sz="1600" dirty="0" smtClean="0">
                          <a:latin typeface="Arial" pitchFamily="34" charset="0"/>
                          <a:cs typeface="Arial" pitchFamily="34" charset="0"/>
                        </a:rPr>
                        <a:t>Үнэмлэхүй</a:t>
                      </a:r>
                      <a:r>
                        <a:rPr lang="mn-MN" sz="1600" baseline="0" dirty="0" smtClean="0">
                          <a:latin typeface="Arial" pitchFamily="34" charset="0"/>
                          <a:cs typeface="Arial" pitchFamily="34" charset="0"/>
                        </a:rPr>
                        <a:t> хөрвөх хөрөнгийн харьцаа</a:t>
                      </a:r>
                      <a:endParaRPr lang="en-US" sz="1600" dirty="0">
                        <a:latin typeface="Arial" pitchFamily="34" charset="0"/>
                        <a:cs typeface="Arial" pitchFamily="34" charset="0"/>
                      </a:endParaRPr>
                    </a:p>
                  </a:txBody>
                  <a:tcPr/>
                </a:tc>
                <a:tc>
                  <a:txBody>
                    <a:bodyPr/>
                    <a:lstStyle/>
                    <a:p>
                      <a:r>
                        <a:rPr lang="mn-MN" sz="1600" dirty="0" smtClean="0"/>
                        <a:t>0.46</a:t>
                      </a:r>
                      <a:endParaRPr lang="en-US" sz="1600" dirty="0"/>
                    </a:p>
                  </a:txBody>
                  <a:tcPr/>
                </a:tc>
                <a:tc>
                  <a:txBody>
                    <a:bodyPr/>
                    <a:lstStyle/>
                    <a:p>
                      <a:r>
                        <a:rPr lang="mn-MN" sz="1600" dirty="0" smtClean="0"/>
                        <a:t>1.34</a:t>
                      </a:r>
                      <a:endParaRPr lang="en-US" sz="1600" dirty="0"/>
                    </a:p>
                  </a:txBody>
                  <a:tcPr/>
                </a:tc>
                <a:tc>
                  <a:txBody>
                    <a:bodyPr/>
                    <a:lstStyle/>
                    <a:p>
                      <a:r>
                        <a:rPr lang="en-US" sz="1600" dirty="0" smtClean="0"/>
                        <a:t>-0.88</a:t>
                      </a:r>
                      <a:endParaRPr lang="en-US" sz="1600" dirty="0"/>
                    </a:p>
                  </a:txBody>
                  <a:tcPr/>
                </a:tc>
              </a:tr>
              <a:tr h="600690">
                <a:tc>
                  <a:txBody>
                    <a:bodyPr/>
                    <a:lstStyle/>
                    <a:p>
                      <a:r>
                        <a:rPr lang="mn-MN" sz="1600" dirty="0" smtClean="0">
                          <a:latin typeface="Arial" pitchFamily="34" charset="0"/>
                          <a:cs typeface="Arial" pitchFamily="34" charset="0"/>
                        </a:rPr>
                        <a:t>Түргэн хөрвөх хөрөнгийн харьцаа</a:t>
                      </a:r>
                      <a:endParaRPr lang="en-US" sz="1600" dirty="0">
                        <a:latin typeface="Arial" pitchFamily="34" charset="0"/>
                        <a:cs typeface="Arial" pitchFamily="34" charset="0"/>
                      </a:endParaRPr>
                    </a:p>
                  </a:txBody>
                  <a:tcPr/>
                </a:tc>
                <a:tc>
                  <a:txBody>
                    <a:bodyPr/>
                    <a:lstStyle/>
                    <a:p>
                      <a:r>
                        <a:rPr lang="mn-MN" sz="1600" dirty="0" smtClean="0"/>
                        <a:t>0.68</a:t>
                      </a:r>
                      <a:endParaRPr lang="en-US" sz="1600" dirty="0"/>
                    </a:p>
                  </a:txBody>
                  <a:tcPr/>
                </a:tc>
                <a:tc>
                  <a:txBody>
                    <a:bodyPr/>
                    <a:lstStyle/>
                    <a:p>
                      <a:r>
                        <a:rPr lang="mn-MN" sz="1600" dirty="0" smtClean="0"/>
                        <a:t>1.62</a:t>
                      </a:r>
                      <a:endParaRPr lang="en-US" sz="1600" dirty="0"/>
                    </a:p>
                  </a:txBody>
                  <a:tcPr/>
                </a:tc>
                <a:tc>
                  <a:txBody>
                    <a:bodyPr/>
                    <a:lstStyle/>
                    <a:p>
                      <a:r>
                        <a:rPr lang="en-US" sz="1600" dirty="0" smtClean="0"/>
                        <a:t>-0.94</a:t>
                      </a:r>
                      <a:endParaRPr lang="en-US" sz="1600" dirty="0"/>
                    </a:p>
                  </a:txBody>
                  <a:tcPr/>
                </a:tc>
              </a:tr>
              <a:tr h="343252">
                <a:tc>
                  <a:txBody>
                    <a:bodyPr/>
                    <a:lstStyle/>
                    <a:p>
                      <a:r>
                        <a:rPr lang="mn-MN" sz="1600" dirty="0" smtClean="0">
                          <a:latin typeface="Arial" pitchFamily="34" charset="0"/>
                          <a:cs typeface="Arial" pitchFamily="34" charset="0"/>
                        </a:rPr>
                        <a:t>Эргэлтийн харьцаа</a:t>
                      </a:r>
                      <a:endParaRPr lang="en-US" sz="1600" dirty="0">
                        <a:latin typeface="Arial" pitchFamily="34" charset="0"/>
                        <a:cs typeface="Arial" pitchFamily="34" charset="0"/>
                      </a:endParaRPr>
                    </a:p>
                  </a:txBody>
                  <a:tcPr/>
                </a:tc>
                <a:tc>
                  <a:txBody>
                    <a:bodyPr/>
                    <a:lstStyle/>
                    <a:p>
                      <a:r>
                        <a:rPr lang="mn-MN" sz="1600" dirty="0" smtClean="0"/>
                        <a:t>7.19</a:t>
                      </a:r>
                      <a:endParaRPr lang="en-US" sz="1600" dirty="0"/>
                    </a:p>
                  </a:txBody>
                  <a:tcPr/>
                </a:tc>
                <a:tc>
                  <a:txBody>
                    <a:bodyPr/>
                    <a:lstStyle/>
                    <a:p>
                      <a:r>
                        <a:rPr lang="mn-MN" sz="1600" dirty="0" smtClean="0"/>
                        <a:t>7.99</a:t>
                      </a:r>
                      <a:endParaRPr lang="en-US" sz="1600" dirty="0"/>
                    </a:p>
                  </a:txBody>
                  <a:tcPr/>
                </a:tc>
                <a:tc>
                  <a:txBody>
                    <a:bodyPr/>
                    <a:lstStyle/>
                    <a:p>
                      <a:r>
                        <a:rPr lang="en-US" sz="1600" dirty="0" smtClean="0"/>
                        <a:t>-0.8</a:t>
                      </a:r>
                      <a:endParaRPr lang="en-US" sz="1600" dirty="0"/>
                    </a:p>
                  </a:txBody>
                  <a:tcPr/>
                </a:tc>
              </a:tr>
              <a:tr h="600690">
                <a:tc>
                  <a:txBody>
                    <a:bodyPr/>
                    <a:lstStyle/>
                    <a:p>
                      <a:r>
                        <a:rPr lang="mn-MN" sz="1600" dirty="0" smtClean="0">
                          <a:latin typeface="Arial" pitchFamily="34" charset="0"/>
                          <a:cs typeface="Arial" pitchFamily="34" charset="0"/>
                        </a:rPr>
                        <a:t>Эргэлтийн хөрөнгийн хувийн жин</a:t>
                      </a:r>
                      <a:endParaRPr lang="en-US" sz="1600" dirty="0">
                        <a:latin typeface="Arial" pitchFamily="34" charset="0"/>
                        <a:cs typeface="Arial" pitchFamily="34" charset="0"/>
                      </a:endParaRPr>
                    </a:p>
                  </a:txBody>
                  <a:tcPr/>
                </a:tc>
                <a:tc>
                  <a:txBody>
                    <a:bodyPr/>
                    <a:lstStyle/>
                    <a:p>
                      <a:r>
                        <a:rPr lang="en-US" sz="1600" dirty="0" smtClean="0"/>
                        <a:t>0.46</a:t>
                      </a:r>
                      <a:endParaRPr lang="en-US" sz="1600" dirty="0"/>
                    </a:p>
                  </a:txBody>
                  <a:tcPr/>
                </a:tc>
                <a:tc>
                  <a:txBody>
                    <a:bodyPr/>
                    <a:lstStyle/>
                    <a:p>
                      <a:r>
                        <a:rPr lang="en-US" sz="1600" dirty="0" smtClean="0"/>
                        <a:t>0.58</a:t>
                      </a:r>
                      <a:endParaRPr lang="en-US" sz="1600" dirty="0"/>
                    </a:p>
                  </a:txBody>
                  <a:tcPr/>
                </a:tc>
                <a:tc>
                  <a:txBody>
                    <a:bodyPr/>
                    <a:lstStyle/>
                    <a:p>
                      <a:r>
                        <a:rPr lang="en-US" sz="1600" dirty="0" smtClean="0"/>
                        <a:t>-0.12</a:t>
                      </a:r>
                      <a:endParaRPr lang="en-US" sz="1600" dirty="0"/>
                    </a:p>
                  </a:txBody>
                  <a:tcPr/>
                </a:tc>
              </a:tr>
              <a:tr h="685800">
                <a:tc>
                  <a:txBody>
                    <a:bodyPr/>
                    <a:lstStyle/>
                    <a:p>
                      <a:r>
                        <a:rPr lang="mn-MN" sz="1600" dirty="0" smtClean="0">
                          <a:latin typeface="Arial" pitchFamily="34" charset="0"/>
                          <a:cs typeface="Arial" pitchFamily="34" charset="0"/>
                        </a:rPr>
                        <a:t>Цэвэр</a:t>
                      </a:r>
                      <a:r>
                        <a:rPr lang="mn-MN" sz="1600" baseline="0" dirty="0" smtClean="0">
                          <a:latin typeface="Arial" pitchFamily="34" charset="0"/>
                          <a:cs typeface="Arial" pitchFamily="34" charset="0"/>
                        </a:rPr>
                        <a:t> эргэлтийн хөрөнгийн хувийн жин</a:t>
                      </a:r>
                      <a:endParaRPr lang="en-US" sz="16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n-MN" sz="1600" dirty="0" smtClean="0"/>
                        <a:t>0.86</a:t>
                      </a:r>
                      <a:endParaRPr lang="en-US" sz="1600" dirty="0" smtClean="0"/>
                    </a:p>
                    <a:p>
                      <a:endParaRPr lang="en-US" sz="1600" dirty="0"/>
                    </a:p>
                  </a:txBody>
                  <a:tcPr/>
                </a:tc>
                <a:tc>
                  <a:txBody>
                    <a:bodyPr/>
                    <a:lstStyle/>
                    <a:p>
                      <a:r>
                        <a:rPr lang="mn-MN" sz="1600" dirty="0" smtClean="0"/>
                        <a:t>0.87</a:t>
                      </a:r>
                      <a:endParaRPr lang="en-US" sz="1600" dirty="0"/>
                    </a:p>
                  </a:txBody>
                  <a:tcPr/>
                </a:tc>
                <a:tc>
                  <a:txBody>
                    <a:bodyPr/>
                    <a:lstStyle/>
                    <a:p>
                      <a:r>
                        <a:rPr lang="en-US" sz="1600" dirty="0" smtClean="0"/>
                        <a:t>-0.01</a:t>
                      </a:r>
                      <a:endParaRPr lang="en-US" sz="1600" dirty="0"/>
                    </a:p>
                  </a:txBody>
                  <a:tcPr/>
                </a:tc>
              </a:tr>
              <a:tr h="8839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n-MN" sz="1600" dirty="0" smtClean="0">
                          <a:latin typeface="Arial" pitchFamily="34" charset="0"/>
                          <a:cs typeface="Arial" pitchFamily="34" charset="0"/>
                        </a:rPr>
                        <a:t>Он дамжсан болон хугацаа хэтэрсэн өр төлбөрийн хувийн жин</a:t>
                      </a:r>
                      <a:endParaRPr lang="en-US" sz="1600" dirty="0" smtClean="0">
                        <a:latin typeface="Arial" pitchFamily="34" charset="0"/>
                        <a:cs typeface="Arial" pitchFamily="34" charset="0"/>
                      </a:endParaRPr>
                    </a:p>
                  </a:txBody>
                  <a:tcPr/>
                </a:tc>
                <a:tc>
                  <a:txBody>
                    <a:bodyPr/>
                    <a:lstStyle/>
                    <a:p>
                      <a:endParaRPr lang="en-US" sz="1600" dirty="0"/>
                    </a:p>
                  </a:txBody>
                  <a:tcPr/>
                </a:tc>
                <a:tc>
                  <a:txBody>
                    <a:bodyPr/>
                    <a:lstStyle/>
                    <a:p>
                      <a:endParaRPr lang="en-US" sz="1600" dirty="0"/>
                    </a:p>
                  </a:txBody>
                  <a:tcPr/>
                </a:tc>
                <a:tc>
                  <a:txBody>
                    <a:bodyPr/>
                    <a:lstStyle/>
                    <a:p>
                      <a:endParaRPr lang="en-US" sz="1600" dirty="0"/>
                    </a:p>
                  </a:txBody>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1"/>
            <a:ext cx="7924800" cy="1829761"/>
          </a:xfrm>
        </p:spPr>
        <p:txBody>
          <a:bodyPr>
            <a:normAutofit/>
          </a:bodyPr>
          <a:lstStyle/>
          <a:p>
            <a:pPr algn="ctr"/>
            <a:r>
              <a:rPr lang="mn-MN" sz="5400" i="1" dirty="0" smtClean="0">
                <a:solidFill>
                  <a:srgbClr val="0070C0"/>
                </a:solidFill>
              </a:rPr>
              <a:t>Ашигт ажиллагааны шинжилгээ</a:t>
            </a:r>
            <a:endParaRPr lang="en-US" sz="5400" i="1" dirty="0">
              <a:solidFill>
                <a:srgbClr val="0070C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buNone/>
            </a:pPr>
            <a:r>
              <a:rPr lang="mn-MN" dirty="0" smtClean="0"/>
              <a:t>	</a:t>
            </a:r>
            <a:r>
              <a:rPr lang="mn-MN" sz="2800" dirty="0" smtClean="0">
                <a:latin typeface="Arial" pitchFamily="34" charset="0"/>
                <a:cs typeface="Arial" pitchFamily="34" charset="0"/>
              </a:rPr>
              <a:t>Ашиг олох явдал бөгөөд оруулсан хөрөнгийг илүү үр бүтээлтэй ашиглаж, орлогоороо зардлаа нөхөөд ашитай ажилласан нөхцөлд үйл ажиллагаагаа өргөтгөх боломжтой болно. </a:t>
            </a:r>
            <a:r>
              <a:rPr lang="mn-MN" sz="3200" b="1" i="1" dirty="0" smtClean="0">
                <a:solidFill>
                  <a:srgbClr val="0070C0"/>
                </a:solidFill>
                <a:latin typeface="Arial" pitchFamily="34" charset="0"/>
                <a:cs typeface="Arial" pitchFamily="34" charset="0"/>
              </a:rPr>
              <a:t>Ашигт ажиллагааны шинжилгээ </a:t>
            </a:r>
            <a:r>
              <a:rPr lang="mn-MN" sz="2800" dirty="0" smtClean="0">
                <a:latin typeface="Arial" pitchFamily="34" charset="0"/>
                <a:cs typeface="Arial" pitchFamily="34" charset="0"/>
              </a:rPr>
              <a:t>нь эдийн засгийн үр ашгийн нэгдсэн үзүүлэлт бөгөөд оруулсан хөрөнгийн нэгж тутмаас олсон ашгийн хэмжээг мөнгөөр илэрхийлдэг чухал үзүүлэлт юм. </a:t>
            </a:r>
            <a:endParaRPr lang="en-US" sz="2800" dirty="0">
              <a:latin typeface="Arial" pitchFamily="34" charset="0"/>
              <a:cs typeface="Arial" pitchFamily="34" charset="0"/>
            </a:endParaRPr>
          </a:p>
        </p:txBody>
      </p:sp>
      <p:sp>
        <p:nvSpPr>
          <p:cNvPr id="3" name="Title 2"/>
          <p:cNvSpPr>
            <a:spLocks noGrp="1"/>
          </p:cNvSpPr>
          <p:nvPr>
            <p:ph type="title"/>
          </p:nvPr>
        </p:nvSpPr>
        <p:spPr>
          <a:xfrm>
            <a:off x="457200" y="274638"/>
            <a:ext cx="8229600" cy="1477962"/>
          </a:xfrm>
        </p:spPr>
        <p:txBody>
          <a:bodyPr>
            <a:normAutofit/>
          </a:bodyPr>
          <a:lstStyle/>
          <a:p>
            <a:r>
              <a:rPr lang="mn-MN" sz="3800" i="1" dirty="0" smtClean="0">
                <a:solidFill>
                  <a:srgbClr val="0070C0"/>
                </a:solidFill>
                <a:latin typeface="Arial" pitchFamily="34" charset="0"/>
                <a:cs typeface="Arial" pitchFamily="34" charset="0"/>
              </a:rPr>
              <a:t>Бизнесийн зорилго:</a:t>
            </a:r>
            <a:br>
              <a:rPr lang="mn-MN" sz="3800" i="1" dirty="0" smtClean="0">
                <a:solidFill>
                  <a:srgbClr val="0070C0"/>
                </a:solidFill>
                <a:latin typeface="Arial" pitchFamily="34" charset="0"/>
                <a:cs typeface="Arial" pitchFamily="34" charset="0"/>
              </a:rPr>
            </a:br>
            <a:endParaRPr lang="en-US" sz="3800" i="1" dirty="0">
              <a:solidFill>
                <a:srgbClr val="0070C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533400" y="2362200"/>
          <a:ext cx="8229600" cy="2979054"/>
        </p:xfrm>
        <a:graphic>
          <a:graphicData uri="http://schemas.openxmlformats.org/drawingml/2006/table">
            <a:tbl>
              <a:tblPr firstRow="1" bandRow="1">
                <a:tableStyleId>{5C22544A-7EE6-4342-B048-85BDC9FD1C3A}</a:tableStyleId>
              </a:tblPr>
              <a:tblGrid>
                <a:gridCol w="609600"/>
                <a:gridCol w="4038600"/>
                <a:gridCol w="3581400"/>
              </a:tblGrid>
              <a:tr h="427395">
                <a:tc>
                  <a:txBody>
                    <a:bodyPr/>
                    <a:lstStyle/>
                    <a:p>
                      <a:r>
                        <a:rPr lang="mn-MN" dirty="0" smtClean="0"/>
                        <a:t>№</a:t>
                      </a:r>
                      <a:endParaRPr lang="en-US" dirty="0"/>
                    </a:p>
                  </a:txBody>
                  <a:tcPr/>
                </a:tc>
                <a:tc>
                  <a:txBody>
                    <a:bodyPr/>
                    <a:lstStyle/>
                    <a:p>
                      <a:r>
                        <a:rPr lang="mn-MN" dirty="0" smtClean="0"/>
                        <a:t>Үзүүлэлтүүд</a:t>
                      </a:r>
                      <a:endParaRPr lang="en-US" dirty="0"/>
                    </a:p>
                  </a:txBody>
                  <a:tcPr/>
                </a:tc>
                <a:tc>
                  <a:txBody>
                    <a:bodyPr/>
                    <a:lstStyle/>
                    <a:p>
                      <a:r>
                        <a:rPr lang="mn-MN" dirty="0" smtClean="0"/>
                        <a:t>Томъёолол</a:t>
                      </a:r>
                      <a:r>
                        <a:rPr lang="mn-MN" baseline="0" dirty="0" smtClean="0"/>
                        <a:t> </a:t>
                      </a:r>
                      <a:endParaRPr lang="en-US" dirty="0"/>
                    </a:p>
                  </a:txBody>
                  <a:tcPr/>
                </a:tc>
              </a:tr>
              <a:tr h="598353">
                <a:tc>
                  <a:txBody>
                    <a:bodyPr/>
                    <a:lstStyle/>
                    <a:p>
                      <a:r>
                        <a:rPr lang="mn-MN" dirty="0" smtClean="0"/>
                        <a:t>1</a:t>
                      </a:r>
                      <a:endParaRPr lang="en-US" dirty="0"/>
                    </a:p>
                  </a:txBody>
                  <a:tcPr/>
                </a:tc>
                <a:tc>
                  <a:txBody>
                    <a:bodyPr/>
                    <a:lstStyle/>
                    <a:p>
                      <a:r>
                        <a:rPr lang="mn-MN" dirty="0" smtClean="0">
                          <a:solidFill>
                            <a:schemeClr val="tx1"/>
                          </a:solidFill>
                        </a:rPr>
                        <a:t>Борлуулалтын ашигт ажиллагаа</a:t>
                      </a:r>
                      <a:endParaRPr lang="en-US" dirty="0">
                        <a:solidFill>
                          <a:schemeClr val="tx1"/>
                        </a:solidFill>
                      </a:endParaRPr>
                    </a:p>
                  </a:txBody>
                  <a:tcPr/>
                </a:tc>
                <a:tc>
                  <a:txBody>
                    <a:bodyPr/>
                    <a:lstStyle/>
                    <a:p>
                      <a:r>
                        <a:rPr lang="mn-MN" dirty="0" smtClean="0">
                          <a:solidFill>
                            <a:schemeClr val="tx1"/>
                          </a:solidFill>
                        </a:rPr>
                        <a:t>Нийт ашиг/ Борлуулалтын орлого</a:t>
                      </a:r>
                      <a:endParaRPr lang="en-US" dirty="0">
                        <a:solidFill>
                          <a:schemeClr val="tx1"/>
                        </a:solidFill>
                      </a:endParaRPr>
                    </a:p>
                  </a:txBody>
                  <a:tcPr/>
                </a:tc>
              </a:tr>
              <a:tr h="598353">
                <a:tc>
                  <a:txBody>
                    <a:bodyPr/>
                    <a:lstStyle/>
                    <a:p>
                      <a:r>
                        <a:rPr lang="mn-MN" dirty="0" smtClean="0"/>
                        <a:t>2</a:t>
                      </a:r>
                      <a:endParaRPr lang="en-US" dirty="0"/>
                    </a:p>
                  </a:txBody>
                  <a:tcPr/>
                </a:tc>
                <a:tc>
                  <a:txBody>
                    <a:bodyPr/>
                    <a:lstStyle/>
                    <a:p>
                      <a:r>
                        <a:rPr lang="mn-MN" dirty="0" smtClean="0"/>
                        <a:t>Өртгөөр тооцсон борлуулалтын</a:t>
                      </a:r>
                      <a:r>
                        <a:rPr lang="mn-MN" baseline="0" dirty="0" smtClean="0"/>
                        <a:t> </a:t>
                      </a:r>
                      <a:r>
                        <a:rPr lang="mn-MN" dirty="0" smtClean="0"/>
                        <a:t>ашигт ажиллагаа</a:t>
                      </a:r>
                      <a:endParaRPr lang="en-US" dirty="0"/>
                    </a:p>
                  </a:txBody>
                  <a:tcPr/>
                </a:tc>
                <a:tc>
                  <a:txBody>
                    <a:bodyPr/>
                    <a:lstStyle/>
                    <a:p>
                      <a:r>
                        <a:rPr lang="mn-MN" dirty="0" smtClean="0"/>
                        <a:t>Нийт ашиг/ ББӨ</a:t>
                      </a:r>
                      <a:endParaRPr lang="en-US" dirty="0"/>
                    </a:p>
                  </a:txBody>
                  <a:tcPr/>
                </a:tc>
              </a:tr>
              <a:tr h="470134">
                <a:tc>
                  <a:txBody>
                    <a:bodyPr/>
                    <a:lstStyle/>
                    <a:p>
                      <a:r>
                        <a:rPr lang="mn-MN" dirty="0" smtClean="0"/>
                        <a:t>3</a:t>
                      </a:r>
                      <a:endParaRPr lang="en-US" dirty="0"/>
                    </a:p>
                  </a:txBody>
                  <a:tcPr/>
                </a:tc>
                <a:tc>
                  <a:txBody>
                    <a:bodyPr/>
                    <a:lstStyle/>
                    <a:p>
                      <a:r>
                        <a:rPr lang="mn-MN" dirty="0" smtClean="0"/>
                        <a:t>Хөрөнгийн ашигт ажиллагаа</a:t>
                      </a:r>
                      <a:endParaRPr lang="en-US" dirty="0"/>
                    </a:p>
                  </a:txBody>
                  <a:tcPr/>
                </a:tc>
                <a:tc>
                  <a:txBody>
                    <a:bodyPr/>
                    <a:lstStyle/>
                    <a:p>
                      <a:r>
                        <a:rPr lang="mn-MN" dirty="0" smtClean="0"/>
                        <a:t>Цэвэр ашиг/ Балансын цэвэр</a:t>
                      </a:r>
                      <a:endParaRPr lang="en-US" dirty="0"/>
                    </a:p>
                  </a:txBody>
                  <a:tcPr/>
                </a:tc>
              </a:tr>
              <a:tr h="801365">
                <a:tc>
                  <a:txBody>
                    <a:bodyPr/>
                    <a:lstStyle/>
                    <a:p>
                      <a:r>
                        <a:rPr lang="mn-MN" dirty="0" smtClean="0"/>
                        <a:t>4</a:t>
                      </a:r>
                      <a:endParaRPr lang="en-US" dirty="0"/>
                    </a:p>
                  </a:txBody>
                  <a:tcPr/>
                </a:tc>
                <a:tc>
                  <a:txBody>
                    <a:bodyPr/>
                    <a:lstStyle/>
                    <a:p>
                      <a:r>
                        <a:rPr lang="mn-MN" dirty="0" smtClean="0"/>
                        <a:t>Өөрийн</a:t>
                      </a:r>
                      <a:r>
                        <a:rPr lang="mn-MN" baseline="0" dirty="0" smtClean="0"/>
                        <a:t> капиталын </a:t>
                      </a:r>
                      <a:r>
                        <a:rPr lang="mn-MN" dirty="0" smtClean="0"/>
                        <a:t>ашигт ажиллагаа</a:t>
                      </a:r>
                      <a:endParaRPr lang="en-US" dirty="0"/>
                    </a:p>
                  </a:txBody>
                  <a:tcPr/>
                </a:tc>
                <a:tc>
                  <a:txBody>
                    <a:bodyPr/>
                    <a:lstStyle/>
                    <a:p>
                      <a:r>
                        <a:rPr lang="mn-MN" dirty="0" smtClean="0"/>
                        <a:t>Цэвэр</a:t>
                      </a:r>
                      <a:r>
                        <a:rPr lang="mn-MN" baseline="0" dirty="0" smtClean="0"/>
                        <a:t> ашиг/ өөрийн капитал</a:t>
                      </a:r>
                      <a:endParaRPr lang="en-US" dirty="0"/>
                    </a:p>
                  </a:txBody>
                  <a:tcPr/>
                </a:tc>
              </a:tr>
            </a:tbl>
          </a:graphicData>
        </a:graphic>
      </p:graphicFrame>
      <p:sp>
        <p:nvSpPr>
          <p:cNvPr id="3" name="Title 2"/>
          <p:cNvSpPr>
            <a:spLocks noGrp="1"/>
          </p:cNvSpPr>
          <p:nvPr>
            <p:ph type="title"/>
          </p:nvPr>
        </p:nvSpPr>
        <p:spPr>
          <a:xfrm>
            <a:off x="533400" y="228600"/>
            <a:ext cx="8229600" cy="1828800"/>
          </a:xfrm>
        </p:spPr>
        <p:txBody>
          <a:bodyPr>
            <a:noAutofit/>
          </a:bodyPr>
          <a:lstStyle/>
          <a:p>
            <a:pPr algn="just"/>
            <a:r>
              <a:rPr lang="mn-MN" sz="2800" b="0" dirty="0" smtClean="0">
                <a:solidFill>
                  <a:schemeClr val="tx1"/>
                </a:solidFill>
                <a:latin typeface="Arial" pitchFamily="34" charset="0"/>
                <a:cs typeface="Arial" pitchFamily="34" charset="0"/>
              </a:rPr>
              <a:t>Ашигт ажиллагааны шинжилгээг дараах үзүүлэлтүүдийн дагуу хийж, өнгөрсөн он болон төлөвлөгөөтэй нь зэрэгцүүлэн дүгнэлт өгнө.</a:t>
            </a:r>
            <a:endParaRPr lang="en-US" sz="2800" b="0"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120072023"/>
              </p:ext>
            </p:extLst>
          </p:nvPr>
        </p:nvGraphicFramePr>
        <p:xfrm>
          <a:off x="152400" y="609600"/>
          <a:ext cx="8839200" cy="4877554"/>
        </p:xfrm>
        <a:graphic>
          <a:graphicData uri="http://schemas.openxmlformats.org/drawingml/2006/table">
            <a:tbl>
              <a:tblPr firstRow="1" bandRow="1">
                <a:tableStyleId>{5C22544A-7EE6-4342-B048-85BDC9FD1C3A}</a:tableStyleId>
              </a:tblPr>
              <a:tblGrid>
                <a:gridCol w="2590800"/>
                <a:gridCol w="2971800"/>
                <a:gridCol w="1066800"/>
                <a:gridCol w="1066800"/>
                <a:gridCol w="1143000"/>
              </a:tblGrid>
              <a:tr h="694099">
                <a:tc>
                  <a:txBody>
                    <a:bodyPr/>
                    <a:lstStyle/>
                    <a:p>
                      <a:pPr algn="ctr"/>
                      <a:r>
                        <a:rPr lang="mn-MN" sz="2000" b="0" dirty="0" smtClean="0">
                          <a:latin typeface="Arial" pitchFamily="34" charset="0"/>
                          <a:cs typeface="Arial" pitchFamily="34" charset="0"/>
                        </a:rPr>
                        <a:t>Үзүүлэлт </a:t>
                      </a:r>
                      <a:endParaRPr lang="en-US" sz="2000" b="0" dirty="0">
                        <a:latin typeface="Arial" pitchFamily="34" charset="0"/>
                        <a:cs typeface="Arial" pitchFamily="34" charset="0"/>
                      </a:endParaRPr>
                    </a:p>
                  </a:txBody>
                  <a:tcPr anchor="ctr"/>
                </a:tc>
                <a:tc>
                  <a:txBody>
                    <a:bodyPr/>
                    <a:lstStyle/>
                    <a:p>
                      <a:pPr algn="ctr"/>
                      <a:r>
                        <a:rPr lang="mn-MN" sz="2000" b="0" dirty="0" smtClean="0">
                          <a:latin typeface="Arial" pitchFamily="34" charset="0"/>
                          <a:cs typeface="Arial" pitchFamily="34" charset="0"/>
                        </a:rPr>
                        <a:t>Тооцох аргачилал</a:t>
                      </a:r>
                      <a:endParaRPr lang="en-US" sz="2000" b="0" dirty="0">
                        <a:latin typeface="Arial" pitchFamily="34" charset="0"/>
                        <a:cs typeface="Arial" pitchFamily="34" charset="0"/>
                      </a:endParaRPr>
                    </a:p>
                  </a:txBody>
                  <a:tcPr anchor="ctr"/>
                </a:tc>
                <a:tc>
                  <a:txBody>
                    <a:bodyPr/>
                    <a:lstStyle/>
                    <a:p>
                      <a:pPr algn="ctr"/>
                      <a:r>
                        <a:rPr lang="mn-MN" sz="1600" b="0" dirty="0" smtClean="0">
                          <a:latin typeface="Arial" pitchFamily="34" charset="0"/>
                          <a:cs typeface="Arial" pitchFamily="34" charset="0"/>
                        </a:rPr>
                        <a:t>2011 он</a:t>
                      </a:r>
                      <a:endParaRPr lang="en-US" sz="1600" b="0" dirty="0">
                        <a:latin typeface="Arial" pitchFamily="34" charset="0"/>
                        <a:cs typeface="Arial" pitchFamily="34" charset="0"/>
                      </a:endParaRPr>
                    </a:p>
                  </a:txBody>
                  <a:tcPr anchor="ctr"/>
                </a:tc>
                <a:tc>
                  <a:txBody>
                    <a:bodyPr/>
                    <a:lstStyle/>
                    <a:p>
                      <a:pPr algn="ctr"/>
                      <a:r>
                        <a:rPr lang="mn-MN" sz="1600" b="0" dirty="0" smtClean="0">
                          <a:latin typeface="Arial" pitchFamily="34" charset="0"/>
                          <a:cs typeface="Arial" pitchFamily="34" charset="0"/>
                        </a:rPr>
                        <a:t>2012 он</a:t>
                      </a:r>
                      <a:endParaRPr lang="en-US" sz="1600" b="0" dirty="0">
                        <a:latin typeface="Arial" pitchFamily="34" charset="0"/>
                        <a:cs typeface="Arial" pitchFamily="34" charset="0"/>
                      </a:endParaRPr>
                    </a:p>
                  </a:txBody>
                  <a:tcPr anchor="ctr"/>
                </a:tc>
                <a:tc>
                  <a:txBody>
                    <a:bodyPr/>
                    <a:lstStyle/>
                    <a:p>
                      <a:pPr algn="ctr"/>
                      <a:r>
                        <a:rPr lang="mn-MN" sz="1600" b="0" dirty="0" smtClean="0">
                          <a:latin typeface="Arial" pitchFamily="34" charset="0"/>
                          <a:cs typeface="Arial" pitchFamily="34" charset="0"/>
                        </a:rPr>
                        <a:t>Өөрчлөлт</a:t>
                      </a:r>
                    </a:p>
                  </a:txBody>
                  <a:tcPr anchor="ctr"/>
                </a:tc>
              </a:tr>
              <a:tr h="525101">
                <a:tc>
                  <a:txBody>
                    <a:bodyPr/>
                    <a:lstStyle/>
                    <a:p>
                      <a:pPr algn="l"/>
                      <a:r>
                        <a:rPr lang="mn-MN" sz="1400" dirty="0" smtClean="0">
                          <a:latin typeface="Arial" pitchFamily="34" charset="0"/>
                          <a:cs typeface="Arial" pitchFamily="34" charset="0"/>
                        </a:rPr>
                        <a:t>Нийт</a:t>
                      </a:r>
                      <a:r>
                        <a:rPr lang="mn-MN" sz="1400" baseline="0" dirty="0" smtClean="0">
                          <a:latin typeface="Arial" pitchFamily="34" charset="0"/>
                          <a:cs typeface="Arial" pitchFamily="34" charset="0"/>
                        </a:rPr>
                        <a:t> ашгийн хувь</a:t>
                      </a:r>
                      <a:endParaRPr lang="en-US" sz="1400" dirty="0">
                        <a:latin typeface="Arial" pitchFamily="34" charset="0"/>
                        <a:cs typeface="Arial" pitchFamily="34" charset="0"/>
                      </a:endParaRPr>
                    </a:p>
                  </a:txBody>
                  <a:tcPr anchor="ctr"/>
                </a:tc>
                <a:tc>
                  <a:txBody>
                    <a:bodyPr/>
                    <a:lstStyle/>
                    <a:p>
                      <a:pPr algn="l"/>
                      <a:r>
                        <a:rPr lang="mn-MN" sz="1400" dirty="0" smtClean="0">
                          <a:latin typeface="Arial" pitchFamily="34" charset="0"/>
                          <a:cs typeface="Arial" pitchFamily="34" charset="0"/>
                        </a:rPr>
                        <a:t>Нийт</a:t>
                      </a:r>
                      <a:r>
                        <a:rPr lang="mn-MN" sz="1400" baseline="0" dirty="0" smtClean="0">
                          <a:latin typeface="Arial" pitchFamily="34" charset="0"/>
                          <a:cs typeface="Arial" pitchFamily="34" charset="0"/>
                        </a:rPr>
                        <a:t>  ашиг/</a:t>
                      </a:r>
                      <a:r>
                        <a:rPr lang="mn-MN" sz="1400" dirty="0" smtClean="0">
                          <a:latin typeface="Arial" pitchFamily="34" charset="0"/>
                          <a:cs typeface="Arial" pitchFamily="34" charset="0"/>
                        </a:rPr>
                        <a:t>Борлуулалтын орлого</a:t>
                      </a:r>
                      <a:endParaRPr lang="en-US" sz="1400" dirty="0">
                        <a:latin typeface="Arial" pitchFamily="34" charset="0"/>
                        <a:cs typeface="Arial" pitchFamily="34" charset="0"/>
                      </a:endParaRPr>
                    </a:p>
                  </a:txBody>
                  <a:tcPr anchor="ctr"/>
                </a:tc>
                <a:tc>
                  <a:txBody>
                    <a:bodyPr/>
                    <a:lstStyle/>
                    <a:p>
                      <a:pPr algn="l"/>
                      <a:r>
                        <a:rPr lang="en-US" sz="2000" dirty="0" smtClean="0">
                          <a:latin typeface="Arial" pitchFamily="34" charset="0"/>
                          <a:cs typeface="Arial" pitchFamily="34" charset="0"/>
                        </a:rPr>
                        <a:t>0.24</a:t>
                      </a:r>
                      <a:endParaRPr lang="en-US" sz="2000" dirty="0">
                        <a:latin typeface="Arial" pitchFamily="34" charset="0"/>
                        <a:cs typeface="Arial" pitchFamily="34" charset="0"/>
                      </a:endParaRPr>
                    </a:p>
                  </a:txBody>
                  <a:tcPr anchor="ctr"/>
                </a:tc>
                <a:tc>
                  <a:txBody>
                    <a:bodyPr/>
                    <a:lstStyle/>
                    <a:p>
                      <a:pPr algn="l"/>
                      <a:r>
                        <a:rPr lang="en-US" sz="2000" dirty="0" smtClean="0">
                          <a:latin typeface="Arial" pitchFamily="34" charset="0"/>
                          <a:cs typeface="Arial" pitchFamily="34" charset="0"/>
                        </a:rPr>
                        <a:t>0.27</a:t>
                      </a:r>
                      <a:endParaRPr lang="en-US" sz="2000" dirty="0">
                        <a:latin typeface="Arial" pitchFamily="34" charset="0"/>
                        <a:cs typeface="Arial" pitchFamily="34" charset="0"/>
                      </a:endParaRPr>
                    </a:p>
                  </a:txBody>
                  <a:tcPr anchor="ctr"/>
                </a:tc>
                <a:tc>
                  <a:txBody>
                    <a:bodyPr/>
                    <a:lstStyle/>
                    <a:p>
                      <a:pPr algn="l"/>
                      <a:r>
                        <a:rPr lang="en-US" sz="2000" dirty="0" smtClean="0">
                          <a:latin typeface="Arial" pitchFamily="34" charset="0"/>
                          <a:cs typeface="Arial" pitchFamily="34" charset="0"/>
                        </a:rPr>
                        <a:t>-0.03</a:t>
                      </a:r>
                      <a:endParaRPr lang="en-US" sz="2000" dirty="0">
                        <a:latin typeface="Arial" pitchFamily="34" charset="0"/>
                        <a:cs typeface="Arial" pitchFamily="34" charset="0"/>
                      </a:endParaRPr>
                    </a:p>
                  </a:txBody>
                  <a:tcPr anchor="ctr"/>
                </a:tc>
              </a:tr>
              <a:tr h="609600">
                <a:tc>
                  <a:txBody>
                    <a:bodyPr/>
                    <a:lstStyle/>
                    <a:p>
                      <a:pPr algn="l"/>
                      <a:r>
                        <a:rPr lang="mn-MN" sz="1400" dirty="0" smtClean="0">
                          <a:latin typeface="Arial" pitchFamily="34" charset="0"/>
                          <a:cs typeface="Arial" pitchFamily="34" charset="0"/>
                        </a:rPr>
                        <a:t>Нийт</a:t>
                      </a:r>
                      <a:r>
                        <a:rPr lang="mn-MN" sz="1400" baseline="0" dirty="0" smtClean="0">
                          <a:latin typeface="Arial" pitchFamily="34" charset="0"/>
                          <a:cs typeface="Arial" pitchFamily="34" charset="0"/>
                        </a:rPr>
                        <a:t> хөрөнгийн ашигт ажиллагааны түвшин</a:t>
                      </a:r>
                      <a:endParaRPr lang="en-US" sz="140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n-MN" sz="1400" dirty="0" smtClean="0">
                          <a:latin typeface="Arial" pitchFamily="34" charset="0"/>
                          <a:cs typeface="Arial" pitchFamily="34" charset="0"/>
                        </a:rPr>
                        <a:t>Хүү</a:t>
                      </a:r>
                      <a:r>
                        <a:rPr lang="mn-MN" sz="1400" baseline="0" dirty="0" smtClean="0">
                          <a:latin typeface="Arial" pitchFamily="34" charset="0"/>
                          <a:cs typeface="Arial" pitchFamily="34" charset="0"/>
                        </a:rPr>
                        <a:t> татварын өмнөх ашиг/</a:t>
                      </a:r>
                      <a:r>
                        <a:rPr lang="mn-MN" sz="1400" dirty="0" smtClean="0">
                          <a:latin typeface="Arial" pitchFamily="34" charset="0"/>
                          <a:cs typeface="Arial" pitchFamily="34" charset="0"/>
                        </a:rPr>
                        <a:t>Нийт</a:t>
                      </a:r>
                      <a:r>
                        <a:rPr lang="mn-MN" sz="1400" baseline="0" dirty="0" smtClean="0">
                          <a:latin typeface="Arial" pitchFamily="34" charset="0"/>
                          <a:cs typeface="Arial" pitchFamily="34" charset="0"/>
                        </a:rPr>
                        <a:t> хөрөнгө</a:t>
                      </a:r>
                      <a:endParaRPr lang="en-US" sz="1400" dirty="0">
                        <a:latin typeface="Arial" pitchFamily="34" charset="0"/>
                        <a:cs typeface="Arial" pitchFamily="34" charset="0"/>
                      </a:endParaRPr>
                    </a:p>
                  </a:txBody>
                  <a:tcPr anchor="ctr"/>
                </a:tc>
                <a:tc>
                  <a:txBody>
                    <a:bodyPr/>
                    <a:lstStyle/>
                    <a:p>
                      <a:pPr algn="l"/>
                      <a:r>
                        <a:rPr lang="en-US" sz="2000" dirty="0" smtClean="0">
                          <a:latin typeface="Arial" pitchFamily="34" charset="0"/>
                          <a:cs typeface="Arial" pitchFamily="34" charset="0"/>
                        </a:rPr>
                        <a:t>0.04</a:t>
                      </a:r>
                      <a:endParaRPr lang="en-US" sz="2000" dirty="0">
                        <a:latin typeface="Arial" pitchFamily="34" charset="0"/>
                        <a:cs typeface="Arial" pitchFamily="34" charset="0"/>
                      </a:endParaRPr>
                    </a:p>
                  </a:txBody>
                  <a:tcPr anchor="ctr"/>
                </a:tc>
                <a:tc>
                  <a:txBody>
                    <a:bodyPr/>
                    <a:lstStyle/>
                    <a:p>
                      <a:pPr algn="l"/>
                      <a:r>
                        <a:rPr lang="en-US" sz="2000" dirty="0" smtClean="0">
                          <a:latin typeface="Arial" pitchFamily="34" charset="0"/>
                          <a:cs typeface="Arial" pitchFamily="34" charset="0"/>
                        </a:rPr>
                        <a:t>0.09</a:t>
                      </a:r>
                      <a:endParaRPr lang="en-US" sz="2000" dirty="0">
                        <a:latin typeface="Arial" pitchFamily="34" charset="0"/>
                        <a:cs typeface="Arial" pitchFamily="34" charset="0"/>
                      </a:endParaRPr>
                    </a:p>
                  </a:txBody>
                  <a:tcPr anchor="ctr"/>
                </a:tc>
                <a:tc>
                  <a:txBody>
                    <a:bodyPr/>
                    <a:lstStyle/>
                    <a:p>
                      <a:pPr algn="l"/>
                      <a:r>
                        <a:rPr lang="en-US" sz="2000" dirty="0" smtClean="0">
                          <a:latin typeface="Arial" pitchFamily="34" charset="0"/>
                          <a:cs typeface="Arial" pitchFamily="34" charset="0"/>
                        </a:rPr>
                        <a:t>-0.05</a:t>
                      </a:r>
                      <a:endParaRPr lang="en-US" sz="2000" dirty="0">
                        <a:latin typeface="Arial" pitchFamily="34" charset="0"/>
                        <a:cs typeface="Arial" pitchFamily="34" charset="0"/>
                      </a:endParaRPr>
                    </a:p>
                  </a:txBody>
                  <a:tcPr anchor="ctr"/>
                </a:tc>
              </a:tr>
              <a:tr h="914400">
                <a:tc>
                  <a:txBody>
                    <a:bodyPr/>
                    <a:lstStyle/>
                    <a:p>
                      <a:pPr algn="l"/>
                      <a:r>
                        <a:rPr lang="mn-MN" sz="1400" dirty="0" smtClean="0">
                          <a:latin typeface="Arial" pitchFamily="34" charset="0"/>
                          <a:cs typeface="Arial" pitchFamily="34" charset="0"/>
                        </a:rPr>
                        <a:t>Үйлдвэрлэлд</a:t>
                      </a:r>
                      <a:r>
                        <a:rPr lang="mn-MN" sz="1400" baseline="0" dirty="0" smtClean="0">
                          <a:latin typeface="Arial" pitchFamily="34" charset="0"/>
                          <a:cs typeface="Arial" pitchFamily="34" charset="0"/>
                        </a:rPr>
                        <a:t> оруулсан капиталын ашигт ажиллагааны түвшин</a:t>
                      </a:r>
                      <a:endParaRPr lang="en-US" sz="1400" dirty="0">
                        <a:latin typeface="Arial" pitchFamily="34" charset="0"/>
                        <a:cs typeface="Arial" pitchFamily="34" charset="0"/>
                      </a:endParaRPr>
                    </a:p>
                  </a:txBody>
                  <a:tcPr anchor="ctr"/>
                </a:tc>
                <a:tc>
                  <a:txBody>
                    <a:bodyPr/>
                    <a:lstStyle/>
                    <a:p>
                      <a:pPr algn="l"/>
                      <a:r>
                        <a:rPr lang="mn-MN" sz="1400" dirty="0" smtClean="0">
                          <a:latin typeface="Arial" pitchFamily="34" charset="0"/>
                          <a:cs typeface="Arial" pitchFamily="34" charset="0"/>
                        </a:rPr>
                        <a:t>Хүү</a:t>
                      </a:r>
                      <a:r>
                        <a:rPr lang="mn-MN" sz="1400" baseline="0" dirty="0" smtClean="0">
                          <a:latin typeface="Arial" pitchFamily="34" charset="0"/>
                          <a:cs typeface="Arial" pitchFamily="34" charset="0"/>
                        </a:rPr>
                        <a:t> татварын өмнөх ашиг/</a:t>
                      </a:r>
                      <a:r>
                        <a:rPr lang="mn-MN" sz="1400" dirty="0" smtClean="0">
                          <a:latin typeface="Arial" pitchFamily="34" charset="0"/>
                          <a:cs typeface="Arial" pitchFamily="34" charset="0"/>
                        </a:rPr>
                        <a:t>Үйлдвэрлэлийн</a:t>
                      </a:r>
                      <a:r>
                        <a:rPr lang="mn-MN" sz="1400" baseline="0" dirty="0" smtClean="0">
                          <a:latin typeface="Arial" pitchFamily="34" charset="0"/>
                          <a:cs typeface="Arial" pitchFamily="34" charset="0"/>
                        </a:rPr>
                        <a:t> потенциал</a:t>
                      </a:r>
                    </a:p>
                    <a:p>
                      <a:pPr algn="l"/>
                      <a:r>
                        <a:rPr lang="mn-MN" sz="1400" baseline="0" dirty="0" smtClean="0">
                          <a:latin typeface="Arial" pitchFamily="34" charset="0"/>
                          <a:cs typeface="Arial" pitchFamily="34" charset="0"/>
                        </a:rPr>
                        <a:t>ҮП</a:t>
                      </a:r>
                      <a:r>
                        <a:rPr lang="en-US" sz="1400" baseline="0" dirty="0" smtClean="0">
                          <a:latin typeface="Arial" pitchFamily="34" charset="0"/>
                          <a:cs typeface="Arial" pitchFamily="34" charset="0"/>
                        </a:rPr>
                        <a:t> = </a:t>
                      </a:r>
                      <a:r>
                        <a:rPr lang="mn-MN" sz="1400" baseline="0" dirty="0" smtClean="0">
                          <a:latin typeface="Arial" pitchFamily="34" charset="0"/>
                          <a:cs typeface="Arial" pitchFamily="34" charset="0"/>
                        </a:rPr>
                        <a:t>ТЭМ</a:t>
                      </a:r>
                      <a:r>
                        <a:rPr lang="en-US" sz="1400" baseline="0" dirty="0" smtClean="0">
                          <a:latin typeface="Arial" pitchFamily="34" charset="0"/>
                          <a:cs typeface="Arial" pitchFamily="34" charset="0"/>
                        </a:rPr>
                        <a:t> + </a:t>
                      </a:r>
                      <a:r>
                        <a:rPr lang="mn-MN" sz="1400" baseline="0" dirty="0" smtClean="0">
                          <a:latin typeface="Arial" pitchFamily="34" charset="0"/>
                          <a:cs typeface="Arial" pitchFamily="34" charset="0"/>
                        </a:rPr>
                        <a:t>ДҮ</a:t>
                      </a:r>
                      <a:r>
                        <a:rPr lang="en-US" sz="1400" baseline="0" dirty="0" smtClean="0">
                          <a:latin typeface="Arial" pitchFamily="34" charset="0"/>
                          <a:cs typeface="Arial" pitchFamily="34" charset="0"/>
                        </a:rPr>
                        <a:t> + </a:t>
                      </a:r>
                      <a:r>
                        <a:rPr lang="mn-MN" sz="1400" baseline="0" dirty="0" smtClean="0">
                          <a:latin typeface="Arial" pitchFamily="34" charset="0"/>
                          <a:cs typeface="Arial" pitchFamily="34" charset="0"/>
                        </a:rPr>
                        <a:t>Үндсэн хөрөнгө</a:t>
                      </a:r>
                      <a:endParaRPr lang="en-US" sz="1400" dirty="0">
                        <a:latin typeface="Arial" pitchFamily="34" charset="0"/>
                        <a:cs typeface="Arial" pitchFamily="34" charset="0"/>
                      </a:endParaRPr>
                    </a:p>
                  </a:txBody>
                  <a:tcPr anchor="ctr"/>
                </a:tc>
                <a:tc>
                  <a:txBody>
                    <a:bodyPr/>
                    <a:lstStyle/>
                    <a:p>
                      <a:pPr algn="l"/>
                      <a:endParaRPr lang="en-US" sz="2000" dirty="0">
                        <a:latin typeface="Arial" pitchFamily="34" charset="0"/>
                        <a:cs typeface="Arial" pitchFamily="34" charset="0"/>
                      </a:endParaRPr>
                    </a:p>
                  </a:txBody>
                  <a:tcPr anchor="ctr"/>
                </a:tc>
                <a:tc>
                  <a:txBody>
                    <a:bodyPr/>
                    <a:lstStyle/>
                    <a:p>
                      <a:pPr algn="l"/>
                      <a:endParaRPr lang="en-US" sz="2000" dirty="0">
                        <a:latin typeface="Arial" pitchFamily="34" charset="0"/>
                        <a:cs typeface="Arial" pitchFamily="34" charset="0"/>
                      </a:endParaRPr>
                    </a:p>
                  </a:txBody>
                  <a:tcPr anchor="ctr"/>
                </a:tc>
                <a:tc>
                  <a:txBody>
                    <a:bodyPr/>
                    <a:lstStyle/>
                    <a:p>
                      <a:pPr algn="l"/>
                      <a:endParaRPr lang="en-US" sz="2000" dirty="0">
                        <a:latin typeface="Arial" pitchFamily="34" charset="0"/>
                        <a:cs typeface="Arial" pitchFamily="34" charset="0"/>
                      </a:endParaRPr>
                    </a:p>
                  </a:txBody>
                  <a:tcPr anchor="ctr"/>
                </a:tc>
              </a:tr>
              <a:tr h="685800">
                <a:tc>
                  <a:txBody>
                    <a:bodyPr/>
                    <a:lstStyle/>
                    <a:p>
                      <a:pPr algn="l"/>
                      <a:r>
                        <a:rPr lang="mn-MN" sz="1400" dirty="0" smtClean="0">
                          <a:latin typeface="Arial" pitchFamily="34" charset="0"/>
                          <a:cs typeface="Arial" pitchFamily="34" charset="0"/>
                        </a:rPr>
                        <a:t>Өөрийн капиталын ашигт</a:t>
                      </a:r>
                      <a:r>
                        <a:rPr lang="mn-MN" sz="1400" baseline="0" dirty="0" smtClean="0">
                          <a:latin typeface="Arial" pitchFamily="34" charset="0"/>
                          <a:cs typeface="Arial" pitchFamily="34" charset="0"/>
                        </a:rPr>
                        <a:t> ажиллагаа</a:t>
                      </a:r>
                      <a:endParaRPr lang="en-US" sz="1400" dirty="0">
                        <a:latin typeface="Arial" pitchFamily="34" charset="0"/>
                        <a:cs typeface="Arial" pitchFamily="34" charset="0"/>
                      </a:endParaRPr>
                    </a:p>
                  </a:txBody>
                  <a:tcPr anchor="ctr"/>
                </a:tc>
                <a:tc>
                  <a:txBody>
                    <a:bodyPr/>
                    <a:lstStyle/>
                    <a:p>
                      <a:pPr algn="l"/>
                      <a:r>
                        <a:rPr lang="mn-MN" sz="1400" dirty="0" smtClean="0">
                          <a:latin typeface="Arial" pitchFamily="34" charset="0"/>
                          <a:cs typeface="Arial" pitchFamily="34" charset="0"/>
                        </a:rPr>
                        <a:t>Цэвэр ашиг </a:t>
                      </a:r>
                      <a:r>
                        <a:rPr lang="en-US" sz="1400" smtClean="0">
                          <a:latin typeface="Arial" pitchFamily="34" charset="0"/>
                          <a:cs typeface="Arial" pitchFamily="34" charset="0"/>
                        </a:rPr>
                        <a:t>/</a:t>
                      </a:r>
                      <a:r>
                        <a:rPr lang="mn-MN" sz="1400" smtClean="0">
                          <a:latin typeface="Arial" pitchFamily="34" charset="0"/>
                          <a:cs typeface="Arial" pitchFamily="34" charset="0"/>
                        </a:rPr>
                        <a:t>Өөрийн </a:t>
                      </a:r>
                      <a:r>
                        <a:rPr lang="mn-MN" sz="1400" dirty="0" smtClean="0">
                          <a:latin typeface="Arial" pitchFamily="34" charset="0"/>
                          <a:cs typeface="Arial" pitchFamily="34" charset="0"/>
                        </a:rPr>
                        <a:t>капитал</a:t>
                      </a:r>
                      <a:endParaRPr lang="en-US" sz="1400" dirty="0">
                        <a:latin typeface="Arial" pitchFamily="34" charset="0"/>
                        <a:cs typeface="Arial" pitchFamily="34" charset="0"/>
                      </a:endParaRPr>
                    </a:p>
                  </a:txBody>
                  <a:tcPr anchor="ctr"/>
                </a:tc>
                <a:tc>
                  <a:txBody>
                    <a:bodyPr/>
                    <a:lstStyle/>
                    <a:p>
                      <a:pPr algn="l"/>
                      <a:r>
                        <a:rPr lang="en-US" sz="2000" dirty="0" smtClean="0">
                          <a:latin typeface="Arial" pitchFamily="34" charset="0"/>
                          <a:cs typeface="Arial" pitchFamily="34" charset="0"/>
                        </a:rPr>
                        <a:t>0.04</a:t>
                      </a:r>
                      <a:endParaRPr lang="en-US" sz="2000" dirty="0">
                        <a:latin typeface="Arial" pitchFamily="34" charset="0"/>
                        <a:cs typeface="Arial" pitchFamily="34" charset="0"/>
                      </a:endParaRPr>
                    </a:p>
                  </a:txBody>
                  <a:tcPr anchor="ctr"/>
                </a:tc>
                <a:tc>
                  <a:txBody>
                    <a:bodyPr/>
                    <a:lstStyle/>
                    <a:p>
                      <a:pPr algn="l"/>
                      <a:r>
                        <a:rPr lang="en-US" sz="2000" dirty="0" smtClean="0">
                          <a:latin typeface="Arial" pitchFamily="34" charset="0"/>
                          <a:cs typeface="Arial" pitchFamily="34" charset="0"/>
                        </a:rPr>
                        <a:t>0.08</a:t>
                      </a:r>
                      <a:endParaRPr lang="en-US" sz="2000" dirty="0">
                        <a:latin typeface="Arial" pitchFamily="34" charset="0"/>
                        <a:cs typeface="Arial" pitchFamily="34" charset="0"/>
                      </a:endParaRPr>
                    </a:p>
                  </a:txBody>
                  <a:tcPr anchor="ctr"/>
                </a:tc>
                <a:tc>
                  <a:txBody>
                    <a:bodyPr/>
                    <a:lstStyle/>
                    <a:p>
                      <a:pPr algn="l"/>
                      <a:r>
                        <a:rPr lang="en-US" sz="2000" dirty="0" smtClean="0">
                          <a:latin typeface="Arial" pitchFamily="34" charset="0"/>
                          <a:cs typeface="Arial" pitchFamily="34" charset="0"/>
                        </a:rPr>
                        <a:t>-0.04</a:t>
                      </a:r>
                      <a:endParaRPr lang="en-US" sz="2000" dirty="0">
                        <a:latin typeface="Arial" pitchFamily="34" charset="0"/>
                        <a:cs typeface="Arial" pitchFamily="34" charset="0"/>
                      </a:endParaRPr>
                    </a:p>
                  </a:txBody>
                  <a:tcPr anchor="ctr"/>
                </a:tc>
              </a:tr>
              <a:tr h="724277">
                <a:tc>
                  <a:txBody>
                    <a:bodyPr/>
                    <a:lstStyle/>
                    <a:p>
                      <a:pPr algn="l"/>
                      <a:r>
                        <a:rPr lang="mn-MN" sz="1400" dirty="0" smtClean="0">
                          <a:latin typeface="Arial" pitchFamily="34" charset="0"/>
                          <a:cs typeface="Arial" pitchFamily="34" charset="0"/>
                        </a:rPr>
                        <a:t>Байнгын капиталын ашигт ажиллагаа</a:t>
                      </a:r>
                      <a:endParaRPr lang="en-US" sz="140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pitchFamily="34" charset="0"/>
                          <a:cs typeface="Arial" pitchFamily="34" charset="0"/>
                        </a:rPr>
                        <a:t>(</a:t>
                      </a:r>
                      <a:r>
                        <a:rPr lang="mn-MN" sz="1400" dirty="0" smtClean="0">
                          <a:latin typeface="Arial" pitchFamily="34" charset="0"/>
                          <a:cs typeface="Arial" pitchFamily="34" charset="0"/>
                        </a:rPr>
                        <a:t>Цэвэр ашиг + Элэгдэл хорогдол</a:t>
                      </a:r>
                      <a:r>
                        <a:rPr lang="en-US" sz="1400" dirty="0" smtClean="0">
                          <a:latin typeface="Arial" pitchFamily="34" charset="0"/>
                          <a:cs typeface="Arial" pitchFamily="34" charset="0"/>
                        </a:rPr>
                        <a:t>)</a:t>
                      </a:r>
                      <a:r>
                        <a:rPr lang="mn-MN" sz="1400" dirty="0" smtClean="0">
                          <a:latin typeface="Arial" pitchFamily="34" charset="0"/>
                          <a:cs typeface="Arial" pitchFamily="34" charset="0"/>
                        </a:rPr>
                        <a:t>/Байнгын капитал</a:t>
                      </a:r>
                      <a:endParaRPr lang="en-US" sz="1400" dirty="0">
                        <a:latin typeface="Arial" pitchFamily="34" charset="0"/>
                        <a:cs typeface="Arial" pitchFamily="34" charset="0"/>
                      </a:endParaRPr>
                    </a:p>
                  </a:txBody>
                  <a:tcPr anchor="ctr"/>
                </a:tc>
                <a:tc>
                  <a:txBody>
                    <a:bodyPr/>
                    <a:lstStyle/>
                    <a:p>
                      <a:pPr algn="l"/>
                      <a:r>
                        <a:rPr lang="en-US" sz="2000" dirty="0" smtClean="0">
                          <a:latin typeface="Arial" pitchFamily="34" charset="0"/>
                          <a:cs typeface="Arial" pitchFamily="34" charset="0"/>
                        </a:rPr>
                        <a:t>0.03</a:t>
                      </a:r>
                      <a:endParaRPr lang="en-US" sz="2000" dirty="0">
                        <a:latin typeface="Arial" pitchFamily="34" charset="0"/>
                        <a:cs typeface="Arial" pitchFamily="34" charset="0"/>
                      </a:endParaRPr>
                    </a:p>
                  </a:txBody>
                  <a:tcPr anchor="ctr"/>
                </a:tc>
                <a:tc>
                  <a:txBody>
                    <a:bodyPr/>
                    <a:lstStyle/>
                    <a:p>
                      <a:pPr algn="l"/>
                      <a:r>
                        <a:rPr lang="en-US" sz="2000" dirty="0" smtClean="0">
                          <a:latin typeface="Arial" pitchFamily="34" charset="0"/>
                          <a:cs typeface="Arial" pitchFamily="34" charset="0"/>
                        </a:rPr>
                        <a:t>0.06</a:t>
                      </a:r>
                      <a:endParaRPr lang="en-US" sz="2000" dirty="0">
                        <a:latin typeface="Arial" pitchFamily="34" charset="0"/>
                        <a:cs typeface="Arial" pitchFamily="34" charset="0"/>
                      </a:endParaRPr>
                    </a:p>
                  </a:txBody>
                  <a:tcPr anchor="ctr"/>
                </a:tc>
                <a:tc>
                  <a:txBody>
                    <a:bodyPr/>
                    <a:lstStyle/>
                    <a:p>
                      <a:pPr algn="l"/>
                      <a:r>
                        <a:rPr lang="en-US" sz="2000" dirty="0" smtClean="0">
                          <a:latin typeface="Arial" pitchFamily="34" charset="0"/>
                          <a:cs typeface="Arial" pitchFamily="34" charset="0"/>
                        </a:rPr>
                        <a:t>-0.03</a:t>
                      </a:r>
                      <a:endParaRPr lang="en-US" sz="2000" dirty="0">
                        <a:latin typeface="Arial" pitchFamily="34" charset="0"/>
                        <a:cs typeface="Arial" pitchFamily="34" charset="0"/>
                      </a:endParaRPr>
                    </a:p>
                  </a:txBody>
                  <a:tcPr anchor="ctr"/>
                </a:tc>
              </a:tr>
              <a:tr h="724277">
                <a:tc>
                  <a:txBody>
                    <a:bodyPr/>
                    <a:lstStyle/>
                    <a:p>
                      <a:pPr algn="l"/>
                      <a:r>
                        <a:rPr lang="mn-MN" sz="1400" dirty="0" smtClean="0">
                          <a:latin typeface="Arial" pitchFamily="34" charset="0"/>
                          <a:cs typeface="Arial" pitchFamily="34" charset="0"/>
                        </a:rPr>
                        <a:t>Хувьцааны нэгжид ногдох ашиг</a:t>
                      </a:r>
                      <a:endParaRPr lang="en-US" sz="1400" dirty="0">
                        <a:latin typeface="Arial" pitchFamily="34" charset="0"/>
                        <a:cs typeface="Arial" pitchFamily="34" charset="0"/>
                      </a:endParaRPr>
                    </a:p>
                  </a:txBody>
                  <a:tcPr anchor="ctr"/>
                </a:tc>
                <a:tc>
                  <a:txBody>
                    <a:bodyPr/>
                    <a:lstStyle/>
                    <a:p>
                      <a:pPr algn="l"/>
                      <a:r>
                        <a:rPr lang="mn-MN" sz="1400" dirty="0" smtClean="0">
                          <a:latin typeface="Arial" pitchFamily="34" charset="0"/>
                          <a:cs typeface="Arial" pitchFamily="34" charset="0"/>
                        </a:rPr>
                        <a:t>Цэвэр ашиг /Энгийн хувьцааны тоо</a:t>
                      </a:r>
                      <a:endParaRPr lang="en-US" sz="1400" dirty="0">
                        <a:latin typeface="Arial" pitchFamily="34" charset="0"/>
                        <a:cs typeface="Arial" pitchFamily="34" charset="0"/>
                      </a:endParaRPr>
                    </a:p>
                  </a:txBody>
                  <a:tcPr anchor="ctr"/>
                </a:tc>
                <a:tc>
                  <a:txBody>
                    <a:bodyPr/>
                    <a:lstStyle/>
                    <a:p>
                      <a:pPr algn="l"/>
                      <a:r>
                        <a:rPr lang="en-US" sz="2000" dirty="0" smtClean="0">
                          <a:latin typeface="Arial" pitchFamily="34" charset="0"/>
                          <a:cs typeface="Arial" pitchFamily="34" charset="0"/>
                        </a:rPr>
                        <a:t>2.18</a:t>
                      </a:r>
                      <a:endParaRPr lang="en-US" sz="2000" dirty="0">
                        <a:latin typeface="Arial" pitchFamily="34" charset="0"/>
                        <a:cs typeface="Arial" pitchFamily="34" charset="0"/>
                      </a:endParaRPr>
                    </a:p>
                  </a:txBody>
                  <a:tcPr anchor="ctr"/>
                </a:tc>
                <a:tc>
                  <a:txBody>
                    <a:bodyPr/>
                    <a:lstStyle/>
                    <a:p>
                      <a:pPr algn="l"/>
                      <a:r>
                        <a:rPr lang="en-US" sz="2000" dirty="0" smtClean="0">
                          <a:latin typeface="Arial" pitchFamily="34" charset="0"/>
                          <a:cs typeface="Arial" pitchFamily="34" charset="0"/>
                        </a:rPr>
                        <a:t>6.73</a:t>
                      </a:r>
                      <a:endParaRPr lang="en-US" sz="2000" dirty="0">
                        <a:latin typeface="Arial" pitchFamily="34" charset="0"/>
                        <a:cs typeface="Arial" pitchFamily="34" charset="0"/>
                      </a:endParaRPr>
                    </a:p>
                  </a:txBody>
                  <a:tcPr anchor="ctr"/>
                </a:tc>
                <a:tc>
                  <a:txBody>
                    <a:bodyPr/>
                    <a:lstStyle/>
                    <a:p>
                      <a:pPr algn="l"/>
                      <a:r>
                        <a:rPr lang="en-US" sz="2000" dirty="0" smtClean="0">
                          <a:latin typeface="Arial" pitchFamily="34" charset="0"/>
                          <a:cs typeface="Arial" pitchFamily="34" charset="0"/>
                        </a:rPr>
                        <a:t>-4.55</a:t>
                      </a:r>
                      <a:endParaRPr lang="en-US" sz="2000" dirty="0">
                        <a:latin typeface="Arial" pitchFamily="34" charset="0"/>
                        <a:cs typeface="Arial" pitchFamily="34" charset="0"/>
                      </a:endParaRPr>
                    </a:p>
                  </a:txBody>
                  <a:tcPr anchor="ct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533400"/>
            <a:ext cx="8229600" cy="5626291"/>
          </a:xfrm>
        </p:spPr>
        <p:txBody>
          <a:bodyPr>
            <a:normAutofit lnSpcReduction="10000"/>
          </a:bodyPr>
          <a:lstStyle/>
          <a:p>
            <a:pPr marL="624078" indent="-514350" algn="just">
              <a:buFontTx/>
              <a:buChar char="-"/>
            </a:pPr>
            <a:r>
              <a:rPr lang="mn-MN" sz="2800" dirty="0" smtClean="0">
                <a:latin typeface="Arial" pitchFamily="34" charset="0"/>
                <a:cs typeface="Arial" pitchFamily="34" charset="0"/>
              </a:rPr>
              <a:t>Борлуулалтын ашигт ажиллагаа нь борлуулсан бүтээгдэхүүний өртгийг төлөөд борлуулалтаас үлдэж буй орлогын хэмжээг харуулна. Борлуулалтын ашигт ажиллагаа нь өндөр байвал борлуулсан бүтээгдэхүүний өртөг бага, ахуйц нийт ашиг нь бага байвал борлуулсан бүтээгдэхүүний өртөг өндөр байгааг илэрхийлдэг.</a:t>
            </a:r>
          </a:p>
          <a:p>
            <a:pPr marL="624078" indent="-514350" algn="just">
              <a:buFontTx/>
              <a:buChar char="-"/>
            </a:pPr>
            <a:r>
              <a:rPr lang="mn-MN" sz="2800" dirty="0" smtClean="0">
                <a:latin typeface="Arial" pitchFamily="34" charset="0"/>
                <a:cs typeface="Arial" pitchFamily="34" charset="0"/>
              </a:rPr>
              <a:t>Хөрөнгө оруулалтын өгөөжийг мөн нийт хөрөнгийн өгөөж гэж нэрлэдэг. Нийт хөрөнгийн нэг төгрөг тутамд ногдож байгаа цэвэр ашгийн хэмжээг илэрхийлнэ. Хөрөнгө оруулалтын өгөөж өсвөл ашигт ажиллагаа  мөн өснө. </a:t>
            </a:r>
          </a:p>
          <a:p>
            <a:pPr marL="624078" indent="-514350">
              <a:buNone/>
            </a:pP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016691"/>
          </a:xfrm>
        </p:spPr>
        <p:txBody>
          <a:bodyPr>
            <a:normAutofit/>
          </a:bodyPr>
          <a:lstStyle/>
          <a:p>
            <a:pPr algn="just">
              <a:buNone/>
            </a:pPr>
            <a:r>
              <a:rPr lang="mn-MN" sz="2800" dirty="0" smtClean="0">
                <a:latin typeface="Arial" pitchFamily="34" charset="0"/>
                <a:cs typeface="Arial" pitchFamily="34" charset="0"/>
              </a:rPr>
              <a:t>	Үйл ажиллагааны ахиуц ашиг нь үйл ажиллагааны зардлуудыг төлсний дараагаар үлдэж буй борлуулалтын орлогын хэсгийг харуулна. </a:t>
            </a:r>
          </a:p>
          <a:p>
            <a:pPr algn="just">
              <a:buNone/>
            </a:pPr>
            <a:r>
              <a:rPr lang="mn-MN" sz="2800" dirty="0" smtClean="0">
                <a:latin typeface="Arial" pitchFamily="34" charset="0"/>
                <a:cs typeface="Arial" pitchFamily="34" charset="0"/>
              </a:rPr>
              <a:t>	</a:t>
            </a:r>
            <a:r>
              <a:rPr lang="mn-MN" sz="2800" b="1" dirty="0" smtClean="0">
                <a:latin typeface="Arial" pitchFamily="34" charset="0"/>
                <a:cs typeface="Arial" pitchFamily="34" charset="0"/>
              </a:rPr>
              <a:t>ҮААА</a:t>
            </a:r>
            <a:r>
              <a:rPr lang="en-US" sz="2800" b="1" dirty="0" smtClean="0">
                <a:latin typeface="Arial" pitchFamily="34" charset="0"/>
                <a:cs typeface="Arial" pitchFamily="34" charset="0"/>
              </a:rPr>
              <a:t>=</a:t>
            </a:r>
            <a:r>
              <a:rPr lang="mn-MN" sz="2800" b="1" dirty="0" smtClean="0">
                <a:latin typeface="Arial" pitchFamily="34" charset="0"/>
                <a:cs typeface="Arial" pitchFamily="34" charset="0"/>
              </a:rPr>
              <a:t>үйл ажиллагааны ашиг </a:t>
            </a:r>
            <a:r>
              <a:rPr lang="en-US" sz="2800" b="1" dirty="0" smtClean="0">
                <a:latin typeface="Arial" pitchFamily="34" charset="0"/>
                <a:cs typeface="Arial" pitchFamily="34" charset="0"/>
              </a:rPr>
              <a:t>/</a:t>
            </a:r>
            <a:r>
              <a:rPr lang="mn-MN" sz="2800" b="1" dirty="0" smtClean="0">
                <a:latin typeface="Arial" pitchFamily="34" charset="0"/>
                <a:cs typeface="Arial" pitchFamily="34" charset="0"/>
              </a:rPr>
              <a:t>борлуулалт</a:t>
            </a:r>
          </a:p>
          <a:p>
            <a:pPr algn="just">
              <a:buNone/>
            </a:pPr>
            <a:r>
              <a:rPr lang="mn-MN" sz="2800" dirty="0" smtClean="0">
                <a:latin typeface="Arial" pitchFamily="34" charset="0"/>
                <a:cs typeface="Arial" pitchFamily="34" charset="0"/>
              </a:rPr>
              <a:t>	Ахиуц  цэвэр ашиг нь татвар болон бусад бүх зардлуудаа төлөөд үлдсэн борлуулалтын орлогын хэсгийг илэрхийлнэ.</a:t>
            </a:r>
          </a:p>
          <a:p>
            <a:pPr algn="just">
              <a:buNone/>
            </a:pPr>
            <a:r>
              <a:rPr lang="mn-MN" sz="2800" dirty="0" smtClean="0">
                <a:latin typeface="Arial" pitchFamily="34" charset="0"/>
                <a:cs typeface="Arial" pitchFamily="34" charset="0"/>
              </a:rPr>
              <a:t>	</a:t>
            </a:r>
            <a:r>
              <a:rPr lang="mn-MN" sz="2800" b="1" dirty="0" smtClean="0">
                <a:latin typeface="Arial" pitchFamily="34" charset="0"/>
                <a:cs typeface="Arial" pitchFamily="34" charset="0"/>
              </a:rPr>
              <a:t>АЦА=татварын дараах цэвэр ашиг/ борлуулалт</a:t>
            </a:r>
            <a:endParaRPr lang="en-US" sz="2800" b="1" dirty="0" smtClean="0">
              <a:latin typeface="Arial" pitchFamily="34" charset="0"/>
              <a:cs typeface="Arial" pitchFamily="34" charset="0"/>
            </a:endParaRPr>
          </a:p>
          <a:p>
            <a:pPr>
              <a:buNone/>
            </a:pP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397691"/>
          </a:xfrm>
        </p:spPr>
        <p:txBody>
          <a:bodyPr>
            <a:normAutofit fontScale="92500" lnSpcReduction="20000"/>
          </a:bodyPr>
          <a:lstStyle/>
          <a:p>
            <a:pPr>
              <a:buNone/>
            </a:pPr>
            <a:r>
              <a:rPr lang="mn-MN" dirty="0" smtClean="0"/>
              <a:t>	Хувьцаат капиталын өгөөж </a:t>
            </a:r>
            <a:r>
              <a:rPr lang="en-US" dirty="0" smtClean="0"/>
              <a:t>(ROE)</a:t>
            </a:r>
            <a:r>
              <a:rPr lang="mn-MN" dirty="0" smtClean="0"/>
              <a:t> нь хувьцаа эзэмшигчдийн хөрөнгийн нэг төгрөг тутамд ногдож буй ашгийн хэмжээг илэрхийлнэ.</a:t>
            </a:r>
          </a:p>
          <a:p>
            <a:pPr>
              <a:buNone/>
            </a:pPr>
            <a:r>
              <a:rPr lang="en-US" b="1" dirty="0" smtClean="0"/>
              <a:t>ROE</a:t>
            </a:r>
            <a:r>
              <a:rPr lang="mn-MN" b="1" dirty="0" smtClean="0"/>
              <a:t>=татварын дараах цэвэр ашиг/хувьцаат капитал</a:t>
            </a:r>
          </a:p>
          <a:p>
            <a:pPr>
              <a:buNone/>
            </a:pPr>
            <a:r>
              <a:rPr lang="mn-MN" dirty="0" smtClean="0"/>
              <a:t>	Нэгж хугацаанд ногдох ашиг </a:t>
            </a:r>
            <a:r>
              <a:rPr lang="en-US" dirty="0" smtClean="0"/>
              <a:t>(EPS)</a:t>
            </a:r>
            <a:r>
              <a:rPr lang="mn-MN" dirty="0" smtClean="0"/>
              <a:t> нь эргэлтэнд байгаа нэгж хувьцаанд ногдож буй цэвэр ашгийн хэмжээ юм. </a:t>
            </a:r>
          </a:p>
          <a:p>
            <a:pPr>
              <a:buNone/>
            </a:pPr>
            <a:r>
              <a:rPr lang="en-US" b="1" dirty="0" smtClean="0"/>
              <a:t>EPS</a:t>
            </a:r>
            <a:r>
              <a:rPr lang="mn-MN" b="1" dirty="0" smtClean="0"/>
              <a:t>=энгийн хувьцаанд хуваарилах боломжит ашиг/гаргасан энгийн хувьцааны тоо</a:t>
            </a:r>
          </a:p>
          <a:p>
            <a:pPr>
              <a:buNone/>
            </a:pPr>
            <a:r>
              <a:rPr lang="mn-MN" dirty="0" smtClean="0"/>
              <a:t>	Үнэ ашгийн харьцаа </a:t>
            </a:r>
            <a:r>
              <a:rPr lang="en-US" dirty="0" smtClean="0"/>
              <a:t>(P/E)</a:t>
            </a:r>
            <a:r>
              <a:rPr lang="mn-MN" dirty="0" smtClean="0"/>
              <a:t> нь зах зээл компанийн нэг төгрөгийн ашгийн төлөө төлөхөд бэлэн байгаа мөнгөний хэмжээг илэрхийлнэ. </a:t>
            </a:r>
          </a:p>
          <a:p>
            <a:pPr>
              <a:buNone/>
            </a:pPr>
            <a:r>
              <a:rPr lang="en-US" b="1" dirty="0" smtClean="0"/>
              <a:t>(P/E)</a:t>
            </a:r>
            <a:r>
              <a:rPr lang="mn-MN" b="1" dirty="0" smtClean="0"/>
              <a:t>=хувьцааны зах зээлийн үнэ/нэгж хувьцаанд ногдох ашиг</a:t>
            </a:r>
            <a:endParaRPr lang="en-US"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447800"/>
            <a:ext cx="8382000" cy="3048000"/>
          </a:xfrm>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mn-MN" i="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Анхаарал тавьсанд баярлалаа</a:t>
            </a:r>
            <a:r>
              <a:rPr lang="en-US"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
            </a:r>
            <a:br>
              <a:rPr lang="en-US"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br>
            <a:endParaRPr lang="en-US"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708</TotalTime>
  <Words>883</Words>
  <Application>Microsoft Office PowerPoint</Application>
  <PresentationFormat>On-screen Show (4:3)</PresentationFormat>
  <Paragraphs>222</Paragraphs>
  <Slides>25</Slides>
  <Notes>2</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Concourse</vt:lpstr>
      <vt:lpstr>Төлбөрийн чадварын шинжилгээ</vt:lpstr>
      <vt:lpstr>PowerPoint Presentation</vt:lpstr>
      <vt:lpstr>PowerPoint Presentation</vt:lpstr>
      <vt:lpstr>Төлбөрийн чадвар гэж юу вэ?</vt:lpstr>
      <vt:lpstr>Төлбөрийн чадварыг цаг хугацааны хувьд: </vt:lpstr>
      <vt:lpstr>Төлбөрийн чадварыг үнэлэх үндсэн 3 арга</vt:lpstr>
      <vt:lpstr>I арга:    Төлбөрийн чадварыг  балансын  хөрвөх чадварт    үндэслэж  үнэлэх арга</vt:lpstr>
      <vt:lpstr>PowerPoint Presentation</vt:lpstr>
      <vt:lpstr>Төлбөрийн чадварыг илэрхийлэх үндсэн үзүүлэлт</vt:lpstr>
      <vt:lpstr>Төлбөрийн чадварын түгээмэл ашиглагддаг 2 харьцаа</vt:lpstr>
      <vt:lpstr>II арга:    Төлбөрийн чадварыг   төлбөрийн баланс үйлдэх    аргаар үнэлэх  </vt:lpstr>
      <vt:lpstr>Төлбөрийн балансыг бэлтгэх 2 арга</vt:lpstr>
      <vt:lpstr>III арга:    Төлбөрийн чадварыг    харьцангуй үзүүлэлтийн системээр буюу харьцаагаар       үнэлэх </vt:lpstr>
      <vt:lpstr>PowerPoint Presentation</vt:lpstr>
      <vt:lpstr>PowerPoint Presentation</vt:lpstr>
      <vt:lpstr>Төлбөрийн чадварын шинжилгээг хийх  үзүүлэлтүүд</vt:lpstr>
      <vt:lpstr>PowerPoint Presentation</vt:lpstr>
      <vt:lpstr>Ашигт ажиллагааны шинжилгээ</vt:lpstr>
      <vt:lpstr>Бизнесийн зорилго: </vt:lpstr>
      <vt:lpstr>Ашигт ажиллагааны шинжилгээг дараах үзүүлэлтүүдийн дагуу хийж, өнгөрсөн он болон төлөвлөгөөтэй нь зэрэгцүүлэн дүгнэлт өгнө.</vt:lpstr>
      <vt:lpstr>PowerPoint Presentation</vt:lpstr>
      <vt:lpstr>PowerPoint Presentation</vt:lpstr>
      <vt:lpstr>PowerPoint Presentation</vt:lpstr>
      <vt:lpstr>PowerPoint Presentation</vt:lpstr>
      <vt:lpstr>Анхаарал тавьсанд баярлалаа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Төлбөрийн чадварын шинжилгээ</dc:title>
  <dc:creator>User</dc:creator>
  <cp:lastModifiedBy>User</cp:lastModifiedBy>
  <cp:revision>64</cp:revision>
  <dcterms:created xsi:type="dcterms:W3CDTF">2013-11-06T05:35:51Z</dcterms:created>
  <dcterms:modified xsi:type="dcterms:W3CDTF">2013-12-06T09:24:39Z</dcterms:modified>
</cp:coreProperties>
</file>