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36"/>
  <c:chart>
    <c:autoTitleDeleted val="1"/>
    <c:view3D>
      <c:rotX val="30"/>
      <c:perspective val="30"/>
    </c:view3D>
    <c:plotArea>
      <c:layout/>
      <c:pie3DChart>
        <c:varyColors val="1"/>
        <c:ser>
          <c:idx val="0"/>
          <c:order val="0"/>
          <c:tx>
            <c:strRef>
              <c:f>Sheet1!$B$1</c:f>
              <c:strCache>
                <c:ptCount val="1"/>
                <c:pt idx="0">
                  <c:v>Sales</c:v>
                </c:pt>
              </c:strCache>
            </c:strRef>
          </c:tx>
          <c:explosion val="25"/>
          <c:dPt>
            <c:idx val="0"/>
            <c:spPr>
              <a:solidFill>
                <a:srgbClr val="0070C0"/>
              </a:solidFill>
            </c:spPr>
          </c:dPt>
          <c:dPt>
            <c:idx val="1"/>
            <c:spPr>
              <a:solidFill>
                <a:srgbClr val="0BA525"/>
              </a:solidFill>
            </c:spPr>
          </c:dPt>
          <c:dPt>
            <c:idx val="2"/>
            <c:spPr>
              <a:solidFill>
                <a:srgbClr val="FFFF00"/>
              </a:solidFill>
            </c:spPr>
          </c:dPt>
          <c:dPt>
            <c:idx val="3"/>
            <c:spPr>
              <a:solidFill>
                <a:srgbClr val="FF0000"/>
              </a:solidFill>
            </c:spPr>
          </c:dPt>
          <c:dPt>
            <c:idx val="4"/>
            <c:spPr>
              <a:solidFill>
                <a:schemeClr val="bg1">
                  <a:lumMod val="95000"/>
                </a:schemeClr>
              </a:solidFill>
            </c:spPr>
          </c:dPt>
          <c:dLbls>
            <c:dLbl>
              <c:idx val="3"/>
              <c:tx>
                <c:rich>
                  <a:bodyPr/>
                  <a:lstStyle/>
                  <a:p>
                    <a:r>
                      <a:rPr lang="en-US" sz="2000">
                        <a:solidFill>
                          <a:schemeClr val="bg1"/>
                        </a:solidFill>
                        <a:latin typeface="Times New Roman" pitchFamily="18" charset="0"/>
                        <a:cs typeface="Times New Roman" pitchFamily="18" charset="0"/>
                      </a:rPr>
                      <a:t>1</a:t>
                    </a:r>
                    <a:r>
                      <a:rPr lang="en-US">
                        <a:solidFill>
                          <a:schemeClr val="bg1"/>
                        </a:solidFill>
                        <a:latin typeface="Times New Roman" pitchFamily="18" charset="0"/>
                        <a:cs typeface="Times New Roman" pitchFamily="18" charset="0"/>
                      </a:rPr>
                      <a:t>3%</a:t>
                    </a:r>
                  </a:p>
                </c:rich>
              </c:tx>
              <c:showPercent val="1"/>
            </c:dLbl>
            <c:txPr>
              <a:bodyPr/>
              <a:lstStyle/>
              <a:p>
                <a:pPr>
                  <a:defRPr sz="2000">
                    <a:latin typeface="Times New Roman" pitchFamily="18" charset="0"/>
                    <a:cs typeface="Times New Roman" pitchFamily="18" charset="0"/>
                  </a:defRPr>
                </a:pPr>
                <a:endParaRPr lang="en-US"/>
              </a:p>
            </c:txPr>
            <c:showPercent val="1"/>
            <c:showLeaderLines val="1"/>
          </c:dLbls>
          <c:cat>
            <c:strRef>
              <c:f>Sheet1!$A$2:$A$6</c:f>
              <c:strCache>
                <c:ptCount val="5"/>
                <c:pt idx="0">
                  <c:v>Худалдааны ба хоолны газар</c:v>
                </c:pt>
                <c:pt idx="1">
                  <c:v>Санхүүгийн салбар</c:v>
                </c:pt>
                <c:pt idx="2">
                  <c:v>Хөнгөн үйлдвэр</c:v>
                </c:pt>
                <c:pt idx="3">
                  <c:v>Материалын үйлдвэрлэл</c:v>
                </c:pt>
                <c:pt idx="4">
                  <c:v>Бусад салбарт</c:v>
                </c:pt>
              </c:strCache>
            </c:strRef>
          </c:cat>
          <c:val>
            <c:numRef>
              <c:f>Sheet1!$B$2:$B$6</c:f>
              <c:numCache>
                <c:formatCode>General</c:formatCode>
                <c:ptCount val="5"/>
                <c:pt idx="0">
                  <c:v>17.7</c:v>
                </c:pt>
                <c:pt idx="1">
                  <c:v>14.9</c:v>
                </c:pt>
                <c:pt idx="2">
                  <c:v>8.2000000000000011</c:v>
                </c:pt>
                <c:pt idx="3">
                  <c:v>6.5</c:v>
                </c:pt>
                <c:pt idx="4">
                  <c:v>3.3</c:v>
                </c:pt>
              </c:numCache>
            </c:numRef>
          </c:val>
        </c:ser>
        <c:dLbls>
          <c:showPercent val="1"/>
        </c:dLbls>
      </c:pie3DChart>
    </c:plotArea>
    <c:legend>
      <c:legendPos val="t"/>
      <c:txPr>
        <a:bodyPr/>
        <a:lstStyle/>
        <a:p>
          <a:pPr>
            <a:defRPr sz="1800">
              <a:latin typeface="Times New Roman" pitchFamily="18" charset="0"/>
              <a:cs typeface="Times New Roman" pitchFamily="18" charset="0"/>
            </a:defRPr>
          </a:pPr>
          <a:endParaRPr lang="en-US"/>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1"/>
  <c:chart>
    <c:autoTitleDeleted val="1"/>
    <c:view3D>
      <c:perspective val="30"/>
    </c:view3D>
    <c:plotArea>
      <c:layout>
        <c:manualLayout>
          <c:layoutTarget val="inner"/>
          <c:xMode val="edge"/>
          <c:yMode val="edge"/>
          <c:x val="1.6740303295421463E-2"/>
          <c:y val="7.1428571428571425E-2"/>
          <c:w val="0.71353091280256631"/>
          <c:h val="0.9087301587301585"/>
        </c:manualLayout>
      </c:layout>
      <c:pie3DChart>
        <c:varyColors val="1"/>
        <c:ser>
          <c:idx val="0"/>
          <c:order val="0"/>
          <c:tx>
            <c:strRef>
              <c:f>Sheet1!$B$1</c:f>
              <c:strCache>
                <c:ptCount val="1"/>
                <c:pt idx="0">
                  <c:v>Sales</c:v>
                </c:pt>
              </c:strCache>
            </c:strRef>
          </c:tx>
          <c:explosion val="25"/>
          <c:dPt>
            <c:idx val="0"/>
            <c:explosion val="20"/>
            <c:spPr>
              <a:solidFill>
                <a:srgbClr val="0070C0"/>
              </a:solidFill>
            </c:spPr>
          </c:dPt>
          <c:dPt>
            <c:idx val="1"/>
            <c:explosion val="31"/>
            <c:spPr>
              <a:solidFill>
                <a:srgbClr val="0BA525"/>
              </a:solidFill>
            </c:spPr>
          </c:dPt>
          <c:dPt>
            <c:idx val="2"/>
            <c:spPr>
              <a:solidFill>
                <a:srgbClr val="FF0000"/>
              </a:solidFill>
            </c:spPr>
          </c:dPt>
          <c:dPt>
            <c:idx val="3"/>
            <c:spPr>
              <a:solidFill>
                <a:schemeClr val="tx2">
                  <a:lumMod val="60000"/>
                  <a:lumOff val="40000"/>
                </a:schemeClr>
              </a:solidFill>
            </c:spPr>
          </c:dPt>
          <c:dPt>
            <c:idx val="4"/>
            <c:spPr>
              <a:solidFill>
                <a:srgbClr val="FFC000"/>
              </a:solidFill>
            </c:spPr>
          </c:dPt>
          <c:dLbls>
            <c:dLbl>
              <c:idx val="0"/>
              <c:tx>
                <c:rich>
                  <a:bodyPr/>
                  <a:lstStyle/>
                  <a:p>
                    <a:pPr>
                      <a:defRPr sz="2400">
                        <a:solidFill>
                          <a:schemeClr val="bg1"/>
                        </a:solidFill>
                        <a:latin typeface="Times New Roman" pitchFamily="18" charset="0"/>
                        <a:cs typeface="Times New Roman" pitchFamily="18" charset="0"/>
                      </a:defRPr>
                    </a:pPr>
                    <a:r>
                      <a:rPr lang="en-US" sz="2400">
                        <a:solidFill>
                          <a:schemeClr val="bg1"/>
                        </a:solidFill>
                        <a:latin typeface="Times New Roman" pitchFamily="18" charset="0"/>
                        <a:cs typeface="Times New Roman" pitchFamily="18" charset="0"/>
                      </a:rPr>
                      <a:t>7</a:t>
                    </a:r>
                    <a:r>
                      <a:rPr lang="en-US">
                        <a:solidFill>
                          <a:schemeClr val="bg1"/>
                        </a:solidFill>
                      </a:rPr>
                      <a:t>0.8%</a:t>
                    </a:r>
                  </a:p>
                </c:rich>
              </c:tx>
              <c:spPr>
                <a:solidFill>
                  <a:srgbClr val="0070C0"/>
                </a:solidFill>
              </c:spPr>
              <c:showPercent val="1"/>
            </c:dLbl>
            <c:dLbl>
              <c:idx val="1"/>
              <c:tx>
                <c:rich>
                  <a:bodyPr/>
                  <a:lstStyle/>
                  <a:p>
                    <a:r>
                      <a:rPr lang="en-US" sz="2400">
                        <a:latin typeface="Times New Roman" pitchFamily="18" charset="0"/>
                        <a:cs typeface="Times New Roman" pitchFamily="18" charset="0"/>
                      </a:rPr>
                      <a:t>2</a:t>
                    </a:r>
                    <a:r>
                      <a:rPr lang="en-US"/>
                      <a:t>4.8%</a:t>
                    </a:r>
                  </a:p>
                </c:rich>
              </c:tx>
              <c:showPercent val="1"/>
            </c:dLbl>
            <c:dLbl>
              <c:idx val="2"/>
              <c:tx>
                <c:rich>
                  <a:bodyPr/>
                  <a:lstStyle/>
                  <a:p>
                    <a:r>
                      <a:rPr lang="en-US" sz="2400">
                        <a:latin typeface="Times New Roman" pitchFamily="18" charset="0"/>
                        <a:cs typeface="Times New Roman" pitchFamily="18" charset="0"/>
                      </a:rPr>
                      <a:t>0</a:t>
                    </a:r>
                    <a:r>
                      <a:rPr lang="en-US"/>
                      <a:t>.8%</a:t>
                    </a:r>
                  </a:p>
                </c:rich>
              </c:tx>
              <c:showPercent val="1"/>
            </c:dLbl>
            <c:dLbl>
              <c:idx val="3"/>
              <c:tx>
                <c:rich>
                  <a:bodyPr/>
                  <a:lstStyle/>
                  <a:p>
                    <a:r>
                      <a:rPr lang="en-US" sz="2400">
                        <a:latin typeface="Times New Roman" pitchFamily="18" charset="0"/>
                        <a:cs typeface="Times New Roman" pitchFamily="18" charset="0"/>
                      </a:rPr>
                      <a:t>1</a:t>
                    </a:r>
                    <a:r>
                      <a:rPr lang="en-US"/>
                      <a:t>.4%</a:t>
                    </a:r>
                  </a:p>
                </c:rich>
              </c:tx>
              <c:showPercent val="1"/>
            </c:dLbl>
            <c:dLbl>
              <c:idx val="4"/>
              <c:tx>
                <c:rich>
                  <a:bodyPr/>
                  <a:lstStyle/>
                  <a:p>
                    <a:r>
                      <a:rPr lang="en-US" sz="2400">
                        <a:latin typeface="Times New Roman" pitchFamily="18" charset="0"/>
                        <a:cs typeface="Times New Roman" pitchFamily="18" charset="0"/>
                      </a:rPr>
                      <a:t>2</a:t>
                    </a:r>
                    <a:r>
                      <a:rPr lang="en-US"/>
                      <a:t>.2%</a:t>
                    </a:r>
                  </a:p>
                </c:rich>
              </c:tx>
              <c:showPercent val="1"/>
            </c:dLbl>
            <c:txPr>
              <a:bodyPr/>
              <a:lstStyle/>
              <a:p>
                <a:pPr>
                  <a:defRPr sz="2400">
                    <a:latin typeface="Times New Roman" pitchFamily="18" charset="0"/>
                    <a:cs typeface="Times New Roman" pitchFamily="18" charset="0"/>
                  </a:defRPr>
                </a:pPr>
                <a:endParaRPr lang="en-US"/>
              </a:p>
            </c:txPr>
            <c:showPercent val="1"/>
            <c:showLeaderLines val="1"/>
          </c:dLbls>
          <c:cat>
            <c:strRef>
              <c:f>Sheet1!$A$2:$A$6</c:f>
              <c:strCache>
                <c:ptCount val="5"/>
                <c:pt idx="0">
                  <c:v>Банк</c:v>
                </c:pt>
                <c:pt idx="1">
                  <c:v>Тоног төхөөрөмж нийлүүлэгчид</c:v>
                </c:pt>
                <c:pt idx="2">
                  <c:v>ББСБ</c:v>
                </c:pt>
                <c:pt idx="3">
                  <c:v>Лизингийн компаниуд</c:v>
                </c:pt>
                <c:pt idx="4">
                  <c:v>Бусад лизинг олгогчид</c:v>
                </c:pt>
              </c:strCache>
            </c:strRef>
          </c:cat>
          <c:val>
            <c:numRef>
              <c:f>Sheet1!$B$2:$B$6</c:f>
              <c:numCache>
                <c:formatCode>General</c:formatCode>
                <c:ptCount val="5"/>
                <c:pt idx="0">
                  <c:v>70.8</c:v>
                </c:pt>
                <c:pt idx="1">
                  <c:v>24.8</c:v>
                </c:pt>
                <c:pt idx="2">
                  <c:v>0.8</c:v>
                </c:pt>
                <c:pt idx="3">
                  <c:v>1.4</c:v>
                </c:pt>
                <c:pt idx="4">
                  <c:v>2.2000000000000002</c:v>
                </c:pt>
              </c:numCache>
            </c:numRef>
          </c:val>
        </c:ser>
        <c:dLbls>
          <c:showPercent val="1"/>
        </c:dLbls>
      </c:pie3DChart>
    </c:plotArea>
    <c:legend>
      <c:legendPos val="r"/>
      <c:layout>
        <c:manualLayout>
          <c:xMode val="edge"/>
          <c:yMode val="edge"/>
          <c:x val="0.6891411490230388"/>
          <c:y val="0.17942288463942088"/>
          <c:w val="0.31085885097696248"/>
          <c:h val="0.64115423072115985"/>
        </c:manualLayout>
      </c:layout>
      <c:txPr>
        <a:bodyPr/>
        <a:lstStyle/>
        <a:p>
          <a:pPr>
            <a:defRPr sz="2000">
              <a:latin typeface="Times New Roman" pitchFamily="18" charset="0"/>
              <a:cs typeface="Times New Roman" pitchFamily="18" charset="0"/>
            </a:defRPr>
          </a:pPr>
          <a:endParaRPr lang="en-US"/>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75"/>
      <c:perspective val="30"/>
    </c:view3D>
    <c:plotArea>
      <c:layout>
        <c:manualLayout>
          <c:layoutTarget val="inner"/>
          <c:xMode val="edge"/>
          <c:yMode val="edge"/>
          <c:x val="4.3093832020997404E-2"/>
          <c:y val="7.8373015873015872E-2"/>
          <c:w val="0.58479731700204141"/>
          <c:h val="0.88293650793650758"/>
        </c:manualLayout>
      </c:layout>
      <c:pie3DChart>
        <c:varyColors val="1"/>
        <c:ser>
          <c:idx val="0"/>
          <c:order val="0"/>
          <c:tx>
            <c:strRef>
              <c:f>Sheet1!$B$1</c:f>
              <c:strCache>
                <c:ptCount val="1"/>
                <c:pt idx="0">
                  <c:v>Sales</c:v>
                </c:pt>
              </c:strCache>
            </c:strRef>
          </c:tx>
          <c:explosion val="25"/>
          <c:dPt>
            <c:idx val="0"/>
            <c:spPr>
              <a:solidFill>
                <a:srgbClr val="7030A0"/>
              </a:solidFill>
            </c:spPr>
          </c:dPt>
          <c:dPt>
            <c:idx val="1"/>
            <c:spPr>
              <a:solidFill>
                <a:srgbClr val="F8A6E1"/>
              </a:solidFill>
            </c:spPr>
          </c:dPt>
          <c:dPt>
            <c:idx val="2"/>
            <c:spPr>
              <a:solidFill>
                <a:srgbClr val="0070C0"/>
              </a:solidFill>
            </c:spPr>
          </c:dPt>
          <c:dPt>
            <c:idx val="3"/>
            <c:spPr>
              <a:solidFill>
                <a:schemeClr val="tx1">
                  <a:lumMod val="95000"/>
                  <a:lumOff val="5000"/>
                </a:schemeClr>
              </a:solidFill>
            </c:spPr>
          </c:dPt>
          <c:dPt>
            <c:idx val="4"/>
            <c:spPr>
              <a:solidFill>
                <a:srgbClr val="FF0000"/>
              </a:solidFill>
            </c:spPr>
          </c:dPt>
          <c:dPt>
            <c:idx val="5"/>
            <c:spPr>
              <a:solidFill>
                <a:srgbClr val="FFFF00"/>
              </a:solidFill>
            </c:spPr>
          </c:dPt>
          <c:dLbls>
            <c:dLbl>
              <c:idx val="0"/>
              <c:tx>
                <c:rich>
                  <a:bodyPr/>
                  <a:lstStyle/>
                  <a:p>
                    <a:r>
                      <a:rPr lang="en-US" sz="2000">
                        <a:solidFill>
                          <a:schemeClr val="bg1"/>
                        </a:solidFill>
                        <a:latin typeface="Times New Roman" pitchFamily="18" charset="0"/>
                        <a:cs typeface="Times New Roman" pitchFamily="18" charset="0"/>
                      </a:rPr>
                      <a:t>3</a:t>
                    </a:r>
                    <a:r>
                      <a:rPr lang="en-US">
                        <a:solidFill>
                          <a:schemeClr val="bg1"/>
                        </a:solidFill>
                      </a:rPr>
                      <a:t>4.8%</a:t>
                    </a:r>
                  </a:p>
                </c:rich>
              </c:tx>
              <c:showPercent val="1"/>
            </c:dLbl>
            <c:dLbl>
              <c:idx val="1"/>
              <c:tx>
                <c:rich>
                  <a:bodyPr/>
                  <a:lstStyle/>
                  <a:p>
                    <a:r>
                      <a:rPr lang="en-US" sz="2000">
                        <a:latin typeface="Times New Roman" pitchFamily="18" charset="0"/>
                        <a:cs typeface="Times New Roman" pitchFamily="18" charset="0"/>
                      </a:rPr>
                      <a:t>5</a:t>
                    </a:r>
                    <a:r>
                      <a:rPr lang="en-US"/>
                      <a:t>1.4%</a:t>
                    </a:r>
                  </a:p>
                </c:rich>
              </c:tx>
              <c:showPercent val="1"/>
            </c:dLbl>
            <c:dLbl>
              <c:idx val="2"/>
              <c:tx>
                <c:rich>
                  <a:bodyPr/>
                  <a:lstStyle/>
                  <a:p>
                    <a:r>
                      <a:rPr lang="en-US" sz="2000">
                        <a:latin typeface="Times New Roman" pitchFamily="18" charset="0"/>
                        <a:cs typeface="Times New Roman" pitchFamily="18" charset="0"/>
                      </a:rPr>
                      <a:t>5</a:t>
                    </a:r>
                    <a:r>
                      <a:rPr lang="en-US"/>
                      <a:t>.8%</a:t>
                    </a:r>
                  </a:p>
                </c:rich>
              </c:tx>
              <c:showPercent val="1"/>
            </c:dLbl>
            <c:dLbl>
              <c:idx val="3"/>
              <c:tx>
                <c:rich>
                  <a:bodyPr/>
                  <a:lstStyle/>
                  <a:p>
                    <a:r>
                      <a:rPr lang="en-US" sz="2000">
                        <a:latin typeface="Times New Roman" pitchFamily="18" charset="0"/>
                        <a:cs typeface="Times New Roman" pitchFamily="18" charset="0"/>
                      </a:rPr>
                      <a:t>0</a:t>
                    </a:r>
                    <a:r>
                      <a:rPr lang="en-US"/>
                      <a:t>.9%</a:t>
                    </a:r>
                  </a:p>
                </c:rich>
              </c:tx>
              <c:showPercent val="1"/>
            </c:dLbl>
            <c:dLbl>
              <c:idx val="4"/>
              <c:tx>
                <c:rich>
                  <a:bodyPr/>
                  <a:lstStyle/>
                  <a:p>
                    <a:r>
                      <a:rPr lang="en-US" sz="2000">
                        <a:latin typeface="Times New Roman" pitchFamily="18" charset="0"/>
                        <a:cs typeface="Times New Roman" pitchFamily="18" charset="0"/>
                      </a:rPr>
                      <a:t>4</a:t>
                    </a:r>
                    <a:r>
                      <a:rPr lang="en-US"/>
                      <a:t>.8%</a:t>
                    </a:r>
                  </a:p>
                </c:rich>
              </c:tx>
              <c:showPercent val="1"/>
            </c:dLbl>
            <c:dLbl>
              <c:idx val="5"/>
              <c:tx>
                <c:rich>
                  <a:bodyPr/>
                  <a:lstStyle/>
                  <a:p>
                    <a:r>
                      <a:rPr lang="en-US" sz="2000">
                        <a:latin typeface="Times New Roman" pitchFamily="18" charset="0"/>
                        <a:cs typeface="Times New Roman" pitchFamily="18" charset="0"/>
                      </a:rPr>
                      <a:t>2</a:t>
                    </a:r>
                    <a:r>
                      <a:rPr lang="en-US"/>
                      <a:t>.3%</a:t>
                    </a:r>
                  </a:p>
                </c:rich>
              </c:tx>
              <c:showPercent val="1"/>
            </c:dLbl>
            <c:txPr>
              <a:bodyPr/>
              <a:lstStyle/>
              <a:p>
                <a:pPr>
                  <a:defRPr sz="2000">
                    <a:latin typeface="Times New Roman" pitchFamily="18" charset="0"/>
                    <a:cs typeface="Times New Roman" pitchFamily="18" charset="0"/>
                  </a:defRPr>
                </a:pPr>
                <a:endParaRPr lang="en-US"/>
              </a:p>
            </c:txPr>
            <c:showPercent val="1"/>
            <c:showLeaderLines val="1"/>
          </c:dLbls>
          <c:cat>
            <c:strRef>
              <c:f>Sheet1!$A$2:$A$7</c:f>
              <c:strCache>
                <c:ptCount val="6"/>
                <c:pt idx="0">
                  <c:v>Уул уурхайн тоног төхөөрөмж</c:v>
                </c:pt>
                <c:pt idx="1">
                  <c:v>Аж үйлдвэрийн тоног төхөөрөмж</c:v>
                </c:pt>
                <c:pt idx="2">
                  <c:v>Эмнэлэгийн тоног төхөөрөмж</c:v>
                </c:pt>
                <c:pt idx="3">
                  <c:v>Барилгын тоног төхөөрөмж</c:v>
                </c:pt>
                <c:pt idx="4">
                  <c:v>Хэрэглээний бараа</c:v>
                </c:pt>
                <c:pt idx="5">
                  <c:v>Холбооны тоног төхөөрөмж</c:v>
                </c:pt>
              </c:strCache>
            </c:strRef>
          </c:cat>
          <c:val>
            <c:numRef>
              <c:f>Sheet1!$B$2:$B$7</c:f>
              <c:numCache>
                <c:formatCode>General</c:formatCode>
                <c:ptCount val="6"/>
                <c:pt idx="0">
                  <c:v>34.800000000000004</c:v>
                </c:pt>
                <c:pt idx="1">
                  <c:v>51.4</c:v>
                </c:pt>
                <c:pt idx="2">
                  <c:v>5.8</c:v>
                </c:pt>
                <c:pt idx="3">
                  <c:v>0.9</c:v>
                </c:pt>
                <c:pt idx="4">
                  <c:v>4.8</c:v>
                </c:pt>
                <c:pt idx="5">
                  <c:v>2.2999999999999998</c:v>
                </c:pt>
              </c:numCache>
            </c:numRef>
          </c:val>
        </c:ser>
        <c:dLbls>
          <c:showPercent val="1"/>
        </c:dLbls>
      </c:pie3DChart>
    </c:plotArea>
    <c:legend>
      <c:legendPos val="r"/>
      <c:txPr>
        <a:bodyPr/>
        <a:lstStyle/>
        <a:p>
          <a:pPr>
            <a:defRPr sz="1800">
              <a:latin typeface="Times New Roman" pitchFamily="18" charset="0"/>
              <a:cs typeface="Times New Roman" pitchFamily="18" charset="0"/>
            </a:defRPr>
          </a:pPr>
          <a:endParaRPr lang="en-US"/>
        </a:p>
      </c:txPr>
    </c:legend>
    <c:plotVisOnly val="1"/>
  </c:chart>
  <c:spPr>
    <a:scene3d>
      <a:camera prst="orthographicFront"/>
      <a:lightRig rig="threePt" dir="t"/>
    </a:scene3d>
    <a:sp3d>
      <a:bevelT/>
      <a:bevelB/>
    </a:sp3d>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Sheet1!$B$1</c:f>
              <c:strCache>
                <c:ptCount val="1"/>
                <c:pt idx="0">
                  <c:v>Sales</c:v>
                </c:pt>
              </c:strCache>
            </c:strRef>
          </c:tx>
          <c:explosion val="25"/>
          <c:dPt>
            <c:idx val="0"/>
            <c:spPr>
              <a:solidFill>
                <a:schemeClr val="bg2">
                  <a:lumMod val="50000"/>
                </a:schemeClr>
              </a:solidFill>
            </c:spPr>
          </c:dPt>
          <c:dPt>
            <c:idx val="1"/>
            <c:spPr>
              <a:solidFill>
                <a:srgbClr val="002060"/>
              </a:solidFill>
            </c:spPr>
          </c:dPt>
          <c:dPt>
            <c:idx val="2"/>
            <c:spPr>
              <a:solidFill>
                <a:srgbClr val="FF3300"/>
              </a:solidFill>
            </c:spPr>
          </c:dPt>
          <c:dPt>
            <c:idx val="3"/>
            <c:spPr>
              <a:solidFill>
                <a:schemeClr val="bg1">
                  <a:lumMod val="95000"/>
                </a:schemeClr>
              </a:solidFill>
            </c:spPr>
          </c:dPt>
          <c:dPt>
            <c:idx val="4"/>
            <c:spPr>
              <a:solidFill>
                <a:srgbClr val="00B0F0"/>
              </a:solidFill>
            </c:spPr>
          </c:dPt>
          <c:dPt>
            <c:idx val="5"/>
            <c:spPr>
              <a:solidFill>
                <a:srgbClr val="FFFF00"/>
              </a:solidFill>
            </c:spPr>
          </c:dPt>
          <c:dPt>
            <c:idx val="7"/>
            <c:spPr>
              <a:solidFill>
                <a:srgbClr val="E30B9B"/>
              </a:solidFill>
            </c:spPr>
          </c:dPt>
          <c:dPt>
            <c:idx val="8"/>
            <c:spPr>
              <a:solidFill>
                <a:srgbClr val="04AE24"/>
              </a:solidFill>
            </c:spPr>
          </c:dPt>
          <c:dPt>
            <c:idx val="10"/>
            <c:spPr>
              <a:solidFill>
                <a:srgbClr val="FF0000"/>
              </a:solidFill>
            </c:spPr>
          </c:dPt>
          <c:dLbls>
            <c:dLbl>
              <c:idx val="0"/>
              <c:tx>
                <c:rich>
                  <a:bodyPr/>
                  <a:lstStyle/>
                  <a:p>
                    <a:r>
                      <a:rPr lang="mn-MN" sz="1800">
                        <a:solidFill>
                          <a:schemeClr val="bg1"/>
                        </a:solidFill>
                      </a:rPr>
                      <a:t>К</a:t>
                    </a:r>
                    <a:r>
                      <a:rPr lang="mn-MN">
                        <a:solidFill>
                          <a:schemeClr val="bg1"/>
                        </a:solidFill>
                      </a:rPr>
                      <a:t>омпьютер
13%</a:t>
                    </a:r>
                  </a:p>
                </c:rich>
              </c:tx>
              <c:showCatName val="1"/>
              <c:showPercent val="1"/>
            </c:dLbl>
            <c:dLbl>
              <c:idx val="1"/>
              <c:layout>
                <c:manualLayout>
                  <c:x val="-0.23614998037443546"/>
                  <c:y val="-0.23408694893902621"/>
                </c:manualLayout>
              </c:layout>
              <c:tx>
                <c:rich>
                  <a:bodyPr/>
                  <a:lstStyle/>
                  <a:p>
                    <a:r>
                      <a:rPr lang="mn-MN" sz="2400" dirty="0">
                        <a:solidFill>
                          <a:schemeClr val="bg1"/>
                        </a:solidFill>
                      </a:rPr>
                      <a:t>Суудлын автомашин
43%</a:t>
                    </a:r>
                  </a:p>
                </c:rich>
              </c:tx>
              <c:showCatName val="1"/>
              <c:showPercent val="1"/>
            </c:dLbl>
            <c:dLbl>
              <c:idx val="2"/>
              <c:layout>
                <c:manualLayout>
                  <c:x val="9.9836432887098397E-2"/>
                  <c:y val="-0.22405600808479695"/>
                </c:manualLayout>
              </c:layout>
              <c:tx>
                <c:rich>
                  <a:bodyPr/>
                  <a:lstStyle/>
                  <a:p>
                    <a:r>
                      <a:rPr lang="mn-MN" sz="1800">
                        <a:solidFill>
                          <a:schemeClr val="bg1"/>
                        </a:solidFill>
                      </a:rPr>
                      <a:t>М</a:t>
                    </a:r>
                    <a:r>
                      <a:rPr lang="mn-MN">
                        <a:solidFill>
                          <a:schemeClr val="bg1"/>
                        </a:solidFill>
                      </a:rPr>
                      <a:t>отоцикл
5%</a:t>
                    </a:r>
                  </a:p>
                </c:rich>
              </c:tx>
              <c:showCatName val="1"/>
              <c:showPercent val="1"/>
            </c:dLbl>
            <c:dLbl>
              <c:idx val="3"/>
              <c:tx>
                <c:rich>
                  <a:bodyPr/>
                  <a:lstStyle/>
                  <a:p>
                    <a:r>
                      <a:rPr lang="mn-MN" sz="1800">
                        <a:latin typeface="Times New Roman" pitchFamily="18" charset="0"/>
                        <a:cs typeface="Times New Roman" pitchFamily="18" charset="0"/>
                      </a:rPr>
                      <a:t>Ц</a:t>
                    </a:r>
                    <a:r>
                      <a:rPr lang="mn-MN">
                        <a:latin typeface="Times New Roman" pitchFamily="18" charset="0"/>
                        <a:cs typeface="Times New Roman" pitchFamily="18" charset="0"/>
                      </a:rPr>
                      <a:t>ахилгаан бараа
21%</a:t>
                    </a:r>
                  </a:p>
                </c:rich>
              </c:tx>
              <c:showCatName val="1"/>
              <c:showPercent val="1"/>
            </c:dLbl>
            <c:txPr>
              <a:bodyPr/>
              <a:lstStyle/>
              <a:p>
                <a:pPr>
                  <a:defRPr sz="1800">
                    <a:latin typeface="Times New Roman" pitchFamily="18" charset="0"/>
                    <a:cs typeface="Times New Roman" pitchFamily="18" charset="0"/>
                  </a:defRPr>
                </a:pPr>
                <a:endParaRPr lang="en-US"/>
              </a:p>
            </c:txPr>
            <c:showCatName val="1"/>
            <c:showPercent val="1"/>
            <c:showLeaderLines val="1"/>
          </c:dLbls>
          <c:cat>
            <c:strRef>
              <c:f>Sheet1!$A$2:$A$12</c:f>
              <c:strCache>
                <c:ptCount val="11"/>
                <c:pt idx="0">
                  <c:v>Компьютер</c:v>
                </c:pt>
                <c:pt idx="1">
                  <c:v>Суудлын автомашин</c:v>
                </c:pt>
                <c:pt idx="2">
                  <c:v>Мотоцикл</c:v>
                </c:pt>
                <c:pt idx="3">
                  <c:v>Цахилгаан бараа</c:v>
                </c:pt>
                <c:pt idx="4">
                  <c:v>Гар утас</c:v>
                </c:pt>
                <c:pt idx="5">
                  <c:v>Нэхий дээл</c:v>
                </c:pt>
                <c:pt idx="6">
                  <c:v>Трактор</c:v>
                </c:pt>
                <c:pt idx="7">
                  <c:v>Хивс</c:v>
                </c:pt>
                <c:pt idx="8">
                  <c:v>Тавилга</c:v>
                </c:pt>
                <c:pt idx="9">
                  <c:v>Нарны үүсгүүр</c:v>
                </c:pt>
                <c:pt idx="10">
                  <c:v>Бусад</c:v>
                </c:pt>
              </c:strCache>
            </c:strRef>
          </c:cat>
          <c:val>
            <c:numRef>
              <c:f>Sheet1!$B$2:$B$12</c:f>
              <c:numCache>
                <c:formatCode>General</c:formatCode>
                <c:ptCount val="11"/>
                <c:pt idx="0">
                  <c:v>12.7</c:v>
                </c:pt>
                <c:pt idx="1">
                  <c:v>43.6</c:v>
                </c:pt>
                <c:pt idx="2">
                  <c:v>4.9000000000000004</c:v>
                </c:pt>
                <c:pt idx="3">
                  <c:v>20.9</c:v>
                </c:pt>
                <c:pt idx="4">
                  <c:v>2.9</c:v>
                </c:pt>
                <c:pt idx="5">
                  <c:v>2.8</c:v>
                </c:pt>
                <c:pt idx="6">
                  <c:v>0</c:v>
                </c:pt>
                <c:pt idx="7">
                  <c:v>4.7</c:v>
                </c:pt>
                <c:pt idx="8">
                  <c:v>6.1</c:v>
                </c:pt>
                <c:pt idx="9">
                  <c:v>0.1</c:v>
                </c:pt>
                <c:pt idx="10">
                  <c:v>1.2</c:v>
                </c:pt>
              </c:numCache>
            </c:numRef>
          </c:val>
        </c:ser>
        <c:dLbls>
          <c:showCatName val="1"/>
          <c:showPercent val="1"/>
        </c:dLbls>
      </c:pie3DChart>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07B526-D4CC-4090-AE9D-E0D848FBB4A9}" type="doc">
      <dgm:prSet loTypeId="urn:microsoft.com/office/officeart/2005/8/layout/pyramid2" loCatId="list" qsTypeId="urn:microsoft.com/office/officeart/2005/8/quickstyle/simple3" qsCatId="simple" csTypeId="urn:microsoft.com/office/officeart/2005/8/colors/accent1_2" csCatId="accent1" phldr="1"/>
      <dgm:spPr/>
      <dgm:t>
        <a:bodyPr/>
        <a:lstStyle/>
        <a:p>
          <a:endParaRPr lang="en-US"/>
        </a:p>
      </dgm:t>
    </dgm:pt>
    <dgm:pt modelId="{5F70EEAC-3779-40B9-A7AC-5242514A697E}">
      <dgm:prSet phldrT="[Text]" custT="1"/>
      <dgm:spPr/>
      <dgm:t>
        <a:bodyPr/>
        <a:lstStyle/>
        <a:p>
          <a:endParaRPr lang="mn-MN"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Банк</a:t>
          </a:r>
        </a:p>
        <a:p>
          <a:endParaRPr lang="en-US" sz="2000" dirty="0">
            <a:latin typeface="Times New Roman" pitchFamily="18" charset="0"/>
            <a:cs typeface="Times New Roman" pitchFamily="18" charset="0"/>
          </a:endParaRPr>
        </a:p>
      </dgm:t>
    </dgm:pt>
    <dgm:pt modelId="{2404F240-B123-41C4-A3EF-290E48821602}" type="parTrans" cxnId="{CAFF9D90-D75D-4642-B04A-CD4B36A305AE}">
      <dgm:prSet/>
      <dgm:spPr/>
      <dgm:t>
        <a:bodyPr/>
        <a:lstStyle/>
        <a:p>
          <a:endParaRPr lang="en-US"/>
        </a:p>
      </dgm:t>
    </dgm:pt>
    <dgm:pt modelId="{B5EA78A7-77D2-4458-A90B-8475F11CC0B6}" type="sibTrans" cxnId="{CAFF9D90-D75D-4642-B04A-CD4B36A305AE}">
      <dgm:prSet/>
      <dgm:spPr/>
      <dgm:t>
        <a:bodyPr/>
        <a:lstStyle/>
        <a:p>
          <a:endParaRPr lang="en-US"/>
        </a:p>
      </dgm:t>
    </dgm:pt>
    <dgm:pt modelId="{D3E46229-2322-42DB-8F81-8D2601914F33}">
      <dgm:prSet phldrT="[Text]" custT="1"/>
      <dgm:spPr/>
      <dgm:t>
        <a:bodyPr/>
        <a:lstStyle/>
        <a:p>
          <a:r>
            <a:rPr lang="mn-MN" sz="1800" dirty="0" smtClean="0">
              <a:latin typeface="Times New Roman" pitchFamily="18" charset="0"/>
              <a:cs typeface="Times New Roman" pitchFamily="18" charset="0"/>
            </a:rPr>
            <a:t>Лизингийн компанууд</a:t>
          </a:r>
          <a:endParaRPr lang="en-US" sz="1800" dirty="0">
            <a:latin typeface="Times New Roman" pitchFamily="18" charset="0"/>
            <a:cs typeface="Times New Roman" pitchFamily="18" charset="0"/>
          </a:endParaRPr>
        </a:p>
      </dgm:t>
    </dgm:pt>
    <dgm:pt modelId="{2CB03073-B538-412D-B5EC-9192B9213A58}" type="parTrans" cxnId="{8D6ED25A-E69A-44CB-B040-C9F8EF3834CA}">
      <dgm:prSet/>
      <dgm:spPr/>
      <dgm:t>
        <a:bodyPr/>
        <a:lstStyle/>
        <a:p>
          <a:endParaRPr lang="en-US"/>
        </a:p>
      </dgm:t>
    </dgm:pt>
    <dgm:pt modelId="{3E916BDF-C256-4D16-A7D6-A608FEFDEA7E}" type="sibTrans" cxnId="{8D6ED25A-E69A-44CB-B040-C9F8EF3834CA}">
      <dgm:prSet/>
      <dgm:spPr/>
      <dgm:t>
        <a:bodyPr/>
        <a:lstStyle/>
        <a:p>
          <a:endParaRPr lang="en-US"/>
        </a:p>
      </dgm:t>
    </dgm:pt>
    <dgm:pt modelId="{5EDA2ECF-3D0E-4BEC-944B-2A3D0B9A7C0C}">
      <dgm:prSet phldrT="[Text]"/>
      <dgm:spPr/>
      <dgm:t>
        <a:bodyPr/>
        <a:lstStyle/>
        <a:p>
          <a:r>
            <a:rPr lang="mn-MN" dirty="0" smtClean="0"/>
            <a:t>Даатгалын компани</a:t>
          </a:r>
          <a:endParaRPr lang="en-US" dirty="0"/>
        </a:p>
      </dgm:t>
    </dgm:pt>
    <dgm:pt modelId="{502AC492-E17A-418E-95BB-DA5D53F98752}" type="parTrans" cxnId="{1F202370-0F7D-4EC1-8DAA-CCDB9E3B359F}">
      <dgm:prSet/>
      <dgm:spPr/>
      <dgm:t>
        <a:bodyPr/>
        <a:lstStyle/>
        <a:p>
          <a:endParaRPr lang="en-US"/>
        </a:p>
      </dgm:t>
    </dgm:pt>
    <dgm:pt modelId="{2870AD62-7A77-4690-A00F-6E120D2CC739}" type="sibTrans" cxnId="{1F202370-0F7D-4EC1-8DAA-CCDB9E3B359F}">
      <dgm:prSet/>
      <dgm:spPr/>
      <dgm:t>
        <a:bodyPr/>
        <a:lstStyle/>
        <a:p>
          <a:endParaRPr lang="en-US"/>
        </a:p>
      </dgm:t>
    </dgm:pt>
    <dgm:pt modelId="{6F14DBBF-E312-49A7-A91B-000EE3DED68E}">
      <dgm:prSet phldrT="[Text]" custT="1"/>
      <dgm:spPr/>
      <dgm:t>
        <a:bodyPr/>
        <a:lstStyle/>
        <a:p>
          <a:r>
            <a:rPr lang="mn-MN" sz="1800" dirty="0" smtClean="0">
              <a:latin typeface="Times New Roman" pitchFamily="18" charset="0"/>
              <a:cs typeface="Times New Roman" pitchFamily="18" charset="0"/>
            </a:rPr>
            <a:t>Бэлтгэн нийлүүлэгчид</a:t>
          </a:r>
          <a:endParaRPr lang="en-US" sz="1800" dirty="0">
            <a:latin typeface="Times New Roman" pitchFamily="18" charset="0"/>
            <a:cs typeface="Times New Roman" pitchFamily="18" charset="0"/>
          </a:endParaRPr>
        </a:p>
      </dgm:t>
    </dgm:pt>
    <dgm:pt modelId="{C4119FF9-14B3-4FF7-9527-43DF88491642}" type="parTrans" cxnId="{A935B09B-04C4-424E-A795-A08970FE2CA9}">
      <dgm:prSet/>
      <dgm:spPr/>
      <dgm:t>
        <a:bodyPr/>
        <a:lstStyle/>
        <a:p>
          <a:endParaRPr lang="en-US"/>
        </a:p>
      </dgm:t>
    </dgm:pt>
    <dgm:pt modelId="{68804DB8-C47F-4E14-AB98-5A26749825D6}" type="sibTrans" cxnId="{A935B09B-04C4-424E-A795-A08970FE2CA9}">
      <dgm:prSet/>
      <dgm:spPr/>
      <dgm:t>
        <a:bodyPr/>
        <a:lstStyle/>
        <a:p>
          <a:endParaRPr lang="en-US"/>
        </a:p>
      </dgm:t>
    </dgm:pt>
    <dgm:pt modelId="{BEDFDDB1-F444-4B95-B5CD-739FC08E013E}">
      <dgm:prSet phldrT="[Text]" custT="1"/>
      <dgm:spPr/>
      <dgm:t>
        <a:bodyPr/>
        <a:lstStyle/>
        <a:p>
          <a:pPr algn="ctr"/>
          <a:endParaRPr lang="mn-MN" sz="1600" dirty="0" smtClean="0">
            <a:latin typeface="Times New Roman" pitchFamily="18" charset="0"/>
            <a:cs typeface="Times New Roman" pitchFamily="18" charset="0"/>
          </a:endParaRPr>
        </a:p>
        <a:p>
          <a:pPr algn="ctr"/>
          <a:r>
            <a:rPr lang="mn-MN" sz="1600" dirty="0" smtClean="0">
              <a:latin typeface="Times New Roman" pitchFamily="18" charset="0"/>
              <a:cs typeface="Times New Roman" pitchFamily="18" charset="0"/>
            </a:rPr>
            <a:t>Банк бус санхүүгийн байгууллагууд</a:t>
          </a:r>
        </a:p>
        <a:p>
          <a:pPr algn="ctr"/>
          <a:endParaRPr lang="en-US" sz="1600" dirty="0">
            <a:latin typeface="Times New Roman" pitchFamily="18" charset="0"/>
            <a:cs typeface="Times New Roman" pitchFamily="18" charset="0"/>
          </a:endParaRPr>
        </a:p>
      </dgm:t>
    </dgm:pt>
    <dgm:pt modelId="{1D545450-0DEC-4BFE-A01E-DD88CC2870B5}" type="parTrans" cxnId="{E9B576F9-B58A-4422-BD86-518556E51C9A}">
      <dgm:prSet/>
      <dgm:spPr/>
      <dgm:t>
        <a:bodyPr/>
        <a:lstStyle/>
        <a:p>
          <a:endParaRPr lang="en-US"/>
        </a:p>
      </dgm:t>
    </dgm:pt>
    <dgm:pt modelId="{643173AC-ADFF-47AF-B333-04A7410C93DF}" type="sibTrans" cxnId="{E9B576F9-B58A-4422-BD86-518556E51C9A}">
      <dgm:prSet/>
      <dgm:spPr/>
      <dgm:t>
        <a:bodyPr/>
        <a:lstStyle/>
        <a:p>
          <a:endParaRPr lang="en-US"/>
        </a:p>
      </dgm:t>
    </dgm:pt>
    <dgm:pt modelId="{6D46C8E7-EF4E-42DE-928C-4224C431756C}">
      <dgm:prSet phldrT="[Text]" custT="1"/>
      <dgm:spPr/>
      <dgm:t>
        <a:bodyPr/>
        <a:lstStyle/>
        <a:p>
          <a:r>
            <a:rPr lang="mn-MN" sz="1600" dirty="0" smtClean="0">
              <a:latin typeface="Times New Roman" pitchFamily="18" charset="0"/>
              <a:cs typeface="Times New Roman" pitchFamily="18" charset="0"/>
            </a:rPr>
            <a:t>Тоног төхөөрөмж үйлдвэрлэгчид</a:t>
          </a:r>
          <a:endParaRPr lang="en-US" sz="1600" dirty="0">
            <a:latin typeface="Times New Roman" pitchFamily="18" charset="0"/>
            <a:cs typeface="Times New Roman" pitchFamily="18" charset="0"/>
          </a:endParaRPr>
        </a:p>
      </dgm:t>
    </dgm:pt>
    <dgm:pt modelId="{232252EA-843C-4C30-97BD-CC0ED1CE886B}" type="sibTrans" cxnId="{44595741-743F-46E6-A771-5457A78A2B3F}">
      <dgm:prSet/>
      <dgm:spPr/>
      <dgm:t>
        <a:bodyPr/>
        <a:lstStyle/>
        <a:p>
          <a:endParaRPr lang="en-US"/>
        </a:p>
      </dgm:t>
    </dgm:pt>
    <dgm:pt modelId="{4A539628-9F28-4AB3-BD2E-8C959800AB02}" type="parTrans" cxnId="{44595741-743F-46E6-A771-5457A78A2B3F}">
      <dgm:prSet/>
      <dgm:spPr/>
      <dgm:t>
        <a:bodyPr/>
        <a:lstStyle/>
        <a:p>
          <a:endParaRPr lang="en-US"/>
        </a:p>
      </dgm:t>
    </dgm:pt>
    <dgm:pt modelId="{EEF1B870-16F5-40E6-B532-4B411CFD65AA}" type="pres">
      <dgm:prSet presAssocID="{B607B526-D4CC-4090-AE9D-E0D848FBB4A9}" presName="compositeShape" presStyleCnt="0">
        <dgm:presLayoutVars>
          <dgm:dir/>
          <dgm:resizeHandles/>
        </dgm:presLayoutVars>
      </dgm:prSet>
      <dgm:spPr/>
      <dgm:t>
        <a:bodyPr/>
        <a:lstStyle/>
        <a:p>
          <a:endParaRPr lang="en-US"/>
        </a:p>
      </dgm:t>
    </dgm:pt>
    <dgm:pt modelId="{190EBF4A-92F6-4A11-B29F-44BAF4E0292C}" type="pres">
      <dgm:prSet presAssocID="{B607B526-D4CC-4090-AE9D-E0D848FBB4A9}" presName="pyramid" presStyleLbl="node1" presStyleIdx="0" presStyleCnt="1" custLinFactNeighborX="-625"/>
      <dgm:spPr/>
    </dgm:pt>
    <dgm:pt modelId="{A1D5BDD5-9796-4AE5-A283-85E917897B97}" type="pres">
      <dgm:prSet presAssocID="{B607B526-D4CC-4090-AE9D-E0D848FBB4A9}" presName="theList" presStyleCnt="0"/>
      <dgm:spPr/>
    </dgm:pt>
    <dgm:pt modelId="{CA11121E-259A-4B93-8A8B-03873E33B78D}" type="pres">
      <dgm:prSet presAssocID="{5F70EEAC-3779-40B9-A7AC-5242514A697E}" presName="aNode" presStyleLbl="fgAcc1" presStyleIdx="0" presStyleCnt="6" custLinFactY="-18973" custLinFactNeighborX="2885" custLinFactNeighborY="-100000">
        <dgm:presLayoutVars>
          <dgm:bulletEnabled val="1"/>
        </dgm:presLayoutVars>
      </dgm:prSet>
      <dgm:spPr/>
      <dgm:t>
        <a:bodyPr/>
        <a:lstStyle/>
        <a:p>
          <a:endParaRPr lang="en-US"/>
        </a:p>
      </dgm:t>
    </dgm:pt>
    <dgm:pt modelId="{07234BCD-995D-4190-99D5-B07362289819}" type="pres">
      <dgm:prSet presAssocID="{5F70EEAC-3779-40B9-A7AC-5242514A697E}" presName="aSpace" presStyleCnt="0"/>
      <dgm:spPr/>
    </dgm:pt>
    <dgm:pt modelId="{87C23F3F-26A3-4C66-BD22-1C2F0323A476}" type="pres">
      <dgm:prSet presAssocID="{6D46C8E7-EF4E-42DE-928C-4224C431756C}" presName="aNode" presStyleLbl="fgAcc1" presStyleIdx="1" presStyleCnt="6" custScaleY="156930" custLinFactY="-223" custLinFactNeighborX="2885" custLinFactNeighborY="-100000">
        <dgm:presLayoutVars>
          <dgm:bulletEnabled val="1"/>
        </dgm:presLayoutVars>
      </dgm:prSet>
      <dgm:spPr/>
      <dgm:t>
        <a:bodyPr/>
        <a:lstStyle/>
        <a:p>
          <a:endParaRPr lang="en-US"/>
        </a:p>
      </dgm:t>
    </dgm:pt>
    <dgm:pt modelId="{53DBD3C0-7DB6-4F70-BE2B-B35EB6A61BFE}" type="pres">
      <dgm:prSet presAssocID="{6D46C8E7-EF4E-42DE-928C-4224C431756C}" presName="aSpace" presStyleCnt="0"/>
      <dgm:spPr/>
    </dgm:pt>
    <dgm:pt modelId="{5ADA4980-74CC-4263-9774-53DFD92C5F10}" type="pres">
      <dgm:prSet presAssocID="{D3E46229-2322-42DB-8F81-8D2601914F33}" presName="aNode" presStyleLbl="fgAcc1" presStyleIdx="2" presStyleCnt="6" custLinFactNeighborX="2885" custLinFactNeighborY="42772">
        <dgm:presLayoutVars>
          <dgm:bulletEnabled val="1"/>
        </dgm:presLayoutVars>
      </dgm:prSet>
      <dgm:spPr/>
      <dgm:t>
        <a:bodyPr/>
        <a:lstStyle/>
        <a:p>
          <a:endParaRPr lang="en-US"/>
        </a:p>
      </dgm:t>
    </dgm:pt>
    <dgm:pt modelId="{0CB5221A-EDA7-4220-BC41-C9749AA1439E}" type="pres">
      <dgm:prSet presAssocID="{D3E46229-2322-42DB-8F81-8D2601914F33}" presName="aSpace" presStyleCnt="0"/>
      <dgm:spPr/>
    </dgm:pt>
    <dgm:pt modelId="{A9330E8C-7069-402D-BB0F-2346750128D4}" type="pres">
      <dgm:prSet presAssocID="{6F14DBBF-E312-49A7-A91B-000EE3DED68E}" presName="aNode" presStyleLbl="fgAcc1" presStyleIdx="3" presStyleCnt="6" custLinFactY="11597" custLinFactNeighborX="2885" custLinFactNeighborY="100000">
        <dgm:presLayoutVars>
          <dgm:bulletEnabled val="1"/>
        </dgm:presLayoutVars>
      </dgm:prSet>
      <dgm:spPr/>
      <dgm:t>
        <a:bodyPr/>
        <a:lstStyle/>
        <a:p>
          <a:endParaRPr lang="en-US"/>
        </a:p>
      </dgm:t>
    </dgm:pt>
    <dgm:pt modelId="{0D55649D-60FD-48C1-B279-943182774BF0}" type="pres">
      <dgm:prSet presAssocID="{6F14DBBF-E312-49A7-A91B-000EE3DED68E}" presName="aSpace" presStyleCnt="0"/>
      <dgm:spPr/>
    </dgm:pt>
    <dgm:pt modelId="{592842C1-DD51-407E-8D91-5A5D947148D1}" type="pres">
      <dgm:prSet presAssocID="{BEDFDDB1-F444-4B95-B5CD-739FC08E013E}" presName="aNode" presStyleLbl="fgAcc1" presStyleIdx="4" presStyleCnt="6" custScaleY="167623" custLinFactY="30347" custLinFactNeighborX="2885" custLinFactNeighborY="100000">
        <dgm:presLayoutVars>
          <dgm:bulletEnabled val="1"/>
        </dgm:presLayoutVars>
      </dgm:prSet>
      <dgm:spPr/>
      <dgm:t>
        <a:bodyPr/>
        <a:lstStyle/>
        <a:p>
          <a:endParaRPr lang="en-US"/>
        </a:p>
      </dgm:t>
    </dgm:pt>
    <dgm:pt modelId="{C8210C07-34A8-4B1C-A414-4D4DB0B38D33}" type="pres">
      <dgm:prSet presAssocID="{BEDFDDB1-F444-4B95-B5CD-739FC08E013E}" presName="aSpace" presStyleCnt="0"/>
      <dgm:spPr/>
    </dgm:pt>
    <dgm:pt modelId="{10C1A35A-EB20-443F-AB54-C0A85D0D4F1B}" type="pres">
      <dgm:prSet presAssocID="{5EDA2ECF-3D0E-4BEC-944B-2A3D0B9A7C0C}" presName="aNode" presStyleLbl="fgAcc1" presStyleIdx="5" presStyleCnt="6" custLinFactY="43158" custLinFactNeighborX="2885" custLinFactNeighborY="100000">
        <dgm:presLayoutVars>
          <dgm:bulletEnabled val="1"/>
        </dgm:presLayoutVars>
      </dgm:prSet>
      <dgm:spPr/>
      <dgm:t>
        <a:bodyPr/>
        <a:lstStyle/>
        <a:p>
          <a:endParaRPr lang="en-US"/>
        </a:p>
      </dgm:t>
    </dgm:pt>
    <dgm:pt modelId="{5D180310-9953-4213-9413-95767BBEBF52}" type="pres">
      <dgm:prSet presAssocID="{5EDA2ECF-3D0E-4BEC-944B-2A3D0B9A7C0C}" presName="aSpace" presStyleCnt="0"/>
      <dgm:spPr/>
    </dgm:pt>
  </dgm:ptLst>
  <dgm:cxnLst>
    <dgm:cxn modelId="{AEEFD933-E4BB-4221-AA26-83A6680FD4A6}" type="presOf" srcId="{5EDA2ECF-3D0E-4BEC-944B-2A3D0B9A7C0C}" destId="{10C1A35A-EB20-443F-AB54-C0A85D0D4F1B}" srcOrd="0" destOrd="0" presId="urn:microsoft.com/office/officeart/2005/8/layout/pyramid2"/>
    <dgm:cxn modelId="{60DFDBDA-0E19-4981-BC89-FFF17F4DAEBF}" type="presOf" srcId="{6D46C8E7-EF4E-42DE-928C-4224C431756C}" destId="{87C23F3F-26A3-4C66-BD22-1C2F0323A476}" srcOrd="0" destOrd="0" presId="urn:microsoft.com/office/officeart/2005/8/layout/pyramid2"/>
    <dgm:cxn modelId="{E9B576F9-B58A-4422-BD86-518556E51C9A}" srcId="{B607B526-D4CC-4090-AE9D-E0D848FBB4A9}" destId="{BEDFDDB1-F444-4B95-B5CD-739FC08E013E}" srcOrd="4" destOrd="0" parTransId="{1D545450-0DEC-4BFE-A01E-DD88CC2870B5}" sibTransId="{643173AC-ADFF-47AF-B333-04A7410C93DF}"/>
    <dgm:cxn modelId="{69C8BD0F-F140-4D87-98B1-E9DD9386697D}" type="presOf" srcId="{BEDFDDB1-F444-4B95-B5CD-739FC08E013E}" destId="{592842C1-DD51-407E-8D91-5A5D947148D1}" srcOrd="0" destOrd="0" presId="urn:microsoft.com/office/officeart/2005/8/layout/pyramid2"/>
    <dgm:cxn modelId="{1F202370-0F7D-4EC1-8DAA-CCDB9E3B359F}" srcId="{B607B526-D4CC-4090-AE9D-E0D848FBB4A9}" destId="{5EDA2ECF-3D0E-4BEC-944B-2A3D0B9A7C0C}" srcOrd="5" destOrd="0" parTransId="{502AC492-E17A-418E-95BB-DA5D53F98752}" sibTransId="{2870AD62-7A77-4690-A00F-6E120D2CC739}"/>
    <dgm:cxn modelId="{44595741-743F-46E6-A771-5457A78A2B3F}" srcId="{B607B526-D4CC-4090-AE9D-E0D848FBB4A9}" destId="{6D46C8E7-EF4E-42DE-928C-4224C431756C}" srcOrd="1" destOrd="0" parTransId="{4A539628-9F28-4AB3-BD2E-8C959800AB02}" sibTransId="{232252EA-843C-4C30-97BD-CC0ED1CE886B}"/>
    <dgm:cxn modelId="{E0B592A4-FC3C-43E2-9CE6-A95BD28F24C7}" type="presOf" srcId="{D3E46229-2322-42DB-8F81-8D2601914F33}" destId="{5ADA4980-74CC-4263-9774-53DFD92C5F10}" srcOrd="0" destOrd="0" presId="urn:microsoft.com/office/officeart/2005/8/layout/pyramid2"/>
    <dgm:cxn modelId="{3C9C463F-D8D0-4A35-8AA1-FEEE300976D5}" type="presOf" srcId="{6F14DBBF-E312-49A7-A91B-000EE3DED68E}" destId="{A9330E8C-7069-402D-BB0F-2346750128D4}" srcOrd="0" destOrd="0" presId="urn:microsoft.com/office/officeart/2005/8/layout/pyramid2"/>
    <dgm:cxn modelId="{CAFF9D90-D75D-4642-B04A-CD4B36A305AE}" srcId="{B607B526-D4CC-4090-AE9D-E0D848FBB4A9}" destId="{5F70EEAC-3779-40B9-A7AC-5242514A697E}" srcOrd="0" destOrd="0" parTransId="{2404F240-B123-41C4-A3EF-290E48821602}" sibTransId="{B5EA78A7-77D2-4458-A90B-8475F11CC0B6}"/>
    <dgm:cxn modelId="{6879B6E6-7F06-4055-81D0-E84F562A1D88}" type="presOf" srcId="{B607B526-D4CC-4090-AE9D-E0D848FBB4A9}" destId="{EEF1B870-16F5-40E6-B532-4B411CFD65AA}" srcOrd="0" destOrd="0" presId="urn:microsoft.com/office/officeart/2005/8/layout/pyramid2"/>
    <dgm:cxn modelId="{8D6ED25A-E69A-44CB-B040-C9F8EF3834CA}" srcId="{B607B526-D4CC-4090-AE9D-E0D848FBB4A9}" destId="{D3E46229-2322-42DB-8F81-8D2601914F33}" srcOrd="2" destOrd="0" parTransId="{2CB03073-B538-412D-B5EC-9192B9213A58}" sibTransId="{3E916BDF-C256-4D16-A7D6-A608FEFDEA7E}"/>
    <dgm:cxn modelId="{A935B09B-04C4-424E-A795-A08970FE2CA9}" srcId="{B607B526-D4CC-4090-AE9D-E0D848FBB4A9}" destId="{6F14DBBF-E312-49A7-A91B-000EE3DED68E}" srcOrd="3" destOrd="0" parTransId="{C4119FF9-14B3-4FF7-9527-43DF88491642}" sibTransId="{68804DB8-C47F-4E14-AB98-5A26749825D6}"/>
    <dgm:cxn modelId="{E5958DC5-C2ED-4027-A405-5A5081379BEE}" type="presOf" srcId="{5F70EEAC-3779-40B9-A7AC-5242514A697E}" destId="{CA11121E-259A-4B93-8A8B-03873E33B78D}" srcOrd="0" destOrd="0" presId="urn:microsoft.com/office/officeart/2005/8/layout/pyramid2"/>
    <dgm:cxn modelId="{06376D45-2E4C-4FB4-B8A5-813C854E7888}" type="presParOf" srcId="{EEF1B870-16F5-40E6-B532-4B411CFD65AA}" destId="{190EBF4A-92F6-4A11-B29F-44BAF4E0292C}" srcOrd="0" destOrd="0" presId="urn:microsoft.com/office/officeart/2005/8/layout/pyramid2"/>
    <dgm:cxn modelId="{702904DE-9274-4EDC-B855-0488BDD58F6A}" type="presParOf" srcId="{EEF1B870-16F5-40E6-B532-4B411CFD65AA}" destId="{A1D5BDD5-9796-4AE5-A283-85E917897B97}" srcOrd="1" destOrd="0" presId="urn:microsoft.com/office/officeart/2005/8/layout/pyramid2"/>
    <dgm:cxn modelId="{3BC7BA87-1433-43E9-9297-6C4D6D2B253F}" type="presParOf" srcId="{A1D5BDD5-9796-4AE5-A283-85E917897B97}" destId="{CA11121E-259A-4B93-8A8B-03873E33B78D}" srcOrd="0" destOrd="0" presId="urn:microsoft.com/office/officeart/2005/8/layout/pyramid2"/>
    <dgm:cxn modelId="{2B047357-FE21-477C-9513-649E27636521}" type="presParOf" srcId="{A1D5BDD5-9796-4AE5-A283-85E917897B97}" destId="{07234BCD-995D-4190-99D5-B07362289819}" srcOrd="1" destOrd="0" presId="urn:microsoft.com/office/officeart/2005/8/layout/pyramid2"/>
    <dgm:cxn modelId="{A1F39E26-23E4-4F67-90DD-9273D34E7BC1}" type="presParOf" srcId="{A1D5BDD5-9796-4AE5-A283-85E917897B97}" destId="{87C23F3F-26A3-4C66-BD22-1C2F0323A476}" srcOrd="2" destOrd="0" presId="urn:microsoft.com/office/officeart/2005/8/layout/pyramid2"/>
    <dgm:cxn modelId="{44A51286-20D3-457D-B2F4-F5562A09B420}" type="presParOf" srcId="{A1D5BDD5-9796-4AE5-A283-85E917897B97}" destId="{53DBD3C0-7DB6-4F70-BE2B-B35EB6A61BFE}" srcOrd="3" destOrd="0" presId="urn:microsoft.com/office/officeart/2005/8/layout/pyramid2"/>
    <dgm:cxn modelId="{0F8CDE5C-A2B4-422C-BFA5-00724BFE6B1B}" type="presParOf" srcId="{A1D5BDD5-9796-4AE5-A283-85E917897B97}" destId="{5ADA4980-74CC-4263-9774-53DFD92C5F10}" srcOrd="4" destOrd="0" presId="urn:microsoft.com/office/officeart/2005/8/layout/pyramid2"/>
    <dgm:cxn modelId="{CA1957A4-63C2-47D1-9641-889337E20B7F}" type="presParOf" srcId="{A1D5BDD5-9796-4AE5-A283-85E917897B97}" destId="{0CB5221A-EDA7-4220-BC41-C9749AA1439E}" srcOrd="5" destOrd="0" presId="urn:microsoft.com/office/officeart/2005/8/layout/pyramid2"/>
    <dgm:cxn modelId="{065EDFA6-5A43-47EC-A56D-0C2D1426D936}" type="presParOf" srcId="{A1D5BDD5-9796-4AE5-A283-85E917897B97}" destId="{A9330E8C-7069-402D-BB0F-2346750128D4}" srcOrd="6" destOrd="0" presId="urn:microsoft.com/office/officeart/2005/8/layout/pyramid2"/>
    <dgm:cxn modelId="{2FCF6ACA-68C4-4A6C-BDC2-AD00F303C89A}" type="presParOf" srcId="{A1D5BDD5-9796-4AE5-A283-85E917897B97}" destId="{0D55649D-60FD-48C1-B279-943182774BF0}" srcOrd="7" destOrd="0" presId="urn:microsoft.com/office/officeart/2005/8/layout/pyramid2"/>
    <dgm:cxn modelId="{54EF60A0-0C8E-440D-BAB1-6309265EC08A}" type="presParOf" srcId="{A1D5BDD5-9796-4AE5-A283-85E917897B97}" destId="{592842C1-DD51-407E-8D91-5A5D947148D1}" srcOrd="8" destOrd="0" presId="urn:microsoft.com/office/officeart/2005/8/layout/pyramid2"/>
    <dgm:cxn modelId="{69EC9EEF-9C2C-4673-AC91-AB855D67377D}" type="presParOf" srcId="{A1D5BDD5-9796-4AE5-A283-85E917897B97}" destId="{C8210C07-34A8-4B1C-A414-4D4DB0B38D33}" srcOrd="9" destOrd="0" presId="urn:microsoft.com/office/officeart/2005/8/layout/pyramid2"/>
    <dgm:cxn modelId="{7642DB75-09D1-4275-91AE-DCD398170F30}" type="presParOf" srcId="{A1D5BDD5-9796-4AE5-A283-85E917897B97}" destId="{10C1A35A-EB20-443F-AB54-C0A85D0D4F1B}" srcOrd="10" destOrd="0" presId="urn:microsoft.com/office/officeart/2005/8/layout/pyramid2"/>
    <dgm:cxn modelId="{9BB1A476-97A6-410D-81C2-8B83AAF321F9}" type="presParOf" srcId="{A1D5BDD5-9796-4AE5-A283-85E917897B97}" destId="{5D180310-9953-4213-9413-95767BBEBF52}" srcOrd="11"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90EBF4A-92F6-4A11-B29F-44BAF4E0292C}">
      <dsp:nvSpPr>
        <dsp:cNvPr id="0" name=""/>
        <dsp:cNvSpPr/>
      </dsp:nvSpPr>
      <dsp:spPr>
        <a:xfrm>
          <a:off x="380999" y="0"/>
          <a:ext cx="4064000" cy="4064000"/>
        </a:xfrm>
        <a:prstGeom prst="triangle">
          <a:avLst/>
        </a:prstGeom>
        <a:gradFill rotWithShape="0">
          <a:gsLst>
            <a:gs pos="0">
              <a:schemeClr val="accent1">
                <a:hueOff val="0"/>
                <a:satOff val="0"/>
                <a:lumOff val="0"/>
                <a:alphaOff val="0"/>
                <a:tint val="1000"/>
                <a:satMod val="255000"/>
              </a:schemeClr>
            </a:gs>
            <a:gs pos="55000">
              <a:schemeClr val="accent1">
                <a:hueOff val="0"/>
                <a:satOff val="0"/>
                <a:lumOff val="0"/>
                <a:alphaOff val="0"/>
                <a:tint val="12000"/>
                <a:satMod val="255000"/>
              </a:schemeClr>
            </a:gs>
            <a:gs pos="100000">
              <a:schemeClr val="accent1">
                <a:hueOff val="0"/>
                <a:satOff val="0"/>
                <a:lumOff val="0"/>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A11121E-259A-4B93-8A8B-03873E33B78D}">
      <dsp:nvSpPr>
        <dsp:cNvPr id="0" name=""/>
        <dsp:cNvSpPr/>
      </dsp:nvSpPr>
      <dsp:spPr>
        <a:xfrm>
          <a:off x="2514610" y="279402"/>
          <a:ext cx="2641600" cy="406399"/>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mn-MN" sz="2000" kern="1200" dirty="0" smtClean="0">
            <a:latin typeface="Times New Roman" pitchFamily="18" charset="0"/>
            <a:cs typeface="Times New Roman" pitchFamily="18" charset="0"/>
          </a:endParaRPr>
        </a:p>
        <a:p>
          <a:pPr lvl="0" algn="ctr" defTabSz="889000">
            <a:lnSpc>
              <a:spcPct val="90000"/>
            </a:lnSpc>
            <a:spcBef>
              <a:spcPct val="0"/>
            </a:spcBef>
            <a:spcAft>
              <a:spcPct val="35000"/>
            </a:spcAft>
          </a:pPr>
          <a:r>
            <a:rPr lang="mn-MN" sz="2000" kern="1200" dirty="0" smtClean="0">
              <a:latin typeface="Times New Roman" pitchFamily="18" charset="0"/>
              <a:cs typeface="Times New Roman" pitchFamily="18" charset="0"/>
            </a:rPr>
            <a:t>Банк</a:t>
          </a:r>
        </a:p>
        <a:p>
          <a:pPr lvl="0" algn="ctr" defTabSz="889000">
            <a:lnSpc>
              <a:spcPct val="90000"/>
            </a:lnSpc>
            <a:spcBef>
              <a:spcPct val="0"/>
            </a:spcBef>
            <a:spcAft>
              <a:spcPct val="35000"/>
            </a:spcAft>
          </a:pPr>
          <a:endParaRPr lang="en-US" sz="2000" kern="1200" dirty="0">
            <a:latin typeface="Times New Roman" pitchFamily="18" charset="0"/>
            <a:cs typeface="Times New Roman" pitchFamily="18" charset="0"/>
          </a:endParaRPr>
        </a:p>
      </dsp:txBody>
      <dsp:txXfrm>
        <a:off x="2514610" y="279402"/>
        <a:ext cx="2641600" cy="406399"/>
      </dsp:txXfrm>
    </dsp:sp>
    <dsp:sp modelId="{87C23F3F-26A3-4C66-BD22-1C2F0323A476}">
      <dsp:nvSpPr>
        <dsp:cNvPr id="0" name=""/>
        <dsp:cNvSpPr/>
      </dsp:nvSpPr>
      <dsp:spPr>
        <a:xfrm>
          <a:off x="2514610" y="812802"/>
          <a:ext cx="2641600" cy="637763"/>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mn-MN" sz="1600" kern="1200" dirty="0" smtClean="0">
              <a:latin typeface="Times New Roman" pitchFamily="18" charset="0"/>
              <a:cs typeface="Times New Roman" pitchFamily="18" charset="0"/>
            </a:rPr>
            <a:t>Тоног төхөөрөмж үйлдвэрлэгчид</a:t>
          </a:r>
          <a:endParaRPr lang="en-US" sz="1600" kern="1200" dirty="0">
            <a:latin typeface="Times New Roman" pitchFamily="18" charset="0"/>
            <a:cs typeface="Times New Roman" pitchFamily="18" charset="0"/>
          </a:endParaRPr>
        </a:p>
      </dsp:txBody>
      <dsp:txXfrm>
        <a:off x="2514610" y="812802"/>
        <a:ext cx="2641600" cy="637763"/>
      </dsp:txXfrm>
    </dsp:sp>
    <dsp:sp modelId="{5ADA4980-74CC-4263-9774-53DFD92C5F10}">
      <dsp:nvSpPr>
        <dsp:cNvPr id="0" name=""/>
        <dsp:cNvSpPr/>
      </dsp:nvSpPr>
      <dsp:spPr>
        <a:xfrm>
          <a:off x="2514610" y="1574800"/>
          <a:ext cx="2641600" cy="406399"/>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mn-MN" sz="1800" kern="1200" dirty="0" smtClean="0">
              <a:latin typeface="Times New Roman" pitchFamily="18" charset="0"/>
              <a:cs typeface="Times New Roman" pitchFamily="18" charset="0"/>
            </a:rPr>
            <a:t>Лизингийн компанууд</a:t>
          </a:r>
          <a:endParaRPr lang="en-US" sz="1800" kern="1200" dirty="0">
            <a:latin typeface="Times New Roman" pitchFamily="18" charset="0"/>
            <a:cs typeface="Times New Roman" pitchFamily="18" charset="0"/>
          </a:endParaRPr>
        </a:p>
      </dsp:txBody>
      <dsp:txXfrm>
        <a:off x="2514610" y="1574800"/>
        <a:ext cx="2641600" cy="406399"/>
      </dsp:txXfrm>
    </dsp:sp>
    <dsp:sp modelId="{A9330E8C-7069-402D-BB0F-2346750128D4}">
      <dsp:nvSpPr>
        <dsp:cNvPr id="0" name=""/>
        <dsp:cNvSpPr/>
      </dsp:nvSpPr>
      <dsp:spPr>
        <a:xfrm>
          <a:off x="2514610" y="2108202"/>
          <a:ext cx="2641600" cy="406399"/>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mn-MN" sz="1800" kern="1200" dirty="0" smtClean="0">
              <a:latin typeface="Times New Roman" pitchFamily="18" charset="0"/>
              <a:cs typeface="Times New Roman" pitchFamily="18" charset="0"/>
            </a:rPr>
            <a:t>Бэлтгэн нийлүүлэгчид</a:t>
          </a:r>
          <a:endParaRPr lang="en-US" sz="1800" kern="1200" dirty="0">
            <a:latin typeface="Times New Roman" pitchFamily="18" charset="0"/>
            <a:cs typeface="Times New Roman" pitchFamily="18" charset="0"/>
          </a:endParaRPr>
        </a:p>
      </dsp:txBody>
      <dsp:txXfrm>
        <a:off x="2514610" y="2108202"/>
        <a:ext cx="2641600" cy="406399"/>
      </dsp:txXfrm>
    </dsp:sp>
    <dsp:sp modelId="{592842C1-DD51-407E-8D91-5A5D947148D1}">
      <dsp:nvSpPr>
        <dsp:cNvPr id="0" name=""/>
        <dsp:cNvSpPr/>
      </dsp:nvSpPr>
      <dsp:spPr>
        <a:xfrm>
          <a:off x="2514610" y="2641602"/>
          <a:ext cx="2641600" cy="681219"/>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mn-MN" sz="1600" kern="1200" dirty="0" smtClean="0">
            <a:latin typeface="Times New Roman" pitchFamily="18" charset="0"/>
            <a:cs typeface="Times New Roman" pitchFamily="18" charset="0"/>
          </a:endParaRPr>
        </a:p>
        <a:p>
          <a:pPr lvl="0" algn="ctr" defTabSz="711200">
            <a:lnSpc>
              <a:spcPct val="90000"/>
            </a:lnSpc>
            <a:spcBef>
              <a:spcPct val="0"/>
            </a:spcBef>
            <a:spcAft>
              <a:spcPct val="35000"/>
            </a:spcAft>
          </a:pPr>
          <a:r>
            <a:rPr lang="mn-MN" sz="1600" kern="1200" dirty="0" smtClean="0">
              <a:latin typeface="Times New Roman" pitchFamily="18" charset="0"/>
              <a:cs typeface="Times New Roman" pitchFamily="18" charset="0"/>
            </a:rPr>
            <a:t>Банк бус санхүүгийн байгууллагууд</a:t>
          </a:r>
        </a:p>
        <a:p>
          <a:pPr lvl="0" algn="ctr" defTabSz="711200">
            <a:lnSpc>
              <a:spcPct val="90000"/>
            </a:lnSpc>
            <a:spcBef>
              <a:spcPct val="0"/>
            </a:spcBef>
            <a:spcAft>
              <a:spcPct val="35000"/>
            </a:spcAft>
          </a:pPr>
          <a:endParaRPr lang="en-US" sz="1600" kern="1200" dirty="0">
            <a:latin typeface="Times New Roman" pitchFamily="18" charset="0"/>
            <a:cs typeface="Times New Roman" pitchFamily="18" charset="0"/>
          </a:endParaRPr>
        </a:p>
      </dsp:txBody>
      <dsp:txXfrm>
        <a:off x="2514610" y="2641602"/>
        <a:ext cx="2641600" cy="681219"/>
      </dsp:txXfrm>
    </dsp:sp>
    <dsp:sp modelId="{10C1A35A-EB20-443F-AB54-C0A85D0D4F1B}">
      <dsp:nvSpPr>
        <dsp:cNvPr id="0" name=""/>
        <dsp:cNvSpPr/>
      </dsp:nvSpPr>
      <dsp:spPr>
        <a:xfrm>
          <a:off x="2514610" y="3425685"/>
          <a:ext cx="2641600" cy="406399"/>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mn-MN" sz="1700" kern="1200" dirty="0" smtClean="0"/>
            <a:t>Даатгалын компани</a:t>
          </a:r>
          <a:endParaRPr lang="en-US" sz="1700" kern="1200" dirty="0"/>
        </a:p>
      </dsp:txBody>
      <dsp:txXfrm>
        <a:off x="2514610" y="3425685"/>
        <a:ext cx="2641600" cy="406399"/>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BD84457B-DE1F-4265-81C5-8F31964BDF07}" type="datetimeFigureOut">
              <a:rPr lang="en-US" smtClean="0"/>
              <a:pPr/>
              <a:t>8/27/2013</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C3F22EF-9077-499E-BEEF-00EC9AB0D8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84457B-DE1F-4265-81C5-8F31964BDF07}"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F22EF-9077-499E-BEEF-00EC9AB0D8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D84457B-DE1F-4265-81C5-8F31964BDF07}"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F22EF-9077-499E-BEEF-00EC9AB0D8B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84457B-DE1F-4265-81C5-8F31964BDF07}"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F22EF-9077-499E-BEEF-00EC9AB0D8B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BD84457B-DE1F-4265-81C5-8F31964BDF07}" type="datetimeFigureOut">
              <a:rPr lang="en-US" smtClean="0"/>
              <a:pPr/>
              <a:t>8/27/2013</a:t>
            </a:fld>
            <a:endParaRPr lang="en-US"/>
          </a:p>
        </p:txBody>
      </p:sp>
      <p:sp>
        <p:nvSpPr>
          <p:cNvPr id="27" name="Slide Number Placeholder 26"/>
          <p:cNvSpPr>
            <a:spLocks noGrp="1"/>
          </p:cNvSpPr>
          <p:nvPr>
            <p:ph type="sldNum" sz="quarter" idx="11"/>
          </p:nvPr>
        </p:nvSpPr>
        <p:spPr/>
        <p:txBody>
          <a:bodyPr rtlCol="0"/>
          <a:lstStyle/>
          <a:p>
            <a:fld id="{BC3F22EF-9077-499E-BEEF-00EC9AB0D8BC}"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BD84457B-DE1F-4265-81C5-8F31964BDF07}" type="datetimeFigureOut">
              <a:rPr lang="en-US" smtClean="0"/>
              <a:pPr/>
              <a:t>8/27/2013</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C3F22EF-9077-499E-BEEF-00EC9AB0D8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4457B-DE1F-4265-81C5-8F31964BDF07}" type="datetimeFigureOut">
              <a:rPr lang="en-US" smtClean="0"/>
              <a:pPr/>
              <a:t>8/27/2013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3F22EF-9077-499E-BEEF-00EC9AB0D8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84457B-DE1F-4265-81C5-8F31964BDF07}"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F22EF-9077-499E-BEEF-00EC9AB0D8B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D84457B-DE1F-4265-81C5-8F31964BDF07}"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F22EF-9077-499E-BEEF-00EC9AB0D8B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84457B-DE1F-4265-81C5-8F31964BDF07}"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F22EF-9077-499E-BEEF-00EC9AB0D8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84457B-DE1F-4265-81C5-8F31964BDF07}"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F22EF-9077-499E-BEEF-00EC9AB0D8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D84457B-DE1F-4265-81C5-8F31964BDF07}" type="datetimeFigureOut">
              <a:rPr lang="en-US" smtClean="0"/>
              <a:pPr/>
              <a:t>8/27/2013</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C3F22EF-9077-499E-BEEF-00EC9AB0D8B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8382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mn-MN" sz="3200"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Агуулага</a:t>
            </a:r>
            <a:endParaRPr lang="en-US" sz="32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3" name="Text Placeholder 2"/>
          <p:cNvSpPr>
            <a:spLocks noGrp="1"/>
          </p:cNvSpPr>
          <p:nvPr>
            <p:ph type="body" idx="1"/>
          </p:nvPr>
        </p:nvSpPr>
        <p:spPr>
          <a:xfrm>
            <a:off x="609600" y="1371600"/>
            <a:ext cx="8077200" cy="4800600"/>
          </a:xfrm>
        </p:spPr>
        <p:txBody>
          <a:bodyPr>
            <a:normAutofit fontScale="92500"/>
          </a:bodyPr>
          <a:lstStyle/>
          <a:p>
            <a:r>
              <a:rPr lang="mn-MN" b="1" dirty="0" smtClean="0">
                <a:latin typeface="Times New Roman" pitchFamily="18" charset="0"/>
                <a:cs typeface="Times New Roman" pitchFamily="18" charset="0"/>
              </a:rPr>
              <a:t>Оршил хэсэг</a:t>
            </a:r>
            <a:endParaRPr lang="en-US" dirty="0" smtClean="0">
              <a:latin typeface="Times New Roman" pitchFamily="18" charset="0"/>
              <a:cs typeface="Times New Roman" pitchFamily="18" charset="0"/>
            </a:endParaRPr>
          </a:p>
          <a:p>
            <a:endParaRPr lang="mn-MN" b="1" dirty="0" smtClean="0">
              <a:latin typeface="Times New Roman" pitchFamily="18" charset="0"/>
              <a:cs typeface="Times New Roman" pitchFamily="18" charset="0"/>
            </a:endParaRPr>
          </a:p>
          <a:p>
            <a:r>
              <a:rPr lang="mn-MN" b="1" dirty="0" smtClean="0">
                <a:latin typeface="Times New Roman" pitchFamily="18" charset="0"/>
                <a:cs typeface="Times New Roman" pitchFamily="18" charset="0"/>
              </a:rPr>
              <a:t>Нэгдүгээр бүлэг</a:t>
            </a:r>
            <a:r>
              <a:rPr lang="en-US" b="1" dirty="0" smtClean="0">
                <a:latin typeface="Times New Roman" pitchFamily="18" charset="0"/>
                <a:cs typeface="Times New Roman" pitchFamily="18" charset="0"/>
              </a:rPr>
              <a:t>. Л</a:t>
            </a:r>
            <a:r>
              <a:rPr lang="mn-MN" b="1" dirty="0" smtClean="0">
                <a:latin typeface="Times New Roman" pitchFamily="18" charset="0"/>
                <a:cs typeface="Times New Roman" pitchFamily="18" charset="0"/>
              </a:rPr>
              <a:t>и</a:t>
            </a:r>
            <a:r>
              <a:rPr lang="en-US" b="1" dirty="0" smtClean="0">
                <a:latin typeface="Times New Roman" pitchFamily="18" charset="0"/>
                <a:cs typeface="Times New Roman" pitchFamily="18" charset="0"/>
              </a:rPr>
              <a:t>з</a:t>
            </a:r>
            <a:r>
              <a:rPr lang="mn-MN" b="1" dirty="0" smtClean="0">
                <a:latin typeface="Times New Roman" pitchFamily="18" charset="0"/>
                <a:cs typeface="Times New Roman" pitchFamily="18" charset="0"/>
              </a:rPr>
              <a:t>и</a:t>
            </a:r>
            <a:r>
              <a:rPr lang="en-US" b="1" dirty="0" smtClean="0">
                <a:latin typeface="Times New Roman" pitchFamily="18" charset="0"/>
                <a:cs typeface="Times New Roman" pitchFamily="18" charset="0"/>
              </a:rPr>
              <a:t>н</a:t>
            </a:r>
            <a:r>
              <a:rPr lang="mn-MN" b="1" dirty="0" smtClean="0">
                <a:latin typeface="Times New Roman" pitchFamily="18" charset="0"/>
                <a:cs typeface="Times New Roman" pitchFamily="18" charset="0"/>
              </a:rPr>
              <a:t>г</a:t>
            </a:r>
            <a:r>
              <a:rPr lang="en-US" b="1" dirty="0" smtClean="0">
                <a:latin typeface="Times New Roman" pitchFamily="18" charset="0"/>
                <a:cs typeface="Times New Roman" pitchFamily="18" charset="0"/>
              </a:rPr>
              <a:t>, т</a:t>
            </a:r>
            <a:r>
              <a:rPr lang="mn-MN" b="1" dirty="0" smtClean="0">
                <a:latin typeface="Times New Roman" pitchFamily="18" charset="0"/>
                <a:cs typeface="Times New Roman" pitchFamily="18" charset="0"/>
              </a:rPr>
              <a:t>үү</a:t>
            </a:r>
            <a:r>
              <a:rPr lang="en-US" b="1" dirty="0" smtClean="0">
                <a:latin typeface="Times New Roman" pitchFamily="18" charset="0"/>
                <a:cs typeface="Times New Roman" pitchFamily="18" charset="0"/>
              </a:rPr>
              <a:t>н</a:t>
            </a:r>
            <a:r>
              <a:rPr lang="mn-MN" b="1" dirty="0" smtClean="0">
                <a:latin typeface="Times New Roman" pitchFamily="18" charset="0"/>
                <a:cs typeface="Times New Roman" pitchFamily="18" charset="0"/>
              </a:rPr>
              <a:t>ий</a:t>
            </a:r>
            <a:r>
              <a:rPr lang="en-US" b="1" dirty="0" smtClean="0">
                <a:latin typeface="Times New Roman" pitchFamily="18" charset="0"/>
                <a:cs typeface="Times New Roman" pitchFamily="18" charset="0"/>
              </a:rPr>
              <a:t> н</a:t>
            </a:r>
            <a:r>
              <a:rPr lang="mn-MN" b="1" dirty="0" smtClean="0">
                <a:latin typeface="Times New Roman" pitchFamily="18" charset="0"/>
                <a:cs typeface="Times New Roman" pitchFamily="18" charset="0"/>
              </a:rPr>
              <a:t>ий</a:t>
            </a:r>
            <a:r>
              <a:rPr lang="en-US" b="1" dirty="0" smtClean="0">
                <a:latin typeface="Times New Roman" pitchFamily="18" charset="0"/>
                <a:cs typeface="Times New Roman" pitchFamily="18" charset="0"/>
              </a:rPr>
              <a:t>г</a:t>
            </a:r>
            <a:r>
              <a:rPr lang="mn-MN" b="1" dirty="0" smtClean="0">
                <a:latin typeface="Times New Roman" pitchFamily="18" charset="0"/>
                <a:cs typeface="Times New Roman" pitchFamily="18" charset="0"/>
              </a:rPr>
              <a:t>э</a:t>
            </a:r>
            <a:r>
              <a:rPr lang="en-US" b="1" dirty="0" smtClean="0">
                <a:latin typeface="Times New Roman" pitchFamily="18" charset="0"/>
                <a:cs typeface="Times New Roman" pitchFamily="18" charset="0"/>
              </a:rPr>
              <a:t>м </a:t>
            </a:r>
            <a:r>
              <a:rPr lang="mn-MN" b="1" dirty="0" smtClean="0">
                <a:latin typeface="Times New Roman" pitchFamily="18" charset="0"/>
                <a:cs typeface="Times New Roman" pitchFamily="18" charset="0"/>
              </a:rPr>
              <a:t>эдий</a:t>
            </a:r>
            <a:r>
              <a:rPr lang="en-US" b="1" dirty="0" smtClean="0">
                <a:latin typeface="Times New Roman" pitchFamily="18" charset="0"/>
                <a:cs typeface="Times New Roman" pitchFamily="18" charset="0"/>
              </a:rPr>
              <a:t>н </a:t>
            </a:r>
            <a:r>
              <a:rPr lang="mn-MN" b="1" dirty="0" smtClean="0">
                <a:latin typeface="Times New Roman" pitchFamily="18" charset="0"/>
                <a:cs typeface="Times New Roman" pitchFamily="18" charset="0"/>
              </a:rPr>
              <a:t>засгийн мөн чанар</a:t>
            </a:r>
            <a:endParaRPr lang="en-US"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1.1  </a:t>
            </a:r>
            <a:r>
              <a:rPr lang="mn-MN" dirty="0" smtClean="0">
                <a:latin typeface="Times New Roman" pitchFamily="18" charset="0"/>
                <a:cs typeface="Times New Roman" pitchFamily="18" charset="0"/>
              </a:rPr>
              <a:t> Лизингийн тухай үндсэн ойлголт, түүний үүсэл хөгжил, 	           	        төрөл</a:t>
            </a:r>
            <a:endParaRPr lang="en-US"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1.2  </a:t>
            </a:r>
            <a:r>
              <a:rPr lang="mn-MN" dirty="0" smtClean="0">
                <a:latin typeface="Times New Roman" pitchFamily="18" charset="0"/>
                <a:cs typeface="Times New Roman" pitchFamily="18" charset="0"/>
              </a:rPr>
              <a:t> Лизингийн салбарын өнөөгийн байдал, хууль эрх зүйн 	        	        орчин, лизингийн үйлчилгээ хөгжихөд тулгарч буй  бэрхшээл</a:t>
            </a:r>
            <a:endParaRPr lang="en-US" dirty="0" smtClean="0">
              <a:latin typeface="Times New Roman" pitchFamily="18" charset="0"/>
              <a:cs typeface="Times New Roman" pitchFamily="18" charset="0"/>
            </a:endParaRPr>
          </a:p>
          <a:p>
            <a:r>
              <a:rPr lang="mn-MN" b="1" dirty="0" smtClean="0">
                <a:latin typeface="Times New Roman" pitchFamily="18" charset="0"/>
                <a:cs typeface="Times New Roman" pitchFamily="18" charset="0"/>
              </a:rPr>
              <a:t>Хоёрдугаар бүлэг</a:t>
            </a:r>
            <a:r>
              <a:rPr lang="en-US" b="1" dirty="0" smtClean="0">
                <a:latin typeface="Times New Roman" pitchFamily="18" charset="0"/>
                <a:cs typeface="Times New Roman" pitchFamily="18" charset="0"/>
              </a:rPr>
              <a:t>. </a:t>
            </a:r>
            <a:r>
              <a:rPr lang="mn-MN" b="1" dirty="0" smtClean="0">
                <a:latin typeface="Times New Roman" pitchFamily="18" charset="0"/>
                <a:cs typeface="Times New Roman" pitchFamily="18" charset="0"/>
              </a:rPr>
              <a:t>Банкны лизингийн үйл ажиллагааг 			       өргөжүүлэх нь  </a:t>
            </a:r>
            <a:r>
              <a:rPr lang="en-US" b="1" dirty="0" smtClean="0">
                <a:latin typeface="Times New Roman" pitchFamily="18" charset="0"/>
                <a:cs typeface="Times New Roman" pitchFamily="18" charset="0"/>
              </a:rPr>
              <a:t>/ХААН </a:t>
            </a:r>
            <a:r>
              <a:rPr lang="mn-MN" b="1" dirty="0" smtClean="0">
                <a:latin typeface="Times New Roman" pitchFamily="18" charset="0"/>
                <a:cs typeface="Times New Roman" pitchFamily="18" charset="0"/>
              </a:rPr>
              <a:t>Банкны жишээн дээр </a:t>
            </a:r>
            <a:r>
              <a:rPr lang="en-US"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2.1     ХААН </a:t>
            </a:r>
            <a:r>
              <a:rPr lang="mn-MN" dirty="0" smtClean="0">
                <a:latin typeface="Times New Roman" pitchFamily="18" charset="0"/>
                <a:cs typeface="Times New Roman" pitchFamily="18" charset="0"/>
              </a:rPr>
              <a:t>Банкны лизингийн өнөөгийн үйл ажиллагаа</a:t>
            </a:r>
            <a:endParaRPr lang="en-US"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2.2     ХААН </a:t>
            </a:r>
            <a:r>
              <a:rPr lang="mn-MN" dirty="0" smtClean="0">
                <a:latin typeface="Times New Roman" pitchFamily="18" charset="0"/>
                <a:cs typeface="Times New Roman" pitchFamily="18" charset="0"/>
              </a:rPr>
              <a:t>Банкны лизингийн үйл ажиллагааг өргөжүүлэх нь </a:t>
            </a:r>
          </a:p>
          <a:p>
            <a:r>
              <a:rPr lang="mn-MN" b="1" dirty="0" smtClean="0">
                <a:latin typeface="Times New Roman" pitchFamily="18" charset="0"/>
                <a:cs typeface="Times New Roman" pitchFamily="18" charset="0"/>
              </a:rPr>
              <a:t>Ерөнхий</a:t>
            </a:r>
            <a:r>
              <a:rPr lang="en-US" b="1" dirty="0" smtClean="0">
                <a:latin typeface="Times New Roman" pitchFamily="18" charset="0"/>
                <a:cs typeface="Times New Roman" pitchFamily="18" charset="0"/>
              </a:rPr>
              <a:t> </a:t>
            </a:r>
            <a:r>
              <a:rPr lang="mn-MN" b="1" dirty="0" smtClean="0">
                <a:latin typeface="Times New Roman" pitchFamily="18" charset="0"/>
                <a:cs typeface="Times New Roman" pitchFamily="18" charset="0"/>
              </a:rPr>
              <a:t>дүгнэлт </a:t>
            </a:r>
            <a:r>
              <a:rPr lang="en-US"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mn-MN" b="1" dirty="0" smtClean="0">
                <a:latin typeface="Times New Roman" pitchFamily="18" charset="0"/>
                <a:cs typeface="Times New Roman" pitchFamily="18" charset="0"/>
              </a:rPr>
              <a:t>Ашигласан материал</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304800"/>
            <a:ext cx="3048000" cy="12192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mn-MN" sz="2800"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outerShdw blurRad="38100" dist="38100" dir="2700000" algn="tl">
                    <a:srgbClr val="000000">
                      <a:alpha val="43137"/>
                    </a:srgbClr>
                  </a:outerShdw>
                  <a:reflection blurRad="12700" stA="50000" endPos="50000" dist="5000" dir="5400000" sy="-100000" rotWithShape="0"/>
                </a:effectLst>
                <a:latin typeface="Times New Roman" pitchFamily="18" charset="0"/>
                <a:cs typeface="Times New Roman" pitchFamily="18" charset="0"/>
              </a:rPr>
              <a:t>       оРШИЛ</a:t>
            </a:r>
            <a:endParaRPr lang="en-US" sz="28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outerShdw blurRad="38100" dist="38100" dir="2700000" algn="tl">
                  <a:srgbClr val="000000">
                    <a:alpha val="43137"/>
                  </a:srgbClr>
                </a:outerShdw>
                <a:reflection blurRad="12700" stA="50000" endPos="50000" dist="5000" dir="5400000" sy="-100000" rotWithShape="0"/>
              </a:effectLst>
              <a:latin typeface="Times New Roman" pitchFamily="18" charset="0"/>
              <a:cs typeface="Times New Roman" pitchFamily="18" charset="0"/>
            </a:endParaRPr>
          </a:p>
        </p:txBody>
      </p:sp>
      <p:sp>
        <p:nvSpPr>
          <p:cNvPr id="3" name="Text Placeholder 2"/>
          <p:cNvSpPr>
            <a:spLocks noGrp="1"/>
          </p:cNvSpPr>
          <p:nvPr>
            <p:ph type="body" idx="1"/>
          </p:nvPr>
        </p:nvSpPr>
        <p:spPr>
          <a:xfrm>
            <a:off x="722312" y="1676400"/>
            <a:ext cx="8040687" cy="4114800"/>
          </a:xfrm>
        </p:spPr>
        <p:txBody>
          <a:bodyPr>
            <a:normAutofit fontScale="92500" lnSpcReduction="20000"/>
          </a:bodyPr>
          <a:lstStyle/>
          <a:p>
            <a:pPr algn="just"/>
            <a:r>
              <a:rPr lang="mn-MN"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Манай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улс</a:t>
            </a:r>
            <a:r>
              <a:rPr lang="en-US" dirty="0" smtClean="0">
                <a:latin typeface="Times New Roman" pitchFamily="18" charset="0"/>
                <a:cs typeface="Times New Roman" pitchFamily="18" charset="0"/>
              </a:rPr>
              <a:t> 1992 </a:t>
            </a:r>
            <a:r>
              <a:rPr lang="en-US" dirty="0" err="1" smtClean="0">
                <a:latin typeface="Times New Roman" pitchFamily="18" charset="0"/>
                <a:cs typeface="Times New Roman" pitchFamily="18" charset="0"/>
              </a:rPr>
              <a:t>онд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үндсэн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хуулиа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баталж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түүгээрээ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өмчийн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хэлбэрийг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хүлээн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зөвшөөрч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төвлөрсөн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төлөвлөгөөт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удирдлагын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тогтолцооноос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эдийн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засгийн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зээлийн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харилцаанд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шилжсэн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Хөрөнгө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оруулалтын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төрлийн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нэг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лизинг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бөгөөд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улсын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эдийн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засгийн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бодлогоос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шууд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хамаардаг</a:t>
            </a:r>
            <a:r>
              <a:rPr lang="en-US" dirty="0" smtClean="0">
                <a:latin typeface="Times New Roman" pitchFamily="18" charset="0"/>
                <a:cs typeface="Times New Roman" pitchFamily="18" charset="0"/>
              </a:rPr>
              <a:t> . </a:t>
            </a:r>
            <a:r>
              <a:rPr lang="en-US" dirty="0" err="1" smtClean="0">
                <a:latin typeface="Times New Roman" pitchFamily="18" charset="0"/>
                <a:cs typeface="Times New Roman" pitchFamily="18" charset="0"/>
              </a:rPr>
              <a:t>Манай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улсад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гадаадын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хөрөнгө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оруулалтын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хууль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лизингий</a:t>
            </a:r>
            <a:r>
              <a:rPr lang="mn-MN" dirty="0" smtClean="0">
                <a:latin typeface="Times New Roman" pitchFamily="18" charset="0"/>
                <a:cs typeface="Times New Roman" pitchFamily="18" charset="0"/>
              </a:rPr>
              <a:t>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тухай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хууль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гарч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арилжааны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банкны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сүлжээ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хөгжин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төлбөрийн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чадвар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дээшилж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хүүгийн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хэмжээ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буурч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лизингийн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үйл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ажиллагааг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хөгжүүлэх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таатай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орчныг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бүрдүүлж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байна</a:t>
            </a:r>
            <a:endParaRPr lang="mn-MN" dirty="0" smtClean="0">
              <a:latin typeface="Times New Roman" pitchFamily="18" charset="0"/>
              <a:cs typeface="Times New Roman" pitchFamily="18" charset="0"/>
            </a:endParaRPr>
          </a:p>
          <a:p>
            <a:pPr algn="just"/>
            <a:r>
              <a:rPr lang="mn-MN" dirty="0" smtClean="0">
                <a:latin typeface="Times New Roman" pitchFamily="18" charset="0"/>
                <a:cs typeface="Times New Roman" pitchFamily="18" charset="0"/>
              </a:rPr>
              <a:t>М</a:t>
            </a:r>
            <a:r>
              <a:rPr lang="en-US" dirty="0" smtClean="0">
                <a:latin typeface="Times New Roman" pitchFamily="18" charset="0"/>
                <a:cs typeface="Times New Roman" pitchFamily="18" charset="0"/>
              </a:rPr>
              <a:t>а</a:t>
            </a:r>
            <a:r>
              <a:rPr lang="mn-MN" dirty="0" smtClean="0">
                <a:latin typeface="Times New Roman" pitchFamily="18" charset="0"/>
                <a:cs typeface="Times New Roman" pitchFamily="18" charset="0"/>
              </a:rPr>
              <a:t>н</a:t>
            </a:r>
            <a:r>
              <a:rPr lang="en-US" dirty="0" err="1" smtClean="0">
                <a:latin typeface="Times New Roman" pitchFamily="18" charset="0"/>
                <a:cs typeface="Times New Roman" pitchFamily="18" charset="0"/>
              </a:rPr>
              <a:t>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хувьд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лизингийн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тухай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хууль</a:t>
            </a:r>
            <a:r>
              <a:rPr lang="en-US" dirty="0" smtClean="0">
                <a:latin typeface="Times New Roman" pitchFamily="18" charset="0"/>
                <a:cs typeface="Times New Roman" pitchFamily="18" charset="0"/>
              </a:rPr>
              <a:t> 2006.06.22-ны  </a:t>
            </a:r>
            <a:r>
              <a:rPr lang="en-US" dirty="0" err="1" smtClean="0">
                <a:latin typeface="Times New Roman" pitchFamily="18" charset="0"/>
                <a:cs typeface="Times New Roman" pitchFamily="18" charset="0"/>
              </a:rPr>
              <a:t>өдөр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батлагдсан</a:t>
            </a:r>
            <a:r>
              <a:rPr lang="mn-MN"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Лизингийн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үйлчилгээ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жижиг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дунд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үйлдвэрлэлийг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дэмжих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бүх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салбарт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эдийн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засгийн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өгөөж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авчирч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улмаар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улс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эдийн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засгийн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өсөлтөд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бодитой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хувь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нэмэр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оруулах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боломжтой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лизингийн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үйлчилгээг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хөгжүүлэх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хэрэгцээ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шаардлага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маш</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хэдий</a:t>
            </a:r>
            <a:r>
              <a:rPr lang="en-US" dirty="0" smtClean="0">
                <a:latin typeface="Times New Roman" pitchFamily="18" charset="0"/>
                <a:cs typeface="Times New Roman" pitchFamily="18" charset="0"/>
              </a:rPr>
              <a:t> ч </a:t>
            </a:r>
            <a:r>
              <a:rPr lang="en-US" dirty="0" err="1" smtClean="0">
                <a:latin typeface="Times New Roman" pitchFamily="18" charset="0"/>
                <a:cs typeface="Times New Roman" pitchFamily="18" charset="0"/>
              </a:rPr>
              <a:t>манай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улсад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төдийлөн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сайн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хөгжихгүй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сэдвийг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сонгон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судлах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болсон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гол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шалтгаан</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болсон юм.</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7772400" cy="1666875"/>
          </a:xfrm>
        </p:spPr>
        <p:txBody>
          <a:bodyPr/>
          <a:lstStyle/>
          <a:p>
            <a:pPr lvl="1" algn="l" rtl="0">
              <a:spcBef>
                <a:spcPct val="0"/>
              </a:spcBef>
            </a:pPr>
            <a:r>
              <a:rPr lang="mn-MN" sz="2400" u="sng"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br>
              <a:rPr lang="mn-MN" sz="2400" u="sng"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n-US" sz="2400" b="1" dirty="0" err="1"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Нэдүгээр</a:t>
            </a:r>
            <a:r>
              <a:rPr lang="en-US"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бүлэг</a:t>
            </a:r>
            <a:r>
              <a:rPr lang="en-US"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Лизинг</a:t>
            </a:r>
            <a:r>
              <a:rPr lang="en-US"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түүний</a:t>
            </a:r>
            <a:r>
              <a:rPr lang="en-US"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нийгэм</a:t>
            </a:r>
            <a:r>
              <a:rPr lang="en-US"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эдийн</a:t>
            </a:r>
            <a:r>
              <a:rPr lang="en-US"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засгийн</a:t>
            </a:r>
            <a:r>
              <a:rPr lang="en-US"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мөн</a:t>
            </a:r>
            <a:r>
              <a:rPr lang="en-US"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чанар</a:t>
            </a:r>
            <a:r>
              <a:rPr lang="mn-MN"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r>
            <a:br>
              <a:rPr lang="mn-MN"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mn-MN" sz="20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1.1</a:t>
            </a:r>
            <a:r>
              <a:rPr lang="mn-MN" sz="2400" b="1"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b="1" dirty="0" smtClean="0">
                <a:solidFill>
                  <a:schemeClr val="accent1">
                    <a:lumMod val="50000"/>
                  </a:schemeClr>
                </a:solidFill>
              </a:rPr>
              <a:t> </a:t>
            </a:r>
            <a:r>
              <a:rPr lang="en-US" b="1" dirty="0" err="1">
                <a:solidFill>
                  <a:schemeClr val="accent1">
                    <a:lumMod val="50000"/>
                  </a:schemeClr>
                </a:solidFill>
              </a:rPr>
              <a:t>Лизингийн</a:t>
            </a:r>
            <a:r>
              <a:rPr lang="en-US" b="1" dirty="0">
                <a:solidFill>
                  <a:schemeClr val="accent1">
                    <a:lumMod val="50000"/>
                  </a:schemeClr>
                </a:solidFill>
              </a:rPr>
              <a:t> </a:t>
            </a:r>
            <a:r>
              <a:rPr lang="en-US" b="1" dirty="0" err="1">
                <a:solidFill>
                  <a:schemeClr val="accent1">
                    <a:lumMod val="50000"/>
                  </a:schemeClr>
                </a:solidFill>
              </a:rPr>
              <a:t>тухай</a:t>
            </a:r>
            <a:r>
              <a:rPr lang="en-US" b="1" dirty="0">
                <a:solidFill>
                  <a:schemeClr val="accent1">
                    <a:lumMod val="50000"/>
                  </a:schemeClr>
                </a:solidFill>
              </a:rPr>
              <a:t> </a:t>
            </a:r>
            <a:r>
              <a:rPr lang="en-US" b="1" dirty="0" err="1">
                <a:solidFill>
                  <a:schemeClr val="accent1">
                    <a:lumMod val="50000"/>
                  </a:schemeClr>
                </a:solidFill>
              </a:rPr>
              <a:t>үндсэн</a:t>
            </a:r>
            <a:r>
              <a:rPr lang="en-US" b="1" dirty="0">
                <a:solidFill>
                  <a:schemeClr val="accent1">
                    <a:lumMod val="50000"/>
                  </a:schemeClr>
                </a:solidFill>
              </a:rPr>
              <a:t> </a:t>
            </a:r>
            <a:r>
              <a:rPr lang="en-US" b="1" dirty="0" err="1">
                <a:solidFill>
                  <a:schemeClr val="accent1">
                    <a:lumMod val="50000"/>
                  </a:schemeClr>
                </a:solidFill>
              </a:rPr>
              <a:t>ойлголт</a:t>
            </a:r>
            <a:r>
              <a:rPr lang="en-US" b="1" dirty="0">
                <a:solidFill>
                  <a:schemeClr val="accent1">
                    <a:lumMod val="50000"/>
                  </a:schemeClr>
                </a:solidFill>
              </a:rPr>
              <a:t>, </a:t>
            </a:r>
            <a:r>
              <a:rPr lang="en-US" b="1" dirty="0" err="1">
                <a:solidFill>
                  <a:schemeClr val="accent1">
                    <a:lumMod val="50000"/>
                  </a:schemeClr>
                </a:solidFill>
              </a:rPr>
              <a:t>түүний</a:t>
            </a:r>
            <a:r>
              <a:rPr lang="en-US" b="1" dirty="0">
                <a:solidFill>
                  <a:schemeClr val="accent1">
                    <a:lumMod val="50000"/>
                  </a:schemeClr>
                </a:solidFill>
              </a:rPr>
              <a:t> </a:t>
            </a:r>
            <a:r>
              <a:rPr lang="en-US" b="1" dirty="0" err="1">
                <a:solidFill>
                  <a:schemeClr val="accent1">
                    <a:lumMod val="50000"/>
                  </a:schemeClr>
                </a:solidFill>
              </a:rPr>
              <a:t>үүсэл</a:t>
            </a:r>
            <a:r>
              <a:rPr lang="en-US" b="1" dirty="0">
                <a:solidFill>
                  <a:schemeClr val="accent1">
                    <a:lumMod val="50000"/>
                  </a:schemeClr>
                </a:solidFill>
              </a:rPr>
              <a:t> </a:t>
            </a:r>
            <a:r>
              <a:rPr lang="en-US" b="1" dirty="0" err="1">
                <a:solidFill>
                  <a:schemeClr val="accent1">
                    <a:lumMod val="50000"/>
                  </a:schemeClr>
                </a:solidFill>
              </a:rPr>
              <a:t>хөгжил</a:t>
            </a:r>
            <a:r>
              <a:rPr lang="en-US" b="1" dirty="0">
                <a:solidFill>
                  <a:schemeClr val="accent1">
                    <a:lumMod val="50000"/>
                  </a:schemeClr>
                </a:solidFill>
              </a:rPr>
              <a:t>, </a:t>
            </a:r>
            <a:r>
              <a:rPr lang="en-US" b="1" dirty="0" err="1">
                <a:solidFill>
                  <a:schemeClr val="accent1">
                    <a:lumMod val="50000"/>
                  </a:schemeClr>
                </a:solidFill>
              </a:rPr>
              <a:t>төрөл</a:t>
            </a:r>
            <a:r>
              <a:rPr lang="en-US" b="1" dirty="0">
                <a:solidFill>
                  <a:schemeClr val="accent1">
                    <a:lumMod val="50000"/>
                  </a:schemeClr>
                </a:solidFill>
              </a:rPr>
              <a:t> </a:t>
            </a:r>
            <a:r>
              <a:rPr lang="en-US" sz="1400" dirty="0"/>
              <a:t/>
            </a:r>
            <a:br>
              <a:rPr lang="en-US" sz="1400" dirty="0"/>
            </a:br>
            <a:endParaRPr lang="en-US" sz="3200" dirty="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 Placeholder 2"/>
          <p:cNvSpPr>
            <a:spLocks noGrp="1"/>
          </p:cNvSpPr>
          <p:nvPr>
            <p:ph type="body" idx="1"/>
          </p:nvPr>
        </p:nvSpPr>
        <p:spPr>
          <a:xfrm>
            <a:off x="609600" y="1981200"/>
            <a:ext cx="7885113" cy="4495800"/>
          </a:xfrm>
        </p:spPr>
        <p:txBody>
          <a:bodyPr>
            <a:normAutofit fontScale="92500" lnSpcReduction="10000"/>
          </a:bodyPr>
          <a:lstStyle/>
          <a:p>
            <a:pPr algn="just"/>
            <a:r>
              <a:rPr lang="mn-MN" dirty="0" smtClean="0"/>
              <a:t>	</a:t>
            </a:r>
            <a:r>
              <a:rPr lang="mn-MN" b="1" dirty="0" smtClean="0">
                <a:solidFill>
                  <a:schemeClr val="accent1">
                    <a:lumMod val="50000"/>
                  </a:schemeClr>
                </a:solidFill>
                <a:latin typeface="Times New Roman" pitchFamily="18" charset="0"/>
                <a:cs typeface="Times New Roman" pitchFamily="18" charset="0"/>
              </a:rPr>
              <a:t>Үндсэн ойлголт-</a:t>
            </a:r>
            <a:r>
              <a:rPr lang="en-US" dirty="0" err="1" smtClean="0">
                <a:solidFill>
                  <a:srgbClr val="002060"/>
                </a:solidFill>
                <a:latin typeface="Times New Roman" pitchFamily="18" charset="0"/>
                <a:cs typeface="Times New Roman" pitchFamily="18" charset="0"/>
              </a:rPr>
              <a:t>Өөрийн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өмч</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биш</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хөрөнгийг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ашиглах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харилцаа</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эрт</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дээр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үеэс</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үүсэн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хөгжиж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ирсэн</a:t>
            </a:r>
            <a:r>
              <a:rPr lang="en-US" dirty="0" smtClean="0">
                <a:solidFill>
                  <a:srgbClr val="002060"/>
                </a:solidFill>
                <a:latin typeface="Times New Roman" pitchFamily="18" charset="0"/>
                <a:cs typeface="Times New Roman" pitchFamily="18" charset="0"/>
              </a:rPr>
              <a:t>. </a:t>
            </a:r>
            <a:r>
              <a:rPr lang="mn-MN" dirty="0" smtClean="0">
                <a:solidFill>
                  <a:srgbClr val="002060"/>
                </a:solidFill>
                <a:latin typeface="Times New Roman" pitchFamily="18" charset="0"/>
                <a:cs typeface="Times New Roman" pitchFamily="18" charset="0"/>
              </a:rPr>
              <a:t>Эртний Грекийн гүн ухаантан </a:t>
            </a:r>
            <a:r>
              <a:rPr lang="en-US" dirty="0" err="1" smtClean="0">
                <a:solidFill>
                  <a:srgbClr val="002060"/>
                </a:solidFill>
                <a:latin typeface="Times New Roman" pitchFamily="18" charset="0"/>
                <a:cs typeface="Times New Roman" pitchFamily="18" charset="0"/>
              </a:rPr>
              <a:t>Аристотель</a:t>
            </a:r>
            <a:r>
              <a:rPr lang="en-US" dirty="0" smtClean="0">
                <a:solidFill>
                  <a:srgbClr val="002060"/>
                </a:solidFill>
                <a:latin typeface="Times New Roman" pitchFamily="18" charset="0"/>
                <a:cs typeface="Times New Roman" pitchFamily="18" charset="0"/>
              </a:rPr>
              <a:t> “</a:t>
            </a:r>
            <a:r>
              <a:rPr lang="mn-MN" dirty="0" smtClean="0">
                <a:solidFill>
                  <a:srgbClr val="002060"/>
                </a:solidFill>
                <a:latin typeface="Times New Roman" pitchFamily="18" charset="0"/>
                <a:cs typeface="Times New Roman" pitchFamily="18" charset="0"/>
              </a:rPr>
              <a:t>Ө</a:t>
            </a:r>
            <a:r>
              <a:rPr lang="en-US" dirty="0" err="1" smtClean="0">
                <a:solidFill>
                  <a:srgbClr val="002060"/>
                </a:solidFill>
                <a:latin typeface="Times New Roman" pitchFamily="18" charset="0"/>
                <a:cs typeface="Times New Roman" pitchFamily="18" charset="0"/>
              </a:rPr>
              <a:t>мчийг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өмчлөх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бус</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харин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ашиглах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нь</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жинхэнэ</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баялаг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юм</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гэж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хэлсэн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байдаг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энэ</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томьёолол</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нь</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санхүүгийн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мөн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чанарыг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тодорхойлж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өгдөг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Ашиг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олохын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тулд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хөрөнгийг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заавал</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өмчлөх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шаардлагагүй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зөвхөн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тодорхой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хугацаанд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ашиглах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эрхтэй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байхад</a:t>
            </a:r>
            <a:r>
              <a:rPr lang="en-US" dirty="0" smtClean="0">
                <a:solidFill>
                  <a:srgbClr val="002060"/>
                </a:solidFill>
                <a:latin typeface="Times New Roman" pitchFamily="18" charset="0"/>
                <a:cs typeface="Times New Roman" pitchFamily="18" charset="0"/>
              </a:rPr>
              <a:t> л </a:t>
            </a:r>
            <a:r>
              <a:rPr lang="en-US" dirty="0" err="1" smtClean="0">
                <a:solidFill>
                  <a:srgbClr val="002060"/>
                </a:solidFill>
                <a:latin typeface="Times New Roman" pitchFamily="18" charset="0"/>
                <a:cs typeface="Times New Roman" pitchFamily="18" charset="0"/>
              </a:rPr>
              <a:t>хангалттай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Энэ</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нь</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санхүүгийн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боломж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муутай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болон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шинээр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байгуулагдаж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буй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үйлдвэрлэгчдийн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хувьд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нэн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ач</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холбогдолтой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юм</a:t>
            </a:r>
            <a:r>
              <a:rPr lang="en-US" dirty="0" smtClean="0">
                <a:solidFill>
                  <a:srgbClr val="002060"/>
                </a:solidFill>
                <a:latin typeface="Times New Roman" pitchFamily="18" charset="0"/>
                <a:cs typeface="Times New Roman" pitchFamily="18" charset="0"/>
              </a:rPr>
              <a:t>. </a:t>
            </a:r>
          </a:p>
          <a:p>
            <a:pPr algn="just"/>
            <a:r>
              <a:rPr lang="mn-MN"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Санхүүгийн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нь</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үйлдвэрлэгчдэд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тогтоосон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хугацаанд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тодорхой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нөхцөлтөйгөөр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шаардлагатай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тоног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төхөөрөмж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хөрөнгийг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ашиглах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боломжийг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олгодог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Үүнээс</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гадна</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хугацаа</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дуусгавар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болмогц</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ашигласан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хөрөнгө</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үйлдвэрлэгчид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шилжих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боломжтой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байдаг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Өөрөөр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хэлбэл</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санхүүгийн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нь</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талуудын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хооронд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байгуулагдсан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гэрээний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дагуу</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түрээслүүлэгч</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нь</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түрээслэгчийн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хэрэгцээнд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тодорхой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нөхцөлтөйгөөр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хөрөнгөө</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ашиглуулах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шилжүүлэхтэй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холбоотой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гарах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харилцаа</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юм</a:t>
            </a:r>
            <a:r>
              <a:rPr lang="en-US" dirty="0" smtClean="0">
                <a:solidFill>
                  <a:srgbClr val="002060"/>
                </a:solidFill>
                <a:latin typeface="Times New Roman" pitchFamily="18" charset="0"/>
                <a:cs typeface="Times New Roman" pitchFamily="18" charset="0"/>
              </a:rPr>
              <a:t>.  </a:t>
            </a:r>
          </a:p>
          <a:p>
            <a:pPr algn="just"/>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0"/>
            <a:ext cx="7772400" cy="914400"/>
          </a:xfrm>
        </p:spPr>
        <p:txBody>
          <a:bodyPr/>
          <a:lstStyle/>
          <a:p>
            <a:r>
              <a:rPr lang="mn-MN" sz="2800"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Санхүүгийн үйлчилгээ үзүүлэгч талууд нь</a:t>
            </a:r>
            <a:endParaRPr lang="en-US" sz="2800" dirty="0">
              <a:solidFill>
                <a:schemeClr val="accent1">
                  <a:lumMod val="50000"/>
                </a:schemeClr>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5715000" y="2057400"/>
            <a:ext cx="3124200" cy="4038600"/>
          </a:xfrm>
        </p:spPr>
        <p:txBody>
          <a:bodyPr>
            <a:noAutofit/>
          </a:bodyPr>
          <a:lstStyle/>
          <a:p>
            <a:pPr algn="just"/>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Эдгээр</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нь</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түрээслэгчийн</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сонгосон</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тоног</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төхөөрөмжийг</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үйлдвэрлэх</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эсвэл</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худалдан</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авч</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түрээслэгчид</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тодорхой</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хугацаанд</a:t>
            </a:r>
            <a:r>
              <a:rPr lang="en-US" sz="1800" dirty="0" smtClean="0">
                <a:solidFill>
                  <a:schemeClr val="accent1">
                    <a:lumMod val="50000"/>
                  </a:schemeClr>
                </a:solidFill>
                <a:latin typeface="Times New Roman" pitchFamily="18" charset="0"/>
                <a:cs typeface="Times New Roman" pitchFamily="18" charset="0"/>
              </a:rPr>
              <a:t>, </a:t>
            </a:r>
            <a:r>
              <a:rPr lang="mn-MN" sz="1800" dirty="0" smtClean="0">
                <a:solidFill>
                  <a:schemeClr val="accent1">
                    <a:lumMod val="50000"/>
                  </a:schemeClr>
                </a:solidFill>
                <a:latin typeface="Times New Roman" pitchFamily="18" charset="0"/>
                <a:cs typeface="Times New Roman" pitchFamily="18" charset="0"/>
              </a:rPr>
              <a:t>т</a:t>
            </a:r>
            <a:r>
              <a:rPr lang="en-US" sz="1800" dirty="0" err="1" smtClean="0">
                <a:solidFill>
                  <a:schemeClr val="accent1">
                    <a:lumMod val="50000"/>
                  </a:schemeClr>
                </a:solidFill>
                <a:latin typeface="Times New Roman" pitchFamily="18" charset="0"/>
                <a:cs typeface="Times New Roman" pitchFamily="18" charset="0"/>
              </a:rPr>
              <a:t>одорхой</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нөхцөлтөйгөөр</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эзэмшүүлдэг</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Уг</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хугацаанд</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түрээслэгч</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тал</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түрээслүүлэгч</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талд</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тодорхой</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үе</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шаттайгаар</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түрээсийн</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төлбөрийг</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хүүгийн</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хамт</a:t>
            </a:r>
            <a:r>
              <a:rPr lang="en-US" sz="1800" dirty="0" smtClean="0">
                <a:solidFill>
                  <a:schemeClr val="accent1">
                    <a:lumMod val="50000"/>
                  </a:schemeClr>
                </a:solidFill>
                <a:latin typeface="Times New Roman" pitchFamily="18" charset="0"/>
                <a:cs typeface="Times New Roman" pitchFamily="18" charset="0"/>
              </a:rPr>
              <a:t> </a:t>
            </a:r>
            <a:r>
              <a:rPr lang="en-US" sz="1800" dirty="0" err="1" smtClean="0">
                <a:solidFill>
                  <a:schemeClr val="accent1">
                    <a:lumMod val="50000"/>
                  </a:schemeClr>
                </a:solidFill>
                <a:latin typeface="Times New Roman" pitchFamily="18" charset="0"/>
                <a:cs typeface="Times New Roman" pitchFamily="18" charset="0"/>
              </a:rPr>
              <a:t>төлнө</a:t>
            </a:r>
            <a:r>
              <a:rPr lang="en-US" sz="1800" dirty="0" smtClean="0">
                <a:solidFill>
                  <a:schemeClr val="accent1">
                    <a:lumMod val="50000"/>
                  </a:schemeClr>
                </a:solidFill>
                <a:latin typeface="Times New Roman" pitchFamily="18" charset="0"/>
                <a:cs typeface="Times New Roman" pitchFamily="18" charset="0"/>
              </a:rPr>
              <a:t>.</a:t>
            </a:r>
            <a:r>
              <a:rPr lang="mn-MN" sz="1800" dirty="0" smtClean="0">
                <a:solidFill>
                  <a:schemeClr val="accent1">
                    <a:lumMod val="50000"/>
                  </a:schemeClr>
                </a:solidFill>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Түрээсийн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хугацааны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эцэст</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тоног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төхөөрөмж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нь</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ихэвчлэн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бизнес</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эрхлэгчийн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өмчлөлд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шилждэг</a:t>
            </a:r>
            <a:r>
              <a:rPr lang="en-US" sz="1800" dirty="0" smtClean="0">
                <a:latin typeface="Times New Roman" pitchFamily="18" charset="0"/>
                <a:cs typeface="Times New Roman" pitchFamily="18" charset="0"/>
              </a:rPr>
              <a:t>. </a:t>
            </a:r>
            <a:endParaRPr lang="en-US" sz="1800" dirty="0">
              <a:solidFill>
                <a:schemeClr val="accent1">
                  <a:lumMod val="50000"/>
                </a:schemeClr>
              </a:solidFill>
              <a:latin typeface="Times New Roman" pitchFamily="18" charset="0"/>
              <a:cs typeface="Times New Roman" pitchFamily="18" charset="0"/>
            </a:endParaRPr>
          </a:p>
        </p:txBody>
      </p:sp>
      <p:graphicFrame>
        <p:nvGraphicFramePr>
          <p:cNvPr id="5" name="Diagram 4"/>
          <p:cNvGraphicFramePr/>
          <p:nvPr/>
        </p:nvGraphicFramePr>
        <p:xfrm>
          <a:off x="0" y="1828800"/>
          <a:ext cx="54864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1"/>
            <a:ext cx="7772400" cy="762000"/>
          </a:xfrm>
        </p:spPr>
        <p:txBody>
          <a:bodyPr/>
          <a:lstStyle/>
          <a:p>
            <a:r>
              <a:rPr lang="mn-MN" sz="2000" dirty="0" smtClean="0">
                <a:ln>
                  <a:noFill/>
                </a:ln>
                <a:solidFill>
                  <a:schemeClr val="accent1">
                    <a:lumMod val="50000"/>
                  </a:schemeClr>
                </a:solidFill>
                <a:effectLst/>
                <a:latin typeface="Times New Roman" pitchFamily="18" charset="0"/>
                <a:cs typeface="Times New Roman" pitchFamily="18" charset="0"/>
              </a:rPr>
              <a:t>Лизингийн үүсэл хөгжил:</a:t>
            </a:r>
            <a:endParaRPr lang="en-US" sz="2000" dirty="0">
              <a:solidFill>
                <a:schemeClr val="accent1">
                  <a:lumMod val="50000"/>
                </a:schemeClr>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722313" y="1676400"/>
            <a:ext cx="7772400" cy="4648200"/>
          </a:xfrm>
        </p:spPr>
        <p:txBody>
          <a:bodyPr>
            <a:normAutofit fontScale="92500"/>
          </a:bodyPr>
          <a:lstStyle/>
          <a:p>
            <a:pPr algn="just"/>
            <a:r>
              <a:rPr lang="mn-MN"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нь</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хэдэн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зуун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жилийн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өмнөөс</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үүсэн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хөгжсөн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хэдий</a:t>
            </a:r>
            <a:r>
              <a:rPr lang="en-US" dirty="0" smtClean="0">
                <a:solidFill>
                  <a:srgbClr val="002060"/>
                </a:solidFill>
                <a:latin typeface="Times New Roman" pitchFamily="18" charset="0"/>
                <a:cs typeface="Times New Roman" pitchFamily="18" charset="0"/>
              </a:rPr>
              <a:t>  ч  </a:t>
            </a:r>
            <a:r>
              <a:rPr lang="en-US" dirty="0" err="1" smtClean="0">
                <a:solidFill>
                  <a:srgbClr val="002060"/>
                </a:solidFill>
                <a:latin typeface="Times New Roman" pitchFamily="18" charset="0"/>
                <a:cs typeface="Times New Roman" pitchFamily="18" charset="0"/>
              </a:rPr>
              <a:t>урт</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хугацаат</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санхүүжилтийн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үүсвэр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болох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санхүүгийн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үзэл</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баримтлал</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нь</a:t>
            </a:r>
            <a:r>
              <a:rPr lang="en-US" dirty="0" smtClean="0">
                <a:solidFill>
                  <a:srgbClr val="002060"/>
                </a:solidFill>
                <a:latin typeface="Times New Roman" pitchFamily="18" charset="0"/>
                <a:cs typeface="Times New Roman" pitchFamily="18" charset="0"/>
              </a:rPr>
              <a:t> 1960-аад </a:t>
            </a:r>
            <a:r>
              <a:rPr lang="en-US" dirty="0" err="1" smtClean="0">
                <a:solidFill>
                  <a:srgbClr val="002060"/>
                </a:solidFill>
                <a:latin typeface="Times New Roman" pitchFamily="18" charset="0"/>
                <a:cs typeface="Times New Roman" pitchFamily="18" charset="0"/>
              </a:rPr>
              <a:t>онд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бий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болсон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Орчин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үеийн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санхүүгийн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a:t>
            </a:r>
            <a:r>
              <a:rPr lang="en-US" dirty="0" smtClean="0">
                <a:solidFill>
                  <a:srgbClr val="002060"/>
                </a:solidFill>
                <a:latin typeface="Times New Roman" pitchFamily="18" charset="0"/>
                <a:cs typeface="Times New Roman" pitchFamily="18" charset="0"/>
              </a:rPr>
              <a:t> н</a:t>
            </a:r>
            <a:r>
              <a:rPr lang="mn-MN" dirty="0" smtClean="0">
                <a:solidFill>
                  <a:srgbClr val="002060"/>
                </a:solidFill>
                <a:latin typeface="Times New Roman" pitchFamily="18" charset="0"/>
                <a:cs typeface="Times New Roman" pitchFamily="18" charset="0"/>
              </a:rPr>
              <a:t>ь</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хөгжлийн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янз</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бүрийн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үе</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шатыг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дамжин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урт</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хугацааны</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турш</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хөгжиж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ирсэн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ердийн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түрээсээс</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үүсэл</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гаралтай</a:t>
            </a:r>
            <a:r>
              <a:rPr lang="en-US" dirty="0" smtClean="0">
                <a:solidFill>
                  <a:srgbClr val="002060"/>
                </a:solidFill>
                <a:latin typeface="Times New Roman" pitchFamily="18" charset="0"/>
                <a:cs typeface="Times New Roman" pitchFamily="18" charset="0"/>
              </a:rPr>
              <a:t>. </a:t>
            </a:r>
            <a:endParaRPr lang="mn-MN" dirty="0" smtClean="0">
              <a:solidFill>
                <a:srgbClr val="002060"/>
              </a:solidFill>
              <a:latin typeface="Times New Roman" pitchFamily="18" charset="0"/>
              <a:cs typeface="Times New Roman" pitchFamily="18" charset="0"/>
            </a:endParaRPr>
          </a:p>
          <a:p>
            <a:pPr algn="just"/>
            <a:r>
              <a:rPr lang="mn-MN"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Аристотель</a:t>
            </a:r>
            <a:r>
              <a:rPr lang="en-US" dirty="0" smtClean="0">
                <a:solidFill>
                  <a:srgbClr val="002060"/>
                </a:solidFill>
                <a:latin typeface="Times New Roman" pitchFamily="18" charset="0"/>
                <a:cs typeface="Times New Roman" pitchFamily="18" charset="0"/>
              </a:rPr>
              <a:t>  МЭӨ 350 </a:t>
            </a:r>
            <a:r>
              <a:rPr lang="en-US" dirty="0" err="1" smtClean="0">
                <a:solidFill>
                  <a:srgbClr val="002060"/>
                </a:solidFill>
                <a:latin typeface="Times New Roman" pitchFamily="18" charset="0"/>
                <a:cs typeface="Times New Roman" pitchFamily="18" charset="0"/>
              </a:rPr>
              <a:t>онд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өөрийн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номондоо</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лизингийн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талаархи</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санааг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анх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хөндөж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байсан</a:t>
            </a:r>
            <a:r>
              <a:rPr lang="en-US" dirty="0" smtClean="0">
                <a:solidFill>
                  <a:srgbClr val="002060"/>
                </a:solidFill>
                <a:latin typeface="Times New Roman" pitchFamily="18" charset="0"/>
                <a:cs typeface="Times New Roman" pitchFamily="18" charset="0"/>
              </a:rPr>
              <a:t>  ч  </a:t>
            </a:r>
            <a:r>
              <a:rPr lang="en-US" dirty="0" err="1" smtClean="0">
                <a:solidFill>
                  <a:srgbClr val="002060"/>
                </a:solidFill>
                <a:latin typeface="Times New Roman" pitchFamily="18" charset="0"/>
                <a:cs typeface="Times New Roman" pitchFamily="18" charset="0"/>
              </a:rPr>
              <a:t>түүхчдийн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үзэж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буйгаар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ойрхи</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Дорнодод</a:t>
            </a:r>
            <a:r>
              <a:rPr lang="en-US" dirty="0" smtClean="0">
                <a:solidFill>
                  <a:srgbClr val="002060"/>
                </a:solidFill>
                <a:latin typeface="Times New Roman" pitchFamily="18" charset="0"/>
                <a:cs typeface="Times New Roman" pitchFamily="18" charset="0"/>
              </a:rPr>
              <a:t> 5000 </a:t>
            </a:r>
            <a:r>
              <a:rPr lang="en-US" dirty="0" err="1" smtClean="0">
                <a:solidFill>
                  <a:srgbClr val="002060"/>
                </a:solidFill>
                <a:latin typeface="Times New Roman" pitchFamily="18" charset="0"/>
                <a:cs typeface="Times New Roman" pitchFamily="18" charset="0"/>
              </a:rPr>
              <a:t>жилийн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өмнө</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газар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усалгааны</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талбайг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түрээсэлдэг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байсан</a:t>
            </a:r>
            <a:r>
              <a:rPr lang="en-US" dirty="0" smtClean="0">
                <a:solidFill>
                  <a:srgbClr val="002060"/>
                </a:solidFill>
                <a:latin typeface="Times New Roman" pitchFamily="18" charset="0"/>
                <a:cs typeface="Times New Roman" pitchFamily="18" charset="0"/>
              </a:rPr>
              <a:t>  </a:t>
            </a:r>
            <a:r>
              <a:rPr lang="mn-MN" dirty="0" smtClean="0">
                <a:solidFill>
                  <a:srgbClr val="002060"/>
                </a:solidFill>
                <a:latin typeface="Times New Roman" pitchFamily="18" charset="0"/>
                <a:cs typeface="Times New Roman" pitchFamily="18" charset="0"/>
              </a:rPr>
              <a:t>гэж үздэг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Манай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эрний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өмнөх</a:t>
            </a:r>
            <a:r>
              <a:rPr lang="en-US" dirty="0" smtClean="0">
                <a:solidFill>
                  <a:srgbClr val="002060"/>
                </a:solidFill>
                <a:latin typeface="Times New Roman" pitchFamily="18" charset="0"/>
                <a:cs typeface="Times New Roman" pitchFamily="18" charset="0"/>
              </a:rPr>
              <a:t> 1800 </a:t>
            </a:r>
            <a:r>
              <a:rPr lang="en-US" dirty="0" err="1" smtClean="0">
                <a:solidFill>
                  <a:srgbClr val="002060"/>
                </a:solidFill>
                <a:latin typeface="Times New Roman" pitchFamily="18" charset="0"/>
                <a:cs typeface="Times New Roman" pitchFamily="18" charset="0"/>
              </a:rPr>
              <a:t>онд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Вавилоны</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ойролцоо</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арилжаагаар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дагнасан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өрхийн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ахуй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байжээ</a:t>
            </a:r>
            <a:r>
              <a:rPr lang="en-US" dirty="0" smtClean="0">
                <a:solidFill>
                  <a:srgbClr val="002060"/>
                </a:solidFill>
                <a:latin typeface="Times New Roman" pitchFamily="18" charset="0"/>
                <a:cs typeface="Times New Roman" pitchFamily="18" charset="0"/>
              </a:rPr>
              <a:t> .  </a:t>
            </a:r>
          </a:p>
          <a:p>
            <a:pPr algn="just"/>
            <a:r>
              <a:rPr lang="mn-MN"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Эртний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Грекд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манай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эриний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өмнөх</a:t>
            </a:r>
            <a:r>
              <a:rPr lang="en-US" dirty="0" smtClean="0">
                <a:solidFill>
                  <a:srgbClr val="002060"/>
                </a:solidFill>
                <a:latin typeface="Times New Roman" pitchFamily="18" charset="0"/>
                <a:cs typeface="Times New Roman" pitchFamily="18" charset="0"/>
              </a:rPr>
              <a:t> 370 </a:t>
            </a:r>
            <a:r>
              <a:rPr lang="en-US" dirty="0" err="1" smtClean="0">
                <a:solidFill>
                  <a:srgbClr val="002060"/>
                </a:solidFill>
                <a:latin typeface="Times New Roman" pitchFamily="18" charset="0"/>
                <a:cs typeface="Times New Roman" pitchFamily="18" charset="0"/>
              </a:rPr>
              <a:t>онд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банкны</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түрээстэй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төстөй</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гэрээг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анхлан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байгуулж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байсан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байна</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Үүнд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банкны</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нэр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болон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нэр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хүндийг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хадгаламж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банкинд</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барьцаалсан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зарим</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хөрөнгө</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зэргийг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түрээсээр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олгохын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зэрэгцээ</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мөн</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уурхайг</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анх</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түрээсээр</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эзэмшүүлж</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байжээ</a:t>
            </a:r>
            <a:r>
              <a:rPr lang="en-US" dirty="0" smtClean="0">
                <a:solidFill>
                  <a:srgbClr val="002060"/>
                </a:solidFill>
                <a:latin typeface="Times New Roman" pitchFamily="18" charset="0"/>
                <a:cs typeface="Times New Roman" pitchFamily="18" charset="0"/>
              </a:rPr>
              <a:t> </a:t>
            </a:r>
            <a:endParaRPr lang="mn-MN" dirty="0" smtClean="0">
              <a:solidFill>
                <a:srgbClr val="002060"/>
              </a:solidFill>
              <a:latin typeface="Times New Roman" pitchFamily="18" charset="0"/>
              <a:cs typeface="Times New Roman" pitchFamily="18" charset="0"/>
            </a:endParaRPr>
          </a:p>
          <a:p>
            <a:endParaRPr lang="mn-MN" dirty="0" smtClean="0">
              <a:solidFill>
                <a:srgbClr val="002060"/>
              </a:solidFill>
              <a:latin typeface="Times New Roman" pitchFamily="18" charset="0"/>
              <a:cs typeface="Times New Roman" pitchFamily="18" charset="0"/>
            </a:endParaRPr>
          </a:p>
          <a:p>
            <a:endParaRPr lang="en-US" dirty="0" smtClean="0">
              <a:solidFill>
                <a:srgbClr val="002060"/>
              </a:solidFill>
              <a:latin typeface="Times New Roman" pitchFamily="18" charset="0"/>
              <a:cs typeface="Times New Roman" pitchFamily="18" charset="0"/>
            </a:endParaRPr>
          </a:p>
          <a:p>
            <a:endParaRPr lang="en-US" dirty="0">
              <a:solidFill>
                <a:srgbClr val="00206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09800"/>
            <a:ext cx="8458200" cy="3429000"/>
          </a:xfrm>
        </p:spPr>
        <p:txBody>
          <a:bodyPr>
            <a:noAutofit/>
          </a:bodyPr>
          <a:lstStyle/>
          <a:p>
            <a:pPr algn="just"/>
            <a:r>
              <a:rPr lang="mn-MN" sz="24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Хожим</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нь</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газар</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байшин</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барилга</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болон</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бараа</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таваар</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түрээсэлдэг</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болохын</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зэрэгцээ</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аж</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үйлдвэр</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хөгжихийн</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хэрээр</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түрээсээр</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олгож</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буй</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барааны</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хүрээ</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тэлэгдэж</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төмөр</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замын</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тээвэр</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чулуун</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нүүрсний</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аж</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үйлдвэр</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нь</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түрээсийг</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хөгжүүлэхэд</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онцгой</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үүрэг</a:t>
            </a:r>
            <a:r>
              <a:rPr lang="mn-MN"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гүйцэтг</a:t>
            </a:r>
            <a:r>
              <a:rPr lang="mn-MN" sz="2000" dirty="0" smtClean="0">
                <a:solidFill>
                  <a:srgbClr val="002060"/>
                </a:solidFill>
                <a:latin typeface="Times New Roman" pitchFamily="18" charset="0"/>
                <a:cs typeface="Times New Roman" pitchFamily="18" charset="0"/>
              </a:rPr>
              <a:t>эсэн.</a:t>
            </a:r>
            <a:r>
              <a:rPr lang="en-US" sz="2000" dirty="0" smtClean="0">
                <a:solidFill>
                  <a:srgbClr val="002060"/>
                </a:solidFill>
                <a:latin typeface="Times New Roman" pitchFamily="18" charset="0"/>
                <a:cs typeface="Times New Roman" pitchFamily="18" charset="0"/>
              </a:rPr>
              <a:t> </a:t>
            </a:r>
            <a:br>
              <a:rPr lang="en-US" sz="2000" dirty="0" smtClean="0">
                <a:solidFill>
                  <a:srgbClr val="002060"/>
                </a:solidFill>
                <a:latin typeface="Times New Roman" pitchFamily="18" charset="0"/>
                <a:cs typeface="Times New Roman" pitchFamily="18" charset="0"/>
              </a:rPr>
            </a:br>
            <a:r>
              <a:rPr lang="mn-MN"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Лизинг</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гэдэг</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үг</a:t>
            </a:r>
            <a:r>
              <a:rPr lang="en-US" sz="2000" dirty="0" smtClean="0">
                <a:solidFill>
                  <a:srgbClr val="002060"/>
                </a:solidFill>
                <a:latin typeface="Times New Roman" pitchFamily="18" charset="0"/>
                <a:cs typeface="Times New Roman" pitchFamily="18" charset="0"/>
              </a:rPr>
              <a:t> 19-р </a:t>
            </a:r>
            <a:r>
              <a:rPr lang="en-US" sz="2000" dirty="0" err="1" smtClean="0">
                <a:solidFill>
                  <a:srgbClr val="002060"/>
                </a:solidFill>
                <a:latin typeface="Times New Roman" pitchFamily="18" charset="0"/>
                <a:cs typeface="Times New Roman" pitchFamily="18" charset="0"/>
              </a:rPr>
              <a:t>зууны</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сүүл</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үеэс</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хэрэглэгдэх</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болсон</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ба</a:t>
            </a:r>
            <a:r>
              <a:rPr lang="en-US" sz="2000" dirty="0" smtClean="0">
                <a:solidFill>
                  <a:srgbClr val="002060"/>
                </a:solidFill>
                <a:latin typeface="Times New Roman" pitchFamily="18" charset="0"/>
                <a:cs typeface="Times New Roman" pitchFamily="18" charset="0"/>
              </a:rPr>
              <a:t> 1877 </a:t>
            </a:r>
            <a:r>
              <a:rPr lang="en-US" sz="2000" dirty="0" err="1" smtClean="0">
                <a:solidFill>
                  <a:srgbClr val="002060"/>
                </a:solidFill>
                <a:latin typeface="Times New Roman" pitchFamily="18" charset="0"/>
                <a:cs typeface="Times New Roman" pitchFamily="18" charset="0"/>
              </a:rPr>
              <a:t>онд</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Бэлл</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гэдэг</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телефон</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утасны</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компани</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өөрийн</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үйлдвэрлэсэн</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утасны</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аффаратыг</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худалдахгүйгээр</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түрээслэх</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шийдвэр</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гаргаж</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байжээ</a:t>
            </a:r>
            <a:r>
              <a:rPr lang="en-US" sz="2000" dirty="0" smtClean="0">
                <a:solidFill>
                  <a:srgbClr val="002060"/>
                </a:solidFill>
                <a:latin typeface="Times New Roman" pitchFamily="18" charset="0"/>
                <a:cs typeface="Times New Roman" pitchFamily="18" charset="0"/>
              </a:rPr>
              <a:t>.</a:t>
            </a:r>
            <a:r>
              <a:rPr lang="mn-MN" sz="2000" dirty="0" smtClean="0">
                <a:solidFill>
                  <a:srgbClr val="002060"/>
                </a:solidFill>
                <a:latin typeface="Times New Roman" pitchFamily="18" charset="0"/>
                <a:cs typeface="Times New Roman" pitchFamily="18" charset="0"/>
              </a:rPr>
              <a:t/>
            </a:r>
            <a:br>
              <a:rPr lang="mn-MN" sz="2000" dirty="0" smtClean="0">
                <a:solidFill>
                  <a:srgbClr val="002060"/>
                </a:solidFill>
                <a:latin typeface="Times New Roman" pitchFamily="18" charset="0"/>
                <a:cs typeface="Times New Roman" pitchFamily="18" charset="0"/>
              </a:rPr>
            </a:br>
            <a:r>
              <a:rPr lang="mn-MN" sz="2000" dirty="0" smtClean="0">
                <a:solidFill>
                  <a:srgbClr val="002060"/>
                </a:solidFill>
                <a:latin typeface="Times New Roman" pitchFamily="18" charset="0"/>
                <a:cs typeface="Times New Roman" pitchFamily="18" charset="0"/>
              </a:rPr>
              <a:t>Энэ мөчөөс эхлэн дэлхий нийтэд ЛИЗИНГ гэдэг ойлголт гарах болжээ.</a:t>
            </a:r>
            <a:r>
              <a:rPr lang="en-US" sz="2000" dirty="0" smtClean="0">
                <a:solidFill>
                  <a:srgbClr val="002060"/>
                </a:solidFill>
                <a:latin typeface="Times New Roman" pitchFamily="18" charset="0"/>
                <a:cs typeface="Times New Roman" pitchFamily="18" charset="0"/>
              </a:rPr>
              <a:t>  </a:t>
            </a:r>
            <a:br>
              <a:rPr lang="en-US" sz="2000" dirty="0" smtClean="0">
                <a:solidFill>
                  <a:srgbClr val="002060"/>
                </a:solidFill>
                <a:latin typeface="Times New Roman" pitchFamily="18" charset="0"/>
                <a:cs typeface="Times New Roman" pitchFamily="18" charset="0"/>
              </a:rPr>
            </a:br>
            <a:r>
              <a:rPr lang="mn-MN" sz="2400" dirty="0" smtClean="0">
                <a:solidFill>
                  <a:srgbClr val="002060"/>
                </a:solidFill>
                <a:latin typeface="Times New Roman" pitchFamily="18" charset="0"/>
                <a:cs typeface="Times New Roman" pitchFamily="18" charset="0"/>
              </a:rPr>
              <a:t/>
            </a:r>
            <a:br>
              <a:rPr lang="mn-MN" sz="2400" dirty="0" smtClean="0">
                <a:solidFill>
                  <a:srgbClr val="002060"/>
                </a:solidFill>
                <a:latin typeface="Times New Roman" pitchFamily="18" charset="0"/>
                <a:cs typeface="Times New Roman" pitchFamily="18" charset="0"/>
              </a:rPr>
            </a:br>
            <a:r>
              <a:rPr lang="mn-MN" sz="2400" dirty="0" smtClean="0">
                <a:solidFill>
                  <a:srgbClr val="002060"/>
                </a:solidFill>
                <a:latin typeface="Times New Roman" pitchFamily="18" charset="0"/>
                <a:cs typeface="Times New Roman" pitchFamily="18" charset="0"/>
              </a:rPr>
              <a:t>	</a:t>
            </a:r>
            <a:r>
              <a:rPr lang="en-US" sz="2400" dirty="0" smtClean="0">
                <a:solidFill>
                  <a:srgbClr val="002060"/>
                </a:solidFill>
                <a:latin typeface="Times New Roman" pitchFamily="18" charset="0"/>
                <a:cs typeface="Times New Roman" pitchFamily="18" charset="0"/>
              </a:rPr>
              <a:t/>
            </a:r>
            <a:br>
              <a:rPr lang="en-US" sz="2400" dirty="0" smtClean="0">
                <a:solidFill>
                  <a:srgbClr val="002060"/>
                </a:solidFill>
                <a:latin typeface="Times New Roman" pitchFamily="18" charset="0"/>
                <a:cs typeface="Times New Roman" pitchFamily="18" charset="0"/>
              </a:rPr>
            </a:br>
            <a:endParaRPr lang="en-US" sz="2400" dirty="0">
              <a:solidFill>
                <a:srgbClr val="002060"/>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4495800"/>
          </a:xfrm>
        </p:spPr>
        <p:txBody>
          <a:bodyPr>
            <a:normAutofit fontScale="90000"/>
          </a:bodyPr>
          <a:lstStyle/>
          <a:p>
            <a:pPr algn="just"/>
            <a:r>
              <a:rPr lang="mn-MN" sz="2000" b="1" dirty="0" smtClean="0">
                <a:effectLst>
                  <a:outerShdw blurRad="38100" dist="38100" dir="2700000" algn="tl">
                    <a:srgbClr val="000000">
                      <a:alpha val="43137"/>
                    </a:srgbClr>
                  </a:outerShdw>
                </a:effectLst>
                <a:latin typeface="Times New Roman" pitchFamily="18" charset="0"/>
                <a:cs typeface="Times New Roman" pitchFamily="18" charset="0"/>
              </a:rPr>
              <a:t>Орчин үеийн лизинг: </a:t>
            </a:r>
            <a:br>
              <a:rPr lang="mn-MN" sz="2000" b="1" dirty="0" smtClean="0">
                <a:effectLst>
                  <a:outerShdw blurRad="38100" dist="38100" dir="2700000" algn="tl">
                    <a:srgbClr val="000000">
                      <a:alpha val="43137"/>
                    </a:srgbClr>
                  </a:outerShdw>
                </a:effectLst>
                <a:latin typeface="Times New Roman" pitchFamily="18" charset="0"/>
                <a:cs typeface="Times New Roman" pitchFamily="18" charset="0"/>
              </a:rPr>
            </a:br>
            <a:r>
              <a:rPr lang="mn-MN"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sz="2000" dirty="0" smtClean="0">
                <a:latin typeface="Times New Roman" pitchFamily="18" charset="0"/>
                <a:cs typeface="Times New Roman" pitchFamily="18" charset="0"/>
              </a:rPr>
              <a:t>1952 </a:t>
            </a:r>
            <a:r>
              <a:rPr lang="en-US" sz="2000" dirty="0" err="1" smtClean="0">
                <a:latin typeface="Times New Roman" pitchFamily="18" charset="0"/>
                <a:cs typeface="Times New Roman" pitchFamily="18" charset="0"/>
              </a:rPr>
              <a:t>онд</a:t>
            </a:r>
            <a:r>
              <a:rPr lang="en-US" sz="2000" dirty="0" smtClean="0">
                <a:latin typeface="Times New Roman" pitchFamily="18" charset="0"/>
                <a:cs typeface="Times New Roman" pitchFamily="18" charset="0"/>
              </a:rPr>
              <a:t>  АНУ-н  </a:t>
            </a:r>
            <a:r>
              <a:rPr lang="en-US" sz="2000" dirty="0" err="1" smtClean="0">
                <a:latin typeface="Times New Roman" pitchFamily="18" charset="0"/>
                <a:cs typeface="Times New Roman" pitchFamily="18" charset="0"/>
              </a:rPr>
              <a:t>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Франциско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хотод</a:t>
            </a:r>
            <a:r>
              <a:rPr lang="en-US" sz="2000" dirty="0" smtClean="0">
                <a:latin typeface="Times New Roman" pitchFamily="18" charset="0"/>
                <a:cs typeface="Times New Roman" pitchFamily="18" charset="0"/>
              </a:rPr>
              <a:t> “United states leasing corporation” </a:t>
            </a:r>
            <a:r>
              <a:rPr lang="en-US" sz="2000" dirty="0" err="1" smtClean="0">
                <a:latin typeface="Times New Roman" pitchFamily="18" charset="0"/>
                <a:cs typeface="Times New Roman" pitchFamily="18" charset="0"/>
              </a:rPr>
              <a:t>гэдэг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анхны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нийгэмлэгийг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Генри</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Шофельд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үүсгэн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байгуулсан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орчин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үеийн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хөгжилд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үнэтэй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түлхэц</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оруулсан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Цаашид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маш</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богино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хугацаанд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АНУ-д  </a:t>
            </a:r>
            <a:r>
              <a:rPr lang="en-US" sz="2000" dirty="0" err="1" smtClean="0">
                <a:latin typeface="Times New Roman" pitchFamily="18" charset="0"/>
                <a:cs typeface="Times New Roman" pitchFamily="18" charset="0"/>
              </a:rPr>
              <a:t>эдийн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засгийн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хэрэгслийн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болжээ</a:t>
            </a:r>
            <a:r>
              <a:rPr lang="en-US" sz="2000" dirty="0" smtClean="0">
                <a:latin typeface="Times New Roman" pitchFamily="18" charset="0"/>
                <a:cs typeface="Times New Roman" pitchFamily="18" charset="0"/>
              </a:rPr>
              <a:t>.</a:t>
            </a:r>
            <a:r>
              <a:rPr lang="mn-MN"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err="1" smtClean="0">
                <a:latin typeface="Times New Roman" pitchFamily="18" charset="0"/>
                <a:cs typeface="Times New Roman" pitchFamily="18" charset="0"/>
              </a:rPr>
              <a:t>Европд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a:t>
            </a:r>
            <a:r>
              <a:rPr lang="en-US" sz="2000" dirty="0" smtClean="0">
                <a:latin typeface="Times New Roman" pitchFamily="18" charset="0"/>
                <a:cs typeface="Times New Roman" pitchFamily="18" charset="0"/>
              </a:rPr>
              <a:t> 1950-иад </a:t>
            </a:r>
            <a:r>
              <a:rPr lang="en-US" sz="2000" dirty="0" err="1" smtClean="0">
                <a:latin typeface="Times New Roman" pitchFamily="18" charset="0"/>
                <a:cs typeface="Times New Roman" pitchFamily="18" charset="0"/>
              </a:rPr>
              <a:t>оны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сүүл</a:t>
            </a:r>
            <a:r>
              <a:rPr lang="en-US" sz="2000" dirty="0" smtClean="0">
                <a:latin typeface="Times New Roman" pitchFamily="18" charset="0"/>
                <a:cs typeface="Times New Roman" pitchFamily="18" charset="0"/>
              </a:rPr>
              <a:t> 1960-аад </a:t>
            </a:r>
            <a:r>
              <a:rPr lang="en-US" sz="2000" dirty="0" err="1" smtClean="0">
                <a:latin typeface="Times New Roman" pitchFamily="18" charset="0"/>
                <a:cs typeface="Times New Roman" pitchFamily="18" charset="0"/>
              </a:rPr>
              <a:t>оны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эхээр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хөгжиж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эхэлжээ</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1970-аад </a:t>
            </a:r>
            <a:r>
              <a:rPr lang="en-US" sz="2000" dirty="0" err="1" smtClean="0">
                <a:latin typeface="Times New Roman" pitchFamily="18" charset="0"/>
                <a:cs typeface="Times New Roman" pitchFamily="18" charset="0"/>
              </a:rPr>
              <a:t>оноос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Өмнөд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Америк</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Ази</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Африкийн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орнуудад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хөгжиж</a:t>
            </a:r>
            <a:r>
              <a:rPr lang="en-US" sz="2000" dirty="0" smtClean="0">
                <a:latin typeface="Times New Roman" pitchFamily="18" charset="0"/>
                <a:cs typeface="Times New Roman" pitchFamily="18" charset="0"/>
              </a:rPr>
              <a:t>, 1980-аад  </a:t>
            </a:r>
            <a:r>
              <a:rPr lang="en-US" sz="2000" dirty="0" err="1" smtClean="0">
                <a:latin typeface="Times New Roman" pitchFamily="18" charset="0"/>
                <a:cs typeface="Times New Roman" pitchFamily="18" charset="0"/>
              </a:rPr>
              <a:t>онд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үндсэндээ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дэлхий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нийтээр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үзэл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баримтлалыг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хүлээн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зөвшөөрсөн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юм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Өнөө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үед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жижиг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үйлдвэрлэгчид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бизнес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эрхлэгчдийн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хувьд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үндсэн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хөрөнгөтөй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үйлдвэрлэлээ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шинэчлэх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хамгийн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ашигтай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хэлбэр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янз</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хэлцлийг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санхүүжүүлэх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болсон</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endParaRPr lang="en-US" sz="20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876800"/>
          </a:xfrm>
        </p:spPr>
        <p:txBody>
          <a:bodyPr>
            <a:normAutofit/>
          </a:bodyPr>
          <a:lstStyle/>
          <a:p>
            <a:pPr algn="just"/>
            <a:r>
              <a:rPr lang="mn-MN"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Австралид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үзүүлэлтүүд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Европынхоос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өндөр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Австралийн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оруулалтын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гуравны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үндсэн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санхүүжигддэг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Хамгийн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сүүлийн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үеийн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судалгаагаар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дэлхийд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нийт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хэмжээгээр</a:t>
            </a:r>
            <a:r>
              <a:rPr lang="en-US" sz="2000" dirty="0" smtClean="0">
                <a:latin typeface="Times New Roman" pitchFamily="18" charset="0"/>
                <a:cs typeface="Times New Roman" pitchFamily="18" charset="0"/>
              </a:rPr>
              <a:t>  АНУ, </a:t>
            </a:r>
            <a:r>
              <a:rPr lang="en-US" sz="2000" dirty="0" err="1" smtClean="0">
                <a:latin typeface="Times New Roman" pitchFamily="18" charset="0"/>
                <a:cs typeface="Times New Roman" pitchFamily="18" charset="0"/>
              </a:rPr>
              <a:t>Япон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Канад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Герман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тэргүүлж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Азид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Япон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Энэтхэг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Хятад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Өмнөд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Солонгос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тэргүүлж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Манай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хойд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хөрш</a:t>
            </a:r>
            <a:r>
              <a:rPr lang="en-US" sz="1800" dirty="0" smtClean="0">
                <a:latin typeface="Times New Roman" pitchFamily="18" charset="0"/>
                <a:cs typeface="Times New Roman" pitchFamily="18" charset="0"/>
              </a:rPr>
              <a:t> ОХУ-д 1970-аад </a:t>
            </a:r>
            <a:r>
              <a:rPr lang="en-US" sz="1800" dirty="0" err="1" smtClean="0">
                <a:latin typeface="Times New Roman" pitchFamily="18" charset="0"/>
                <a:cs typeface="Times New Roman" pitchFamily="18" charset="0"/>
              </a:rPr>
              <a:t>оны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үеэс</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лизингийн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үйл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ажиллагаа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материал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техникийн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хангамжид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техник</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тоног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төхөөрөмжийг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прокатаар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өгөх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хэлбэрээр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Ленинград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Москва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Казань</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зэрэг</a:t>
            </a:r>
            <a:r>
              <a:rPr lang="en-US" sz="1800" dirty="0" smtClean="0">
                <a:latin typeface="Times New Roman" pitchFamily="18" charset="0"/>
                <a:cs typeface="Times New Roman" pitchFamily="18" charset="0"/>
              </a:rPr>
              <a:t> 6 </a:t>
            </a:r>
            <a:r>
              <a:rPr lang="en-US" sz="1800" dirty="0" err="1" smtClean="0">
                <a:latin typeface="Times New Roman" pitchFamily="18" charset="0"/>
                <a:cs typeface="Times New Roman" pitchFamily="18" charset="0"/>
              </a:rPr>
              <a:t>хотод</a:t>
            </a:r>
            <a:r>
              <a:rPr lang="en-US" sz="1800" dirty="0" smtClean="0">
                <a:latin typeface="Times New Roman" pitchFamily="18" charset="0"/>
                <a:cs typeface="Times New Roman" pitchFamily="18" charset="0"/>
              </a:rPr>
              <a:t>, 1980 </a:t>
            </a:r>
            <a:r>
              <a:rPr lang="en-US" sz="1800" dirty="0" err="1" smtClean="0">
                <a:latin typeface="Times New Roman" pitchFamily="18" charset="0"/>
                <a:cs typeface="Times New Roman" pitchFamily="18" charset="0"/>
              </a:rPr>
              <a:t>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гэхэд</a:t>
            </a:r>
            <a:r>
              <a:rPr lang="en-US" sz="1800" dirty="0" smtClean="0">
                <a:latin typeface="Times New Roman" pitchFamily="18" charset="0"/>
                <a:cs typeface="Times New Roman" pitchFamily="18" charset="0"/>
              </a:rPr>
              <a:t> ЗХУ /</a:t>
            </a:r>
            <a:r>
              <a:rPr lang="en-US" sz="1800" dirty="0" err="1" smtClean="0">
                <a:latin typeface="Times New Roman" pitchFamily="18" charset="0"/>
                <a:cs typeface="Times New Roman" pitchFamily="18" charset="0"/>
              </a:rPr>
              <a:t>хуучнаар</a:t>
            </a:r>
            <a:r>
              <a:rPr lang="en-US" sz="1800" dirty="0" smtClean="0">
                <a:latin typeface="Times New Roman" pitchFamily="18" charset="0"/>
                <a:cs typeface="Times New Roman" pitchFamily="18" charset="0"/>
              </a:rPr>
              <a:t>/ 42 </a:t>
            </a:r>
            <a:r>
              <a:rPr lang="en-US" sz="1800" dirty="0" err="1" smtClean="0">
                <a:latin typeface="Times New Roman" pitchFamily="18" charset="0"/>
                <a:cs typeface="Times New Roman" pitchFamily="18" charset="0"/>
              </a:rPr>
              <a:t>хотыг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хамарч</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байсан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байна</a:t>
            </a:r>
            <a:r>
              <a:rPr lang="en-US" sz="1800" dirty="0" smtClean="0">
                <a:latin typeface="Times New Roman" pitchFamily="18" charset="0"/>
                <a:cs typeface="Times New Roman" pitchFamily="18" charset="0"/>
              </a:rPr>
              <a:t>. 1996 </a:t>
            </a:r>
            <a:r>
              <a:rPr lang="en-US" sz="1800" dirty="0" err="1" smtClean="0">
                <a:latin typeface="Times New Roman" pitchFamily="18" charset="0"/>
                <a:cs typeface="Times New Roman" pitchFamily="18" charset="0"/>
              </a:rPr>
              <a:t>онд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Лизингийн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үйл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ажиллагааны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лицензийн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тухай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тогтоол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гарч</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улмаар</a:t>
            </a:r>
            <a:r>
              <a:rPr lang="en-US" sz="1800" dirty="0" smtClean="0">
                <a:latin typeface="Times New Roman" pitchFamily="18" charset="0"/>
                <a:cs typeface="Times New Roman" pitchFamily="18" charset="0"/>
              </a:rPr>
              <a:t> 1998 </a:t>
            </a:r>
            <a:r>
              <a:rPr lang="en-US" sz="1800" dirty="0" err="1" smtClean="0">
                <a:latin typeface="Times New Roman" pitchFamily="18" charset="0"/>
                <a:cs typeface="Times New Roman" pitchFamily="18" charset="0"/>
              </a:rPr>
              <a:t>онд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Лизингийн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тухай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хуультай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болж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дотоод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болон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гадаадад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лизингийн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үйл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ажиллагаа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явуулах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хууль</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эрх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зүйн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орчноо</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бүрдүүлжээ</a:t>
            </a:r>
            <a:r>
              <a:rPr lang="en-US" sz="1800" dirty="0" smtClean="0">
                <a:latin typeface="Times New Roman" pitchFamily="18" charset="0"/>
                <a:cs typeface="Times New Roman" pitchFamily="18" charset="0"/>
              </a:rPr>
              <a:t>. </a:t>
            </a:r>
            <a:br>
              <a:rPr lang="en-US" sz="18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7772400" cy="752475"/>
          </a:xfrm>
        </p:spPr>
        <p:txBody>
          <a:bodyPr/>
          <a:lstStyle/>
          <a:p>
            <a:r>
              <a:rPr lang="mn-MN"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Түрээслэгчийн</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хувьд</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санхүүгийн</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түрээс</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нь</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дараах</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давуу</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талтай</a:t>
            </a:r>
            <a:r>
              <a:rPr lang="mn-MN" sz="2400" b="0" dirty="0" smtClean="0">
                <a:ln>
                  <a:noFill/>
                </a:ln>
                <a:solidFill>
                  <a:srgbClr val="002060"/>
                </a:solidFill>
                <a:effectLst/>
                <a:latin typeface="Times New Roman" pitchFamily="18" charset="0"/>
                <a:cs typeface="Times New Roman" pitchFamily="18" charset="0"/>
              </a:rPr>
              <a:t>:</a:t>
            </a:r>
            <a:endParaRPr lang="en-US" sz="2400" b="0" dirty="0">
              <a:ln>
                <a:noFill/>
              </a:ln>
              <a:solidFill>
                <a:srgbClr val="002060"/>
              </a:solidFill>
              <a:effectLst/>
            </a:endParaRPr>
          </a:p>
        </p:txBody>
      </p:sp>
      <p:sp>
        <p:nvSpPr>
          <p:cNvPr id="3" name="Text Placeholder 2"/>
          <p:cNvSpPr>
            <a:spLocks noGrp="1"/>
          </p:cNvSpPr>
          <p:nvPr>
            <p:ph type="body" idx="1"/>
          </p:nvPr>
        </p:nvSpPr>
        <p:spPr>
          <a:xfrm>
            <a:off x="762000" y="1371600"/>
            <a:ext cx="7772400" cy="4800600"/>
          </a:xfrm>
        </p:spPr>
        <p:txBody>
          <a:bodyPr>
            <a:normAutofit lnSpcReduction="10000"/>
          </a:bodyPr>
          <a:lstStyle/>
          <a:p>
            <a:r>
              <a:rPr lang="mn-MN" sz="2200" dirty="0" smtClean="0">
                <a:latin typeface="Times New Roman" pitchFamily="18" charset="0"/>
                <a:cs typeface="Times New Roman" pitchFamily="18" charset="0"/>
              </a:rPr>
              <a:t>1.  </a:t>
            </a:r>
            <a:r>
              <a:rPr lang="en-US" sz="2200" dirty="0" err="1" smtClean="0">
                <a:latin typeface="Times New Roman" pitchFamily="18" charset="0"/>
                <a:cs typeface="Times New Roman" pitchFamily="18" charset="0"/>
              </a:rPr>
              <a:t>Санхүүгийн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түрээс</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санхүүжилтийн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хүртээмжийг</a:t>
            </a:r>
            <a:r>
              <a:rPr lang="en-US" sz="2200" dirty="0" smtClean="0">
                <a:latin typeface="Times New Roman" pitchFamily="18" charset="0"/>
                <a:cs typeface="Times New Roman" pitchFamily="18" charset="0"/>
              </a:rPr>
              <a:t> </a:t>
            </a:r>
            <a:r>
              <a:rPr lang="mn-MN"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сайжруулдаг</a:t>
            </a:r>
            <a:r>
              <a:rPr lang="en-US" sz="2200" dirty="0" smtClean="0">
                <a:latin typeface="Times New Roman" pitchFamily="18" charset="0"/>
                <a:cs typeface="Times New Roman" pitchFamily="18" charset="0"/>
              </a:rPr>
              <a:t>.</a:t>
            </a:r>
            <a:br>
              <a:rPr lang="en-US"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2.  </a:t>
            </a:r>
            <a:r>
              <a:rPr lang="en-US" sz="2200" dirty="0" err="1" smtClean="0">
                <a:latin typeface="Times New Roman" pitchFamily="18" charset="0"/>
                <a:cs typeface="Times New Roman" pitchFamily="18" charset="0"/>
              </a:rPr>
              <a:t>Барьцаа</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хөрөнгө</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шаардахгүй</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буюу</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бага</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хэмжээгээр</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шаардана</a:t>
            </a:r>
            <a:r>
              <a:rPr lang="en-US" sz="2200" dirty="0" smtClean="0">
                <a:latin typeface="Times New Roman" pitchFamily="18" charset="0"/>
                <a:cs typeface="Times New Roman" pitchFamily="18" charset="0"/>
              </a:rPr>
              <a:t>. </a:t>
            </a:r>
            <a:endParaRPr lang="mn-MN" sz="2200" dirty="0" smtClean="0">
              <a:latin typeface="Times New Roman" pitchFamily="18" charset="0"/>
              <a:cs typeface="Times New Roman" pitchFamily="18" charset="0"/>
            </a:endParaRPr>
          </a:p>
          <a:p>
            <a:r>
              <a:rPr lang="mn-MN" sz="2200" dirty="0" smtClean="0">
                <a:latin typeface="Times New Roman" pitchFamily="18" charset="0"/>
                <a:cs typeface="Times New Roman" pitchFamily="18" charset="0"/>
              </a:rPr>
              <a:t>3.  </a:t>
            </a:r>
            <a:r>
              <a:rPr lang="en-US" sz="2200" dirty="0" err="1" smtClean="0">
                <a:latin typeface="Times New Roman" pitchFamily="18" charset="0"/>
                <a:cs typeface="Times New Roman" pitchFamily="18" charset="0"/>
              </a:rPr>
              <a:t>Зээлтэй</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харьцуулбал</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түрээсийн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үйл</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ажиллагааны</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зардал</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бага</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өртөг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хямд</a:t>
            </a:r>
            <a:r>
              <a:rPr lang="en-US" sz="2200" dirty="0" smtClean="0">
                <a:latin typeface="Times New Roman" pitchFamily="18" charset="0"/>
                <a:cs typeface="Times New Roman" pitchFamily="18" charset="0"/>
              </a:rPr>
              <a:t>. </a:t>
            </a:r>
            <a:endParaRPr lang="mn-MN" sz="2200" dirty="0" smtClean="0">
              <a:latin typeface="Times New Roman" pitchFamily="18" charset="0"/>
              <a:cs typeface="Times New Roman" pitchFamily="18" charset="0"/>
            </a:endParaRPr>
          </a:p>
          <a:p>
            <a:r>
              <a:rPr lang="mn-MN" sz="2200" dirty="0" smtClean="0">
                <a:latin typeface="Times New Roman" pitchFamily="18" charset="0"/>
                <a:cs typeface="Times New Roman" pitchFamily="18" charset="0"/>
              </a:rPr>
              <a:t>4.  </a:t>
            </a:r>
            <a:r>
              <a:rPr lang="en-US" sz="2200" dirty="0" err="1" smtClean="0">
                <a:latin typeface="Times New Roman" pitchFamily="18" charset="0"/>
                <a:cs typeface="Times New Roman" pitchFamily="18" charset="0"/>
              </a:rPr>
              <a:t>Санхүүжилтийн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уян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хатан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байдал</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төрлийг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нэмэгдүүлнэ</a:t>
            </a:r>
            <a:r>
              <a:rPr lang="en-US" sz="2200" dirty="0" smtClean="0">
                <a:latin typeface="Times New Roman" pitchFamily="18" charset="0"/>
                <a:cs typeface="Times New Roman" pitchFamily="18" charset="0"/>
              </a:rPr>
              <a:t>.</a:t>
            </a:r>
            <a:br>
              <a:rPr lang="en-US"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5.  </a:t>
            </a:r>
            <a:r>
              <a:rPr lang="en-US" sz="2200" dirty="0" err="1" smtClean="0">
                <a:latin typeface="Times New Roman" pitchFamily="18" charset="0"/>
                <a:cs typeface="Times New Roman" pitchFamily="18" charset="0"/>
              </a:rPr>
              <a:t>Хугацаат</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ба</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уян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хатан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байдал</a:t>
            </a:r>
            <a:r>
              <a:rPr lang="en-US" sz="2200" dirty="0" smtClean="0">
                <a:latin typeface="Times New Roman" pitchFamily="18" charset="0"/>
                <a:cs typeface="Times New Roman" pitchFamily="18" charset="0"/>
              </a:rPr>
              <a:t> </a:t>
            </a:r>
            <a:br>
              <a:rPr lang="en-US"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6.  </a:t>
            </a:r>
            <a:r>
              <a:rPr lang="en-US" sz="2200" dirty="0" err="1" smtClean="0">
                <a:latin typeface="Times New Roman" pitchFamily="18" charset="0"/>
                <a:cs typeface="Times New Roman" pitchFamily="18" charset="0"/>
              </a:rPr>
              <a:t>Хэлэлцэж</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тохирох</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боломж</a:t>
            </a:r>
            <a:endParaRPr lang="mn-MN" sz="2200" dirty="0" smtClean="0">
              <a:latin typeface="Times New Roman" pitchFamily="18" charset="0"/>
              <a:cs typeface="Times New Roman" pitchFamily="18" charset="0"/>
            </a:endParaRPr>
          </a:p>
          <a:p>
            <a:r>
              <a:rPr lang="mn-MN"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Эдийн</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засгийн</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хөгжилд</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санхүүгийн</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түрээсийн</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үр</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нөлөө</a:t>
            </a:r>
            <a:r>
              <a:rPr lang="mn-MN" sz="2200" b="1"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Санхүүгийн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түрээс</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нь</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түрээсийн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үйл</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ажиллагаанд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оролцож</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буй</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бүх</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талд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ашигтай</a:t>
            </a:r>
            <a:r>
              <a:rPr lang="en-US" sz="2200" dirty="0" smtClean="0">
                <a:latin typeface="Times New Roman" pitchFamily="18" charset="0"/>
                <a:cs typeface="Times New Roman" pitchFamily="18" charset="0"/>
              </a:rPr>
              <a:t>. </a:t>
            </a:r>
            <a:br>
              <a:rPr lang="en-US"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Түрээслэгчийн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хувьд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хөрөнгө</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оруулахад</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дутагдаж</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буй</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санхүүгийн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нөөцийг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төвлөрүүлэх</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бололцоо</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олгодог</a:t>
            </a:r>
            <a:endParaRPr lang="mn-MN" sz="2200" dirty="0" smtClean="0">
              <a:latin typeface="Times New Roman" pitchFamily="18" charset="0"/>
              <a:cs typeface="Times New Roman" pitchFamily="18" charset="0"/>
            </a:endParaRPr>
          </a:p>
          <a:p>
            <a:endParaRPr lang="mn-MN" sz="2400" dirty="0" smtClean="0">
              <a:latin typeface="Times New Roman" pitchFamily="18" charset="0"/>
              <a:cs typeface="Times New Roman" pitchFamily="18" charset="0"/>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1"/>
            <a:ext cx="7772400" cy="609599"/>
          </a:xfrm>
        </p:spPr>
        <p:txBody>
          <a:bodyPr/>
          <a:lstStyle/>
          <a:p>
            <a:r>
              <a:rPr lang="en-US" sz="2400" b="0" dirty="0" err="1" smtClean="0">
                <a:ln>
                  <a:noFill/>
                </a:ln>
                <a:solidFill>
                  <a:srgbClr val="002060"/>
                </a:solidFill>
                <a:effectLst/>
                <a:latin typeface="Times New Roman" pitchFamily="18" charset="0"/>
                <a:cs typeface="Times New Roman" pitchFamily="18" charset="0"/>
              </a:rPr>
              <a:t>Лизингийг</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дараах</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хүчин</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зүйлээр</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ангилж</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болно</a:t>
            </a:r>
            <a:r>
              <a:rPr lang="en-US" sz="2400" b="0" dirty="0" smtClean="0">
                <a:ln>
                  <a:noFill/>
                </a:ln>
                <a:solidFill>
                  <a:srgbClr val="002060"/>
                </a:solidFill>
                <a:effectLst/>
                <a:latin typeface="Times New Roman" pitchFamily="18" charset="0"/>
                <a:cs typeface="Times New Roman" pitchFamily="18" charset="0"/>
              </a:rPr>
              <a:t>. </a:t>
            </a:r>
            <a:r>
              <a:rPr lang="en-US" sz="2400" b="0" dirty="0" err="1" smtClean="0">
                <a:ln>
                  <a:noFill/>
                </a:ln>
                <a:solidFill>
                  <a:srgbClr val="002060"/>
                </a:solidFill>
                <a:effectLst/>
                <a:latin typeface="Times New Roman" pitchFamily="18" charset="0"/>
                <a:cs typeface="Times New Roman" pitchFamily="18" charset="0"/>
              </a:rPr>
              <a:t>Үүнд</a:t>
            </a:r>
            <a:r>
              <a:rPr lang="mn-MN" sz="2400" b="0" dirty="0" smtClean="0">
                <a:ln>
                  <a:noFill/>
                </a:ln>
                <a:solidFill>
                  <a:srgbClr val="002060"/>
                </a:solidFill>
                <a:effectLst/>
                <a:latin typeface="Times New Roman" pitchFamily="18" charset="0"/>
                <a:cs typeface="Times New Roman" pitchFamily="18" charset="0"/>
              </a:rPr>
              <a:t>:</a:t>
            </a:r>
            <a:endParaRPr lang="en-US" sz="2400" b="0" dirty="0">
              <a:ln>
                <a:noFill/>
              </a:ln>
              <a:solidFill>
                <a:srgbClr val="002060"/>
              </a:solidFill>
              <a:effectLst/>
              <a:latin typeface="Times New Roman" pitchFamily="18" charset="0"/>
              <a:cs typeface="Times New Roman" pitchFamily="18" charset="0"/>
            </a:endParaRPr>
          </a:p>
        </p:txBody>
      </p:sp>
      <p:sp>
        <p:nvSpPr>
          <p:cNvPr id="3" name="Text Placeholder 2"/>
          <p:cNvSpPr>
            <a:spLocks noGrp="1"/>
          </p:cNvSpPr>
          <p:nvPr>
            <p:ph type="body" idx="1"/>
          </p:nvPr>
        </p:nvSpPr>
        <p:spPr>
          <a:xfrm>
            <a:off x="722313" y="1676400"/>
            <a:ext cx="7772400" cy="3733800"/>
          </a:xfrm>
        </p:spPr>
        <p:txBody>
          <a:bodyPr>
            <a:normAutofit/>
          </a:bodyPr>
          <a:lstStyle/>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Хэлэлцээрт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оролцогчдын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тоо</a:t>
            </a:r>
            <a:r>
              <a:rPr lang="en-US" sz="2400" dirty="0" smtClean="0">
                <a:latin typeface="Times New Roman" pitchFamily="18" charset="0"/>
                <a:cs typeface="Times New Roman" pitchFamily="18" charset="0"/>
              </a:rPr>
              <a:t> </a:t>
            </a: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Өмчийн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төрөл</a:t>
            </a:r>
            <a:r>
              <a:rPr lang="en-US" sz="2400" dirty="0" smtClean="0">
                <a:latin typeface="Times New Roman" pitchFamily="18" charset="0"/>
                <a:cs typeface="Times New Roman" pitchFamily="18" charset="0"/>
              </a:rPr>
              <a:t> </a:t>
            </a: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зээлийн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хэлбэр</a:t>
            </a:r>
            <a:r>
              <a:rPr lang="en-US" sz="2400" dirty="0" smtClean="0">
                <a:latin typeface="Times New Roman" pitchFamily="18" charset="0"/>
                <a:cs typeface="Times New Roman" pitchFamily="18" charset="0"/>
              </a:rPr>
              <a:t> </a:t>
            </a: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Төлбөрийн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нөхцөл</a:t>
            </a:r>
            <a:r>
              <a:rPr lang="en-US" sz="2400" dirty="0" smtClean="0">
                <a:latin typeface="Times New Roman" pitchFamily="18" charset="0"/>
                <a:cs typeface="Times New Roman" pitchFamily="18" charset="0"/>
              </a:rPr>
              <a:t> </a:t>
            </a: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Дагалдах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үзүүлэх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үйлчилгээ</a:t>
            </a:r>
            <a:r>
              <a:rPr lang="en-US" sz="2400" dirty="0" smtClean="0">
                <a:latin typeface="Times New Roman" pitchFamily="18" charset="0"/>
                <a:cs typeface="Times New Roman" pitchFamily="18" charset="0"/>
              </a:rPr>
              <a:t> </a:t>
            </a: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Элэгдэл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хорогдол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зардал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нөхөх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байдал</a:t>
            </a:r>
            <a:r>
              <a:rPr lang="en-US" sz="2400" dirty="0" smtClean="0">
                <a:latin typeface="Times New Roman" pitchFamily="18" charset="0"/>
                <a:cs typeface="Times New Roman" pitchFamily="18" charset="0"/>
              </a:rPr>
              <a:t> </a:t>
            </a: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Үргэлжлэх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хугацаа</a:t>
            </a:r>
            <a:r>
              <a:rPr lang="en-US" sz="2400" dirty="0" smtClean="0">
                <a:latin typeface="Times New Roman" pitchFamily="18" charset="0"/>
                <a:cs typeface="Times New Roman" pitchFamily="18" charset="0"/>
              </a:rPr>
              <a:t>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724400"/>
          </a:xfrm>
        </p:spPr>
        <p:txBody>
          <a:bodyPr>
            <a:normAutofit/>
          </a:bodyPr>
          <a:lstStyle/>
          <a:p>
            <a:pPr algn="just"/>
            <a:r>
              <a:rPr lang="en-US" sz="2400" dirty="0" smtClean="0">
                <a:latin typeface="Times New Roman" pitchFamily="18" charset="0"/>
                <a:cs typeface="Times New Roman" pitchFamily="18" charset="0"/>
              </a:rPr>
              <a:t> 1.  </a:t>
            </a:r>
            <a:r>
              <a:rPr lang="en-US" sz="2400" dirty="0" err="1" smtClean="0">
                <a:latin typeface="Times New Roman" pitchFamily="18" charset="0"/>
                <a:cs typeface="Times New Roman" pitchFamily="18" charset="0"/>
              </a:rPr>
              <a:t>Хэлэлцээрт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оролцогчдын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тооноос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хамаарч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дараах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байдлаар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ангилдаг</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Хоёр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талт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хэлэлцээр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Шууд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Энд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өмчийг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нийлүүлэгч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үйлдвэрлэгч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хүсэгч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талууд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оролцоно</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талт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хэлэлцээр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Шууд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Энэ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тохиолдолд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өмчийг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нийлүүлэгч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талаас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санхүүгийн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зуучлагч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худалдан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аваад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хүсэгч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талд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олгоно</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Өөрөөр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хэлбэл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гурван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оролцож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гурван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талт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хэлэлцээр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байгуулна</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953000"/>
          </a:xfrm>
        </p:spPr>
        <p:txBody>
          <a:bodyPr>
            <a:normAutofit/>
          </a:bodyPr>
          <a:lstStyle/>
          <a:p>
            <a:r>
              <a:rPr lang="en-US" sz="2400" dirty="0" smtClean="0">
                <a:latin typeface="Times New Roman" pitchFamily="18" charset="0"/>
                <a:cs typeface="Times New Roman" pitchFamily="18" charset="0"/>
              </a:rPr>
              <a:t>2.  </a:t>
            </a:r>
            <a:r>
              <a:rPr lang="en-US" sz="2400" dirty="0" err="1" smtClean="0">
                <a:latin typeface="Times New Roman" pitchFamily="18" charset="0"/>
                <a:cs typeface="Times New Roman" pitchFamily="18" charset="0"/>
              </a:rPr>
              <a:t>Өмчийн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төрлөөр</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Хөдлөх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хөрөнгийн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ажлын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үйлдвэрийн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төрөл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бүрийн</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err="1" smtClean="0">
                <a:latin typeface="Times New Roman" pitchFamily="18" charset="0"/>
                <a:cs typeface="Times New Roman" pitchFamily="18" charset="0"/>
              </a:rPr>
              <a:t>салбаруудын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техник</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тоног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төхөөрөмжүүд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тооцоолон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бодох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албан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тасалгааны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хэрэгслүүд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тээврийн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хэрэгслүүд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г.м</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хөдлөх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хөрөнгийн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Үйлдвэрийн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барилга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байгууламжууд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г.м</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648200"/>
          </a:xfrm>
        </p:spPr>
        <p:txBody>
          <a:bodyPr>
            <a:normAutofit/>
          </a:bodyPr>
          <a:lstStyle/>
          <a:p>
            <a:r>
              <a:rPr lang="en-US" sz="2800" dirty="0" smtClean="0">
                <a:latin typeface="Times New Roman" pitchFamily="18" charset="0"/>
                <a:cs typeface="Times New Roman" pitchFamily="18" charset="0"/>
              </a:rPr>
              <a:t> 3.  </a:t>
            </a:r>
            <a:r>
              <a:rPr lang="en-US" sz="2800" dirty="0" err="1" smtClean="0">
                <a:latin typeface="Times New Roman" pitchFamily="18" charset="0"/>
                <a:cs typeface="Times New Roman" pitchFamily="18" charset="0"/>
              </a:rPr>
              <a:t>Үйл</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ажиллагаа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явагдаж</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буй</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зах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зээлийн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хэлбэрээр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Дотоод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 </a:t>
            </a:r>
            <a:r>
              <a:rPr lang="en-US" sz="2800" dirty="0" err="1" smtClean="0">
                <a:latin typeface="Times New Roman" pitchFamily="18" charset="0"/>
                <a:cs typeface="Times New Roman" pitchFamily="18" charset="0"/>
              </a:rPr>
              <a:t>Оролцогчид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бүгд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нэг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улсынх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байна</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Гадаа</a:t>
            </a:r>
            <a:r>
              <a:rPr lang="mn-MN" sz="2800" dirty="0" smtClean="0">
                <a:latin typeface="Times New Roman" pitchFamily="18" charset="0"/>
                <a:cs typeface="Times New Roman" pitchFamily="18" charset="0"/>
              </a:rPr>
              <a:t>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олгогч</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хүсэгчид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өөр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өөр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улсынх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байх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бөгөөд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эсвэл</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өмч</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худалдагч</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гуравдагч</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улсад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байна</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029200"/>
          </a:xfrm>
        </p:spPr>
        <p:txBody>
          <a:bodyPr>
            <a:normAutofit/>
          </a:bodyPr>
          <a:lstStyle/>
          <a:p>
            <a:r>
              <a:rPr lang="en-US" sz="2800" dirty="0" smtClean="0">
                <a:latin typeface="Times New Roman" pitchFamily="18" charset="0"/>
                <a:cs typeface="Times New Roman" pitchFamily="18" charset="0"/>
              </a:rPr>
              <a:t>4.  </a:t>
            </a:r>
            <a:r>
              <a:rPr lang="en-US" sz="2800" dirty="0" err="1" smtClean="0">
                <a:latin typeface="Times New Roman" pitchFamily="18" charset="0"/>
                <a:cs typeface="Times New Roman" pitchFamily="18" charset="0"/>
              </a:rPr>
              <a:t>Төлбөр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төлөх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нөхцөлөөр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Мөнгөн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төлбөртөй</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 </a:t>
            </a:r>
            <a:r>
              <a:rPr lang="en-US" sz="2800" dirty="0" err="1" smtClean="0">
                <a:latin typeface="Times New Roman" pitchFamily="18" charset="0"/>
                <a:cs typeface="Times New Roman" pitchFamily="18" charset="0"/>
              </a:rPr>
              <a:t>Төлбөр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мөнгөн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хэлбэрээр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хийгдэнэ</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Төлөөслөх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төлбөртөй</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 </a:t>
            </a:r>
            <a:r>
              <a:rPr lang="en-US" sz="2800" dirty="0" err="1" smtClean="0">
                <a:latin typeface="Times New Roman" pitchFamily="18" charset="0"/>
                <a:cs typeface="Times New Roman" pitchFamily="18" charset="0"/>
              </a:rPr>
              <a:t>Лизин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авагч</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түрээслэж</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буй</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тоног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төхөөрөмжийг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ашиглан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үйлдвэрлэсэн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бүтээгдэхүүнээр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эсвэр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угтвар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үйлчилгээ</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үзүүлснээр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төлбөрийг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хийнэ</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Холимог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төлбөртөй</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 </a:t>
            </a:r>
            <a:r>
              <a:rPr lang="en-US" sz="2800" dirty="0" err="1" smtClean="0">
                <a:latin typeface="Times New Roman" pitchFamily="18" charset="0"/>
                <a:cs typeface="Times New Roman" pitchFamily="18" charset="0"/>
              </a:rPr>
              <a:t>Хагас</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төлбөрийг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мөнгөөр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хагасыг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бүтээгдэхүүн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үйлчилгээгээр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хийнэ</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800600"/>
          </a:xfrm>
        </p:spPr>
        <p:txBody>
          <a:bodyPr>
            <a:noAutofit/>
          </a:bodyPr>
          <a:lstStyle/>
          <a:p>
            <a:r>
              <a:rPr lang="en-US" sz="2800" dirty="0" smtClean="0">
                <a:latin typeface="Times New Roman" pitchFamily="18" charset="0"/>
                <a:cs typeface="Times New Roman" pitchFamily="18" charset="0"/>
              </a:rPr>
              <a:t> 5.  </a:t>
            </a:r>
            <a:r>
              <a:rPr lang="en-US" sz="2800" dirty="0" err="1" smtClean="0">
                <a:latin typeface="Times New Roman" pitchFamily="18" charset="0"/>
                <a:cs typeface="Times New Roman" pitchFamily="18" charset="0"/>
              </a:rPr>
              <a:t>Лизингийн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обьектыг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дагалдах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үйлчилгээгээр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Цэвэр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авагч</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обьектын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бүх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үйлчилгээг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өөрөө</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хариуцна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Иймд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лизингийн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төлбөрт</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үйлчилгээтэй</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холбогдон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гарах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зардлыг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тусгадаггүй</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байна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Энэ</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хамгийн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дэлгэрсэн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хэлбэр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юм</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Нэмэлт</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үйлчилгээтэй</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 </a:t>
            </a:r>
            <a:r>
              <a:rPr lang="en-US" sz="2800" dirty="0" err="1" smtClean="0">
                <a:latin typeface="Times New Roman" pitchFamily="18" charset="0"/>
                <a:cs typeface="Times New Roman" pitchFamily="18" charset="0"/>
              </a:rPr>
              <a:t>Лизинг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олгогч</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тоног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төхөөрөмжийн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засвар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үйлчилгээ</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даатгалын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болон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бусад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үйлчилгээг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заавал</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хариуцна</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876800"/>
          </a:xfrm>
        </p:spPr>
        <p:txBody>
          <a:bodyPr>
            <a:normAutofit/>
          </a:bodyPr>
          <a:lstStyle/>
          <a:p>
            <a:r>
              <a:rPr lang="en-US" sz="2400" dirty="0" smtClean="0">
                <a:latin typeface="Times New Roman" pitchFamily="18" charset="0"/>
                <a:cs typeface="Times New Roman" pitchFamily="18" charset="0"/>
              </a:rPr>
              <a:t>6.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гэрээний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хугацаанд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элэгдэл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хорогдол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зардлаа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нөхөх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байдлаас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хамаарч</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Бүрэн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төлөгдөх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Энэ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гэрээний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хугацаа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өмчийг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бүрэн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ашиглаж</a:t>
            </a: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э</a:t>
            </a:r>
            <a:r>
              <a:rPr lang="en-US" sz="2400" dirty="0" err="1" smtClean="0">
                <a:latin typeface="Times New Roman" pitchFamily="18" charset="0"/>
                <a:cs typeface="Times New Roman" pitchFamily="18" charset="0"/>
              </a:rPr>
              <a:t>лэгдлийг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гүйцээх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хугацаатай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тохирч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олгогчид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өмчийн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үнийг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бүрэн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төлдөг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хэлбэр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юм</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Бүрэн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төлөгдөхгүй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Энэ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өмчийн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зардал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элэгдлийг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гүйцэд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тооцохгүйгээр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олгогчид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өмчийн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үнийн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хэсгийг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төлнө</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Өөрөөр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хэлбэл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нэг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удаагийн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зардлаа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бүрэн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нөхөж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чаддаггүй</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029200"/>
          </a:xfrm>
        </p:spPr>
        <p:txBody>
          <a:bodyPr>
            <a:normAutofit/>
          </a:bodyPr>
          <a:lstStyle/>
          <a:p>
            <a:r>
              <a:rPr lang="en-US" sz="2800" dirty="0" smtClean="0">
                <a:latin typeface="Times New Roman" pitchFamily="18" charset="0"/>
                <a:cs typeface="Times New Roman" pitchFamily="18" charset="0"/>
              </a:rPr>
              <a:t>7.  </a:t>
            </a:r>
            <a:r>
              <a:rPr lang="en-US" sz="2800" dirty="0" err="1" smtClean="0">
                <a:latin typeface="Times New Roman" pitchFamily="18" charset="0"/>
                <a:cs typeface="Times New Roman" pitchFamily="18" charset="0"/>
              </a:rPr>
              <a:t>Лизингийн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үйлчилгээг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үргэлжлэх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хугацаагаар</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нь</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err="1" smtClean="0">
                <a:latin typeface="Times New Roman" pitchFamily="18" charset="0"/>
                <a:cs typeface="Times New Roman" pitchFamily="18" charset="0"/>
              </a:rPr>
              <a:t>Богино</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хугацаат</a:t>
            </a:r>
            <a:r>
              <a:rPr lang="en-US" sz="2800" dirty="0" smtClean="0">
                <a:latin typeface="Times New Roman" pitchFamily="18" charset="0"/>
                <a:cs typeface="Times New Roman" pitchFamily="18" charset="0"/>
              </a:rPr>
              <a:t> – 1 </a:t>
            </a:r>
            <a:r>
              <a:rPr lang="en-US" sz="2800" dirty="0" err="1" smtClean="0">
                <a:latin typeface="Times New Roman" pitchFamily="18" charset="0"/>
                <a:cs typeface="Times New Roman" pitchFamily="18" charset="0"/>
              </a:rPr>
              <a:t>хүртэлх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жил</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err="1" smtClean="0">
                <a:latin typeface="Times New Roman" pitchFamily="18" charset="0"/>
                <a:cs typeface="Times New Roman" pitchFamily="18" charset="0"/>
              </a:rPr>
              <a:t>Дунд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хугацаат</a:t>
            </a:r>
            <a:r>
              <a:rPr lang="en-US" sz="2800" dirty="0" smtClean="0">
                <a:latin typeface="Times New Roman" pitchFamily="18" charset="0"/>
                <a:cs typeface="Times New Roman" pitchFamily="18" charset="0"/>
              </a:rPr>
              <a:t> – 1-3 </a:t>
            </a:r>
            <a:r>
              <a:rPr lang="en-US" sz="2800" dirty="0" err="1" smtClean="0">
                <a:latin typeface="Times New Roman" pitchFamily="18" charset="0"/>
                <a:cs typeface="Times New Roman" pitchFamily="18" charset="0"/>
              </a:rPr>
              <a:t>жил</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err="1" smtClean="0">
                <a:latin typeface="Times New Roman" pitchFamily="18" charset="0"/>
                <a:cs typeface="Times New Roman" pitchFamily="18" charset="0"/>
              </a:rPr>
              <a:t>Урт</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хугацаат</a:t>
            </a:r>
            <a:r>
              <a:rPr lang="en-US" sz="2800" dirty="0" smtClean="0">
                <a:latin typeface="Times New Roman" pitchFamily="18" charset="0"/>
                <a:cs typeface="Times New Roman" pitchFamily="18" charset="0"/>
              </a:rPr>
              <a:t> – 3-с </a:t>
            </a:r>
            <a:r>
              <a:rPr lang="en-US" sz="2800" dirty="0" err="1" smtClean="0">
                <a:latin typeface="Times New Roman" pitchFamily="18" charset="0"/>
                <a:cs typeface="Times New Roman" pitchFamily="18" charset="0"/>
              </a:rPr>
              <a:t>дээш</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жил</a:t>
            </a: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486400"/>
          </a:xfrm>
        </p:spPr>
        <p:txBody>
          <a:bodyPr>
            <a:normAutofit/>
          </a:bodyPr>
          <a:lstStyle/>
          <a:p>
            <a:r>
              <a:rPr lang="en-US" sz="2800" b="1" dirty="0" err="1" smtClean="0">
                <a:latin typeface="Times New Roman" pitchFamily="18" charset="0"/>
                <a:cs typeface="Times New Roman" pitchFamily="18" charset="0"/>
              </a:rPr>
              <a:t>Лизингийн</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онцгой</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төрлүүд</a:t>
            </a:r>
            <a:r>
              <a:rPr lang="mn-MN" sz="2800" b="1"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1.  </a:t>
            </a:r>
            <a:r>
              <a:rPr lang="en-US" sz="2000" dirty="0" err="1" smtClean="0">
                <a:latin typeface="Times New Roman" pitchFamily="18" charset="0"/>
                <a:cs typeface="Times New Roman" pitchFamily="18" charset="0"/>
              </a:rPr>
              <a:t>Буцах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a:t>
            </a:r>
            <a:r>
              <a:rPr lang="en-US" sz="2000" dirty="0" smtClean="0">
                <a:latin typeface="Times New Roman" pitchFamily="18" charset="0"/>
                <a:cs typeface="Times New Roman" pitchFamily="18" charset="0"/>
              </a:rPr>
              <a:t> /Sale and leaseback/ </a:t>
            </a:r>
            <a:br>
              <a:rPr lang="en-US" sz="2000" dirty="0" smtClean="0">
                <a:latin typeface="Times New Roman" pitchFamily="18" charset="0"/>
                <a:cs typeface="Times New Roman" pitchFamily="18" charset="0"/>
              </a:rPr>
            </a:br>
            <a:r>
              <a:rPr lang="en-US" sz="2000" dirty="0" err="1" smtClean="0">
                <a:latin typeface="Times New Roman" pitchFamily="18" charset="0"/>
                <a:cs typeface="Times New Roman" pitchFamily="18" charset="0"/>
              </a:rPr>
              <a:t>Шууд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жишээ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бөгөөд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нилээд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өргөнөөр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хэрэглэгддэг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Зарим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үйлдвэрүүд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авагч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тоног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төхөөрөмж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эзэмшдэг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боловч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түүнд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үйлдвэрлэл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явуулах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хүрэлцэхүйц</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боломж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дутмаг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байдаг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Иймд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эдгээр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компани</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олоод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түүнд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өөрийн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тоног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төхөөрөмжөө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зарах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олгогч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өмчийг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буцаагаад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олгодог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038600"/>
          </a:xfrm>
        </p:spPr>
        <p:txBody>
          <a:bodyPr>
            <a:noAutofit/>
          </a:bodyPr>
          <a:lstStyle/>
          <a:p>
            <a:r>
              <a:rPr lang="en-US" sz="2400" dirty="0" smtClean="0">
                <a:latin typeface="Times New Roman" pitchFamily="18" charset="0"/>
                <a:cs typeface="Times New Roman" pitchFamily="18" charset="0"/>
              </a:rPr>
              <a:t>2.  </a:t>
            </a:r>
            <a:r>
              <a:rPr lang="en-US" sz="2400" dirty="0" err="1" smtClean="0">
                <a:latin typeface="Times New Roman" pitchFamily="18" charset="0"/>
                <a:cs typeface="Times New Roman" pitchFamily="18" charset="0"/>
              </a:rPr>
              <a:t>Сувлизинг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Suv</a:t>
            </a:r>
            <a:r>
              <a:rPr lang="en-US" sz="2400" dirty="0" smtClean="0">
                <a:latin typeface="Times New Roman" pitchFamily="18" charset="0"/>
                <a:cs typeface="Times New Roman" pitchFamily="18" charset="0"/>
              </a:rPr>
              <a:t>-leasing/ </a:t>
            </a:r>
            <a:br>
              <a:rPr lang="en-US" sz="2400" dirty="0" smtClean="0">
                <a:latin typeface="Times New Roman" pitchFamily="18" charset="0"/>
                <a:cs typeface="Times New Roman" pitchFamily="18" charset="0"/>
              </a:rPr>
            </a:br>
            <a:r>
              <a:rPr lang="en-US" sz="2400" dirty="0" err="1" smtClean="0">
                <a:latin typeface="Times New Roman" pitchFamily="18" charset="0"/>
                <a:cs typeface="Times New Roman" pitchFamily="18" charset="0"/>
              </a:rPr>
              <a:t>Энэ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төрлийн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үед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зуучлагчдыг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ашиглан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үйл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ажиллагааг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явуулдаг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Өөрөөр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хэлбэл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гол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зуучлагчаар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дамжуулж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авагчид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тоног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төхөөрөмжийг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олгоно</a:t>
            </a:r>
            <a:endParaRPr lang="en-US" sz="24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572000"/>
          </a:xfrm>
        </p:spPr>
        <p:txBody>
          <a:bodyPr>
            <a:noAutofit/>
          </a:bodyPr>
          <a:lstStyle/>
          <a:p>
            <a:r>
              <a:rPr lang="en-US" sz="2400" dirty="0" smtClean="0">
                <a:latin typeface="Times New Roman" pitchFamily="18" charset="0"/>
                <a:cs typeface="Times New Roman" pitchFamily="18" charset="0"/>
              </a:rPr>
              <a:t>3.  </a:t>
            </a:r>
            <a:r>
              <a:rPr lang="en-US" sz="2400" dirty="0" err="1" smtClean="0">
                <a:latin typeface="Times New Roman" pitchFamily="18" charset="0"/>
                <a:cs typeface="Times New Roman" pitchFamily="18" charset="0"/>
              </a:rPr>
              <a:t>Салангид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err="1" smtClean="0">
                <a:latin typeface="Times New Roman" pitchFamily="18" charset="0"/>
                <a:cs typeface="Times New Roman" pitchFamily="18" charset="0"/>
              </a:rPr>
              <a:t>Нэмэлт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нөөц</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дайчлах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мөн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хэсэгчлэн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санхүүжүүлэх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ч </a:t>
            </a:r>
            <a:r>
              <a:rPr lang="en-US" sz="2400" dirty="0" err="1" smtClean="0">
                <a:latin typeface="Times New Roman" pitchFamily="18" charset="0"/>
                <a:cs typeface="Times New Roman" pitchFamily="18" charset="0"/>
              </a:rPr>
              <a:t>гэж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нэрлэдэг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Энэ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шугамт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санхүүжилттэй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холбоотой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олгогчид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эрсдэл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ихтэй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өртөг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өндөртөй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төслүүдийг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санхүүжүүлэхэд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хэрэглэдэг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хамгийн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нарийн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төрөл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юм</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Салангид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үед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өмч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худалдан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авахдаа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түүний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үнийн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тодорхой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хувийг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төлөх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бөгөөд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үлдсэн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хэсгийг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нэг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буюу</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хэдэн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зээлдүүлэгчээс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зээлж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хийдгээрээ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онцлог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байдаг</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3810000"/>
          </a:xfrm>
        </p:spPr>
        <p:txBody>
          <a:bodyPr>
            <a:noAutofit/>
          </a:bodyPr>
          <a:lstStyle/>
          <a:p>
            <a:r>
              <a:rPr lang="en-US" sz="2400" dirty="0" smtClean="0">
                <a:latin typeface="Times New Roman" pitchFamily="18" charset="0"/>
                <a:cs typeface="Times New Roman" pitchFamily="18" charset="0"/>
              </a:rPr>
              <a:t>4.  </a:t>
            </a:r>
            <a:r>
              <a:rPr lang="en-US" sz="2400" dirty="0" err="1" smtClean="0">
                <a:latin typeface="Times New Roman" pitchFamily="18" charset="0"/>
                <a:cs typeface="Times New Roman" pitchFamily="18" charset="0"/>
              </a:rPr>
              <a:t>Борлуулалтыг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дэмжих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dirty="0" err="1" smtClean="0">
                <a:latin typeface="Times New Roman" pitchFamily="18" charset="0"/>
                <a:cs typeface="Times New Roman" pitchFamily="18" charset="0"/>
              </a:rPr>
              <a:t>Хөрөнгийг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нийлүүлэгч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компанийн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хооронд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байгуулсан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тусгай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гэрээний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үндсэн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өмч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хөрөнгийг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борлуулахад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энэ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ашигладаг</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334000"/>
          </a:xfrm>
        </p:spPr>
        <p:txBody>
          <a:bodyPr>
            <a:noAutofit/>
          </a:bodyPr>
          <a:lstStyle/>
          <a:p>
            <a:r>
              <a:rPr lang="en-US" sz="2400" b="1" dirty="0" smtClean="0">
                <a:latin typeface="Times New Roman" pitchFamily="18" charset="0"/>
                <a:cs typeface="Times New Roman" pitchFamily="18" charset="0"/>
              </a:rPr>
              <a:t>1.2 </a:t>
            </a:r>
            <a:r>
              <a:rPr lang="en-US" sz="2400" b="1" dirty="0" err="1" smtClean="0">
                <a:latin typeface="Times New Roman" pitchFamily="18" charset="0"/>
                <a:cs typeface="Times New Roman" pitchFamily="18" charset="0"/>
              </a:rPr>
              <a:t>Лизингийн</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салбарын</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өнөөгийн</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байдал</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хууль</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эрх</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зүйн</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орчин</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лизингийн</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үйлчилгээ</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хөгжихөд</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тулгарч</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буй</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бэрхшээл</a:t>
            </a: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	</a:t>
            </a:r>
            <a:r>
              <a:rPr lang="mn-MN" sz="2400" b="1" dirty="0" smtClean="0">
                <a:latin typeface="Times New Roman" pitchFamily="18" charset="0"/>
                <a:cs typeface="Times New Roman" pitchFamily="18" charset="0"/>
              </a:rPr>
              <a:t>Өнөөгийн байдал:</a:t>
            </a:r>
            <a:r>
              <a:rPr lang="en-US" sz="2400" dirty="0" smtClean="0">
                <a:latin typeface="Times New Roman" pitchFamily="18" charset="0"/>
                <a:cs typeface="Times New Roman" pitchFamily="18" charset="0"/>
              </a:rPr>
              <a:t>20</a:t>
            </a:r>
            <a:r>
              <a:rPr lang="mn-MN" sz="2400" dirty="0" smtClean="0">
                <a:latin typeface="Times New Roman" pitchFamily="18" charset="0"/>
                <a:cs typeface="Times New Roman" pitchFamily="18" charset="0"/>
              </a:rPr>
              <a:t>10</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оны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байдлаар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Монголд</a:t>
            </a:r>
            <a:r>
              <a:rPr lang="en-US" sz="2400" dirty="0" smtClean="0">
                <a:latin typeface="Times New Roman" pitchFamily="18" charset="0"/>
                <a:cs typeface="Times New Roman" pitchFamily="18" charset="0"/>
              </a:rPr>
              <a:t> 80-аад  </a:t>
            </a:r>
            <a:r>
              <a:rPr lang="en-US" sz="2400" dirty="0" err="1" smtClean="0">
                <a:latin typeface="Times New Roman" pitchFamily="18" charset="0"/>
                <a:cs typeface="Times New Roman" pitchFamily="18" charset="0"/>
              </a:rPr>
              <a:t>орны</a:t>
            </a:r>
            <a:r>
              <a:rPr lang="en-US" sz="2400" dirty="0" smtClean="0">
                <a:latin typeface="Times New Roman" pitchFamily="18" charset="0"/>
                <a:cs typeface="Times New Roman" pitchFamily="18" charset="0"/>
              </a:rPr>
              <a:t> 4000 </a:t>
            </a:r>
            <a:r>
              <a:rPr lang="en-US" sz="2400" dirty="0" err="1" smtClean="0">
                <a:latin typeface="Times New Roman" pitchFamily="18" charset="0"/>
                <a:cs typeface="Times New Roman" pitchFamily="18" charset="0"/>
              </a:rPr>
              <a:t>гаруй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гадаадын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хөрөнгө</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оруулалттай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компани</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бүртгэгдсэн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байна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Гадаадын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нийт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шууд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хөрөнгө</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оруулалт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ойролцоогоор</a:t>
            </a:r>
            <a:r>
              <a:rPr lang="en-US" sz="2400" dirty="0" smtClean="0">
                <a:latin typeface="Times New Roman" pitchFamily="18" charset="0"/>
                <a:cs typeface="Times New Roman" pitchFamily="18" charset="0"/>
              </a:rPr>
              <a:t> 2.15 </a:t>
            </a:r>
            <a:r>
              <a:rPr lang="en-US" sz="2400" dirty="0" err="1" smtClean="0">
                <a:latin typeface="Times New Roman" pitchFamily="18" charset="0"/>
                <a:cs typeface="Times New Roman" pitchFamily="18" charset="0"/>
              </a:rPr>
              <a:t>тэрбум</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ам.долларт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хүрсний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бараг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хагасыг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газрын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уул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уурхайн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салбарт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хийгдсэн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хөрөнгө</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оруулалт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эзэлж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байна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Бусад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салбаруудад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хийгдсэн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хөрөнгө</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оруулалтыг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авч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үзвэл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худалдааны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хоол</a:t>
            </a:r>
            <a:r>
              <a:rPr lang="mn-MN" sz="2400" dirty="0" smtClean="0">
                <a:latin typeface="Times New Roman" pitchFamily="18" charset="0"/>
                <a:cs typeface="Times New Roman" pitchFamily="18" charset="0"/>
              </a:rPr>
              <a:t>ны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газруудад</a:t>
            </a:r>
            <a:r>
              <a:rPr lang="en-US" sz="2400" dirty="0" smtClean="0">
                <a:latin typeface="Times New Roman" pitchFamily="18" charset="0"/>
                <a:cs typeface="Times New Roman" pitchFamily="18" charset="0"/>
              </a:rPr>
              <a:t> 17.7 </a:t>
            </a:r>
            <a:r>
              <a:rPr lang="en-US" sz="2400" dirty="0" err="1" smtClean="0">
                <a:latin typeface="Times New Roman" pitchFamily="18" charset="0"/>
                <a:cs typeface="Times New Roman" pitchFamily="18" charset="0"/>
              </a:rPr>
              <a:t>хувь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банк</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санхүүгийн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салбарт</a:t>
            </a:r>
            <a:r>
              <a:rPr lang="en-US" sz="2400" dirty="0" smtClean="0">
                <a:latin typeface="Times New Roman" pitchFamily="18" charset="0"/>
                <a:cs typeface="Times New Roman" pitchFamily="18" charset="0"/>
              </a:rPr>
              <a:t> 14.9 </a:t>
            </a:r>
            <a:r>
              <a:rPr lang="en-US" sz="2400" dirty="0" err="1" smtClean="0">
                <a:latin typeface="Times New Roman" pitchFamily="18" charset="0"/>
                <a:cs typeface="Times New Roman" pitchFamily="18" charset="0"/>
              </a:rPr>
              <a:t>хувь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хөнгөн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үйлдвэрт</a:t>
            </a:r>
            <a:r>
              <a:rPr lang="en-US" sz="2400" dirty="0" smtClean="0">
                <a:latin typeface="Times New Roman" pitchFamily="18" charset="0"/>
                <a:cs typeface="Times New Roman" pitchFamily="18" charset="0"/>
              </a:rPr>
              <a:t> 8.2 </a:t>
            </a:r>
            <a:r>
              <a:rPr lang="en-US" sz="2400" dirty="0" err="1" smtClean="0">
                <a:latin typeface="Times New Roman" pitchFamily="18" charset="0"/>
                <a:cs typeface="Times New Roman" pitchFamily="18" charset="0"/>
              </a:rPr>
              <a:t>хувь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барилгын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материалын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үйлдвэрлэлд</a:t>
            </a:r>
            <a:r>
              <a:rPr lang="en-US" sz="2400" dirty="0" smtClean="0">
                <a:latin typeface="Times New Roman" pitchFamily="18" charset="0"/>
                <a:cs typeface="Times New Roman" pitchFamily="18" charset="0"/>
              </a:rPr>
              <a:t> 6.5 </a:t>
            </a:r>
            <a:r>
              <a:rPr lang="en-US" sz="2400" dirty="0" err="1" smtClean="0">
                <a:latin typeface="Times New Roman" pitchFamily="18" charset="0"/>
                <a:cs typeface="Times New Roman" pitchFamily="18" charset="0"/>
              </a:rPr>
              <a:t>хувь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бусад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салбарт</a:t>
            </a:r>
            <a:r>
              <a:rPr lang="en-US" sz="2400" dirty="0" smtClean="0">
                <a:latin typeface="Times New Roman" pitchFamily="18" charset="0"/>
                <a:cs typeface="Times New Roman" pitchFamily="18" charset="0"/>
              </a:rPr>
              <a:t> 3.3 </a:t>
            </a:r>
            <a:r>
              <a:rPr lang="en-US" sz="2400" dirty="0" err="1" smtClean="0">
                <a:latin typeface="Times New Roman" pitchFamily="18" charset="0"/>
                <a:cs typeface="Times New Roman" pitchFamily="18" charset="0"/>
              </a:rPr>
              <a:t>хувьтай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байна</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228600" y="609600"/>
          <a:ext cx="8610600" cy="5791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257800"/>
          </a:xfrm>
        </p:spPr>
        <p:txBody>
          <a:bodyPr>
            <a:noAutofit/>
          </a:bodyPr>
          <a:lstStyle/>
          <a:p>
            <a:r>
              <a:rPr lang="en-US" sz="2400" b="1" dirty="0" err="1" smtClean="0">
                <a:latin typeface="Times New Roman" pitchFamily="18" charset="0"/>
                <a:cs typeface="Times New Roman" pitchFamily="18" charset="0"/>
              </a:rPr>
              <a:t>Лизингийн</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салбар</a:t>
            </a:r>
            <a:r>
              <a:rPr lang="en-US" sz="24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2006 </a:t>
            </a:r>
            <a:r>
              <a:rPr lang="en-US" sz="2000" dirty="0" err="1" smtClean="0">
                <a:latin typeface="Times New Roman" pitchFamily="18" charset="0"/>
                <a:cs typeface="Times New Roman" pitchFamily="18" charset="0"/>
              </a:rPr>
              <a:t>оноос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идэвхтэй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хөгжиж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эхэлсэн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засгийн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газар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хандивлагчдийн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зүгээс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дэмжих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зорилгоор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тооны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арга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хэмжээг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авч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хэрэгжүүлж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ирсэн</a:t>
            </a:r>
            <a:r>
              <a:rPr lang="en-US" sz="2000" dirty="0" smtClean="0">
                <a:latin typeface="Times New Roman" pitchFamily="18" charset="0"/>
                <a:cs typeface="Times New Roman" pitchFamily="18" charset="0"/>
              </a:rPr>
              <a:t>. 1990 </a:t>
            </a:r>
            <a:r>
              <a:rPr lang="en-US" sz="2000" dirty="0" err="1" smtClean="0">
                <a:latin typeface="Times New Roman" pitchFamily="18" charset="0"/>
                <a:cs typeface="Times New Roman" pitchFamily="18" charset="0"/>
              </a:rPr>
              <a:t>ээд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үеэс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хэдийгээр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нааштай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орчин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эрхзүйн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зохицуулалт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дутагдалтай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байсан</a:t>
            </a:r>
            <a:r>
              <a:rPr lang="en-US" sz="2000" dirty="0" smtClean="0">
                <a:latin typeface="Times New Roman" pitchFamily="18" charset="0"/>
                <a:cs typeface="Times New Roman" pitchFamily="18" charset="0"/>
              </a:rPr>
              <a:t>  ч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байгууллагууд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түүнчлэн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тоног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төхөөрөмж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борлуулалгчид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бусад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бараа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борлуулагчид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хүртэл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санал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болгож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эрэлт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хэрэгцээ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өндөр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харуулж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байлаа</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20</a:t>
            </a:r>
            <a:r>
              <a:rPr lang="mn-MN" sz="2000" dirty="0" smtClean="0">
                <a:latin typeface="Times New Roman" pitchFamily="18" charset="0"/>
                <a:cs typeface="Times New Roman" pitchFamily="18" charset="0"/>
              </a:rPr>
              <a:t>10</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хийгдсэн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судалгаагаар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нийт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71 </a:t>
            </a:r>
            <a:r>
              <a:rPr lang="en-US" sz="2000" dirty="0" err="1" smtClean="0">
                <a:latin typeface="Times New Roman" pitchFamily="18" charset="0"/>
                <a:cs typeface="Times New Roman" pitchFamily="18" charset="0"/>
              </a:rPr>
              <a:t>хувийг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олгосон</a:t>
            </a:r>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228600" y="762000"/>
          <a:ext cx="8915400" cy="5486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953000"/>
          </a:xfrm>
        </p:spPr>
        <p:txBody>
          <a:bodyPr>
            <a:noAutofit/>
          </a:bodyPr>
          <a:lstStyle/>
          <a:p>
            <a:r>
              <a:rPr lang="mn-MN"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2005 </a:t>
            </a:r>
            <a:r>
              <a:rPr lang="en-US" sz="2400" dirty="0" err="1" smtClean="0">
                <a:latin typeface="Times New Roman" pitchFamily="18" charset="0"/>
                <a:cs typeface="Times New Roman" pitchFamily="18" charset="0"/>
              </a:rPr>
              <a:t>онд</a:t>
            </a:r>
            <a:r>
              <a:rPr lang="en-US" sz="2400" dirty="0" smtClean="0">
                <a:latin typeface="Times New Roman" pitchFamily="18" charset="0"/>
                <a:cs typeface="Times New Roman" pitchFamily="18" charset="0"/>
              </a:rPr>
              <a:t> 7 </a:t>
            </a:r>
            <a:r>
              <a:rPr lang="en-US" sz="2400" dirty="0" err="1" smtClean="0">
                <a:latin typeface="Times New Roman" pitchFamily="18" charset="0"/>
                <a:cs typeface="Times New Roman" pitchFamily="18" charset="0"/>
              </a:rPr>
              <a:t>банк</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санал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болгож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байсан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a:t>
            </a:r>
            <a:r>
              <a:rPr lang="en-US" sz="2400" dirty="0" smtClean="0">
                <a:latin typeface="Times New Roman" pitchFamily="18" charset="0"/>
                <a:cs typeface="Times New Roman" pitchFamily="18" charset="0"/>
              </a:rPr>
              <a:t> 2007 </a:t>
            </a:r>
            <a:r>
              <a:rPr lang="en-US" sz="2400" dirty="0" err="1" smtClean="0">
                <a:latin typeface="Times New Roman" pitchFamily="18" charset="0"/>
                <a:cs typeface="Times New Roman" pitchFamily="18" charset="0"/>
              </a:rPr>
              <a:t>онд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энэ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тоо</a:t>
            </a:r>
            <a:r>
              <a:rPr lang="en-US" sz="2400" dirty="0" smtClean="0">
                <a:latin typeface="Times New Roman" pitchFamily="18" charset="0"/>
                <a:cs typeface="Times New Roman" pitchFamily="18" charset="0"/>
              </a:rPr>
              <a:t> 11-д  </a:t>
            </a:r>
            <a:r>
              <a:rPr lang="en-US" sz="2400" dirty="0" err="1" smtClean="0">
                <a:latin typeface="Times New Roman" pitchFamily="18" charset="0"/>
                <a:cs typeface="Times New Roman" pitchFamily="18" charset="0"/>
              </a:rPr>
              <a:t>хүрсэн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боловч</a:t>
            </a:r>
            <a:r>
              <a:rPr lang="en-US" sz="2400" dirty="0" smtClean="0">
                <a:latin typeface="Times New Roman" pitchFamily="18" charset="0"/>
                <a:cs typeface="Times New Roman" pitchFamily="18" charset="0"/>
              </a:rPr>
              <a:t> 2009 </a:t>
            </a:r>
            <a:r>
              <a:rPr lang="en-US" sz="2400" dirty="0" err="1" smtClean="0">
                <a:latin typeface="Times New Roman" pitchFamily="18" charset="0"/>
                <a:cs typeface="Times New Roman" pitchFamily="18" charset="0"/>
              </a:rPr>
              <a:t>оноос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байгаа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банкны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тоо</a:t>
            </a:r>
            <a:r>
              <a:rPr lang="en-US" sz="2400" dirty="0" smtClean="0">
                <a:latin typeface="Times New Roman" pitchFamily="18" charset="0"/>
                <a:cs typeface="Times New Roman" pitchFamily="18" charset="0"/>
              </a:rPr>
              <a:t> 5 </a:t>
            </a:r>
            <a:r>
              <a:rPr lang="en-US" sz="2400" dirty="0" err="1" smtClean="0">
                <a:latin typeface="Times New Roman" pitchFamily="18" charset="0"/>
                <a:cs typeface="Times New Roman" pitchFamily="18" charset="0"/>
              </a:rPr>
              <a:t>болтлоо</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буураад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байна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Энэ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монгол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улсын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эдийн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засаг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арилжааны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банкнуудад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тулгарсан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хүндрэлтэй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шууд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холбоотой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Эдийн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засагт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сэргэлт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ажиглагдаж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банкуудын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үүсвэр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сайжрахын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хэрээр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a:t>
            </a:r>
            <a:r>
              <a:rPr lang="mn-MN" sz="2400" dirty="0" smtClean="0">
                <a:latin typeface="Times New Roman" pitchFamily="18" charset="0"/>
                <a:cs typeface="Times New Roman" pitchFamily="18" charset="0"/>
              </a:rPr>
              <a:t>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нөхцлийг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түрээслэгчид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таатай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байдлаар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хугацааг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уртасгаж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хүүгийн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хэмжээг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бууруулж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байгаа</a:t>
            </a:r>
            <a:r>
              <a:rPr lang="en-US" sz="2400" dirty="0" smtClean="0">
                <a:latin typeface="Times New Roman" pitchFamily="18" charset="0"/>
                <a:cs typeface="Times New Roman" pitchFamily="18" charset="0"/>
              </a:rPr>
              <a:t>  ч  </a:t>
            </a:r>
            <a:r>
              <a:rPr lang="en-US" sz="2400" dirty="0" err="1" smtClean="0">
                <a:latin typeface="Times New Roman" pitchFamily="18" charset="0"/>
                <a:cs typeface="Times New Roman" pitchFamily="18" charset="0"/>
              </a:rPr>
              <a:t>банкуудын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санал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болгож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байгаа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90 </a:t>
            </a:r>
            <a:r>
              <a:rPr lang="en-US" sz="2400" dirty="0" err="1" smtClean="0">
                <a:latin typeface="Times New Roman" pitchFamily="18" charset="0"/>
                <a:cs typeface="Times New Roman" pitchFamily="18" charset="0"/>
              </a:rPr>
              <a:t>гаруй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хувь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урьдын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адил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хэрэглээний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бараа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хувийн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автомашиныг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санхүүжүүлсээр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байна</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228600" y="838200"/>
          <a:ext cx="8686800" cy="5181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762000"/>
          </a:xfrm>
        </p:spPr>
        <p:txBody>
          <a:bodyPr>
            <a:normAutofit/>
          </a:bodyPr>
          <a:lstStyle/>
          <a:p>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Банкуудын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дундаж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нөхцлүүд</a:t>
            </a:r>
            <a:r>
              <a:rPr lang="en-US" sz="2000" dirty="0" smtClean="0">
                <a:latin typeface="Times New Roman" pitchFamily="18" charset="0"/>
                <a:cs typeface="Times New Roman" pitchFamily="18" charset="0"/>
              </a:rPr>
              <a:t>, 2003 – 20</a:t>
            </a:r>
            <a:r>
              <a:rPr lang="mn-MN" sz="2000" dirty="0" smtClean="0">
                <a:latin typeface="Times New Roman" pitchFamily="18" charset="0"/>
                <a:cs typeface="Times New Roman" pitchFamily="18" charset="0"/>
              </a:rPr>
              <a:t>11</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он</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graphicFrame>
        <p:nvGraphicFramePr>
          <p:cNvPr id="3" name="Table 2"/>
          <p:cNvGraphicFramePr>
            <a:graphicFrameLocks noGrp="1"/>
          </p:cNvGraphicFramePr>
          <p:nvPr/>
        </p:nvGraphicFramePr>
        <p:xfrm>
          <a:off x="304800" y="1600200"/>
          <a:ext cx="8686800" cy="4937760"/>
        </p:xfrm>
        <a:graphic>
          <a:graphicData uri="http://schemas.openxmlformats.org/drawingml/2006/table">
            <a:tbl>
              <a:tblPr firstRow="1" bandRow="1">
                <a:tableStyleId>{72833802-FEF1-4C79-8D5D-14CF1EAF98D9}</a:tableStyleId>
              </a:tblPr>
              <a:tblGrid>
                <a:gridCol w="1992387"/>
                <a:gridCol w="1115736"/>
                <a:gridCol w="1195431"/>
                <a:gridCol w="1115736"/>
                <a:gridCol w="1195431"/>
                <a:gridCol w="1036040"/>
                <a:gridCol w="1036039"/>
              </a:tblGrid>
              <a:tr h="975360">
                <a:tc>
                  <a:txBody>
                    <a:bodyPr/>
                    <a:lstStyle/>
                    <a:p>
                      <a:endParaRPr lang="en-US" sz="2000" dirty="0">
                        <a:latin typeface="Times New Roman" pitchFamily="18" charset="0"/>
                        <a:cs typeface="Times New Roman" pitchFamily="18" charset="0"/>
                      </a:endParaRPr>
                    </a:p>
                  </a:txBody>
                  <a:tcPr/>
                </a:tc>
                <a:tc>
                  <a:txBody>
                    <a:bodyPr/>
                    <a:lstStyle/>
                    <a:p>
                      <a:r>
                        <a:rPr kumimoji="0" lang="mn-MN" sz="2000" b="1" kern="1200" dirty="0" smtClean="0">
                          <a:solidFill>
                            <a:schemeClr val="bg1"/>
                          </a:solidFill>
                          <a:latin typeface="Times New Roman" pitchFamily="18" charset="0"/>
                          <a:ea typeface="+mn-ea"/>
                          <a:cs typeface="Times New Roman" pitchFamily="18" charset="0"/>
                        </a:rPr>
                        <a:t>2003</a:t>
                      </a:r>
                      <a:endParaRPr lang="en-US" sz="2000" dirty="0">
                        <a:latin typeface="Times New Roman" pitchFamily="18" charset="0"/>
                        <a:cs typeface="Times New Roman" pitchFamily="18" charset="0"/>
                      </a:endParaRPr>
                    </a:p>
                  </a:txBody>
                  <a:tcPr/>
                </a:tc>
                <a:tc>
                  <a:txBody>
                    <a:bodyPr/>
                    <a:lstStyle/>
                    <a:p>
                      <a:r>
                        <a:rPr kumimoji="0" lang="mn-MN" sz="2000" b="1" kern="1200" dirty="0" smtClean="0">
                          <a:solidFill>
                            <a:schemeClr val="bg1"/>
                          </a:solidFill>
                          <a:latin typeface="Times New Roman" pitchFamily="18" charset="0"/>
                          <a:ea typeface="+mn-ea"/>
                          <a:cs typeface="Times New Roman" pitchFamily="18" charset="0"/>
                        </a:rPr>
                        <a:t>2004</a:t>
                      </a:r>
                      <a:endParaRPr lang="en-US" sz="2000" dirty="0">
                        <a:latin typeface="Times New Roman" pitchFamily="18" charset="0"/>
                        <a:cs typeface="Times New Roman" pitchFamily="18" charset="0"/>
                      </a:endParaRPr>
                    </a:p>
                  </a:txBody>
                  <a:tcPr/>
                </a:tc>
                <a:tc>
                  <a:txBody>
                    <a:bodyPr/>
                    <a:lstStyle/>
                    <a:p>
                      <a:r>
                        <a:rPr kumimoji="0" lang="mn-MN" sz="2000" b="1" kern="1200" dirty="0" smtClean="0">
                          <a:solidFill>
                            <a:schemeClr val="bg1"/>
                          </a:solidFill>
                          <a:latin typeface="Times New Roman" pitchFamily="18" charset="0"/>
                          <a:ea typeface="+mn-ea"/>
                          <a:cs typeface="Times New Roman" pitchFamily="18" charset="0"/>
                        </a:rPr>
                        <a:t>2005</a:t>
                      </a:r>
                      <a:endParaRPr lang="en-US" sz="2000" dirty="0">
                        <a:latin typeface="Times New Roman" pitchFamily="18" charset="0"/>
                        <a:cs typeface="Times New Roman" pitchFamily="18" charset="0"/>
                      </a:endParaRPr>
                    </a:p>
                  </a:txBody>
                  <a:tcPr/>
                </a:tc>
                <a:tc>
                  <a:txBody>
                    <a:bodyPr/>
                    <a:lstStyle/>
                    <a:p>
                      <a:r>
                        <a:rPr kumimoji="0" lang="mn-MN" sz="2000" b="1" kern="1200" dirty="0" smtClean="0">
                          <a:solidFill>
                            <a:schemeClr val="bg1"/>
                          </a:solidFill>
                          <a:latin typeface="Times New Roman" pitchFamily="18" charset="0"/>
                          <a:ea typeface="+mn-ea"/>
                          <a:cs typeface="Times New Roman" pitchFamily="18" charset="0"/>
                        </a:rPr>
                        <a:t>2006</a:t>
                      </a:r>
                      <a:endParaRPr lang="en-US" sz="2000" dirty="0">
                        <a:latin typeface="Times New Roman" pitchFamily="18" charset="0"/>
                        <a:cs typeface="Times New Roman" pitchFamily="18" charset="0"/>
                      </a:endParaRPr>
                    </a:p>
                  </a:txBody>
                  <a:tcPr/>
                </a:tc>
                <a:tc>
                  <a:txBody>
                    <a:bodyPr/>
                    <a:lstStyle/>
                    <a:p>
                      <a:r>
                        <a:rPr kumimoji="0" lang="mn-MN" sz="2000" b="1" kern="1200" dirty="0" smtClean="0">
                          <a:solidFill>
                            <a:schemeClr val="bg1"/>
                          </a:solidFill>
                          <a:latin typeface="Times New Roman" pitchFamily="18" charset="0"/>
                          <a:ea typeface="+mn-ea"/>
                          <a:cs typeface="Times New Roman" pitchFamily="18" charset="0"/>
                        </a:rPr>
                        <a:t>2007</a:t>
                      </a:r>
                      <a:endParaRPr lang="en-US" sz="2000" dirty="0">
                        <a:latin typeface="Times New Roman" pitchFamily="18" charset="0"/>
                        <a:cs typeface="Times New Roman" pitchFamily="18" charset="0"/>
                      </a:endParaRPr>
                    </a:p>
                  </a:txBody>
                  <a:tcPr/>
                </a:tc>
                <a:tc>
                  <a:txBody>
                    <a:bodyPr/>
                    <a:lstStyle/>
                    <a:p>
                      <a:r>
                        <a:rPr kumimoji="0" lang="mn-MN" sz="2000" b="1" kern="1200" dirty="0" smtClean="0">
                          <a:solidFill>
                            <a:schemeClr val="bg1"/>
                          </a:solidFill>
                          <a:latin typeface="Times New Roman" pitchFamily="18" charset="0"/>
                          <a:ea typeface="+mn-ea"/>
                          <a:cs typeface="Times New Roman" pitchFamily="18" charset="0"/>
                        </a:rPr>
                        <a:t>2010</a:t>
                      </a:r>
                      <a:endParaRPr lang="en-US" sz="2000" dirty="0">
                        <a:latin typeface="Times New Roman" pitchFamily="18" charset="0"/>
                        <a:cs typeface="Times New Roman" pitchFamily="18" charset="0"/>
                      </a:endParaRPr>
                    </a:p>
                  </a:txBody>
                  <a:tcPr/>
                </a:tc>
              </a:tr>
              <a:tr h="975360">
                <a:tc>
                  <a:txBody>
                    <a:bodyPr/>
                    <a:lstStyle/>
                    <a:p>
                      <a:r>
                        <a:rPr kumimoji="0" lang="mn-MN" sz="2000" kern="1200" dirty="0" smtClean="0">
                          <a:solidFill>
                            <a:schemeClr val="tx1"/>
                          </a:solidFill>
                          <a:latin typeface="Times New Roman" pitchFamily="18" charset="0"/>
                          <a:ea typeface="+mn-ea"/>
                          <a:cs typeface="Times New Roman" pitchFamily="18" charset="0"/>
                        </a:rPr>
                        <a:t>Лизинг олгож байгаа банкны тоо</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1</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4</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7</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9</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11</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5</a:t>
                      </a:r>
                      <a:endParaRPr lang="en-US" sz="2000" dirty="0">
                        <a:latin typeface="Times New Roman" pitchFamily="18" charset="0"/>
                        <a:cs typeface="Times New Roman" pitchFamily="18" charset="0"/>
                      </a:endParaRPr>
                    </a:p>
                  </a:txBody>
                  <a:tcPr/>
                </a:tc>
              </a:tr>
              <a:tr h="975360">
                <a:tc>
                  <a:txBody>
                    <a:bodyPr/>
                    <a:lstStyle/>
                    <a:p>
                      <a:r>
                        <a:rPr kumimoji="0" lang="mn-MN" sz="2000" kern="1200" dirty="0" smtClean="0">
                          <a:solidFill>
                            <a:schemeClr val="tx1"/>
                          </a:solidFill>
                          <a:latin typeface="Times New Roman" pitchFamily="18" charset="0"/>
                          <a:ea typeface="+mn-ea"/>
                          <a:cs typeface="Times New Roman" pitchFamily="18" charset="0"/>
                        </a:rPr>
                        <a:t>Лизингийн дундаж хугацаа сараар </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6</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6</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9</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4</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18</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24-36</a:t>
                      </a:r>
                      <a:endParaRPr lang="en-US" sz="2000" dirty="0">
                        <a:latin typeface="Times New Roman" pitchFamily="18" charset="0"/>
                        <a:cs typeface="Times New Roman" pitchFamily="18" charset="0"/>
                      </a:endParaRPr>
                    </a:p>
                  </a:txBody>
                  <a:tcPr/>
                </a:tc>
              </a:tr>
              <a:tr h="975360">
                <a:tc>
                  <a:txBody>
                    <a:bodyPr/>
                    <a:lstStyle/>
                    <a:p>
                      <a:r>
                        <a:rPr kumimoji="0" lang="mn-MN" sz="2000" kern="1200" dirty="0" smtClean="0">
                          <a:solidFill>
                            <a:schemeClr val="tx1"/>
                          </a:solidFill>
                          <a:latin typeface="Times New Roman" pitchFamily="18" charset="0"/>
                          <a:ea typeface="+mn-ea"/>
                          <a:cs typeface="Times New Roman" pitchFamily="18" charset="0"/>
                        </a:rPr>
                        <a:t>Урьдчилгаа хувь</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20-30</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20-30</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10-50</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0-50</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0-50</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0-50</a:t>
                      </a:r>
                      <a:endParaRPr lang="en-US" sz="2000" dirty="0">
                        <a:latin typeface="Times New Roman" pitchFamily="18" charset="0"/>
                        <a:cs typeface="Times New Roman" pitchFamily="18" charset="0"/>
                      </a:endParaRPr>
                    </a:p>
                  </a:txBody>
                  <a:tcPr/>
                </a:tc>
              </a:tr>
              <a:tr h="975360">
                <a:tc>
                  <a:txBody>
                    <a:bodyPr/>
                    <a:lstStyle/>
                    <a:p>
                      <a:r>
                        <a:rPr kumimoji="0" lang="mn-MN" sz="2000" kern="1200" dirty="0" smtClean="0">
                          <a:solidFill>
                            <a:schemeClr val="tx1"/>
                          </a:solidFill>
                          <a:latin typeface="Times New Roman" pitchFamily="18" charset="0"/>
                          <a:ea typeface="+mn-ea"/>
                          <a:cs typeface="Times New Roman" pitchFamily="18" charset="0"/>
                        </a:rPr>
                        <a:t>Хүү</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2.3-3</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2.3-3</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2.3-3</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2..1-2.5</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1.3-2</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1.6-2.3</a:t>
                      </a:r>
                    </a:p>
                    <a:p>
                      <a:endParaRPr lang="en-US" sz="20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105400"/>
          </a:xfrm>
        </p:spPr>
        <p:txBody>
          <a:bodyPr>
            <a:normAutofit/>
          </a:bodyPr>
          <a:lstStyle/>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хугцаа</a:t>
            </a:r>
            <a:r>
              <a:rPr lang="en-US" sz="2400" dirty="0" smtClean="0">
                <a:latin typeface="Times New Roman" pitchFamily="18" charset="0"/>
                <a:cs typeface="Times New Roman" pitchFamily="18" charset="0"/>
              </a:rPr>
              <a:t> 2003 </a:t>
            </a:r>
            <a:r>
              <a:rPr lang="en-US" sz="2400" dirty="0" err="1" smtClean="0">
                <a:latin typeface="Times New Roman" pitchFamily="18" charset="0"/>
                <a:cs typeface="Times New Roman" pitchFamily="18" charset="0"/>
              </a:rPr>
              <a:t>онд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зургаан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a:t>
            </a:r>
            <a:r>
              <a:rPr lang="mn-MN" sz="2400" dirty="0" smtClean="0">
                <a:latin typeface="Times New Roman" pitchFamily="18" charset="0"/>
                <a:cs typeface="Times New Roman" pitchFamily="18" charset="0"/>
              </a:rPr>
              <a:t>с</a:t>
            </a:r>
            <a:r>
              <a:rPr lang="en-US" sz="2400" dirty="0" err="1" smtClean="0">
                <a:latin typeface="Times New Roman" pitchFamily="18" charset="0"/>
                <a:cs typeface="Times New Roman" pitchFamily="18" charset="0"/>
              </a:rPr>
              <a:t>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a:t>
            </a:r>
            <a:r>
              <a:rPr lang="en-US" sz="2400" dirty="0" smtClean="0">
                <a:latin typeface="Times New Roman" pitchFamily="18" charset="0"/>
                <a:cs typeface="Times New Roman" pitchFamily="18" charset="0"/>
              </a:rPr>
              <a:t> 2010 </a:t>
            </a:r>
            <a:r>
              <a:rPr lang="en-US" sz="2400" dirty="0" err="1" smtClean="0">
                <a:latin typeface="Times New Roman" pitchFamily="18" charset="0"/>
                <a:cs typeface="Times New Roman" pitchFamily="18" charset="0"/>
              </a:rPr>
              <a:t>онд</a:t>
            </a:r>
            <a:r>
              <a:rPr lang="en-US" sz="2400" dirty="0" smtClean="0">
                <a:latin typeface="Times New Roman" pitchFamily="18" charset="0"/>
                <a:cs typeface="Times New Roman" pitchFamily="18" charset="0"/>
              </a:rPr>
              <a:t> 24 </a:t>
            </a:r>
            <a:r>
              <a:rPr lang="en-US" sz="2400" dirty="0" err="1" smtClean="0">
                <a:latin typeface="Times New Roman" pitchFamily="18" charset="0"/>
                <a:cs typeface="Times New Roman" pitchFamily="18" charset="0"/>
              </a:rPr>
              <a:t>сар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уртассан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мөн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бусад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нөхцөлүүд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улам</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таатай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байгаа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зээл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улам</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тогтвортой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түрээслүүлэгчдийн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эрсдлийг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хүлээх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чадвар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сайжирсныг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харуулж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байна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Мөн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дундаж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хүүгийн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хэмжээ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тогтмол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буурч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байна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Банкуудын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олгосон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нийт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лизингийн</a:t>
            </a:r>
            <a:r>
              <a:rPr lang="en-US" sz="2400" dirty="0" smtClean="0">
                <a:latin typeface="Times New Roman" pitchFamily="18" charset="0"/>
                <a:cs typeface="Times New Roman" pitchFamily="18" charset="0"/>
              </a:rPr>
              <a:t> 90 </a:t>
            </a:r>
            <a:r>
              <a:rPr lang="en-US" sz="2400" dirty="0" err="1" smtClean="0">
                <a:latin typeface="Times New Roman" pitchFamily="18" charset="0"/>
                <a:cs typeface="Times New Roman" pitchFamily="18" charset="0"/>
              </a:rPr>
              <a:t>гаруй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хувь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Монгол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төгрөгөөр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хийгдсэн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байна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Тоног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төхөөрөмж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нийлүүлэгчид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Тоног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төхөөрөмжөө</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лизингээр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нийлүүлэгчдийн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тоо</a:t>
            </a:r>
            <a:r>
              <a:rPr lang="en-US" sz="2400" dirty="0" smtClean="0">
                <a:latin typeface="Times New Roman" pitchFamily="18" charset="0"/>
                <a:cs typeface="Times New Roman" pitchFamily="18" charset="0"/>
              </a:rPr>
              <a:t> 2005 </a:t>
            </a:r>
            <a:r>
              <a:rPr lang="en-US" sz="2400" dirty="0" err="1" smtClean="0">
                <a:latin typeface="Times New Roman" pitchFamily="18" charset="0"/>
                <a:cs typeface="Times New Roman" pitchFamily="18" charset="0"/>
              </a:rPr>
              <a:t>онд</a:t>
            </a:r>
            <a:r>
              <a:rPr lang="en-US" sz="2400" dirty="0" smtClean="0">
                <a:latin typeface="Times New Roman" pitchFamily="18" charset="0"/>
                <a:cs typeface="Times New Roman" pitchFamily="18" charset="0"/>
              </a:rPr>
              <a:t> 4 </a:t>
            </a:r>
            <a:r>
              <a:rPr lang="en-US" sz="2400" dirty="0" err="1" smtClean="0">
                <a:latin typeface="Times New Roman" pitchFamily="18" charset="0"/>
                <a:cs typeface="Times New Roman" pitchFamily="18" charset="0"/>
              </a:rPr>
              <a:t>байсан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a:t>
            </a:r>
            <a:r>
              <a:rPr lang="en-US" sz="2400" dirty="0" smtClean="0">
                <a:latin typeface="Times New Roman" pitchFamily="18" charset="0"/>
                <a:cs typeface="Times New Roman" pitchFamily="18" charset="0"/>
              </a:rPr>
              <a:t> 2007 </a:t>
            </a:r>
            <a:r>
              <a:rPr lang="en-US" sz="2400" dirty="0" err="1" smtClean="0">
                <a:latin typeface="Times New Roman" pitchFamily="18" charset="0"/>
                <a:cs typeface="Times New Roman" pitchFamily="18" charset="0"/>
              </a:rPr>
              <a:t>онд</a:t>
            </a:r>
            <a:r>
              <a:rPr lang="en-US" sz="2400" dirty="0" smtClean="0">
                <a:latin typeface="Times New Roman" pitchFamily="18" charset="0"/>
                <a:cs typeface="Times New Roman" pitchFamily="18" charset="0"/>
              </a:rPr>
              <a:t> 15 </a:t>
            </a:r>
            <a:r>
              <a:rPr lang="en-US" sz="2400" dirty="0" err="1" smtClean="0">
                <a:latin typeface="Times New Roman" pitchFamily="18" charset="0"/>
                <a:cs typeface="Times New Roman" pitchFamily="18" charset="0"/>
              </a:rPr>
              <a:t>болж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нэмэгджээ</a:t>
            </a: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5410200"/>
          </a:xfrm>
        </p:spPr>
        <p:txBody>
          <a:bodyPr>
            <a:noAutofit/>
          </a:bodyPr>
          <a:lstStyle/>
          <a:p>
            <a:r>
              <a:rPr lang="mn-MN" sz="2000" b="1" dirty="0" smtClean="0">
                <a:latin typeface="Times New Roman" pitchFamily="18" charset="0"/>
                <a:cs typeface="Times New Roman" pitchFamily="18" charset="0"/>
              </a:rPr>
              <a:t>Хууль эрх зүйн орчин:</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err="1" smtClean="0">
                <a:latin typeface="Times New Roman" pitchFamily="18" charset="0"/>
                <a:cs typeface="Times New Roman" pitchFamily="18" charset="0"/>
              </a:rPr>
              <a:t>Одоогийн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эрхзүйн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орчин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бусад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түрээслүүлэгчидтэй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харьцуулахад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тоног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төхөөрөмж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нийлүүлэгчдэд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хамгийн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таатай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нөхцлийг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бүрдүүлж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юм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орлогыг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нэмэгдсэн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өртгийн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албан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чөлөөлүүлэн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тэдний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үйлчлүүлэгчид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буюу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тоног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төхөөрөмж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түрээслэгчид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төлбөрийн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хүүг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байгууллагын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албан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ноогдуулах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орлогоосоо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хасуулж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хөнгөлөлт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эдэлж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Харин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үйлчлүүлэгчдийн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хувьд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дийлэнх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хувийн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хэрэгцээнд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авч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бизнесийн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зорилгоор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ашиглахгүй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энэхүү</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хөнгөлөлтийг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эдэлж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чадахгүй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Үндэсний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ерөнхий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газрын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мэдээлснээр</a:t>
            </a:r>
            <a:r>
              <a:rPr lang="en-US" sz="2000" dirty="0" smtClean="0">
                <a:latin typeface="Times New Roman" pitchFamily="18" charset="0"/>
                <a:cs typeface="Times New Roman" pitchFamily="18" charset="0"/>
              </a:rPr>
              <a:t> 2007 </a:t>
            </a:r>
            <a:r>
              <a:rPr lang="en-US" sz="2000" dirty="0" err="1" smtClean="0">
                <a:latin typeface="Times New Roman" pitchFamily="18" charset="0"/>
                <a:cs typeface="Times New Roman" pitchFamily="18" charset="0"/>
              </a:rPr>
              <a:t>оны</a:t>
            </a:r>
            <a:r>
              <a:rPr lang="en-US" sz="2000" dirty="0" smtClean="0">
                <a:latin typeface="Times New Roman" pitchFamily="18" charset="0"/>
                <a:cs typeface="Times New Roman" pitchFamily="18" charset="0"/>
              </a:rPr>
              <a:t> 10-р  </a:t>
            </a:r>
            <a:r>
              <a:rPr lang="en-US" sz="2000" dirty="0" err="1" smtClean="0">
                <a:latin typeface="Times New Roman" pitchFamily="18" charset="0"/>
                <a:cs typeface="Times New Roman" pitchFamily="18" charset="0"/>
              </a:rPr>
              <a:t>сарын</a:t>
            </a:r>
            <a:r>
              <a:rPr lang="en-US" sz="2000" dirty="0" smtClean="0">
                <a:latin typeface="Times New Roman" pitchFamily="18" charset="0"/>
                <a:cs typeface="Times New Roman" pitchFamily="18" charset="0"/>
              </a:rPr>
              <a:t> 01-ний  </a:t>
            </a:r>
            <a:r>
              <a:rPr lang="en-US" sz="2000" dirty="0" err="1" smtClean="0">
                <a:latin typeface="Times New Roman" pitchFamily="18" charset="0"/>
                <a:cs typeface="Times New Roman" pitchFamily="18" charset="0"/>
              </a:rPr>
              <a:t>байдлаар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нийт</a:t>
            </a:r>
            <a:r>
              <a:rPr lang="en-US" sz="2000" dirty="0" smtClean="0">
                <a:latin typeface="Times New Roman" pitchFamily="18" charset="0"/>
                <a:cs typeface="Times New Roman" pitchFamily="18" charset="0"/>
              </a:rPr>
              <a:t> 429 </a:t>
            </a:r>
            <a:r>
              <a:rPr lang="en-US" sz="2000" dirty="0" err="1" smtClean="0">
                <a:latin typeface="Times New Roman" pitchFamily="18" charset="0"/>
                <a:cs typeface="Times New Roman" pitchFamily="18" charset="0"/>
              </a:rPr>
              <a:t>татвар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төлөгчид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энэхүү</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заалтын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хүрээнд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орлогын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татвараасаа</a:t>
            </a:r>
            <a:r>
              <a:rPr lang="en-US" sz="2000" dirty="0" smtClean="0">
                <a:latin typeface="Times New Roman" pitchFamily="18" charset="0"/>
                <a:cs typeface="Times New Roman" pitchFamily="18" charset="0"/>
              </a:rPr>
              <a:t> 2.6 </a:t>
            </a:r>
            <a:r>
              <a:rPr lang="en-US" sz="2000" dirty="0" err="1" smtClean="0">
                <a:latin typeface="Times New Roman" pitchFamily="18" charset="0"/>
                <a:cs typeface="Times New Roman" pitchFamily="18" charset="0"/>
              </a:rPr>
              <a:t>сая</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ам.долларыг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чөлөөлүүлсэн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endParaRPr lang="en-US" sz="2000"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334000"/>
          </a:xfrm>
        </p:spPr>
        <p:txBody>
          <a:bodyPr>
            <a:noAutofit/>
          </a:bodyPr>
          <a:lstStyle/>
          <a:p>
            <a:r>
              <a:rPr lang="en-US" sz="2000" dirty="0" err="1" smtClean="0">
                <a:latin typeface="Times New Roman" pitchFamily="18" charset="0"/>
                <a:cs typeface="Times New Roman" pitchFamily="18" charset="0"/>
              </a:rPr>
              <a:t>Бельги</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Пранц</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Герман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тусгай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тогтоомжтой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байхад</a:t>
            </a:r>
            <a:r>
              <a:rPr lang="en-US" sz="2000" dirty="0" smtClean="0">
                <a:latin typeface="Times New Roman" pitchFamily="18" charset="0"/>
                <a:cs typeface="Times New Roman" pitchFamily="18" charset="0"/>
              </a:rPr>
              <a:t>  АНУ, </a:t>
            </a:r>
            <a:r>
              <a:rPr lang="en-US" sz="2000" dirty="0" err="1" smtClean="0">
                <a:latin typeface="Times New Roman" pitchFamily="18" charset="0"/>
                <a:cs typeface="Times New Roman" pitchFamily="18" charset="0"/>
              </a:rPr>
              <a:t>Англи</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тусгай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тогтоомжоор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харин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шүүхийн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шийдвэрээр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нэртэй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компаниудын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практик</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ажиллагаагаар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зохицуулдаг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Ер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5-8 </a:t>
            </a:r>
            <a:r>
              <a:rPr lang="en-US" sz="2000" dirty="0" err="1" smtClean="0">
                <a:latin typeface="Times New Roman" pitchFamily="18" charset="0"/>
                <a:cs typeface="Times New Roman" pitchFamily="18" charset="0"/>
              </a:rPr>
              <a:t>зүйл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ангийг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агуулсан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байдаг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засгийн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газрын</a:t>
            </a:r>
            <a:r>
              <a:rPr lang="en-US" sz="2000" dirty="0" smtClean="0">
                <a:latin typeface="Times New Roman" pitchFamily="18" charset="0"/>
                <a:cs typeface="Times New Roman" pitchFamily="18" charset="0"/>
              </a:rPr>
              <a:t> 2004-2008 </a:t>
            </a:r>
            <a:r>
              <a:rPr lang="en-US" sz="2000" dirty="0" err="1" smtClean="0">
                <a:latin typeface="Times New Roman" pitchFamily="18" charset="0"/>
                <a:cs typeface="Times New Roman" pitchFamily="18" charset="0"/>
              </a:rPr>
              <a:t>оны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хөтөлбөрт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зорилгыг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дэвшүүлсэн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бөгөөд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үүнд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секторыг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хүчтэй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болгох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өргөн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цар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хүрээ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бүхий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зуучлалыг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бизнесийн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чөлөөг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баталгаажуулж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хувийн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хэвшил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түүнд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оруулах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оруулалтыг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нэмэгдүүлэхийг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иргэний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эрхзүйд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нэгэн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хэлбэр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тооцдог</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495800"/>
          </a:xfrm>
        </p:spPr>
        <p:txBody>
          <a:bodyPr>
            <a:noAutofit/>
          </a:bodyPr>
          <a:lstStyle/>
          <a:p>
            <a:r>
              <a:rPr lang="en-US" sz="2000" b="1" dirty="0" err="1" smtClean="0">
                <a:latin typeface="Times New Roman" pitchFamily="18" charset="0"/>
                <a:cs typeface="Times New Roman" pitchFamily="18" charset="0"/>
              </a:rPr>
              <a:t>Санхүүгийн</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түрээсийн</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үйл</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ажиллагааг</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зохицуулж</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буй</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хууль</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эрхзүйн</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орчин</a:t>
            </a: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Иргэний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Даатгалын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багц</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хуулиуд</a:t>
            </a:r>
            <a:r>
              <a:rPr lang="en-US" sz="2000" dirty="0" smtClean="0">
                <a:latin typeface="Times New Roman" pitchFamily="18" charset="0"/>
                <a:cs typeface="Times New Roman" pitchFamily="18" charset="0"/>
              </a:rPr>
              <a:t> /НӨАТ-</a:t>
            </a:r>
            <a:r>
              <a:rPr lang="en-US" sz="2000" dirty="0" err="1" smtClean="0">
                <a:latin typeface="Times New Roman" pitchFamily="18" charset="0"/>
                <a:cs typeface="Times New Roman" pitchFamily="18" charset="0"/>
              </a:rPr>
              <a:t>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ААН-</a:t>
            </a:r>
            <a:r>
              <a:rPr lang="en-US" sz="2000" dirty="0" err="1" smtClean="0">
                <a:latin typeface="Times New Roman" pitchFamily="18" charset="0"/>
                <a:cs typeface="Times New Roman" pitchFamily="18" charset="0"/>
              </a:rPr>
              <a:t>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албан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Нягтлан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бодох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бүртгэлийн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ахуйн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тусгай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зөвшөөрлийн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холбогдох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тогтоомжууд</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724400"/>
          </a:xfrm>
        </p:spPr>
        <p:txBody>
          <a:bodyPr>
            <a:noAutofit/>
          </a:bodyPr>
          <a:lstStyle/>
          <a:p>
            <a:pPr algn="just"/>
            <a:r>
              <a:rPr lang="en-US" sz="2000" b="1" dirty="0" err="1" smtClean="0">
                <a:latin typeface="Times New Roman" pitchFamily="18" charset="0"/>
                <a:cs typeface="Times New Roman" pitchFamily="18" charset="0"/>
              </a:rPr>
              <a:t>Лизингийн</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үйлчилгээ</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хөгжихөд</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тулгарч</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буй</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бэрхшээл</a:t>
            </a:r>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1.  </a:t>
            </a:r>
            <a:r>
              <a:rPr lang="en-US" sz="2000" dirty="0" err="1" smtClean="0">
                <a:latin typeface="Times New Roman" pitchFamily="18" charset="0"/>
                <a:cs typeface="Times New Roman" pitchFamily="18" charset="0"/>
              </a:rPr>
              <a:t>Арилжааны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2-р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бүлгийн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6-р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заасны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дагуу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тусгай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зөвшөөрлийн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үндсэн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явуулдаг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байгууллага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юм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Гэвч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2-р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бүлгийн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6-р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буюу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хэсгийн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1.10</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буюу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заалтыг</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2006.06.22-ны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өдрийн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хуулиар</a:t>
            </a:r>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х</a:t>
            </a:r>
            <a:r>
              <a:rPr lang="en-US" sz="2000" dirty="0" err="1" smtClean="0">
                <a:latin typeface="Times New Roman" pitchFamily="18" charset="0"/>
                <a:cs typeface="Times New Roman" pitchFamily="18" charset="0"/>
              </a:rPr>
              <a:t>үчингүй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болгосон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Иймд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арилжааны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явуулах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эрхгүй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мэт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юм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талаар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шүүх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холбогдох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газруудаас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тайлбар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гаралгүй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өдийг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хүрсэн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2010</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батлагдсан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арилжааны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эрхэлж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болохоор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өгсөн</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3581400"/>
          </a:xfrm>
        </p:spPr>
        <p:txBody>
          <a:bodyPr>
            <a:noAutofit/>
          </a:bodyPr>
          <a:lstStyle/>
          <a:p>
            <a:pPr algn="just"/>
            <a:r>
              <a:rPr lang="en-US" sz="2000" dirty="0" smtClean="0">
                <a:latin typeface="Times New Roman" pitchFamily="18" charset="0"/>
                <a:cs typeface="Times New Roman" pitchFamily="18" charset="0"/>
              </a:rPr>
              <a:t>2.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7-р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7.1-д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гэрээний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нийт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төлбөр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хүүнээс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бүрдэнэ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Харин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түрээслэгч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төлбөрийг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гэрээнд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хугацаанд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төлөөгүй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тохиолдолд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нэмэгдүүлсэн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хүү</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төлөх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талаар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тусгаагүй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түрээслэгчийн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хариуцлагыг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сулруулж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бүхий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этгээдийн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мөнгөн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хадгаламж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төлбөр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тооцоо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24, 25</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дугаар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заалтуудтай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зөрчилдөж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191000"/>
          </a:xfrm>
        </p:spPr>
        <p:txBody>
          <a:bodyPr>
            <a:noAutofit/>
          </a:bodyPr>
          <a:lstStyle/>
          <a:p>
            <a:pPr algn="just"/>
            <a:r>
              <a:rPr lang="en-US" sz="2000" dirty="0" smtClean="0">
                <a:latin typeface="Times New Roman" pitchFamily="18" charset="0"/>
                <a:cs typeface="Times New Roman" pitchFamily="18" charset="0"/>
              </a:rPr>
              <a:t>3.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иргэний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182</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дугаар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19</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дүгээр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19.1-д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тэдгээртэй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холбоотой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бүртгэлд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бүртгүүлж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болно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байдаг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Холбогдох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тогтоомжид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хөдлөх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түүнтэй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холбоотой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бүртгэлд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бүртгүүлж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болохоор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боловч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практик</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бүртгэл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хийсэн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тохиолдол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бараг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байдаггүй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бүртгэлийн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байгууллагын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хамааралтай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бөгөөд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сүлжээ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техникийн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боломж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бага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лавлагаа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удаа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төлбөр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өндөр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нөлөөлж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876800"/>
          </a:xfrm>
        </p:spPr>
        <p:txBody>
          <a:bodyPr>
            <a:normAutofit/>
          </a:bodyPr>
          <a:lstStyle/>
          <a:p>
            <a:r>
              <a:rPr lang="en-US" sz="2000" dirty="0" smtClean="0">
                <a:latin typeface="Times New Roman" pitchFamily="18" charset="0"/>
                <a:cs typeface="Times New Roman" pitchFamily="18" charset="0"/>
              </a:rPr>
              <a:t>4.  </a:t>
            </a:r>
            <a:r>
              <a:rPr lang="en-US" sz="2000" dirty="0" err="1" smtClean="0">
                <a:latin typeface="Times New Roman" pitchFamily="18" charset="0"/>
                <a:cs typeface="Times New Roman" pitchFamily="18" charset="0"/>
              </a:rPr>
              <a:t>Иргэний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тухай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312</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дугаар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312.1-д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гэрээгээр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түрээслэгч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гэрээнд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хугацаагаар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түрээслэгчийн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ашиглалтад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шилжүүлэх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түрээслэгч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тогтмол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хугацаанд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төлбөрийг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төлөх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үүргийг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хүлээнэ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заалт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байдаг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Гэтэл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Иргэний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499</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дүгээр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499.4-т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Тээврийн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хэрэгсэл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ашиглагчийг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өмчлөгч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буюу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эзэмшигч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өөрөө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томилсон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буюу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өөрөө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түүнд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хэрэгслийг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шилжүүлэн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өгсөн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бусдад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учирсан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хорыг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өмчлөгч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буюу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эзэмшигч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хариуцан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арилгах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үүрэгтэй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заасны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дагуу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түрээслүүлэгч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хариуцлага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хүлээх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267200"/>
          </a:xfrm>
        </p:spPr>
        <p:txBody>
          <a:bodyPr>
            <a:noAutofit/>
          </a:bodyPr>
          <a:lstStyle/>
          <a:p>
            <a:pPr algn="just"/>
            <a:r>
              <a:rPr lang="en-US" sz="2000" dirty="0" smtClean="0">
                <a:latin typeface="Times New Roman" pitchFamily="18" charset="0"/>
                <a:cs typeface="Times New Roman" pitchFamily="18" charset="0"/>
              </a:rPr>
              <a:t>5.  </a:t>
            </a:r>
            <a:r>
              <a:rPr lang="en-US" sz="2000" dirty="0" err="1" smtClean="0">
                <a:latin typeface="Times New Roman" pitchFamily="18" charset="0"/>
                <a:cs typeface="Times New Roman" pitchFamily="18" charset="0"/>
              </a:rPr>
              <a:t>Эрүүгийн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49</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дүгээр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зүйлийн</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49.2-т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Гэмт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үйлдэж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олсон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буюу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түүний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гэмт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үйлдэхэд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хэрэглэсэн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зэвсэг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тээврийн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бусад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хэрэгслийг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хураах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ялаас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гадуур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заавал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хураана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заасан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байдаг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барьцаа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болдог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бөгөөд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дээрх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хоёр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нөхцөл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байдал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үүссэн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тохиолдолд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түрээслүүлэгч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эрсдэлд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магадлалатай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66800"/>
            <a:ext cx="8229600" cy="5257800"/>
          </a:xfrm>
        </p:spPr>
        <p:txBody>
          <a:bodyPr>
            <a:normAutofit/>
          </a:bodyPr>
          <a:lstStyle/>
          <a:p>
            <a:r>
              <a:rPr lang="mn-MN" sz="1800" b="1" dirty="0" smtClean="0">
                <a:latin typeface="Times New Roman" pitchFamily="18" charset="0"/>
                <a:cs typeface="Times New Roman" pitchFamily="18" charset="0"/>
              </a:rPr>
              <a:t>Хоёр дугаар бүлэг.</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Банкны</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лизингийн</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үйл</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ажиллагааг</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өргөжүүлэх</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нь</a:t>
            </a:r>
            <a:r>
              <a:rPr lang="en-US" sz="1800" b="1" dirty="0" smtClean="0">
                <a:latin typeface="Times New Roman" pitchFamily="18" charset="0"/>
                <a:cs typeface="Times New Roman" pitchFamily="18" charset="0"/>
              </a:rPr>
              <a:t> /ХААН </a:t>
            </a:r>
            <a:r>
              <a:rPr lang="en-US" sz="1800" b="1" dirty="0" err="1" smtClean="0">
                <a:latin typeface="Times New Roman" pitchFamily="18" charset="0"/>
                <a:cs typeface="Times New Roman" pitchFamily="18" charset="0"/>
              </a:rPr>
              <a:t>Банкны</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жишээн</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дээр</a:t>
            </a:r>
            <a:r>
              <a:rPr lang="en-US" sz="1800" b="1"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2.1 ХААН </a:t>
            </a:r>
            <a:r>
              <a:rPr lang="en-US" sz="1800" b="1" dirty="0" err="1" smtClean="0">
                <a:latin typeface="Times New Roman" pitchFamily="18" charset="0"/>
                <a:cs typeface="Times New Roman" pitchFamily="18" charset="0"/>
              </a:rPr>
              <a:t>Банкны</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өнөөгийн</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лизингийн</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үйл</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ажиллагаа</a:t>
            </a:r>
            <a:r>
              <a:rPr lang="en-US" sz="1800" b="1" dirty="0" smtClean="0">
                <a:latin typeface="Times New Roman" pitchFamily="18" charset="0"/>
                <a:cs typeface="Times New Roman" pitchFamily="18" charset="0"/>
              </a:rPr>
              <a:t> </a:t>
            </a:r>
            <a:br>
              <a:rPr lang="en-US" sz="1800" b="1" dirty="0" smtClean="0">
                <a:latin typeface="Times New Roman" pitchFamily="18" charset="0"/>
                <a:cs typeface="Times New Roman" pitchFamily="18" charset="0"/>
              </a:rPr>
            </a:br>
            <a:r>
              <a:rPr lang="en-US" sz="1800" b="1" dirty="0" err="1" smtClean="0">
                <a:latin typeface="Times New Roman" pitchFamily="18" charset="0"/>
                <a:cs typeface="Times New Roman" pitchFamily="18" charset="0"/>
              </a:rPr>
              <a:t>Банкны</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үйл</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ажиллагаа</a:t>
            </a:r>
            <a:r>
              <a:rPr lang="en-US" sz="1800" b="1"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ХААН  </a:t>
            </a:r>
            <a:r>
              <a:rPr lang="en-US" sz="1800" dirty="0" err="1" smtClean="0">
                <a:latin typeface="Times New Roman" pitchFamily="18" charset="0"/>
                <a:cs typeface="Times New Roman" pitchFamily="18" charset="0"/>
              </a:rPr>
              <a:t>Банк</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нь</a:t>
            </a:r>
            <a:r>
              <a:rPr lang="en-US" sz="1800" dirty="0" smtClean="0">
                <a:latin typeface="Times New Roman" pitchFamily="18" charset="0"/>
                <a:cs typeface="Times New Roman" pitchFamily="18" charset="0"/>
              </a:rPr>
              <a:t> 2000 </a:t>
            </a:r>
            <a:r>
              <a:rPr lang="en-US" sz="1800" dirty="0" err="1" smtClean="0">
                <a:latin typeface="Times New Roman" pitchFamily="18" charset="0"/>
                <a:cs typeface="Times New Roman" pitchFamily="18" charset="0"/>
              </a:rPr>
              <a:t>оноос</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Монголын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банк</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санхүүгийн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салбарт</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тогтвортой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үйл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ажиллагаа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явуулж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байгаа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томоохон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банкны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нэг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бөгөөд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орон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даяар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байрлах</a:t>
            </a:r>
            <a:r>
              <a:rPr lang="en-US" sz="1800" dirty="0" smtClean="0">
                <a:latin typeface="Times New Roman" pitchFamily="18" charset="0"/>
                <a:cs typeface="Times New Roman" pitchFamily="18" charset="0"/>
              </a:rPr>
              <a:t> 100 </a:t>
            </a:r>
            <a:r>
              <a:rPr lang="en-US" sz="1800" dirty="0" err="1" smtClean="0">
                <a:latin typeface="Times New Roman" pitchFamily="18" charset="0"/>
                <a:cs typeface="Times New Roman" pitchFamily="18" charset="0"/>
              </a:rPr>
              <a:t>хувь</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онлайн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системд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холбогдсон</a:t>
            </a:r>
            <a:r>
              <a:rPr lang="en-US" sz="1800" dirty="0" smtClean="0">
                <a:latin typeface="Times New Roman" pitchFamily="18" charset="0"/>
                <a:cs typeface="Times New Roman" pitchFamily="18" charset="0"/>
              </a:rPr>
              <a:t> 491 </a:t>
            </a:r>
            <a:r>
              <a:rPr lang="en-US" sz="1800" dirty="0" err="1" smtClean="0">
                <a:latin typeface="Times New Roman" pitchFamily="18" charset="0"/>
                <a:cs typeface="Times New Roman" pitchFamily="18" charset="0"/>
              </a:rPr>
              <a:t>салбар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нэгжээрээ</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дамжуулан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харилцах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хадгаламж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зээл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мөнгөн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шилжүүлэг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зэрэ</a:t>
            </a:r>
            <a:r>
              <a:rPr lang="mn-MN" sz="1800" dirty="0" smtClean="0">
                <a:latin typeface="Times New Roman" pitchFamily="18" charset="0"/>
                <a:cs typeface="Times New Roman" pitchFamily="18" charset="0"/>
              </a:rPr>
              <a:t>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санхүүгийн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үйлчилгээ</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үзүүлэхээс</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гадна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мобайл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банк</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интернэт</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банк</a:t>
            </a:r>
            <a:r>
              <a:rPr lang="en-US" sz="1800" dirty="0" smtClean="0">
                <a:latin typeface="Times New Roman" pitchFamily="18" charset="0"/>
                <a:cs typeface="Times New Roman" pitchFamily="18" charset="0"/>
              </a:rPr>
              <a:t>, АТМ </a:t>
            </a:r>
            <a:r>
              <a:rPr lang="en-US" sz="1800" dirty="0" err="1" smtClean="0">
                <a:latin typeface="Times New Roman" pitchFamily="18" charset="0"/>
                <a:cs typeface="Times New Roman" pitchFamily="18" charset="0"/>
              </a:rPr>
              <a:t>үйлчилгээ</a:t>
            </a:r>
            <a:r>
              <a:rPr lang="en-US" sz="1800" dirty="0" smtClean="0">
                <a:latin typeface="Times New Roman" pitchFamily="18" charset="0"/>
                <a:cs typeface="Times New Roman" pitchFamily="18" charset="0"/>
              </a:rPr>
              <a:t>, ХААН </a:t>
            </a:r>
            <a:r>
              <a:rPr lang="en-US" sz="1800" dirty="0" err="1" smtClean="0">
                <a:latin typeface="Times New Roman" pitchFamily="18" charset="0"/>
                <a:cs typeface="Times New Roman" pitchFamily="18" charset="0"/>
              </a:rPr>
              <a:t>Банктай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хамтран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ажилдаг</a:t>
            </a:r>
            <a:r>
              <a:rPr lang="en-US" sz="1800" dirty="0" smtClean="0">
                <a:latin typeface="Times New Roman" pitchFamily="18" charset="0"/>
                <a:cs typeface="Times New Roman" pitchFamily="18" charset="0"/>
              </a:rPr>
              <a:t> 880 </a:t>
            </a:r>
            <a:r>
              <a:rPr lang="en-US" sz="1800" dirty="0" err="1" smtClean="0">
                <a:latin typeface="Times New Roman" pitchFamily="18" charset="0"/>
                <a:cs typeface="Times New Roman" pitchFamily="18" charset="0"/>
              </a:rPr>
              <a:t>гаруй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картаар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үйлчлэгч</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байгууллагуудаар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бэлэн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бус</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төлбөр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тооцоо</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хийх</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зэрэг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санхүүгийн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үйлчилгээ</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үзүүлдэг</a:t>
            </a:r>
            <a:r>
              <a:rPr lang="en-US" sz="1800" dirty="0" smtClean="0">
                <a:latin typeface="Times New Roman" pitchFamily="18" charset="0"/>
                <a:cs typeface="Times New Roman" pitchFamily="18" charset="0"/>
              </a:rPr>
              <a:t>.  </a:t>
            </a:r>
            <a:br>
              <a:rPr lang="en-US" sz="1800" dirty="0" smtClean="0">
                <a:latin typeface="Times New Roman" pitchFamily="18" charset="0"/>
                <a:cs typeface="Times New Roman" pitchFamily="18" charset="0"/>
              </a:rPr>
            </a:br>
            <a:r>
              <a:rPr lang="en-US" sz="1800" dirty="0" err="1" smtClean="0">
                <a:latin typeface="Times New Roman" pitchFamily="18" charset="0"/>
                <a:cs typeface="Times New Roman" pitchFamily="18" charset="0"/>
              </a:rPr>
              <a:t>Өнөөгийн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байдлаар</a:t>
            </a:r>
            <a:r>
              <a:rPr lang="en-US" sz="1800" dirty="0" smtClean="0">
                <a:latin typeface="Times New Roman" pitchFamily="18" charset="0"/>
                <a:cs typeface="Times New Roman" pitchFamily="18" charset="0"/>
              </a:rPr>
              <a:t> 16 </a:t>
            </a:r>
            <a:r>
              <a:rPr lang="en-US" sz="1800" dirty="0" err="1" smtClean="0">
                <a:latin typeface="Times New Roman" pitchFamily="18" charset="0"/>
                <a:cs typeface="Times New Roman" pitchFamily="18" charset="0"/>
              </a:rPr>
              <a:t>нэр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төлийн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зээлийн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бүтээгдэхүүн</a:t>
            </a:r>
            <a:r>
              <a:rPr lang="en-US" sz="1800" dirty="0" smtClean="0">
                <a:latin typeface="Times New Roman" pitchFamily="18" charset="0"/>
                <a:cs typeface="Times New Roman" pitchFamily="18" charset="0"/>
              </a:rPr>
              <a:t>, 17 </a:t>
            </a:r>
            <a:r>
              <a:rPr lang="en-US" sz="1800" dirty="0" err="1" smtClean="0">
                <a:latin typeface="Times New Roman" pitchFamily="18" charset="0"/>
                <a:cs typeface="Times New Roman" pitchFamily="18" charset="0"/>
              </a:rPr>
              <a:t>төрлийн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харилцах</a:t>
            </a:r>
            <a:r>
              <a:rPr lang="en-US" sz="1800" dirty="0" smtClean="0">
                <a:latin typeface="Times New Roman" pitchFamily="18" charset="0"/>
                <a:cs typeface="Times New Roman" pitchFamily="18" charset="0"/>
              </a:rPr>
              <a:t>, 17 </a:t>
            </a:r>
            <a:r>
              <a:rPr lang="en-US" sz="1800" dirty="0" err="1" smtClean="0">
                <a:latin typeface="Times New Roman" pitchFamily="18" charset="0"/>
                <a:cs typeface="Times New Roman" pitchFamily="18" charset="0"/>
              </a:rPr>
              <a:t>төрлийн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хадгаламжийн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бүтээгдэхүүнээр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үйлчилж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байгаагаас</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гадна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Засгийн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газрын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болон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Олон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улсын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донор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байгууллагуудтай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хамтран</a:t>
            </a:r>
            <a:r>
              <a:rPr lang="en-US" sz="1800" dirty="0" smtClean="0">
                <a:latin typeface="Times New Roman" pitchFamily="18" charset="0"/>
                <a:cs typeface="Times New Roman" pitchFamily="18" charset="0"/>
              </a:rPr>
              <a:t> 20 </a:t>
            </a:r>
            <a:r>
              <a:rPr lang="en-US" sz="1800" dirty="0" err="1" smtClean="0">
                <a:latin typeface="Times New Roman" pitchFamily="18" charset="0"/>
                <a:cs typeface="Times New Roman" pitchFamily="18" charset="0"/>
              </a:rPr>
              <a:t>гаруй</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төрлийн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төслийн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зээлийг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харилцагчдад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санал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болгон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үйлчилж</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байна</a:t>
            </a:r>
            <a:r>
              <a:rPr lang="en-US" sz="1800" dirty="0" smtClean="0">
                <a:latin typeface="Times New Roman" pitchFamily="18" charset="0"/>
                <a:cs typeface="Times New Roman" pitchFamily="18" charset="0"/>
              </a:rPr>
              <a:t>. </a:t>
            </a:r>
            <a:br>
              <a:rPr lang="en-US" sz="1800" dirty="0" smtClean="0">
                <a:latin typeface="Times New Roman" pitchFamily="18" charset="0"/>
                <a:cs typeface="Times New Roman" pitchFamily="18" charset="0"/>
              </a:rPr>
            </a:br>
            <a:endParaRPr lang="en-US" sz="1800"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419600"/>
          </a:xfrm>
        </p:spPr>
        <p:txBody>
          <a:bodyPr>
            <a:noAutofit/>
          </a:bodyPr>
          <a:lstStyle/>
          <a:p>
            <a:r>
              <a:rPr lang="en-US" sz="2000" b="1" dirty="0" err="1" smtClean="0">
                <a:latin typeface="Times New Roman" pitchFamily="18" charset="0"/>
                <a:cs typeface="Times New Roman" pitchFamily="18" charset="0"/>
              </a:rPr>
              <a:t>Лизингийн</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зээлийн</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үйл</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ажиллагаа</a:t>
            </a:r>
            <a:r>
              <a:rPr lang="mn-MN"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ХААН  </a:t>
            </a:r>
            <a:r>
              <a:rPr lang="en-US" sz="2000" dirty="0" err="1" smtClean="0">
                <a:latin typeface="Times New Roman" pitchFamily="18" charset="0"/>
                <a:cs typeface="Times New Roman" pitchFamily="18" charset="0"/>
              </a:rPr>
              <a:t>Банк</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2005 </a:t>
            </a:r>
            <a:r>
              <a:rPr lang="en-US" sz="2000" dirty="0" err="1" smtClean="0">
                <a:latin typeface="Times New Roman" pitchFamily="18" charset="0"/>
                <a:cs typeface="Times New Roman" pitchFamily="18" charset="0"/>
              </a:rPr>
              <a:t>оноос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зээлийг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олгож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эхэлсэн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эхний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үед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Улаанбаатар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хотын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бүхий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салбаруудаар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дамжуулан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олгож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өнөөдрийн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байдлаар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Улаанбаатар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нутаг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дахь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нэгжүүдээрээ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дамжуулан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зээлийг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олгож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029200"/>
            <a:ext cx="8153400" cy="1524000"/>
          </a:xfrm>
        </p:spPr>
        <p:txBody>
          <a:bodyPr>
            <a:noAutofit/>
          </a:bodyPr>
          <a:lstStyle/>
          <a:p>
            <a:pPr algn="just"/>
            <a:r>
              <a:rPr lang="en-US" sz="1600" dirty="0" err="1" smtClean="0">
                <a:latin typeface="Times New Roman" pitchFamily="18" charset="0"/>
                <a:cs typeface="Times New Roman" pitchFamily="18" charset="0"/>
              </a:rPr>
              <a:t>Нийт</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багцын</a:t>
            </a:r>
            <a:r>
              <a:rPr lang="en-US" sz="1600" dirty="0" smtClean="0">
                <a:latin typeface="Times New Roman" pitchFamily="18" charset="0"/>
                <a:cs typeface="Times New Roman" pitchFamily="18" charset="0"/>
              </a:rPr>
              <a:t> 64 </a:t>
            </a:r>
            <a:r>
              <a:rPr lang="en-US" sz="1600" dirty="0" err="1" smtClean="0">
                <a:latin typeface="Times New Roman" pitchFamily="18" charset="0"/>
                <a:cs typeface="Times New Roman" pitchFamily="18" charset="0"/>
              </a:rPr>
              <a:t>хувийг</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цахилгаан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бараа</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болон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автомашины</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лизинг</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эзэлж</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байна</a:t>
            </a:r>
            <a:r>
              <a:rPr lang="en-US" sz="1600" dirty="0" smtClean="0">
                <a:latin typeface="Times New Roman" pitchFamily="18" charset="0"/>
                <a:cs typeface="Times New Roman" pitchFamily="18" charset="0"/>
              </a:rPr>
              <a:t>. ХААН </a:t>
            </a:r>
            <a:r>
              <a:rPr lang="en-US" sz="1600" dirty="0" err="1" smtClean="0">
                <a:latin typeface="Times New Roman" pitchFamily="18" charset="0"/>
                <a:cs typeface="Times New Roman" pitchFamily="18" charset="0"/>
              </a:rPr>
              <a:t>Банк</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нь</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лизингийн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үйлчилгээ</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үзүүлж</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эхэлснээсээ</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хойш</a:t>
            </a:r>
            <a:r>
              <a:rPr lang="en-US" sz="1600" dirty="0" smtClean="0">
                <a:latin typeface="Times New Roman" pitchFamily="18" charset="0"/>
                <a:cs typeface="Times New Roman" pitchFamily="18" charset="0"/>
              </a:rPr>
              <a:t> 1000 </a:t>
            </a:r>
            <a:r>
              <a:rPr lang="en-US" sz="1600" dirty="0" err="1" smtClean="0">
                <a:latin typeface="Times New Roman" pitchFamily="18" charset="0"/>
                <a:cs typeface="Times New Roman" pitchFamily="18" charset="0"/>
              </a:rPr>
              <a:t>гаруй</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бэлтгэн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нийлүүлэгч</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байгууллагатай</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хамтран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ажиллах</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гэрээ</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байгуулан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ажиллаж</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байсан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ба</a:t>
            </a:r>
            <a:r>
              <a:rPr lang="en-US" sz="1600" dirty="0" smtClean="0">
                <a:latin typeface="Times New Roman" pitchFamily="18" charset="0"/>
                <a:cs typeface="Times New Roman" pitchFamily="18" charset="0"/>
              </a:rPr>
              <a:t> 2011 </a:t>
            </a:r>
            <a:r>
              <a:rPr lang="en-US" sz="1600" dirty="0" err="1" smtClean="0">
                <a:latin typeface="Times New Roman" pitchFamily="18" charset="0"/>
                <a:cs typeface="Times New Roman" pitchFamily="18" charset="0"/>
              </a:rPr>
              <a:t>оны</a:t>
            </a:r>
            <a:r>
              <a:rPr lang="en-US" sz="1600" dirty="0" smtClean="0">
                <a:latin typeface="Times New Roman" pitchFamily="18" charset="0"/>
                <a:cs typeface="Times New Roman" pitchFamily="18" charset="0"/>
              </a:rPr>
              <a:t> 01-р  </a:t>
            </a:r>
            <a:r>
              <a:rPr lang="en-US" sz="1600" dirty="0" err="1" smtClean="0">
                <a:latin typeface="Times New Roman" pitchFamily="18" charset="0"/>
                <a:cs typeface="Times New Roman" pitchFamily="18" charset="0"/>
              </a:rPr>
              <a:t>сарын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байдлаар</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гэрээний</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хугацаа</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хүчинтэй</a:t>
            </a:r>
            <a:r>
              <a:rPr lang="en-US" sz="1600" dirty="0" smtClean="0">
                <a:latin typeface="Times New Roman" pitchFamily="18" charset="0"/>
                <a:cs typeface="Times New Roman" pitchFamily="18" charset="0"/>
              </a:rPr>
              <a:t> 465 </a:t>
            </a:r>
            <a:r>
              <a:rPr lang="en-US" sz="1600" dirty="0" err="1" smtClean="0">
                <a:latin typeface="Times New Roman" pitchFamily="18" charset="0"/>
                <a:cs typeface="Times New Roman" pitchFamily="18" charset="0"/>
              </a:rPr>
              <a:t>иргэн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аж</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ахуйн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нэгжтэй</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хамтран</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ажиллаж</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байна</a:t>
            </a:r>
            <a:r>
              <a:rPr lang="en-US" sz="1600" dirty="0" smtClean="0">
                <a:latin typeface="Times New Roman" pitchFamily="18" charset="0"/>
                <a:cs typeface="Times New Roman" pitchFamily="18" charset="0"/>
              </a:rPr>
              <a:t>. </a:t>
            </a:r>
            <a:endParaRPr lang="en-US" sz="1600" dirty="0">
              <a:latin typeface="Times New Roman" pitchFamily="18" charset="0"/>
              <a:cs typeface="Times New Roman" pitchFamily="18" charset="0"/>
            </a:endParaRPr>
          </a:p>
        </p:txBody>
      </p:sp>
      <p:graphicFrame>
        <p:nvGraphicFramePr>
          <p:cNvPr id="3" name="Chart 2"/>
          <p:cNvGraphicFramePr/>
          <p:nvPr/>
        </p:nvGraphicFramePr>
        <p:xfrm>
          <a:off x="304800" y="914401"/>
          <a:ext cx="8229600" cy="412008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953000"/>
          </a:xfrm>
        </p:spPr>
        <p:txBody>
          <a:bodyPr>
            <a:noAutofit/>
          </a:bodyPr>
          <a:lstStyle/>
          <a:p>
            <a:r>
              <a:rPr lang="en-US" sz="2000" b="1" dirty="0" smtClean="0">
                <a:latin typeface="Times New Roman" pitchFamily="18" charset="0"/>
                <a:cs typeface="Times New Roman" pitchFamily="18" charset="0"/>
              </a:rPr>
              <a:t>2.2 ХААН </a:t>
            </a:r>
            <a:r>
              <a:rPr lang="en-US" sz="2000" b="1" dirty="0" err="1" smtClean="0">
                <a:latin typeface="Times New Roman" pitchFamily="18" charset="0"/>
                <a:cs typeface="Times New Roman" pitchFamily="18" charset="0"/>
              </a:rPr>
              <a:t>Банкны</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лизингийн</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үйл</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ажиллагааг</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өргөжүүлэх</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нь</a:t>
            </a: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Өнөөгийн</a:t>
            </a:r>
            <a:r>
              <a:rPr lang="en-US" sz="2000" dirty="0" smtClean="0">
                <a:latin typeface="Times New Roman" pitchFamily="18" charset="0"/>
                <a:cs typeface="Times New Roman" pitchFamily="18" charset="0"/>
              </a:rPr>
              <a:t>  ХААН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иргэд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ахуйн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нэгжийн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хэрэглээнд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шаардагдах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бараа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бүтээгдэхүүнийг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олгож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цаашид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төрлийн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үйлдвэрлэлийн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тоног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төхөөрөмжүүд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даацын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машин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механизм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бараа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бүтээгдэхүүнийг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олгох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зайлшгүй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шаардлага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урган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гарч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ирж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Засгийн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газраас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засгийн</a:t>
            </a:r>
            <a:r>
              <a:rPr lang="en-US" sz="2000" dirty="0" smtClean="0">
                <a:latin typeface="Times New Roman" pitchFamily="18" charset="0"/>
                <a:cs typeface="Times New Roman" pitchFamily="18" charset="0"/>
              </a:rPr>
              <a:t> 90 </a:t>
            </a:r>
            <a:r>
              <a:rPr lang="en-US" sz="2000" dirty="0" err="1" smtClean="0">
                <a:latin typeface="Times New Roman" pitchFamily="18" charset="0"/>
                <a:cs typeface="Times New Roman" pitchFamily="18" charset="0"/>
              </a:rPr>
              <a:t>гаруй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хувийг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бүрдүүлж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Жижиг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үйлдвэрлэл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эрхлэгчдийг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дэмжих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талаар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цогц</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бодлого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хөтөлбөр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боловсруулж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хэрэгжүүлж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үйлдвэрлэлийн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тоног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төхөөрөмжийг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гаалийн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чөлөөлөх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зарим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төрлийн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экспортын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бараа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бүтээгдэхүүнийг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гаалийн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чөлөөлөх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үйлдвэрлэл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эрхлэгчдэд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байгууллагуудаас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авсан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хөнгөлөлттэй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Засгийн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газрын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хөрөнгөөр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бага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хүүтэй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урт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хугацаатай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олгох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ажиллагааг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эхлүүлээд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үзүүлснээр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бизнес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эрхлэгчдэд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орчин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үеийн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тоног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төхөөрөмжөөр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үйлдвэрлэлийн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хүчин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чадлыг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нэмэгдүүлэх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шинэ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ажлын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нэмэгдүүлэх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орлого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нэмэгдүүлэхэд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дэмжлэг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таатай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дагавар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авчрах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онцлогтой</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4953000"/>
          </a:xfrm>
        </p:spPr>
        <p:txBody>
          <a:bodyPr>
            <a:noAutofit/>
          </a:bodyPr>
          <a:lstStyle/>
          <a:p>
            <a:r>
              <a:rPr lang="en-US" sz="2000" dirty="0" smtClean="0">
                <a:latin typeface="Times New Roman" pitchFamily="18" charset="0"/>
                <a:cs typeface="Times New Roman" pitchFamily="18" charset="0"/>
              </a:rPr>
              <a:t>	2008 </a:t>
            </a:r>
            <a:r>
              <a:rPr lang="en-US" sz="2000" dirty="0" err="1" smtClean="0">
                <a:latin typeface="Times New Roman" pitchFamily="18" charset="0"/>
                <a:cs typeface="Times New Roman" pitchFamily="18" charset="0"/>
              </a:rPr>
              <a:t>онд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Корпораци</a:t>
            </a:r>
            <a:r>
              <a:rPr lang="en-US" sz="2000" dirty="0" smtClean="0">
                <a:latin typeface="Times New Roman" pitchFamily="18" charset="0"/>
                <a:cs typeface="Times New Roman" pitchFamily="18" charset="0"/>
              </a:rPr>
              <a:t> (ОУСК)-</a:t>
            </a:r>
            <a:r>
              <a:rPr lang="en-US" sz="2000" dirty="0" err="1" smtClean="0">
                <a:latin typeface="Times New Roman" pitchFamily="18" charset="0"/>
                <a:cs typeface="Times New Roman" pitchFamily="18" charset="0"/>
              </a:rPr>
              <a:t>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хийсэн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судалгаагаар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багцын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эргэн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төлөлт</a:t>
            </a:r>
            <a:r>
              <a:rPr lang="en-US" sz="2000" dirty="0" smtClean="0">
                <a:latin typeface="Times New Roman" pitchFamily="18" charset="0"/>
                <a:cs typeface="Times New Roman" pitchFamily="18" charset="0"/>
              </a:rPr>
              <a:t> 90 </a:t>
            </a:r>
            <a:r>
              <a:rPr lang="en-US" sz="2000" dirty="0" err="1" smtClean="0">
                <a:latin typeface="Times New Roman" pitchFamily="18" charset="0"/>
                <a:cs typeface="Times New Roman" pitchFamily="18" charset="0"/>
              </a:rPr>
              <a:t>гаруй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хувьтай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тодорхойлжээ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Энэхүү</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үзүүлэлт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тогтворжилтыг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харуулахын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зэрэгцээ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гэрээний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нөхцөл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хугацаа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хэмжээ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өрсөлдөхүйц</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эрэлттэй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тодорхойлж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хөгжил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материал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нийлүүлэгч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орноос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эцсийн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бүтээгдэхүүн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үйлдвэрлэгч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болгоход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түлхэц</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өгөх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хэрэгсэл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хэдийнээ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тодорхой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болжээ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Гэсэн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хэдий</a:t>
            </a:r>
            <a:r>
              <a:rPr lang="en-US" sz="2000" dirty="0" smtClean="0">
                <a:latin typeface="Times New Roman" pitchFamily="18" charset="0"/>
                <a:cs typeface="Times New Roman" pitchFamily="18" charset="0"/>
              </a:rPr>
              <a:t> ч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орчныг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боловсронгуй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болгох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татварын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орчныг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сайжруулах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тогтоомжуудын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нийцэлтийг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боловсронгуй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болгох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хийгдэх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шаардлага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тулгарч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endParaRPr lang="en-US" sz="2000"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381000"/>
          </a:xfrm>
        </p:spPr>
        <p:txBody>
          <a:bodyPr>
            <a:noAutofit/>
          </a:bodyPr>
          <a:lstStyle/>
          <a:p>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SWOT </a:t>
            </a:r>
            <a:r>
              <a:rPr lang="en-US" sz="2800" b="1" dirty="0" err="1" smtClean="0">
                <a:latin typeface="Times New Roman" pitchFamily="18" charset="0"/>
                <a:cs typeface="Times New Roman" pitchFamily="18" charset="0"/>
              </a:rPr>
              <a:t>шинжилгээ</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0" y="1397000"/>
          <a:ext cx="9144000" cy="5461000"/>
        </p:xfrm>
        <a:graphic>
          <a:graphicData uri="http://schemas.openxmlformats.org/drawingml/2006/table">
            <a:tbl>
              <a:tblPr firstRow="1" bandRow="1">
                <a:tableStyleId>{93296810-A885-4BE3-A3E7-6D5BEEA58F35}</a:tableStyleId>
              </a:tblPr>
              <a:tblGrid>
                <a:gridCol w="4572000"/>
                <a:gridCol w="4572000"/>
              </a:tblGrid>
              <a:tr h="1256897">
                <a:tc>
                  <a:txBody>
                    <a:bodyPr/>
                    <a:lstStyle/>
                    <a:p>
                      <a:pPr algn="ctr"/>
                      <a:r>
                        <a:rPr lang="mn-MN" dirty="0" smtClean="0"/>
                        <a:t>Давуу тал</a:t>
                      </a:r>
                      <a:endParaRPr lang="en-US" dirty="0">
                        <a:latin typeface="Times New Roman" pitchFamily="18" charset="0"/>
                        <a:cs typeface="Times New Roman" pitchFamily="18" charset="0"/>
                      </a:endParaRPr>
                    </a:p>
                  </a:txBody>
                  <a:tcPr/>
                </a:tc>
                <a:tc>
                  <a:txBody>
                    <a:bodyPr/>
                    <a:lstStyle/>
                    <a:p>
                      <a:pPr algn="ctr"/>
                      <a:r>
                        <a:rPr lang="mn-MN" dirty="0" smtClean="0"/>
                        <a:t>Сул тал</a:t>
                      </a:r>
                      <a:endParaRPr lang="en-US" dirty="0">
                        <a:latin typeface="Times New Roman" pitchFamily="18" charset="0"/>
                        <a:cs typeface="Times New Roman" pitchFamily="18" charset="0"/>
                      </a:endParaRPr>
                    </a:p>
                  </a:txBody>
                  <a:tcPr/>
                </a:tc>
              </a:tr>
              <a:tr h="4204103">
                <a:tc>
                  <a:txBody>
                    <a:bodyPr/>
                    <a:lstStyle/>
                    <a:p>
                      <a:pPr algn="l">
                        <a:buFont typeface="Wingdings" pitchFamily="2" charset="2"/>
                        <a:buChar char="Ø"/>
                      </a:pPr>
                      <a:r>
                        <a:rPr kumimoji="0" lang="mn-MN" sz="1800" kern="1200" dirty="0" smtClean="0"/>
                        <a:t>М</a:t>
                      </a:r>
                      <a:r>
                        <a:rPr kumimoji="0" lang="en-US" sz="1800" kern="1200" dirty="0" err="1" smtClean="0"/>
                        <a:t>онгол</a:t>
                      </a:r>
                      <a:r>
                        <a:rPr kumimoji="0" lang="en-US" sz="1800" kern="1200" dirty="0" smtClean="0"/>
                        <a:t>  </a:t>
                      </a:r>
                      <a:r>
                        <a:rPr kumimoji="0" lang="en-US" sz="1800" kern="1200" dirty="0" err="1" smtClean="0"/>
                        <a:t>улс</a:t>
                      </a:r>
                      <a:r>
                        <a:rPr kumimoji="0" lang="en-US" sz="1800" kern="1200" dirty="0" smtClean="0"/>
                        <a:t>  </a:t>
                      </a:r>
                      <a:r>
                        <a:rPr kumimoji="0" lang="en-US" sz="1800" kern="1200" dirty="0" err="1" smtClean="0"/>
                        <a:t>даяар</a:t>
                      </a:r>
                      <a:r>
                        <a:rPr kumimoji="0" lang="en-US" sz="1800" kern="1200" dirty="0" smtClean="0"/>
                        <a:t>  байрлах100 </a:t>
                      </a:r>
                      <a:r>
                        <a:rPr kumimoji="0" lang="en-US" sz="1800" kern="1200" dirty="0" err="1" smtClean="0"/>
                        <a:t>хувь</a:t>
                      </a:r>
                      <a:r>
                        <a:rPr kumimoji="0" lang="en-US" sz="1800" kern="1200" dirty="0" smtClean="0"/>
                        <a:t> </a:t>
                      </a:r>
                      <a:r>
                        <a:rPr kumimoji="0" lang="en-US" sz="1800" kern="1200" dirty="0" err="1" smtClean="0"/>
                        <a:t>онлайн</a:t>
                      </a:r>
                      <a:r>
                        <a:rPr kumimoji="0" lang="en-US" sz="1800" kern="1200" dirty="0" smtClean="0"/>
                        <a:t> </a:t>
                      </a:r>
                      <a:r>
                        <a:rPr kumimoji="0" lang="en-US" sz="1800" kern="1200" dirty="0" err="1" smtClean="0"/>
                        <a:t>системд</a:t>
                      </a:r>
                      <a:r>
                        <a:rPr kumimoji="0" lang="en-US" sz="1800" kern="1200" dirty="0" smtClean="0"/>
                        <a:t>  </a:t>
                      </a:r>
                      <a:r>
                        <a:rPr kumimoji="0" lang="en-US" sz="1800" kern="1200" dirty="0" err="1" smtClean="0"/>
                        <a:t>шилжсэн</a:t>
                      </a:r>
                      <a:r>
                        <a:rPr kumimoji="0" lang="en-US" sz="1800" kern="1200" dirty="0" smtClean="0"/>
                        <a:t> 491  </a:t>
                      </a:r>
                      <a:r>
                        <a:rPr kumimoji="0" lang="en-US" sz="1800" kern="1200" dirty="0" err="1" smtClean="0"/>
                        <a:t>салбар</a:t>
                      </a:r>
                      <a:r>
                        <a:rPr kumimoji="0" lang="en-US" sz="1800" kern="1200" dirty="0" smtClean="0"/>
                        <a:t> </a:t>
                      </a:r>
                      <a:r>
                        <a:rPr kumimoji="0" lang="en-US" sz="1800" kern="1200" dirty="0" err="1" smtClean="0"/>
                        <a:t>нэгжээр</a:t>
                      </a:r>
                      <a:r>
                        <a:rPr kumimoji="0" lang="en-US" sz="1800" kern="1200" dirty="0" smtClean="0"/>
                        <a:t> </a:t>
                      </a:r>
                      <a:r>
                        <a:rPr kumimoji="0" lang="en-US" sz="1800" kern="1200" dirty="0" err="1" smtClean="0"/>
                        <a:t>үйлчилгээ</a:t>
                      </a:r>
                      <a:r>
                        <a:rPr kumimoji="0" lang="en-US" sz="1800" kern="1200" dirty="0" smtClean="0"/>
                        <a:t> </a:t>
                      </a:r>
                      <a:r>
                        <a:rPr kumimoji="0" lang="en-US" sz="1800" kern="1200" dirty="0" err="1" smtClean="0"/>
                        <a:t>үзүүлэх</a:t>
                      </a:r>
                      <a:r>
                        <a:rPr kumimoji="0" lang="en-US" sz="1800" kern="1200" dirty="0" smtClean="0"/>
                        <a:t> </a:t>
                      </a:r>
                      <a:r>
                        <a:rPr kumimoji="0" lang="en-US" sz="1800" kern="1200" dirty="0" err="1" smtClean="0"/>
                        <a:t>боломжтой</a:t>
                      </a:r>
                      <a:endParaRPr kumimoji="0" lang="mn-MN" sz="1800" kern="1200" dirty="0" smtClean="0"/>
                    </a:p>
                    <a:p>
                      <a:pPr lvl="0">
                        <a:buFont typeface="Wingdings" pitchFamily="2" charset="2"/>
                        <a:buChar char="Ø"/>
                      </a:pPr>
                      <a:r>
                        <a:rPr kumimoji="0" lang="en-US" sz="1800" kern="1200" dirty="0" smtClean="0"/>
                        <a:t>2001 </a:t>
                      </a:r>
                      <a:r>
                        <a:rPr kumimoji="0" lang="en-US" sz="1800" kern="1200" dirty="0" err="1" smtClean="0"/>
                        <a:t>оноос</a:t>
                      </a:r>
                      <a:r>
                        <a:rPr kumimoji="0" lang="en-US" sz="1800" kern="1200" dirty="0" smtClean="0"/>
                        <a:t>  </a:t>
                      </a:r>
                      <a:r>
                        <a:rPr kumimoji="0" lang="en-US" sz="1800" kern="1200" dirty="0" err="1" smtClean="0"/>
                        <a:t>хойш</a:t>
                      </a:r>
                      <a:r>
                        <a:rPr kumimoji="0" lang="en-US" sz="1800" kern="1200" dirty="0" smtClean="0"/>
                        <a:t>  </a:t>
                      </a:r>
                      <a:r>
                        <a:rPr kumimoji="0" lang="en-US" sz="1800" kern="1200" dirty="0" err="1" smtClean="0"/>
                        <a:t>монголын</a:t>
                      </a:r>
                      <a:r>
                        <a:rPr kumimoji="0" lang="en-US" sz="1800" kern="1200" dirty="0" smtClean="0"/>
                        <a:t> </a:t>
                      </a:r>
                      <a:r>
                        <a:rPr kumimoji="0" lang="mn-MN" sz="1800" kern="1200" dirty="0" smtClean="0"/>
                        <a:t>түрээсийн </a:t>
                      </a:r>
                      <a:endParaRPr kumimoji="0" lang="en-US" sz="1800" kern="1200" dirty="0" smtClean="0"/>
                    </a:p>
                    <a:p>
                      <a:r>
                        <a:rPr kumimoji="0" lang="en-US" sz="1800" kern="1200" dirty="0" err="1" smtClean="0"/>
                        <a:t>банк</a:t>
                      </a:r>
                      <a:r>
                        <a:rPr kumimoji="0" lang="en-US" sz="1800" kern="1200" dirty="0" smtClean="0"/>
                        <a:t>  </a:t>
                      </a:r>
                      <a:r>
                        <a:rPr kumimoji="0" lang="en-US" sz="1800" kern="1200" dirty="0" err="1" smtClean="0"/>
                        <a:t>санхүүгийн</a:t>
                      </a:r>
                      <a:r>
                        <a:rPr kumimoji="0" lang="en-US" sz="1800" kern="1200" dirty="0" smtClean="0"/>
                        <a:t> </a:t>
                      </a:r>
                      <a:r>
                        <a:rPr kumimoji="0" lang="en-US" sz="1800" kern="1200" dirty="0" err="1" smtClean="0"/>
                        <a:t>салбарт</a:t>
                      </a:r>
                      <a:r>
                        <a:rPr kumimoji="0" lang="en-US" sz="1800" kern="1200" dirty="0" smtClean="0"/>
                        <a:t>  </a:t>
                      </a:r>
                      <a:r>
                        <a:rPr kumimoji="0" lang="en-US" sz="1800" kern="1200" dirty="0" err="1" smtClean="0"/>
                        <a:t>тогтвортой</a:t>
                      </a:r>
                      <a:r>
                        <a:rPr kumimoji="0" lang="en-US" sz="1800" kern="1200" dirty="0" smtClean="0"/>
                        <a:t> </a:t>
                      </a:r>
                      <a:endParaRPr kumimoji="0" lang="mn-MN" sz="1800" kern="1200" dirty="0" smtClean="0"/>
                    </a:p>
                    <a:p>
                      <a:r>
                        <a:rPr kumimoji="0" lang="en-US" sz="1800" kern="1200" dirty="0" err="1" smtClean="0"/>
                        <a:t>үйл</a:t>
                      </a:r>
                      <a:r>
                        <a:rPr kumimoji="0" lang="en-US" sz="1800" kern="1200" dirty="0" smtClean="0"/>
                        <a:t>  </a:t>
                      </a:r>
                      <a:r>
                        <a:rPr kumimoji="0" lang="en-US" sz="1800" kern="1200" dirty="0" err="1" smtClean="0"/>
                        <a:t>ажиллагаа</a:t>
                      </a:r>
                      <a:r>
                        <a:rPr kumimoji="0" lang="en-US" sz="1800" kern="1200" dirty="0" smtClean="0"/>
                        <a:t>  </a:t>
                      </a:r>
                      <a:r>
                        <a:rPr kumimoji="0" lang="en-US" sz="1800" kern="1200" dirty="0" err="1" smtClean="0"/>
                        <a:t>явуулж</a:t>
                      </a:r>
                      <a:r>
                        <a:rPr kumimoji="0" lang="en-US" sz="1800" kern="1200" dirty="0" smtClean="0"/>
                        <a:t> </a:t>
                      </a:r>
                      <a:r>
                        <a:rPr kumimoji="0" lang="en-US" sz="1800" kern="1200" dirty="0" err="1" smtClean="0"/>
                        <a:t>байгаа</a:t>
                      </a:r>
                      <a:r>
                        <a:rPr kumimoji="0" lang="en-US" sz="1800" kern="1200" dirty="0" smtClean="0"/>
                        <a:t> </a:t>
                      </a:r>
                      <a:r>
                        <a:rPr kumimoji="0" lang="en-US" sz="1800" kern="1200" dirty="0" err="1" smtClean="0"/>
                        <a:t>банкны</a:t>
                      </a:r>
                      <a:r>
                        <a:rPr kumimoji="0" lang="en-US" sz="1800" kern="1200" dirty="0" smtClean="0"/>
                        <a:t> 1</a:t>
                      </a:r>
                      <a:endParaRPr kumimoji="0" lang="mn-MN" sz="1800" kern="1200" dirty="0" smtClean="0"/>
                    </a:p>
                    <a:p>
                      <a:pPr>
                        <a:buFont typeface="Wingdings" pitchFamily="2" charset="2"/>
                        <a:buChar char="Ø"/>
                      </a:pPr>
                      <a:r>
                        <a:rPr kumimoji="0" lang="en-US" sz="1800" kern="1200" dirty="0" err="1" smtClean="0"/>
                        <a:t>Хэрэглээний</a:t>
                      </a:r>
                      <a:r>
                        <a:rPr kumimoji="0" lang="en-US" sz="1800" kern="1200" dirty="0" smtClean="0"/>
                        <a:t>  </a:t>
                      </a:r>
                      <a:r>
                        <a:rPr kumimoji="0" lang="en-US" sz="1800" kern="1200" dirty="0" err="1" smtClean="0"/>
                        <a:t>лизингийн</a:t>
                      </a:r>
                      <a:r>
                        <a:rPr kumimoji="0" lang="en-US" sz="1800" kern="1200" dirty="0" smtClean="0"/>
                        <a:t>  </a:t>
                      </a:r>
                      <a:r>
                        <a:rPr kumimoji="0" lang="en-US" sz="1800" kern="1200" dirty="0" err="1" smtClean="0"/>
                        <a:t>зээл</a:t>
                      </a:r>
                      <a:r>
                        <a:rPr kumimoji="0" lang="en-US" sz="1800" kern="1200" dirty="0" smtClean="0"/>
                        <a:t>  </a:t>
                      </a:r>
                      <a:r>
                        <a:rPr kumimoji="0" lang="en-US" sz="1800" kern="1200" dirty="0" err="1" smtClean="0"/>
                        <a:t>олгож</a:t>
                      </a:r>
                      <a:r>
                        <a:rPr kumimoji="0" lang="en-US" sz="1800" kern="1200" dirty="0" smtClean="0"/>
                        <a:t> </a:t>
                      </a:r>
                      <a:r>
                        <a:rPr kumimoji="0" lang="en-US" sz="1800" kern="1200" dirty="0" err="1" smtClean="0"/>
                        <a:t>байгаа</a:t>
                      </a:r>
                      <a:r>
                        <a:rPr kumimoji="0" lang="en-US" sz="1800" kern="1200" dirty="0" smtClean="0"/>
                        <a:t> 6 </a:t>
                      </a:r>
                      <a:r>
                        <a:rPr kumimoji="0" lang="en-US" sz="1800" kern="1200" dirty="0" err="1" smtClean="0"/>
                        <a:t>жилийн</a:t>
                      </a:r>
                      <a:r>
                        <a:rPr kumimoji="0" lang="en-US" sz="1800" kern="1200" dirty="0" smtClean="0"/>
                        <a:t> </a:t>
                      </a:r>
                      <a:r>
                        <a:rPr kumimoji="0" lang="en-US" sz="1800" kern="1200" dirty="0" err="1" smtClean="0"/>
                        <a:t>туршлагатай</a:t>
                      </a:r>
                      <a:r>
                        <a:rPr kumimoji="0" lang="en-US" sz="1800" kern="1200" dirty="0" smtClean="0"/>
                        <a:t>, </a:t>
                      </a:r>
                      <a:r>
                        <a:rPr kumimoji="0" lang="en-US" sz="1800" kern="1200" dirty="0" err="1" smtClean="0"/>
                        <a:t>өнөөгийн</a:t>
                      </a:r>
                      <a:r>
                        <a:rPr kumimoji="0" lang="mn-MN" sz="1800" kern="1200" dirty="0" smtClean="0"/>
                        <a:t> </a:t>
                      </a:r>
                      <a:r>
                        <a:rPr kumimoji="0" lang="en-US" sz="1800" kern="1200" dirty="0" smtClean="0"/>
                        <a:t> </a:t>
                      </a:r>
                      <a:r>
                        <a:rPr kumimoji="0" lang="en-US" sz="1800" kern="1200" dirty="0" err="1" smtClean="0"/>
                        <a:t>байдлаар</a:t>
                      </a:r>
                      <a:r>
                        <a:rPr kumimoji="0" lang="en-US" sz="1800" kern="1200" dirty="0" smtClean="0"/>
                        <a:t> 465 </a:t>
                      </a:r>
                      <a:r>
                        <a:rPr kumimoji="0" lang="en-US" sz="1800" kern="1200" dirty="0" err="1" smtClean="0"/>
                        <a:t>аж</a:t>
                      </a:r>
                      <a:r>
                        <a:rPr kumimoji="0" lang="en-US" sz="1800" kern="1200" dirty="0" smtClean="0"/>
                        <a:t>  </a:t>
                      </a:r>
                      <a:r>
                        <a:rPr kumimoji="0" lang="en-US" sz="1800" kern="1200" dirty="0" err="1" smtClean="0"/>
                        <a:t>ахуйн</a:t>
                      </a:r>
                      <a:r>
                        <a:rPr kumimoji="0" lang="en-US" sz="1800" kern="1200" dirty="0" smtClean="0"/>
                        <a:t>  </a:t>
                      </a:r>
                      <a:r>
                        <a:rPr kumimoji="0" lang="en-US" sz="1800" kern="1200" dirty="0" err="1" smtClean="0"/>
                        <a:t>нэгж</a:t>
                      </a:r>
                      <a:r>
                        <a:rPr kumimoji="0" lang="en-US" sz="1800" kern="1200" dirty="0" smtClean="0"/>
                        <a:t> </a:t>
                      </a:r>
                      <a:r>
                        <a:rPr kumimoji="0" lang="en-US" sz="1800" kern="1200" dirty="0" err="1" smtClean="0"/>
                        <a:t>байгууллагатай</a:t>
                      </a:r>
                      <a:r>
                        <a:rPr kumimoji="0" lang="en-US" sz="1800" kern="1200" dirty="0" smtClean="0"/>
                        <a:t>  </a:t>
                      </a:r>
                      <a:r>
                        <a:rPr kumimoji="0" lang="en-US" sz="1800" kern="1200" dirty="0" err="1" smtClean="0"/>
                        <a:t>хамтран</a:t>
                      </a:r>
                      <a:r>
                        <a:rPr kumimoji="0" lang="en-US" sz="1800" kern="1200" dirty="0" smtClean="0"/>
                        <a:t> </a:t>
                      </a:r>
                      <a:r>
                        <a:rPr kumimoji="0" lang="en-US" sz="1800" kern="1200" dirty="0" err="1" smtClean="0"/>
                        <a:t>ажиллаж</a:t>
                      </a:r>
                      <a:r>
                        <a:rPr kumimoji="0" lang="en-US" sz="1800" kern="1200" dirty="0" smtClean="0"/>
                        <a:t> </a:t>
                      </a:r>
                      <a:r>
                        <a:rPr kumimoji="0" lang="en-US" sz="1800" kern="1200" dirty="0" err="1" smtClean="0"/>
                        <a:t>байна</a:t>
                      </a:r>
                      <a:r>
                        <a:rPr kumimoji="0" lang="en-US" sz="1800" kern="1200" dirty="0" smtClean="0"/>
                        <a:t>. </a:t>
                      </a:r>
                      <a:endParaRPr lang="en-US" dirty="0">
                        <a:latin typeface="Times New Roman" pitchFamily="18" charset="0"/>
                        <a:cs typeface="Times New Roman" pitchFamily="18" charset="0"/>
                      </a:endParaRPr>
                    </a:p>
                  </a:txBody>
                  <a:tcPr/>
                </a:tc>
                <a:tc>
                  <a:txBody>
                    <a:bodyPr/>
                    <a:lstStyle/>
                    <a:p>
                      <a:pPr algn="l">
                        <a:buFont typeface="Wingdings" pitchFamily="2" charset="2"/>
                        <a:buChar char="Ø"/>
                      </a:pPr>
                      <a:r>
                        <a:rPr kumimoji="0" lang="mn-MN" sz="1800" kern="1200" dirty="0" smtClean="0"/>
                        <a:t>Санхүүгийн түрээс нь ХААН банкны шинэ бүтээгдэхүүн. Тиймээс хэрэгжүүлэх явцад </a:t>
                      </a:r>
                      <a:r>
                        <a:rPr kumimoji="0" lang="en-US" sz="1800" kern="1200" dirty="0" smtClean="0"/>
                        <a:t>. </a:t>
                      </a:r>
                      <a:r>
                        <a:rPr kumimoji="0" lang="mn-MN" sz="1800" kern="1200" dirty="0" smtClean="0"/>
                        <a:t>            тооцоолоогүй зарим асуудлууд гарах магадлалтай. Тиймээс санхүүгийн журам, гэрээнд байнгын хяналт тавих  шаардлагатай.</a:t>
                      </a:r>
                      <a:r>
                        <a:rPr kumimoji="0" lang="en-US" sz="1800" kern="1200" dirty="0" smtClean="0"/>
                        <a:t> </a:t>
                      </a:r>
                      <a:r>
                        <a:rPr kumimoji="0" lang="mn-MN" sz="1800" kern="1200" dirty="0" smtClean="0"/>
                        <a:t> </a:t>
                      </a:r>
                    </a:p>
                    <a:p>
                      <a:pPr algn="l">
                        <a:buFont typeface="Wingdings" pitchFamily="2" charset="2"/>
                        <a:buChar char="Ø"/>
                      </a:pPr>
                      <a:r>
                        <a:rPr kumimoji="0" lang="mn-MN" sz="1800" kern="1200" dirty="0" smtClean="0"/>
                        <a:t>Тоног төхөөрөмжийн талаар мэдлэгтэй боловсон хүчин дутагдалтай</a:t>
                      </a:r>
                      <a:endParaRPr lang="en-US" dirty="0">
                        <a:latin typeface="Times New Roman" pitchFamily="18" charset="0"/>
                        <a:cs typeface="Times New Roman" pitchFamily="18" charset="0"/>
                      </a:endParaRPr>
                    </a:p>
                  </a:txBody>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914400"/>
          <a:ext cx="9144000" cy="5715000"/>
        </p:xfrm>
        <a:graphic>
          <a:graphicData uri="http://schemas.openxmlformats.org/drawingml/2006/table">
            <a:tbl>
              <a:tblPr firstRow="1" bandRow="1">
                <a:tableStyleId>{93296810-A885-4BE3-A3E7-6D5BEEA58F35}</a:tableStyleId>
              </a:tblPr>
              <a:tblGrid>
                <a:gridCol w="4572000"/>
                <a:gridCol w="4572000"/>
              </a:tblGrid>
              <a:tr h="751385">
                <a:tc>
                  <a:txBody>
                    <a:bodyPr/>
                    <a:lstStyle/>
                    <a:p>
                      <a:r>
                        <a:rPr lang="mn-MN" sz="2000" dirty="0" smtClean="0"/>
                        <a:t>                       Даваа</a:t>
                      </a:r>
                      <a:r>
                        <a:rPr lang="mn-MN" sz="2000" baseline="0" dirty="0" smtClean="0"/>
                        <a:t> тал</a:t>
                      </a:r>
                      <a:endParaRPr lang="en-US" sz="2000" dirty="0">
                        <a:latin typeface="Times New Roman" pitchFamily="18" charset="0"/>
                        <a:cs typeface="Times New Roman" pitchFamily="18" charset="0"/>
                      </a:endParaRPr>
                    </a:p>
                  </a:txBody>
                  <a:tcPr/>
                </a:tc>
                <a:tc>
                  <a:txBody>
                    <a:bodyPr/>
                    <a:lstStyle/>
                    <a:p>
                      <a:r>
                        <a:rPr lang="mn-MN" sz="2000" dirty="0" smtClean="0"/>
                        <a:t>                         Сул тал</a:t>
                      </a:r>
                      <a:endParaRPr lang="en-US" sz="2000" dirty="0">
                        <a:latin typeface="Times New Roman" pitchFamily="18" charset="0"/>
                        <a:cs typeface="Times New Roman" pitchFamily="18" charset="0"/>
                      </a:endParaRPr>
                    </a:p>
                  </a:txBody>
                  <a:tcPr/>
                </a:tc>
              </a:tr>
              <a:tr h="4963615">
                <a:tc>
                  <a:txBody>
                    <a:bodyPr/>
                    <a:lstStyle/>
                    <a:p>
                      <a:pPr lvl="0">
                        <a:buFont typeface="Wingdings" pitchFamily="2" charset="2"/>
                        <a:buChar char="Ø"/>
                      </a:pPr>
                      <a:r>
                        <a:rPr kumimoji="0" lang="en-US" sz="2000" kern="1200" dirty="0" err="1" smtClean="0"/>
                        <a:t>Санхүүгийн</a:t>
                      </a:r>
                      <a:r>
                        <a:rPr kumimoji="0" lang="en-US" sz="2000" kern="1200" dirty="0" smtClean="0"/>
                        <a:t>  </a:t>
                      </a:r>
                      <a:r>
                        <a:rPr kumimoji="0" lang="en-US" sz="2000" kern="1200" dirty="0" err="1" smtClean="0"/>
                        <a:t>түрээсийн</a:t>
                      </a:r>
                      <a:r>
                        <a:rPr kumimoji="0" lang="en-US" sz="2000" kern="1200" dirty="0" smtClean="0"/>
                        <a:t>  </a:t>
                      </a:r>
                      <a:r>
                        <a:rPr kumimoji="0" lang="en-US" sz="2000" kern="1200" dirty="0" err="1" smtClean="0"/>
                        <a:t>үйл</a:t>
                      </a:r>
                      <a:r>
                        <a:rPr kumimoji="0" lang="en-US" sz="2000" kern="1200" dirty="0" smtClean="0"/>
                        <a:t>  </a:t>
                      </a:r>
                      <a:r>
                        <a:rPr kumimoji="0" lang="en-US" sz="2000" kern="1200" dirty="0" err="1" smtClean="0"/>
                        <a:t>ажиллагааг</a:t>
                      </a:r>
                      <a:r>
                        <a:rPr kumimoji="0" lang="en-US" sz="2000" kern="1200" dirty="0" smtClean="0"/>
                        <a:t> </a:t>
                      </a:r>
                    </a:p>
                    <a:p>
                      <a:r>
                        <a:rPr kumimoji="0" lang="en-US" sz="2000" kern="1200" dirty="0" err="1" smtClean="0"/>
                        <a:t>хариуцан</a:t>
                      </a:r>
                      <a:r>
                        <a:rPr kumimoji="0" lang="en-US" sz="2000" kern="1200" dirty="0" smtClean="0"/>
                        <a:t> </a:t>
                      </a:r>
                      <a:r>
                        <a:rPr kumimoji="0" lang="en-US" sz="2000" kern="1200" dirty="0" err="1" smtClean="0"/>
                        <a:t>ажиллах</a:t>
                      </a:r>
                      <a:r>
                        <a:rPr kumimoji="0" lang="en-US" sz="2000" kern="1200" dirty="0" smtClean="0"/>
                        <a:t> </a:t>
                      </a:r>
                      <a:r>
                        <a:rPr kumimoji="0" lang="en-US" sz="2000" kern="1200" dirty="0" err="1" smtClean="0"/>
                        <a:t>тусгай</a:t>
                      </a:r>
                      <a:r>
                        <a:rPr kumimoji="0" lang="en-US" sz="2000" kern="1200" dirty="0" smtClean="0"/>
                        <a:t> </a:t>
                      </a:r>
                      <a:r>
                        <a:rPr kumimoji="0" lang="en-US" sz="2000" kern="1200" dirty="0" err="1" smtClean="0"/>
                        <a:t>газартай</a:t>
                      </a:r>
                      <a:r>
                        <a:rPr kumimoji="0" lang="en-US" sz="2000" kern="1200" dirty="0" smtClean="0"/>
                        <a:t>. </a:t>
                      </a:r>
                    </a:p>
                    <a:p>
                      <a:pPr lvl="0">
                        <a:buFont typeface="Wingdings" pitchFamily="2" charset="2"/>
                        <a:buChar char="Ø"/>
                      </a:pPr>
                      <a:r>
                        <a:rPr kumimoji="0" lang="en-US" sz="2000" kern="1200" dirty="0" err="1" smtClean="0"/>
                        <a:t>Санхүүгийн</a:t>
                      </a:r>
                      <a:r>
                        <a:rPr kumimoji="0" lang="en-US" sz="2000" kern="1200" dirty="0" smtClean="0"/>
                        <a:t>  </a:t>
                      </a:r>
                      <a:r>
                        <a:rPr kumimoji="0" lang="en-US" sz="2000" kern="1200" dirty="0" err="1" smtClean="0"/>
                        <a:t>түрээсийн</a:t>
                      </a:r>
                      <a:r>
                        <a:rPr kumimoji="0" lang="en-US" sz="2000" kern="1200" dirty="0" smtClean="0"/>
                        <a:t>  </a:t>
                      </a:r>
                      <a:r>
                        <a:rPr kumimoji="0" lang="en-US" sz="2000" kern="1200" dirty="0" err="1" smtClean="0"/>
                        <a:t>үйл</a:t>
                      </a:r>
                      <a:r>
                        <a:rPr kumimoji="0" lang="en-US" sz="2000" kern="1200" dirty="0" smtClean="0"/>
                        <a:t>  </a:t>
                      </a:r>
                      <a:r>
                        <a:rPr kumimoji="0" lang="en-US" sz="2000" kern="1200" dirty="0" err="1" smtClean="0"/>
                        <a:t>ажиллагаа</a:t>
                      </a:r>
                      <a:r>
                        <a:rPr kumimoji="0" lang="en-US" sz="2000" kern="1200" dirty="0" smtClean="0"/>
                        <a:t> </a:t>
                      </a:r>
                    </a:p>
                    <a:p>
                      <a:r>
                        <a:rPr kumimoji="0" lang="en-US" sz="2000" kern="1200" dirty="0" err="1" smtClean="0"/>
                        <a:t>явуулахад</a:t>
                      </a:r>
                      <a:r>
                        <a:rPr kumimoji="0" lang="en-US" sz="2000" kern="1200" dirty="0" smtClean="0"/>
                        <a:t>  </a:t>
                      </a:r>
                      <a:r>
                        <a:rPr kumimoji="0" lang="en-US" sz="2000" kern="1200" dirty="0" err="1" smtClean="0"/>
                        <a:t>шаардлагатай</a:t>
                      </a:r>
                      <a:r>
                        <a:rPr kumimoji="0" lang="en-US" sz="2000" kern="1200" dirty="0" smtClean="0"/>
                        <a:t>  </a:t>
                      </a:r>
                      <a:r>
                        <a:rPr kumimoji="0" lang="en-US" sz="2000" kern="1200" dirty="0" err="1" smtClean="0"/>
                        <a:t>хангалттай</a:t>
                      </a:r>
                      <a:r>
                        <a:rPr kumimoji="0" lang="en-US" sz="2000" kern="1200" dirty="0" smtClean="0"/>
                        <a:t> </a:t>
                      </a:r>
                    </a:p>
                    <a:p>
                      <a:r>
                        <a:rPr kumimoji="0" lang="en-US" sz="2000" kern="1200" dirty="0" err="1" smtClean="0"/>
                        <a:t>хэмжээний</a:t>
                      </a:r>
                      <a:r>
                        <a:rPr kumimoji="0" lang="en-US" sz="2000" kern="1200" dirty="0" smtClean="0"/>
                        <a:t>  </a:t>
                      </a:r>
                      <a:r>
                        <a:rPr kumimoji="0" lang="en-US" sz="2000" kern="1200" dirty="0" err="1" smtClean="0"/>
                        <a:t>хүний</a:t>
                      </a:r>
                      <a:r>
                        <a:rPr kumimoji="0" lang="en-US" sz="2000" kern="1200" dirty="0" smtClean="0"/>
                        <a:t>  </a:t>
                      </a:r>
                      <a:r>
                        <a:rPr kumimoji="0" lang="en-US" sz="2000" kern="1200" dirty="0" err="1" smtClean="0"/>
                        <a:t>нөөц</a:t>
                      </a:r>
                      <a:r>
                        <a:rPr kumimoji="0" lang="en-US" sz="2000" kern="1200" dirty="0" smtClean="0"/>
                        <a:t>,  </a:t>
                      </a:r>
                      <a:r>
                        <a:rPr kumimoji="0" lang="en-US" sz="2000" kern="1200" dirty="0" err="1" smtClean="0"/>
                        <a:t>техник</a:t>
                      </a:r>
                      <a:r>
                        <a:rPr kumimoji="0" lang="en-US" sz="2000" kern="1200" dirty="0" smtClean="0"/>
                        <a:t>,  </a:t>
                      </a:r>
                      <a:r>
                        <a:rPr kumimoji="0" lang="en-US" sz="2000" kern="1200" dirty="0" err="1" smtClean="0"/>
                        <a:t>тоног</a:t>
                      </a:r>
                      <a:r>
                        <a:rPr kumimoji="0" lang="en-US" sz="2000" kern="1200" dirty="0" smtClean="0"/>
                        <a:t> </a:t>
                      </a:r>
                    </a:p>
                    <a:p>
                      <a:r>
                        <a:rPr kumimoji="0" lang="en-US" sz="2000" kern="1200" dirty="0" err="1" smtClean="0"/>
                        <a:t>төхөөрөмж</a:t>
                      </a:r>
                      <a:r>
                        <a:rPr kumimoji="0" lang="en-US" sz="2000" kern="1200" dirty="0" smtClean="0"/>
                        <a:t>, </a:t>
                      </a:r>
                      <a:r>
                        <a:rPr kumimoji="0" lang="en-US" sz="2000" kern="1200" dirty="0" err="1" smtClean="0"/>
                        <a:t>програм</a:t>
                      </a:r>
                      <a:r>
                        <a:rPr kumimoji="0" lang="en-US" sz="2000" kern="1200" dirty="0" smtClean="0"/>
                        <a:t> </a:t>
                      </a:r>
                      <a:r>
                        <a:rPr kumimoji="0" lang="en-US" sz="2000" kern="1200" dirty="0" err="1" smtClean="0"/>
                        <a:t>хангамжтай</a:t>
                      </a:r>
                      <a:r>
                        <a:rPr kumimoji="0" lang="en-US" sz="2000" kern="1200" dirty="0" smtClean="0"/>
                        <a:t>.  </a:t>
                      </a:r>
                    </a:p>
                    <a:p>
                      <a:endParaRPr lang="en-US" sz="2000" dirty="0">
                        <a:latin typeface="Times New Roman" pitchFamily="18" charset="0"/>
                        <a:cs typeface="Times New Roman" pitchFamily="18" charset="0"/>
                      </a:endParaRPr>
                    </a:p>
                  </a:txBody>
                  <a:tcPr/>
                </a:tc>
                <a:tc>
                  <a:txBody>
                    <a:bodyPr/>
                    <a:lstStyle/>
                    <a:p>
                      <a:pPr>
                        <a:buFont typeface="Wingdings" pitchFamily="2" charset="2"/>
                        <a:buChar char="Ø"/>
                      </a:pPr>
                      <a:r>
                        <a:rPr kumimoji="0" lang="mn-MN" sz="2000" kern="1200" dirty="0" smtClean="0"/>
                        <a:t>Тоног төхөөрөмжийн талаар мэдлэгтэй боловсон хүчин дутагдалтай.</a:t>
                      </a:r>
                    </a:p>
                    <a:p>
                      <a:pPr>
                        <a:buFont typeface="Wingdings" pitchFamily="2" charset="2"/>
                        <a:buChar char="Ø"/>
                      </a:pPr>
                      <a:r>
                        <a:rPr kumimoji="0" lang="mn-MN" sz="2000" kern="1200" dirty="0" smtClean="0"/>
                        <a:t>Тоног төхөөрөмж борлууулдаг, тогтмол</a:t>
                      </a:r>
                    </a:p>
                    <a:p>
                      <a:pPr>
                        <a:buFont typeface="Wingdings" pitchFamily="2" charset="2"/>
                        <a:buChar char="Ø"/>
                      </a:pPr>
                      <a:r>
                        <a:rPr kumimoji="0" lang="mn-MN" sz="2000" kern="1200" dirty="0" smtClean="0"/>
                        <a:t>Үйл ажиллагаа явуулдаг аж ахуйн нэгжүүд ховор байдаг</a:t>
                      </a:r>
                      <a:endParaRPr lang="en-US"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1447800" y="914400"/>
            <a:ext cx="3267075" cy="896937"/>
          </a:xfrm>
          <a:prstGeom prst="rect">
            <a:avLst/>
          </a:prstGeom>
          <a:gradFill rotWithShape="0">
            <a:gsLst>
              <a:gs pos="0">
                <a:srgbClr val="FFFFFF"/>
              </a:gs>
              <a:gs pos="100000">
                <a:srgbClr val="B6DDE8"/>
              </a:gs>
            </a:gsLst>
            <a:lin ang="5400000" scaled="1"/>
          </a:gradFill>
          <a:ln w="12700">
            <a:solidFill>
              <a:srgbClr val="92CDDC"/>
            </a:solidFill>
            <a:miter lim="800000"/>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mn-MN" sz="2000" b="0" i="0" u="none" strike="noStrike" cap="none" normalizeH="0" baseline="0" dirty="0" smtClean="0">
                <a:ln>
                  <a:noFill/>
                </a:ln>
                <a:solidFill>
                  <a:schemeClr val="tx1"/>
                </a:solidFill>
                <a:effectLst/>
                <a:latin typeface="Times New Roman" pitchFamily="18" charset="0"/>
                <a:cs typeface="Arial" pitchFamily="34" charset="0"/>
              </a:rPr>
              <a:t>                                    Боломж</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6868" name="Rectangle 4"/>
          <p:cNvSpPr>
            <a:spLocks noChangeArrowheads="1"/>
          </p:cNvSpPr>
          <p:nvPr/>
        </p:nvSpPr>
        <p:spPr bwMode="auto">
          <a:xfrm>
            <a:off x="4724400" y="914400"/>
            <a:ext cx="3035300" cy="896937"/>
          </a:xfrm>
          <a:prstGeom prst="rect">
            <a:avLst/>
          </a:prstGeom>
          <a:gradFill rotWithShape="0">
            <a:gsLst>
              <a:gs pos="0">
                <a:srgbClr val="FFFFFF"/>
              </a:gs>
              <a:gs pos="100000">
                <a:srgbClr val="B6DDE8"/>
              </a:gs>
            </a:gsLst>
            <a:lin ang="5400000" scaled="1"/>
          </a:gradFill>
          <a:ln w="12700">
            <a:solidFill>
              <a:srgbClr val="92CDDC"/>
            </a:solidFill>
            <a:miter lim="800000"/>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mn-MN" sz="2000" b="0" i="0" u="none" strike="noStrike" cap="none" normalizeH="0" baseline="0" dirty="0" smtClean="0">
                <a:ln>
                  <a:noFill/>
                </a:ln>
                <a:solidFill>
                  <a:schemeClr val="tx1"/>
                </a:solidFill>
                <a:effectLst/>
                <a:latin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ts val="1000"/>
              </a:spcAft>
              <a:buClrTx/>
              <a:buSzTx/>
              <a:buFontTx/>
              <a:buNone/>
              <a:tabLst/>
            </a:pPr>
            <a:r>
              <a:rPr lang="mn-MN" sz="2000" dirty="0" smtClean="0">
                <a:latin typeface="Times New Roman" pitchFamily="18" charset="0"/>
                <a:cs typeface="Arial" pitchFamily="34" charset="0"/>
              </a:rPr>
              <a:t> </a:t>
            </a:r>
            <a:r>
              <a:rPr kumimoji="0" lang="mn-MN" sz="2000" b="0" i="0" u="none" strike="noStrike" cap="none" normalizeH="0" baseline="0" dirty="0" smtClean="0">
                <a:ln>
                  <a:noFill/>
                </a:ln>
                <a:solidFill>
                  <a:schemeClr val="tx1"/>
                </a:solidFill>
                <a:effectLst/>
                <a:latin typeface="Times New Roman" pitchFamily="18" charset="0"/>
                <a:cs typeface="Arial" pitchFamily="34" charset="0"/>
              </a:rPr>
              <a:t>Эрсдэл</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6869" name="Rectangle 5"/>
          <p:cNvSpPr>
            <a:spLocks noChangeArrowheads="1"/>
          </p:cNvSpPr>
          <p:nvPr/>
        </p:nvSpPr>
        <p:spPr bwMode="auto">
          <a:xfrm>
            <a:off x="1447800" y="1828800"/>
            <a:ext cx="3267075" cy="4648200"/>
          </a:xfrm>
          <a:prstGeom prst="rect">
            <a:avLst/>
          </a:prstGeom>
          <a:gradFill rotWithShape="0">
            <a:gsLst>
              <a:gs pos="0">
                <a:srgbClr val="FFFFFF"/>
              </a:gs>
              <a:gs pos="100000">
                <a:srgbClr val="B6DDE8"/>
              </a:gs>
            </a:gsLst>
            <a:lin ang="5400000" scaled="1"/>
          </a:gradFill>
          <a:ln w="12700">
            <a:solidFill>
              <a:srgbClr val="92CDDC"/>
            </a:solidFill>
            <a:miter lim="800000"/>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457200" marR="0" lvl="1" indent="0" algn="l" defTabSz="914400" rtl="0" eaLnBrk="1" fontAlgn="base" latinLnBrk="0" hangingPunct="1">
              <a:lnSpc>
                <a:spcPct val="100000"/>
              </a:lnSpc>
              <a:spcBef>
                <a:spcPct val="0"/>
              </a:spcBef>
              <a:spcAft>
                <a:spcPts val="1000"/>
              </a:spcAft>
              <a:buClrTx/>
              <a:buSzTx/>
              <a:buFont typeface="Wingdings" pitchFamily="2" charset="2"/>
              <a:buChar char="Ø"/>
              <a:tabLst/>
            </a:pPr>
            <a:r>
              <a:rPr kumimoji="0" lang="mn-MN" sz="1400" b="0" i="0" u="none" strike="noStrike" cap="none" normalizeH="0" baseline="0" dirty="0" smtClean="0">
                <a:ln>
                  <a:noFill/>
                </a:ln>
                <a:solidFill>
                  <a:schemeClr val="tx1"/>
                </a:solidFill>
                <a:effectLst/>
                <a:latin typeface="Times New Roman" pitchFamily="18" charset="0"/>
                <a:cs typeface="Arial" pitchFamily="34" charset="0"/>
              </a:rPr>
              <a:t>Засгийн газраас ЖДҮ-г дэмжих тал дээр онцгой анхаарч ажиллаж байгаа бөгөөд хөнгөлттэй зээл, баталгаатай сан гаргах, гаалийн татвараас чөлөөлөх зэрэг үйл ажиллагаа явуулж байгаа нь үйлдвэрлэл эрхлэх сонирхлыг нэмэндүүлж байна.</a:t>
            </a:r>
          </a:p>
          <a:p>
            <a:pPr marL="0" marR="0" lvl="0" indent="0" algn="l" defTabSz="914400" rtl="0" eaLnBrk="1" fontAlgn="base" latinLnBrk="0" hangingPunct="1">
              <a:lnSpc>
                <a:spcPct val="100000"/>
              </a:lnSpc>
              <a:spcBef>
                <a:spcPct val="0"/>
              </a:spcBef>
              <a:spcAft>
                <a:spcPts val="1000"/>
              </a:spcAft>
              <a:buClrTx/>
              <a:buSzTx/>
              <a:buFont typeface="Wingdings" pitchFamily="2" charset="2"/>
              <a:buChar char="Ø"/>
              <a:tabLst/>
            </a:pPr>
            <a:r>
              <a:rPr kumimoji="0" lang="mn-MN" sz="1400" b="0" i="0" u="none" strike="noStrike" cap="none" normalizeH="0" baseline="0" dirty="0" smtClean="0">
                <a:ln>
                  <a:noFill/>
                </a:ln>
                <a:solidFill>
                  <a:schemeClr val="tx1"/>
                </a:solidFill>
                <a:effectLst/>
                <a:latin typeface="Times New Roman" pitchFamily="18" charset="0"/>
                <a:cs typeface="Arial" pitchFamily="34" charset="0"/>
              </a:rPr>
              <a:t>Уул уурхайн төслүүд хэрэгжиж эхэлснээр үүнийг дагалдпах ЖДҮ-үүд хөгжинө.</a:t>
            </a:r>
          </a:p>
          <a:p>
            <a:pPr marL="0" marR="0" lvl="0" indent="0" algn="l" defTabSz="914400" rtl="0" eaLnBrk="1" fontAlgn="base" latinLnBrk="0" hangingPunct="1">
              <a:lnSpc>
                <a:spcPct val="100000"/>
              </a:lnSpc>
              <a:spcBef>
                <a:spcPct val="0"/>
              </a:spcBef>
              <a:spcAft>
                <a:spcPts val="1000"/>
              </a:spcAft>
              <a:buClrTx/>
              <a:buSzTx/>
              <a:buFont typeface="Wingdings" pitchFamily="2" charset="2"/>
              <a:buChar char="Ø"/>
              <a:tabLst/>
            </a:pPr>
            <a:r>
              <a:rPr kumimoji="0" lang="mn-MN" sz="1400" b="0" i="0" u="none" strike="noStrike" cap="none" normalizeH="0" baseline="0" dirty="0" smtClean="0">
                <a:ln>
                  <a:noFill/>
                </a:ln>
                <a:solidFill>
                  <a:schemeClr val="tx1"/>
                </a:solidFill>
                <a:effectLst/>
                <a:latin typeface="Times New Roman" pitchFamily="18" charset="0"/>
                <a:cs typeface="Arial" pitchFamily="34" charset="0"/>
              </a:rPr>
              <a:t>Санхүүгийн түрээсийн бүтээгдэхүүн нь зээлийн бүтээгдэхүүнээс илүү уян хатан хөнгөлттэй нөхцөлтэй тул харилцагчдыг татах боломжтой.</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36870" name="Rectangle 6"/>
          <p:cNvSpPr>
            <a:spLocks noChangeArrowheads="1"/>
          </p:cNvSpPr>
          <p:nvPr/>
        </p:nvSpPr>
        <p:spPr bwMode="auto">
          <a:xfrm>
            <a:off x="4724400" y="1828800"/>
            <a:ext cx="3035300" cy="4572000"/>
          </a:xfrm>
          <a:prstGeom prst="rect">
            <a:avLst/>
          </a:prstGeom>
          <a:gradFill rotWithShape="0">
            <a:gsLst>
              <a:gs pos="0">
                <a:srgbClr val="FFFFFF"/>
              </a:gs>
              <a:gs pos="100000">
                <a:srgbClr val="B6DDE8"/>
              </a:gs>
            </a:gsLst>
            <a:lin ang="5400000" scaled="1"/>
          </a:gradFill>
          <a:ln w="12700">
            <a:solidFill>
              <a:srgbClr val="92CDDC"/>
            </a:solidFill>
            <a:miter lim="800000"/>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457200" marR="0" lvl="1" indent="0" algn="l" defTabSz="914400" rtl="0" eaLnBrk="1" fontAlgn="base" latinLnBrk="0" hangingPunct="1">
              <a:lnSpc>
                <a:spcPct val="100000"/>
              </a:lnSpc>
              <a:spcBef>
                <a:spcPct val="0"/>
              </a:spcBef>
              <a:spcAft>
                <a:spcPts val="1000"/>
              </a:spcAft>
              <a:buClrTx/>
              <a:buSzTx/>
              <a:buFont typeface="Wingdings" pitchFamily="2" charset="2"/>
              <a:buChar char="Ø"/>
              <a:tabLst/>
            </a:pPr>
            <a:r>
              <a:rPr kumimoji="0" lang="mn-MN" sz="2000" b="0" i="0" u="none" strike="noStrike" cap="none" normalizeH="0" baseline="0" dirty="0" smtClean="0">
                <a:ln>
                  <a:noFill/>
                </a:ln>
                <a:solidFill>
                  <a:schemeClr val="tx1"/>
                </a:solidFill>
                <a:effectLst/>
                <a:latin typeface="Times New Roman" pitchFamily="18" charset="0"/>
                <a:cs typeface="Arial" pitchFamily="34" charset="0"/>
              </a:rPr>
              <a:t>Санхүүгийн түрээстэй холбоотой хуулийн заалтуудад өөрчлалт орох</a:t>
            </a:r>
            <a:endParaRPr kumimoji="0" lang="en-US"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 typeface="Wingdings" pitchFamily="2" charset="2"/>
              <a:buChar char="Ø"/>
              <a:tabLst/>
            </a:pPr>
            <a:r>
              <a:rPr kumimoji="0" lang="mn-MN" sz="2000" b="0" i="0" u="none" strike="noStrike" cap="none" normalizeH="0" baseline="0" dirty="0" smtClean="0">
                <a:ln>
                  <a:noFill/>
                </a:ln>
                <a:solidFill>
                  <a:schemeClr val="tx1"/>
                </a:solidFill>
                <a:effectLst/>
                <a:latin typeface="Times New Roman" pitchFamily="18" charset="0"/>
                <a:cs typeface="Arial" pitchFamily="34" charset="0"/>
              </a:rPr>
              <a:t>Харилцагчид санхүүгийн түрээсийн талаар мэдлэг, мэдээллээр дутмаг байдаг.</a:t>
            </a:r>
            <a:endParaRPr kumimoji="0" lang="en-US"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181600"/>
          </a:xfrm>
        </p:spPr>
        <p:txBody>
          <a:bodyPr>
            <a:noAutofit/>
          </a:bodyPr>
          <a:lstStyle/>
          <a:p>
            <a:r>
              <a:rPr lang="en-US" sz="2000" b="1" dirty="0" smtClean="0">
                <a:latin typeface="Times New Roman" pitchFamily="18" charset="0"/>
                <a:cs typeface="Times New Roman" pitchFamily="18" charset="0"/>
              </a:rPr>
              <a:t>ХААН </a:t>
            </a:r>
            <a:r>
              <a:rPr lang="en-US" sz="2000" b="1" dirty="0" err="1" smtClean="0">
                <a:latin typeface="Times New Roman" pitchFamily="18" charset="0"/>
                <a:cs typeface="Times New Roman" pitchFamily="18" charset="0"/>
              </a:rPr>
              <a:t>Банкны</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лизингийн</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үйл</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ажиллагааг</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өргөжүүлэх</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талаар</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санал</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зөвлөмж</a:t>
            </a:r>
            <a:r>
              <a:rPr lang="en-US" sz="2000" b="1" dirty="0" smtClean="0">
                <a:latin typeface="Times New Roman" pitchFamily="18" charset="0"/>
                <a:cs typeface="Times New Roman" pitchFamily="18" charset="0"/>
              </a:rPr>
              <a:t>:</a:t>
            </a:r>
            <a:r>
              <a:rPr lang="mn-MN" sz="2000" b="1" dirty="0" smtClean="0">
                <a:latin typeface="Times New Roman" pitchFamily="18" charset="0"/>
                <a:cs typeface="Times New Roman" pitchFamily="18" charset="0"/>
              </a:rPr>
              <a:t/>
            </a:r>
            <a:br>
              <a:rPr lang="mn-MN" sz="2000" b="1"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1.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дотоодод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мөрдөгдөх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журмыг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холбогдох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тогтоомжууд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бодлого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бүртгэлийн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бодлого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холбогдох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бусад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журмуудад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нийцүүлэн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боловсруулж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батлуулах</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2.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төслийн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газрын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мэргэжилтнүүдийг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өндөр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хөгжсөн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орнуудад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сургалтад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хамруулах</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3.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түрээс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төслийн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газарт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тоног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төхөөрөмж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инженерийн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чиглэлээр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мэргэшсэн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ажилтанг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сонгон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шалгаруулж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ажиллуулах</a:t>
            </a:r>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4. </a:t>
            </a:r>
            <a:r>
              <a:rPr lang="en-US" sz="2000" dirty="0" err="1" smtClean="0">
                <a:latin typeface="Times New Roman" pitchFamily="18" charset="0"/>
                <a:cs typeface="Times New Roman" pitchFamily="18" charset="0"/>
              </a:rPr>
              <a:t>Цаашид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бие</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даасан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охин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компани</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байгуулах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талаар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бизнес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төлөвлөгөө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боловсруулж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холбогдох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судалгааг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нарийн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гүйцэтгэж</a:t>
            </a:r>
            <a:r>
              <a:rPr lang="en-US" sz="2000" dirty="0" smtClean="0">
                <a:latin typeface="Times New Roman" pitchFamily="18" charset="0"/>
                <a:cs typeface="Times New Roman" pitchFamily="18" charset="0"/>
              </a:rPr>
              <a:t> “ХААН </a:t>
            </a:r>
            <a:r>
              <a:rPr lang="en-US" sz="2000" dirty="0" err="1" smtClean="0">
                <a:latin typeface="Times New Roman" pitchFamily="18" charset="0"/>
                <a:cs typeface="Times New Roman" pitchFamily="18" charset="0"/>
              </a:rPr>
              <a:t>Лизинг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бие</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даасан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компани</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байгуулах</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
            </a:r>
            <a:br>
              <a:rPr lang="mn-MN"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229600" cy="5181600"/>
          </a:xfrm>
        </p:spPr>
        <p:txBody>
          <a:bodyPr>
            <a:noAutofit/>
          </a:bodyPr>
          <a:lstStyle/>
          <a:p>
            <a:r>
              <a:rPr lang="en-US" sz="2400" b="1" dirty="0" err="1" smtClean="0">
                <a:latin typeface="Times New Roman" pitchFamily="18" charset="0"/>
                <a:cs typeface="Times New Roman" pitchFamily="18" charset="0"/>
              </a:rPr>
              <a:t>Ерөнхйи</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дүгнэлт</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хэрхэн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явагдаж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ХААН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өргөжүүлэх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боломж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нөхцөл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байдлын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хүрээнд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явуулсан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судалгааны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дүнгээр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дараах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дүгнэлтүүдэд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хүрсэн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болно</a:t>
            </a:r>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1.  </a:t>
            </a:r>
            <a:r>
              <a:rPr lang="en-US" sz="2000" dirty="0" err="1" smtClean="0">
                <a:latin typeface="Times New Roman" pitchFamily="18" charset="0"/>
                <a:cs typeface="Times New Roman" pitchFamily="18" charset="0"/>
              </a:rPr>
              <a:t>Эдүгээ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талаас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санхүүжилтийн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шинэ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хэлбэр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хэрэгцээ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шаардлага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Нөгөө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талаас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бусад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байгууллагаас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төрлийн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өргөжүүлэх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сонирхол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асар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2.</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үйлчилгээний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хөгжилд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Олон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Корпораци</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ихээхэн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үүрэг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гүйцэтгэсэн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Япон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Засгийн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газрын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дэмжлэгтэйгээр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төсөл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хэрэгжүүлж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Төслийн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зорилго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хууль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орчинг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таатай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болгох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дотоод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гадаадын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оруулах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боломжийг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болгох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замаар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зээлийн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хөгжүүлэхэд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чиглэгдэж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800600"/>
          </a:xfrm>
        </p:spPr>
        <p:txBody>
          <a:bodyPr>
            <a:noAutofit/>
          </a:bodyPr>
          <a:lstStyle/>
          <a:p>
            <a:r>
              <a:rPr lang="en-US" sz="2000" dirty="0" smtClean="0">
                <a:latin typeface="Times New Roman" pitchFamily="18" charset="0"/>
                <a:cs typeface="Times New Roman" pitchFamily="18" charset="0"/>
              </a:rPr>
              <a:t>4.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хөгжүүлэхэд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санхүүжилт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дутмаг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эрх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зүйн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орчин</a:t>
            </a:r>
            <a:r>
              <a:rPr lang="en-US" sz="2000" dirty="0" smtClean="0">
                <a:latin typeface="Times New Roman" pitchFamily="18" charset="0"/>
                <a:cs typeface="Times New Roman" pitchFamily="18" charset="0"/>
              </a:rPr>
              <a:t> </a:t>
            </a:r>
            <a:r>
              <a:rPr lang="mn-MN" sz="2000" dirty="0" smtClean="0">
                <a:latin typeface="Times New Roman" pitchFamily="18" charset="0"/>
                <a:cs typeface="Times New Roman" pitchFamily="18" charset="0"/>
              </a:rPr>
              <a:t>б</a:t>
            </a:r>
            <a:r>
              <a:rPr lang="en-US" sz="2000" dirty="0" err="1" smtClean="0">
                <a:latin typeface="Times New Roman" pitchFamily="18" charset="0"/>
                <a:cs typeface="Times New Roman" pitchFamily="18" charset="0"/>
              </a:rPr>
              <a:t>оловсронгуй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бэрхшээл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тулгарч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err="1" smtClean="0">
                <a:latin typeface="Times New Roman" pitchFamily="18" charset="0"/>
                <a:cs typeface="Times New Roman" pitchFamily="18" charset="0"/>
              </a:rPr>
              <a:t>Өнөө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үед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лизингийн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үйлчилгээг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улам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өргөжүүлж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нэвтрүүлэх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Монгол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улсын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засгийн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өсөлтийг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нэмэгдүүлэх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жижиг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дунд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үйлдвэрлэлийг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дэмжих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ажилгүйдэл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ядуурлыг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бууруулах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техник</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технологийн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хоцрогдлыг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арилгах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санхүүжилтийн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нэгэн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дэвшилтэт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хэлбэрийг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нэвтрүүлэх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салбарт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эдийн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засгийн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үр</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өгөөжөө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өгөх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зэрэг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чухал</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ач</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холбогдолтой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үүнд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оролцоог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нэмэгдүүлж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шинэ</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төрлийн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бүтээгдэхүүн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гаргаж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нэвтрүүлэх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зайлшгүй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шаардлагатай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208</TotalTime>
  <Words>1076</Words>
  <Application>Microsoft Office PowerPoint</Application>
  <PresentationFormat>On-screen Show (4:3)</PresentationFormat>
  <Paragraphs>160</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Urban</vt:lpstr>
      <vt:lpstr>Агуулага</vt:lpstr>
      <vt:lpstr>       оРШИЛ</vt:lpstr>
      <vt:lpstr>  Нэдүгээр бүлэг. Лизинг, түүний нийгэм эдийн засгийн мөн чанар 1.1  Лизингийн тухай үндсэн ойлголт, түүний үүсэл хөгжил, төрөл  </vt:lpstr>
      <vt:lpstr>Санхүүгийн үйлчилгээ үзүүлэгч талууд нь</vt:lpstr>
      <vt:lpstr>Лизингийн үүсэл хөгжил:</vt:lpstr>
      <vt:lpstr> Хожим  нь  газар, байшин  барилга  болон  бараа  таваар  түрээсэлдэг  болохын зэрэгцээ  аж  үйлдвэр  хөгжихийн  хэрээр  түрээсээр  олгож  буй  барааны  хүрээ тэлэгдэж, төмөр  замын  тээвэр, чулуун  нүүрсний  аж  үйлдвэр  нь  түрээсийг хөгжүүлэхэд онцгой үүрэг гүйцэтгэсэн.   Лизинг гэдэг үг 19-р зууны сүүл үеэс хэрэглэгдэх болсон ба 1877 онд “Бэлл” гэдэг телефон  утасны  компани  өөрийн  үйлдвэрлэсэн  утасны  аффаратыг худалдахгүйгээр түрээслэх шийдвэр гаргаж байжээ. Энэ мөчөөс эхлэн дэлхий нийтэд ЛИЗИНГ гэдэг ойлголт гарах болжээ.      </vt:lpstr>
      <vt:lpstr>Орчин үеийн лизинг:   1952 онд  АНУ-н  Сан  Франциско  хотод “United states leasing corporation” гэдэг лизингийн анхны нийгэмлэгийг Генри Шофельд үүсгэн байгуулсан нь орчин үеийн лизингийн хөгжилд үнэтэй түлхэц оруулсан. Цаашид маш богино хугацаанд лизинг нь  АНУ-д  эдийн  засгийн  үйл  ажиллагааны  гол  хэрэгслийн  нэг  болжээ.  Европд санхүүгийн түрээс 1950-иад оны сүүл 1960-аад оны эхээр хөгжиж эхэлжээ.    1970-аад оноос санхүүгийн түрээс Өмнөд Америк, Ази болон Африкийн орнуудад хөгжиж, 1980-аад  онд  үндсэндээ  дэлхий  нийтээр  санхүүгийн  түрээсийн  үзэл баримтлалыг хүлээн зөвшөөрсөн юм. Өнөө үед санхүүгийн түрээс нь жижиг дунд үйлдвэрлэгчид, бизнес эрхлэгчдийн хувьд үндсэн хөрөнгөтөй болох, үйлдвэрлэлээ шинэчлэх  санхүүгийн  хамгийн  үр  ашигтай  хэлбэр  болж  байгаа  ба  янз  бүрийн салбарын олон олон хэлцлийг санхүүгийн түрээсээр санхүүжүүлэх болсон.   </vt:lpstr>
      <vt:lpstr> Австралид лизингийн үзүүлэлтүүд Европынхоос өндөр  ба Австралийн  аж  үйлдвэрийн  бүх  хөрөнгө  оруулалтын  гуравны  нэг  нь  лизингийн үндсэн дээр санхүүжигддэг байна. Хамгийн  сүүлийн  үеийн  судалгаагаар  дэлхийд  лизингийн  нийт  хэмжээгээр  АНУ, Япон, Канад, Герман  зэрэг  улсууд  тэргүүлж  байгаа  бол  Азид  Япон, Энэтхэг, Хятад, Өмнөд Солонгос зэрэг улсууд тэргүүлж байна.   Манай хойд хөрш ОХУ-д 1970-аад оны үеэс лизингийн үйл ажиллагаа материал техникийн  хангамжид  техник  тоног  төхөөрөмжийг  прокатаар  өгөх  хэлбэрээр Ленинград, Москва, Казань зэрэг 6 хотод, 1980 он гэхэд ЗХУ /хуучнаар/ 42 хотыг хамарч  байсан  байна. 1996 онд “Лизингийн  үйл  ажиллагааны  лицензийн  тухай” тогтоол  гарч, улмаар 1998 онд “Лизингийн  тухай” хуультай  болж  дотоод  болон гадаадад  лизингийн  үйл  ажиллагаа  явуулах  хууль  эрх  зүйн  орчноо  бүрдүүлжээ.  </vt:lpstr>
      <vt:lpstr> Түрээслэгчийн хувьд санхүүгийн түрээс нь дараах давуу талтай:</vt:lpstr>
      <vt:lpstr>Лизингийг дараах хүчин зүйлээр ангилж болно. Үүнд:</vt:lpstr>
      <vt:lpstr> 1.  Хэлэлцээрт оролцогчдын тооноос хамаарч дараах байдлаар ангилдаг:   -  Хоёр  талт  лизингийн  хэлэлцээр /Шууд  лизинг/ - Энд  өмчийг  нийлүүлэгч, үйлдвэрлэгч болон лизинг хүсэгч талууд оролцоно  -  Олон талт хэлэлцээр /Шууд бус лизинг/ - Энэ тохиолдолд өмчийг нийлүүлэгч талаас  санхүүгийн  зуучлагч  тал  худалдан  аваад  лизинг  хүсэгч  талд лизингээр  олгоно. Өөрөөр  хэлбэл  гурван  тал  оролцож, гурван  талт хэлэлцээр байгуулна.   </vt:lpstr>
      <vt:lpstr>2.  Өмчийн төрлөөр:  -  Хөдлөх  хөрөнгийн  лизинг /ажлын  болон  үйлдвэрийн  төрөл  бүрийн  салбаруудын техник, тоног төхөөрөмжүүд, тооцоолон бодох болон           албан тасалгааны хэрэгслүүд, тээврийн хэрэгслүүд г.м/  -   Үл хөдлөх хөрөнгийн лизинг /Үйлдвэрийн барилга байгууламжууд г.м/  </vt:lpstr>
      <vt:lpstr> 3.  Үйл ажиллагаа явагдаж буй зах зээлийн хэлбэрээр нь:   -  Дотоод лизинг – Оролцогчид нь бүгд нэг улсынх байна.  -  Гадаад лизинг – Лизинг олгогч ба лизинг хүсэгчид нь өөр өөр улсынх байх бөгөөд  эсвэл  өмч  худалдагч  нь  гуравдагч  улсад  байна   </vt:lpstr>
      <vt:lpstr>4.  Төлбөр төлөх нөхцөлөөр нь:   -  Мөнгөн төлбөртөй лизинг – Төлбөр нь мөнгөн хэлбэрээр хийгдэнэ.  -  Төлөөслөх  төлбөртөй  лизинг – Лизин  авагч  нь  түрээслэж  буй  тоног төхөөрөмжийг  ашиглан  үйлдвэрлэсэн  бүтээгдэхүүнээр  эсвэр  угтвар үйлчилгээ үзүүлснээр төлбөрийг хийнэ.  -  Холимог  төлбөртөй  лизинг – Хагас  төлбөрийг  мөнгөөр  хагасыг  нь бүтээгдэхүүн, үйлчилгээгээр хийнэ.  </vt:lpstr>
      <vt:lpstr> 5.  Лизингийн обьектыг дагалдах үйлчилгээгээр нь:    Цэвэр лизинг – Лизинг авагч нь обьектын бүх үйлчилгээг өөрөө хариуцна. Иймд лизингийн төлбөрт үйлчилгээтэй холбогдон гарах зардлыг тусгадаггүй байна. Энэ нь хамгийн дэлгэрсэн хэлбэр юм.  -  Нэмэлт үйлчилгээтэй лизинг – Лизинг олгогч нь тоног төхөөрөмжийн засвар үйлчилгээ, даатгалын  болон  бусад  үйлчилгээг  заавал  хариуцна.   </vt:lpstr>
      <vt:lpstr>6.  Лизингийн гэрээний хугацаанд элэгдэл хорогдол болон зардлаа нөхөх        байдлаас нь хамаарч:  -  Бүрэн төлөгдөх лизинг – Энэ нь гэрээний хугацаа нь өмчийг бүрэн ашиглаж элэгдлийг  гүйцээх  хугацаатай  тохирч  лизинг  олгогчид  өмчийн  үнийг  бүрэн төлдөг лизингийн хэлбэр юм.  -  Бүрэн төлөгдөхгүй лизинг – Энэ нь өмчийн зардал болон элэгдлийг гүйцэд тооцохгүйгээр лизинг олгогчид өмчийн үнийн хэсгийг төлнө. Өөрөөр хэлбэл лизинг олгогч нь нэг удаагийн лизингээр зардлаа бүрэн нөхөж чаддаггүй.  </vt:lpstr>
      <vt:lpstr>7.  Лизингийн үйлчилгээг үргэлжлэх хугацаагаар нь:  Богино хугацаат – 1 хүртэлх жил  Дунд хугацаат – 1-3 жил  Урт хугацаат – 3-с дээш жил    </vt:lpstr>
      <vt:lpstr>Лизингийн онцгой төрлүүд:    1.  Буцах лизинг /Sale and leaseback/  Шууд лизингийн нэг  жишээ бөгөөд энэ нь нилээд өргөнөөр хэрэглэгддэг байна. Зарим  үйлдвэрүүд /лизинг  авагч/ тоног  төхөөрөмж  эзэмшдэг  боловч  түүнд үйлдвэрлэл явуулах хүрэлцэхүйц санхүүгийн боломж дутмаг байдаг. Иймд эдгээр үйлдвэр нь лизингийн компани олоод түүнд өөрийн тоног төхөөрөмжөө зарах ба лизинг олгогч тухайн өмчийг буцаагаад тэр үйлдвэрт нь лизингээр олгодог байна.    </vt:lpstr>
      <vt:lpstr>2.  Сувлизинг /Suv-leasing/  Энэ  төрлийн  лизингийн  үед  зуучлагчдыг  ашиглан  лизингийн  үйл  ажиллагааг явуулдаг. Өөрөөр  хэлбэл, гол  лизинг  олгогч  нь  зуучлагчаар  дамжуулж  лизинг авагчид тоног төхөөрөмжийг олгоно</vt:lpstr>
      <vt:lpstr>3.  Салангид лизинг.   Нэмэлт нөөц дайчлах мөн хэсэгчлэн санхүүжүүлэх лизинг ч гэж нэрлэдэг. Энэ нь олон  шугамт  санхүүжилттэй  холбоотой  ба  лизинг  олгогчид  эрсдэл  ихтэй, өртөг өндөртөй төслүүдийг санхүүжүүлэхэд хэрэглэдэг лизингийн хамгийн нарийн төрөл юм. Салангид  лизингийн  үед  лизинг  олгогч  өмч  худалдан  авахдаа  түүний  үнийн тодорхой хувийг төлөх бөгөөд үлдсэн хэсгийг нэг буюу хэд хэдэн зээлдүүлэгчээс зээлж  хийдгээрээ  онцлог  байдаг.    </vt:lpstr>
      <vt:lpstr>4.  Борлуулалтыг дэмжих лизинг  Хөрөнгийг  нийлүүлэгч  болон  лизингийн  компанийн  хооронд  байгуулсан  тусгай гэрээний  үндсэн  дээр  өмч  хөрөнгийг  борлуулахад  энэ  лизингийг  ашигладаг.  </vt:lpstr>
      <vt:lpstr>1.2 Лизингийн салбарын өнөөгийн байдал, хууль эрх зүйн орчин, лизингийн үйлчилгээ хөгжихөд тулгарч буй бэрхшээл  Өнөөгийн байдал:2010 оны  байдлаар  Монголд 80-аад  орны 4000 гаруй  гадаадын  хөрөнгө оруулалттай компани бүртгэгдсэн  байна. Гадаадын нийт шууд хөрөнгө оруулалт ойролцоогоор 2.15 тэрбум ам.долларт хүрсний бараг тэн хагасыг газрын тос, уул уурхайн  салбарт  хийгдсэн  хөрөнгө  оруулалт  эзэлж  байна. Бусад  салбаруудад хийгдсэн  хөрөнгө  оруулалтыг  авч  үзвэл  худалдааны  ба  хоолны  газруудад 17.7 хувь, банк  санхүүгийн  салбарт 14.9 хувь, хөнгөн  үйлдвэрт 8.2 хувь, барилгын материалын үйлдвэрлэлд 6.5 хувь ба бусад салбарт 3.3 хувьтай байна.    </vt:lpstr>
      <vt:lpstr>Slide 23</vt:lpstr>
      <vt:lpstr>Лизингийн салбар  2006 оноос  лизингийн  үйлчилгээ  Монгол  улсад  идэвхтэй  хөгжиж  эхэлсэн  ба Монгол  улсын  засгийн  газар  болон  хандивлагчдийн  зүгээс  лизингийн  салбарыг дэмжих зорилгоор олон тооны арга хэмжээг авч хэрэгжүүлж ирсэн. 1990 ээд  оны  дунд  үеэс  хэдийгээр  лизингийн  нааштай  орчин, хууль  эрхзүйн зохицуулалт  дутагдалтай  байсан  ч  санхүүгийн  байгууллагууд  түүнчлэн  тоног төхөөрөмж борлуулалгчид, бусад бараа борлуулагчид хүртэл лизинг санал болгож байсан нь лизингийн эрэлт хэрэгцээ өндөр байгааг харуулж байлаа.   2010 онд хийгдсэн судалгаагаар нийт лизингийн 71 хувийг банкны салбар олгосон байна.   </vt:lpstr>
      <vt:lpstr>Slide 25</vt:lpstr>
      <vt:lpstr> 2005 онд 7 банк  лизинг  санал  болгож  байсан  ба 2007 онд  энэ  тоо 11-д  хүрсэн боловч 2009 оноос лизинг олгож байгаа банкны тоо 5 болтлоо буураад байна. Энэ нь монгол улсын эдийн засаг болон арилжааны банкнуудад тулгарсан хүндрэлтэй шууд  холбоотой. Эдийн  засагт  сэргэлт  ажиглагдаж  банкуудын  эх  үүсвэр сайжрахын  хэрээр  лизингийн  нөхцлийг  түрээслэгчид  таатай  байдлаар  хугацааг уртасгаж, хүүгийн  хэмжээг  бууруулж  байгаа  ч  банкуудын  санал  болгож  байгаа лизингийн 90 гаруй  хувь  нь  урьдын  адил  хэрэглээний  бараа  болон  хувийн автомашиныг санхүүжүүлсээр байна.   </vt:lpstr>
      <vt:lpstr>Slide 27</vt:lpstr>
      <vt:lpstr> Банкуудын лизингийн дундаж нөхцлүүд, 2003 – 2011 он  </vt:lpstr>
      <vt:lpstr> Лизингийн хугцаа 2003 онд зургаан сар байсан бол 2010 онд 24 сар болж уртассан, мөн бусад нөхцөлүүд улам таатай болж байгаа нь лизингийн зах зээл улам тогтвортой болж, түрээслүүлэгчдийн эрсдлийг хүлээх чадвар сайжирсныг харуулж байна. Мөн дундаж хүүгийн хэмжээ тогтмол буурч байна. Банкуудын олгосон нийт лизингийн 90 гаруй хувь нь Монгол төгрөгөөр хийгдсэн байна. Тоног төхөөрөмж нийлүүлэгчид Тоног төхөөрөмжөө лизингээр олгож буй нийлүүлэгчдийн тоо 2005 онд 4 байсан бол 2007 онд 15 болж нэмэгджээ.  </vt:lpstr>
      <vt:lpstr>Хууль эрх зүйн орчин: Одоогийн  хууль  эрхзүйн  орчин  бусад  түрээслүүлэгчидтэй  харьцуулахад  тоног төхөөрөмж  нийлүүлэгчдэд  хамгийн  таатай  нөхцлийг  бүрдүүлж  байгаа  юм. Тэд лизингийн  хүүгийн  орлогыг  нэмэгдсэн  өртгийн  албан  татвараас  чөлөөлүүлэн, тэдний  үйлчлүүлэгчид буюу  тоног  төхөөрөмж  түрээслэгчид  түрээсийн  төлбөрийн хүүг  байгууллагын  албан  татвар  ноогдуулах  орлогоосоо  хасуулж  татварын хөнгөлөлт  эдэлж  байна. Харин  банкны  үйлчлүүлэгчдийн  хувьд  дийлэнх  нь лизингийг  хувийн  хэрэгцээнд  авч  бизнесийн  зорилгоор  ашиглахгүй  байгаа  тул энэхүү татварын хөнгөлөлтийг эдэлж чадахгүй байна. Үндэсний татварын ерөнхий газрын  мэдээлснээр 2007 оны 10-р  сарын 01-ний  байдлаар  нийт 429 татвар төлөгчид  энэхүү  заалтын  хүрээнд  орлогын  татвараасаа 2.6 сая  ам.долларыг чөлөөлүүлсэн байна</vt:lpstr>
      <vt:lpstr>Бельги, Пранц, Герман зэрэг зэрэг улсууд  лизингийн  тусгай  хууль  тогтоомжтой  байхад  АНУ, Англи  зэрэг  улс лизингийн  үйл  ажиллагааг  тусгай  хууль  тогтоомжоор  бус  харин  шүүхийн шийдвэрээр, нэртэй  компаниудын  лизингийн  практик  үйл  ажиллагаагаар зохицуулдаг  байна . Ер  нь  лизингийн  тухай  хуулиуд  нь 5-8 зүйл  ангийг  агуулсан байдаг  байна. Монгол  улсын  засгийн  газрын 2004-2008 оны  үйл  ажиллагааны  хөтөлбөрт лизингийг хөгжүүлэх зорилгыг дэвшүүлсэн бөгөөд үүнд санхүүгийн секторыг хүчтэй болгох, өргөн  цар  хүрээ  бүхий  санхүүгийн  зуучлалыг  хөгжүүлэх, бизнесийн  эрх чөлөөг  баталгаажуулж  хувийн  хэвшил, түүнд  оруулах  хөрөнгө  оруулалтыг нэмэгдүүлэхийг  заасан Монгол  улсын  иргэний  эрхзүйд  лизингийг  түрээсийн  нэгэн  хэлбэр  гэж тооцдог.</vt:lpstr>
      <vt:lpstr>Санхүүгийн түрээсийн үйл ажиллагааг зохицуулж буй хууль, эрхзүйн орчин:   -  Санхүүгийн түрээсийн тухай хууль  -  Банкны тухай хууль  -  Иргэний хууль  -  Даатгалын тухай хууль  -  Татварын  багц  хуулиуд /НӨАТ-ын  тухай  хууль, ААН-ийн  албан       татварын тухай хууль/  -  Нягтлан бодох бүртгэлийн тухай хууль  -  Аж ахуйн үйл ажиллагааны тусгай зөвшөөрлийн тухай хууль зэрэг  холбогдох хууль тогтоомжууд.     </vt:lpstr>
      <vt:lpstr>Лизингийн үйлчилгээ хөгжихөд тулгарч буй бэрхшээл  1.  Арилжааны банкууд нь Банкны тухай хуулийн 2-р бүлгийн 6-р зүйлд заасны дагуу  Монголбанкны  тусгай  зөвшөөрлийн  үндсэн  дээр  үйл  ажиллагаа явуулдаг байгууллага юм. Гэвч Банкны тухай хуулийн 2-р бүлгийн 6-р зүйл буюу “Банкны  эрхлэх  үйл  ажиллагаа” хэсгийн 1.10  буюу “санхүүгийн түрээсийн  үйл  ажиллагаа” гэсэн  заалтыг 2006.06.22-ны  өдрийн  хуулиар хүчингүй  болгосон. Иймд  арилжааны  банкууд  санхүүгийн  түрээсийн үйлчилгээ явуулах эрхгүй мэт болж байгаа юм. Энэ талаар Монгол Улсын дээд шүүх болон  холбогдох газруудаас тайлбар гаралгүй өдийг хүрсэн  ба 2010 онд  батлагдсан  банкны  тухай  хуульд  санхүүгийн  түрээсийн  үйл ажиллагааг арилжааны банкууд эрхэлж болохоор зааж өгсөн.    </vt:lpstr>
      <vt:lpstr>2.  Санхүүгийн түрээсийн тухай хуулийн 7-р зүйлийн 7.1-д түрээсийн гэрээний нийт  үнэ  нь  түрээсийн  төлбөр  ба  түрээсийн  хүүнээс  бүрдэнэ  гэж  заасан байна. Харин  түрээслэгч  түрээсийн  төлбөрийг  гэрээнд  заасан  хугацаанд төлөөгүй  тохиолдолд  нэмэгдүүлсэн  хүү  төлөх  талаар  хуулинд  тусгаагүй байгаа нь түрээслэгчийн санхүүгийн хариуцлагыг сулруулж “Банк эрх бүхий хуулийн  этгээдийн  мөнгөн  хадгаламж  төлбөр  тооцоо, зээлийн  үйл ажиллагааны  хууль”-ийн 24, 25 дугаар  зүйлийн  заалтуудтай  зөрчилдөж байна.   </vt:lpstr>
      <vt:lpstr>3.  Монгол улсын иргэний хуулийн 182 дугаар зүйл, Санхүүгий түрээсийн тухай хуулийн 19 дүгээр зүйлийн 19.1-д тус тус түрээсийн зүйл болон тэдгээртэй холбоотой эрхийг Улсын бүртгэлд бүртгүүлж болно гэж заасан байдаг. Холбогдох  хууль  тогтоомжид  хөдлөх  эд  хөрөнгө болон  түүнтэй  холбоотой эрхийг  улсын  бүртгэлд  бүртгүүлж  болохоор  заасан  боловч  практик  дээр бүртгэл  хийсэн  тохиолдол  бараг  байдаггүй. Энэ  нь  хөрөнгийн  бүртгэлийн байгууллагын  үйл  ажиллагаатай  шууд  хамааралтай  бөгөөд  сүлжээ, техникийн боломж бага, лавлагаа удаа, үйлчилгээний төлбөр өндөр зэрэг нь нөлөөлж байна.  </vt:lpstr>
      <vt:lpstr>4.  Иргэний тухай хуулийн 312 дугаар зүйлийн 312.1-д “Санхүүгийн түрээсийн гэрээгээр  түрээслэгч  нь  гэрээнд  заасан  хугацаагаар  түрээслэгчийн ашиглалтад  эд  хөрөнгө  шилжүүлэх, түрээслэгч  нь  тогтмол  хугацаанд түрээсийн  төлбөрийг  төлөх  үүргийг  тус  тус  хүлээнэ” гэсэн  заалт  байдаг. Гэтэл  Иргэний  хуулийн 499 дүгээр  зүйлийн 499.4-т “Тээврийн  хэрэгсэл ашиглагчийг өмчлөгч буюу эзэмшигч өөрөө томилсон буюу өөрөө түүнд уг хэрэгслийг  шилжүүлэн  өгсөн  бол  бусдад учирсан  гэм  хорыг  өмчлөгч  буюу эзэмшигч  хариуцан  арилгах  үүрэгтэй” гэж  заасны  дагуу  түрээслүүлэгч хариуцлага хүлээх болж байна.   </vt:lpstr>
      <vt:lpstr>5.  Эрүүгийн  хуулийн 49 дүгээр  зүйлийн 49.2-т “Гэмт  хэрэг  үйлдэж  олсон  эд зүйл  буюу  түүний  үнэ, гэмт  хэрэг  үйлдэхэд  хэрэглэсэн  зэвсэг, тээврийн болон бусад хэрэгслийг эд хөрөнгө хураах ялаас гадуур заавал хураана” гэж заасан байдаг.  Санхүүгийн түрээсийн зүйл нь барьцаа хөрөнгө  болдог бөгөөд дээрх хоёр нөхцөл  байдал  үүссэн  тохиолдолд  түрээслүүлэгч  нь  шууд  эрсдэлд  орох магадлалатай байна.    </vt:lpstr>
      <vt:lpstr>Хоёр дугаар бүлэг. Банкны  лизингийн  үйл  ажиллагааг  өргөжүүлэх  нь /ХААН Банкны жишээн дээр/   2.1 ХААН Банкны өнөөгийн лизингийн үйл ажиллагаа  Банкны үйл ажиллагаа ХААН  Банк  нь 2000 оноос  Монголын  банк  санхүүгийн  салбарт  тогтвортой  үйл ажиллагаа  явуулж байгаа  томоохон  банкны  нэг  бөгөөд  орон  даяар  байрлах 100 хувь  онлайн  системд  холбогдсон 491 салбар  нэгжээрээ  дамжуулан  харилцах, хадгаламж, зээл, мөнгөн шилжүүлэг зэрэг санхүүгийн үйлчилгээ үзүүлэхээс гадна мобайл банк, интернэт банк, АТМ үйлчилгээ, ХААН Банктай хамтран ажилдаг 880 гаруй  картаар  үйлчлэгч  байгууллагуудаар  бэлэн  бус  төлбөр  тооцоо  хийх  зэрэг санхүүгийн үйлчилгээ үзүүлдэг.   Өнөөгийн байдлаар 16 нэр төлийн зээлийн бүтээгдэхүүн, 17 төрлийн харилцах, 17 төрлийн хадгаламжийн бүтээгдэхүүнээр үйлчилж байгаагаас гадна Засгийн газрын болон  Олон  улсын  донор  байгууллагуудтай  хамтран 20 гаруй  төрлийн  төслийн зээлийг харилцагчдад санал болгон үйлчилж байна.  </vt:lpstr>
      <vt:lpstr>Лизингийн зээлийн үйл ажиллагаа: ХААН  Банк  нь 2005 оноос  лизингийн  зээлийг  олгож  эхэлсэн  ба  эхний  үед Улаанбаатар  хотын  нэр  бүхий  салбаруудаар  дамжуулан  олгож  байсан  бол өнөөдрийн  байдлаар  Улаанбаатар  болон  орон  нутаг  дахь  бүх  салбар нэгжүүдээрээ дамжуулан лизингийн зээлийг олгож байна. </vt:lpstr>
      <vt:lpstr>Нийт багцын 64 хувийг цахилгаан бараа болон автомашины лизинг эзэлж байна. ХААН Банк нь лизингийн үйлчилгээ үзүүлж эхэлснээсээ хойш 1000 гаруй бэлтгэн нийлүүлэгч байгууллагатай хамтран ажиллах гэрээ байгуулан ажиллаж байсан ба 2011 оны 01-р  сарын  байдлаар  гэрээний  хугацаа  хүчинтэй 465 иргэн, аж  ахуйн нэгжтэй хамтран ажиллаж байна. </vt:lpstr>
      <vt:lpstr>2.2 ХААН Банкны лизингийн үйл ажиллагааг өргөжүүлэх нь   Өнөөгийн  ХААН  Банкны  лизингийн  үйл  ажиллагаа  нь  иргэд, аж  ахуйн нэгжийн хэрэглээнд шаардагдах бараа бүтээгдэхүүнийг лизингээр олгож байгаа ба цаашид  бүх  төрлийн  үйлдвэрлэлийн  тоног  төхөөрөмжүүд, хүнд  даацын  машин механизм  зэрэг  бараа  бүтээгдэхүүнийг  санхүүгийн  түрээсээр  олгох  зайлшгүй шаардлага урган гарч ирж байна.  Монгол улсын Засгийн газраас эдийн засгийн 90 гаруй хувийг бүрдүүлж буй Жижиг  дунд  үйлдвэрлэл  эрхлэгчдийг  дэмжих  талаар  цогц  бодлого, хөтөлбөр боловсруулж хэрэгжүүлж  байгаа  ба  үйлдвэрлэлийн  тоног  төхөөрөмжийг гаалийн татвараас чөлөөлөх, зарим нэр төрлийн экспортын бараа бүтээгдэхүүнийг гаалийн татвараас чөлөөлөх, үйлдвэрлэл эрхлэгчдэд олон улсын байгууллагуудаас авсан хөнгөлөлттэй зээлийн хөрөнгө болон Засгийн газрын хөрөнгөөр бага хүүтэй, урт хугацаатай зээл олгох зэрэг үйл ажиллагааг эхлүүлээд байна. Санхүүгийн түрээсийн үйлчилгээг үзүүлснээр бизнес эрхлэгчдэд орчин  үеийн тоног төхөөрөмжөөр үйлдвэрлэлийн хүчин чадлыг нэмэгдүүлэх, шинэ ажлын байр нэмэгдүүлэх, орлого  нэмэгдүүлэхэд  дэмжлэг  болох  таатай  үр  дагавар  авчрах онцлогтой. </vt:lpstr>
      <vt:lpstr> 2008 онд  Олон  Улсын  Санхүүгийн  Корпораци (ОУСК)-аас  хийсэн  судалгаагаар лизингийн салбарын багцын эргэн төлөлт 90 гаруй хувьтай байгааг тодорхойлжээ. Энэхүү  үзүүлэлт  нь  лизингийн  салбарын  тогтворжилтыг  харуулахын  зэрэгцээ лизингийн  гэрээний  нөхцөл, хугацаа, хүүгийн  хэмжээ  өрсөлдөхүйц  эрэлттэй байгааг тодорхойлж байна. Лизингийн салбарын хөгжил нь Монгол улсыг эд материал нийлүүлэгч орноос эцсийн  бүтээгдэхүүн  үйлдвэрлэгч  орон  болгоход  түлхэц  өгөх  хэрэгсэл  болох  нь хэдийнээ тодорхой болжээ. Гэсэн хэдий ч санхүүгийн түрээсийн эрх зүйн орчныг боловсронгуй  болгох, татварын  орчныг  сайжруулах, хууль  тогтоомжуудын нийцэлтийг боловсронгуй болгох ажил хийгдэх шаардлага тулгарч байна</vt:lpstr>
      <vt:lpstr>  SWOT шинжилгээ   </vt:lpstr>
      <vt:lpstr>Slide 44</vt:lpstr>
      <vt:lpstr>Slide 45</vt:lpstr>
      <vt:lpstr>ХААН Банкны лизингийн үйл ажиллагааг өргөжүүлэх талаар санал, зөвлөмж: 1. Банкны  дотоодод  мөрдөгдөх  санхүүгийн  түрээсийн  журмыг  Монгол  улсын холбогдох хууль тогтоомжууд, банкны зээлийн бодлого, бүртгэлийн бодлого болон холбогдох бусад журмуудад нийцүүлэн боловсруулж батлуулах.    2. Санхүүгийн түрээс, төслийн зээлийн газрын мэргэжилтнүүдийг лизинг өндөр хөгжсөн орнуудад сургалтад хамруулах.  3. Санхүүгийн  түрээс, төслийн  зээлийн  газарт  тоног  төхөөрөмж  болон инженерийн  чиглэлээр  мэргэшсэн  нэг  ажилтанг  сонгон  шалгаруулж ажиллуулах.  4. Цаашид  бие  даасан  лизингийн  охин  компани  байгуулах  талаар  бизнес төлөвлөгөө боловсруулж, холбогдох бүх судалгааг нарийн гүйцэтгэж “ХААН Лизинг” лизингийн бие даасан компани байгуулах.     </vt:lpstr>
      <vt:lpstr>Ерөнхйи дүгнэлт Монгол  улсад  лизингийн  үйлчилгээ  хэрхэн  явагдаж  байгаа  болон  ХААН  Банкны лизингийн  үйлчилгээг  өргөжүүлэх  боломж, нөхцөл  байдлын  хүрээнд  явуулсан судалгааны үр дүнгээр дараах дүгнэлтүүдэд хүрсэн болно.   1.  Эдүгээ монгол улсад нэг талаас санхүүжилтийн шинэ хэлбэр болох лизингийг хөгжүүлэх  хэрэгцээ  шаардлага  байна. Нөгөө  талаас  банк  болон  санхүүгийн үйлчилгээний  бусад  байгууллагаас  энэ  төрлийн  үйлчилгээг  өргөжүүлэх сонирхол асар их байна.    2.  Лизингийн үйлчилгээний хөгжилд “Олон Улсын Санхүүгийн Корпораци” ихээхэн үүрэг  гүйцэтгэсэн. Япон  улсын  Засгийн  газрын  санхүүгийн  дэмжлэгтэйгээр Монголд лизингийг хөгжүүлэх төсөл хэрэгжүүлж байна. Төслийн гол зорилго нь лизингийг хөгжүүлэх хууль эрх зүйн орчинг таатай болгох, энэ салбарт дотоод гадаадын  хөрөнгө  оруулах  боломжийг  бий  болгох  замаар  лизингийн  зах зээлийн хөгжүүлэхэд чиглэгдэж байна.   </vt:lpstr>
      <vt:lpstr>4.  Лизингийн үйлчилгээг  хөгжүүлэхэд санхүүжилт дутмаг, эрх зүйн  орчин боловсронгуй бус зэрэг бэрхшээл тулгарч байна.   Өнөө  үед  лизингийн  үйлчилгээг  улам  бүр  өргөжүүлж  бүх салбарт  нэвтрүүлэх  нь Монгол  улсын  эдийн  засгийн  өсөлтийг  нэмэгдүүлэх, жижиг  дунд  үйлдвэрлэлийг дэмжих, ажилгүйдэл, ядуурлыг бууруулах, техник технологийн хоцрогдлыг арилгах, санхүүжилтийн нэгэн дэвшилтэт хэлбэрийг нэвтрүүлэх, бүх салбарт эдийн засгийн үр өгөөжөө өгөх зэрэг чухал ач холбогдолтой ба үүнд банкны оролцоог нэмэгдүүлж, шинэ төрлийн бүтээгдэхүүн гаргаж нэвтрүүлэх зайлшгүй шаардлагатай байна.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Acer</dc:creator>
  <cp:lastModifiedBy>user</cp:lastModifiedBy>
  <cp:revision>27</cp:revision>
  <dcterms:created xsi:type="dcterms:W3CDTF">2012-05-07T15:28:11Z</dcterms:created>
  <dcterms:modified xsi:type="dcterms:W3CDTF">2013-08-27T09:52:35Z</dcterms:modified>
</cp:coreProperties>
</file>