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7" r:id="rId10"/>
    <p:sldId id="269" r:id="rId11"/>
    <p:sldId id="270" r:id="rId12"/>
    <p:sldId id="264" r:id="rId13"/>
    <p:sldId id="268" r:id="rId14"/>
    <p:sldId id="265" r:id="rId15"/>
    <p:sldId id="271" r:id="rId16"/>
    <p:sldId id="266"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33D958D-A556-4099-A89C-05430B21E5DE}" type="datetimeFigureOut">
              <a:rPr lang="en-US" smtClean="0"/>
              <a:t>3/17/2015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A114AC-7A92-414E-9E05-9A0F47AAB379}"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7854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33D958D-A556-4099-A89C-05430B21E5DE}" type="datetimeFigureOut">
              <a:rPr lang="en-US" smtClean="0"/>
              <a:t>3/17/2015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A114AC-7A92-414E-9E05-9A0F47AAB379}" type="slidenum">
              <a:rPr lang="en-US" smtClean="0"/>
              <a:t>‹#›</a:t>
            </a:fld>
            <a:endParaRPr lang="en-US"/>
          </a:p>
        </p:txBody>
      </p:sp>
    </p:spTree>
    <p:extLst>
      <p:ext uri="{BB962C8B-B14F-4D97-AF65-F5344CB8AC3E}">
        <p14:creationId xmlns:p14="http://schemas.microsoft.com/office/powerpoint/2010/main" val="359693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3D958D-A556-4099-A89C-05430B21E5DE}" type="datetimeFigureOut">
              <a:rPr lang="en-US" smtClean="0"/>
              <a:t>3/17/2015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A114AC-7A92-414E-9E05-9A0F47AAB379}"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9962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33D958D-A556-4099-A89C-05430B21E5DE}" type="datetimeFigureOut">
              <a:rPr lang="en-US" smtClean="0"/>
              <a:t>3/17/2015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A114AC-7A92-414E-9E05-9A0F47AAB379}" type="slidenum">
              <a:rPr lang="en-US" smtClean="0"/>
              <a:t>‹#›</a:t>
            </a:fld>
            <a:endParaRPr lang="en-US"/>
          </a:p>
        </p:txBody>
      </p:sp>
    </p:spTree>
    <p:extLst>
      <p:ext uri="{BB962C8B-B14F-4D97-AF65-F5344CB8AC3E}">
        <p14:creationId xmlns:p14="http://schemas.microsoft.com/office/powerpoint/2010/main" val="1624874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33D958D-A556-4099-A89C-05430B21E5DE}" type="datetimeFigureOut">
              <a:rPr lang="en-US" smtClean="0"/>
              <a:t>3/17/2015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A114AC-7A92-414E-9E05-9A0F47AAB379}" type="slidenum">
              <a:rPr lang="en-US" smtClean="0"/>
              <a:t>‹#›</a:t>
            </a:fld>
            <a:endParaRPr lang="en-US"/>
          </a:p>
        </p:txBody>
      </p:sp>
    </p:spTree>
    <p:extLst>
      <p:ext uri="{BB962C8B-B14F-4D97-AF65-F5344CB8AC3E}">
        <p14:creationId xmlns:p14="http://schemas.microsoft.com/office/powerpoint/2010/main" val="2317374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33D958D-A556-4099-A89C-05430B21E5DE}" type="datetimeFigureOut">
              <a:rPr lang="en-US" smtClean="0"/>
              <a:t>3/17/2015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A114AC-7A92-414E-9E05-9A0F47AAB379}" type="slidenum">
              <a:rPr lang="en-US" smtClean="0"/>
              <a:t>‹#›</a:t>
            </a:fld>
            <a:endParaRPr lang="en-US"/>
          </a:p>
        </p:txBody>
      </p:sp>
    </p:spTree>
    <p:extLst>
      <p:ext uri="{BB962C8B-B14F-4D97-AF65-F5344CB8AC3E}">
        <p14:creationId xmlns:p14="http://schemas.microsoft.com/office/powerpoint/2010/main" val="314483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33D958D-A556-4099-A89C-05430B21E5DE}" type="datetimeFigureOut">
              <a:rPr lang="en-US" smtClean="0"/>
              <a:t>3/17/2015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DDA114AC-7A92-414E-9E05-9A0F47AAB379}" type="slidenum">
              <a:rPr lang="en-US" smtClean="0"/>
              <a:t>‹#›</a:t>
            </a:fld>
            <a:endParaRPr lang="en-US"/>
          </a:p>
        </p:txBody>
      </p:sp>
    </p:spTree>
    <p:extLst>
      <p:ext uri="{BB962C8B-B14F-4D97-AF65-F5344CB8AC3E}">
        <p14:creationId xmlns:p14="http://schemas.microsoft.com/office/powerpoint/2010/main" val="923133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33D958D-A556-4099-A89C-05430B21E5DE}" type="datetimeFigureOut">
              <a:rPr lang="en-US" smtClean="0"/>
              <a:t>3/17/2015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DA114AC-7A92-414E-9E05-9A0F47AAB379}" type="slidenum">
              <a:rPr lang="en-US" smtClean="0"/>
              <a:t>‹#›</a:t>
            </a:fld>
            <a:endParaRPr lang="en-US"/>
          </a:p>
        </p:txBody>
      </p:sp>
    </p:spTree>
    <p:extLst>
      <p:ext uri="{BB962C8B-B14F-4D97-AF65-F5344CB8AC3E}">
        <p14:creationId xmlns:p14="http://schemas.microsoft.com/office/powerpoint/2010/main" val="1409590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3D958D-A556-4099-A89C-05430B21E5DE}" type="datetimeFigureOut">
              <a:rPr lang="en-US" smtClean="0"/>
              <a:t>3/17/2015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A114AC-7A92-414E-9E05-9A0F47AAB379}" type="slidenum">
              <a:rPr lang="en-US" smtClean="0"/>
              <a:t>‹#›</a:t>
            </a:fld>
            <a:endParaRPr lang="en-US"/>
          </a:p>
        </p:txBody>
      </p:sp>
    </p:spTree>
    <p:extLst>
      <p:ext uri="{BB962C8B-B14F-4D97-AF65-F5344CB8AC3E}">
        <p14:creationId xmlns:p14="http://schemas.microsoft.com/office/powerpoint/2010/main" val="1854217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33D958D-A556-4099-A89C-05430B21E5DE}" type="datetimeFigureOut">
              <a:rPr lang="en-US" smtClean="0"/>
              <a:t>3/17/2015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A114AC-7A92-414E-9E05-9A0F47AAB379}" type="slidenum">
              <a:rPr lang="en-US" smtClean="0"/>
              <a:t>‹#›</a:t>
            </a:fld>
            <a:endParaRPr lang="en-US"/>
          </a:p>
        </p:txBody>
      </p:sp>
    </p:spTree>
    <p:extLst>
      <p:ext uri="{BB962C8B-B14F-4D97-AF65-F5344CB8AC3E}">
        <p14:creationId xmlns:p14="http://schemas.microsoft.com/office/powerpoint/2010/main" val="2831014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33D958D-A556-4099-A89C-05430B21E5DE}" type="datetimeFigureOut">
              <a:rPr lang="en-US" smtClean="0"/>
              <a:t>3/17/2015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A114AC-7A92-414E-9E05-9A0F47AAB379}" type="slidenum">
              <a:rPr lang="en-US" smtClean="0"/>
              <a:t>‹#›</a:t>
            </a:fld>
            <a:endParaRPr lang="en-US"/>
          </a:p>
        </p:txBody>
      </p:sp>
    </p:spTree>
    <p:extLst>
      <p:ext uri="{BB962C8B-B14F-4D97-AF65-F5344CB8AC3E}">
        <p14:creationId xmlns:p14="http://schemas.microsoft.com/office/powerpoint/2010/main" val="1104881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133D958D-A556-4099-A89C-05430B21E5DE}" type="datetimeFigureOut">
              <a:rPr lang="en-US" smtClean="0"/>
              <a:t>3/17/2015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DA114AC-7A92-414E-9E05-9A0F47AAB379}"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515255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mn-MN" dirty="0" smtClean="0"/>
              <a:t>төсөвлөлт</a:t>
            </a:r>
            <a:endParaRPr lang="en-US" dirty="0"/>
          </a:p>
        </p:txBody>
      </p:sp>
      <p:sp>
        <p:nvSpPr>
          <p:cNvPr id="3" name="Subtitle 2"/>
          <p:cNvSpPr>
            <a:spLocks noGrp="1"/>
          </p:cNvSpPr>
          <p:nvPr>
            <p:ph type="subTitle" idx="1"/>
          </p:nvPr>
        </p:nvSpPr>
        <p:spPr/>
        <p:txBody>
          <a:bodyPr/>
          <a:lstStyle/>
          <a:p>
            <a:r>
              <a:rPr lang="mn-MN" dirty="0" smtClean="0"/>
              <a:t>АШИГ, БОРЛУУЛАЛТ БА ӨРТӨГ ЗАРДАЛ</a:t>
            </a:r>
            <a:endParaRPr lang="en-US" dirty="0"/>
          </a:p>
        </p:txBody>
      </p:sp>
    </p:spTree>
    <p:extLst>
      <p:ext uri="{BB962C8B-B14F-4D97-AF65-F5344CB8AC3E}">
        <p14:creationId xmlns:p14="http://schemas.microsoft.com/office/powerpoint/2010/main" val="21796376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ТӨСӨВЛӨЛТИЙН ТУХАЙ ОЙЛГОЛТ </a:t>
            </a:r>
          </a:p>
        </p:txBody>
      </p:sp>
      <p:sp>
        <p:nvSpPr>
          <p:cNvPr id="3" name="Content Placeholder 2"/>
          <p:cNvSpPr>
            <a:spLocks noGrp="1"/>
          </p:cNvSpPr>
          <p:nvPr>
            <p:ph idx="1"/>
          </p:nvPr>
        </p:nvSpPr>
        <p:spPr>
          <a:xfrm>
            <a:off x="1097279" y="1845734"/>
            <a:ext cx="10162123" cy="4555066"/>
          </a:xfrm>
        </p:spPr>
        <p:txBody>
          <a:bodyPr>
            <a:noAutofit/>
          </a:bodyPr>
          <a:lstStyle/>
          <a:p>
            <a:pPr marL="0" indent="0" algn="just">
              <a:buNone/>
            </a:pPr>
            <a:r>
              <a:rPr lang="mn-MN" sz="4000" dirty="0" smtClean="0"/>
              <a:t>	</a:t>
            </a:r>
            <a:r>
              <a:rPr lang="en-US" sz="4000" dirty="0" err="1" smtClean="0"/>
              <a:t>Байгууллагын</a:t>
            </a:r>
            <a:r>
              <a:rPr lang="en-US" sz="4000" dirty="0" smtClean="0"/>
              <a:t> </a:t>
            </a:r>
            <a:r>
              <a:rPr lang="en-US" sz="4000" dirty="0" err="1"/>
              <a:t>зорилго</a:t>
            </a:r>
            <a:r>
              <a:rPr lang="en-US" sz="4000" dirty="0"/>
              <a:t>, </a:t>
            </a:r>
            <a:r>
              <a:rPr lang="en-US" sz="4000" dirty="0" err="1"/>
              <a:t>зорилтуудыг</a:t>
            </a:r>
            <a:r>
              <a:rPr lang="en-US" sz="4000" dirty="0"/>
              <a:t> </a:t>
            </a:r>
            <a:r>
              <a:rPr lang="en-US" sz="4000" dirty="0" err="1"/>
              <a:t>тодорхойлж</a:t>
            </a:r>
            <a:r>
              <a:rPr lang="en-US" sz="4000" dirty="0"/>
              <a:t>, </a:t>
            </a:r>
            <a:r>
              <a:rPr lang="en-US" sz="4000" dirty="0" err="1"/>
              <a:t>гадаад</a:t>
            </a:r>
            <a:r>
              <a:rPr lang="en-US" sz="4000" dirty="0"/>
              <a:t> </a:t>
            </a:r>
            <a:r>
              <a:rPr lang="en-US" sz="4000" dirty="0" err="1"/>
              <a:t>хүчин</a:t>
            </a:r>
            <a:r>
              <a:rPr lang="en-US" sz="4000" dirty="0"/>
              <a:t> </a:t>
            </a:r>
            <a:r>
              <a:rPr lang="en-US" sz="4000" dirty="0" err="1"/>
              <a:t>зүйлс</a:t>
            </a:r>
            <a:r>
              <a:rPr lang="en-US" sz="4000" dirty="0"/>
              <a:t>, </a:t>
            </a:r>
            <a:r>
              <a:rPr lang="en-US" sz="4000" dirty="0" err="1"/>
              <a:t>дотоод</a:t>
            </a:r>
            <a:r>
              <a:rPr lang="en-US" sz="4000" dirty="0"/>
              <a:t> </a:t>
            </a:r>
            <a:r>
              <a:rPr lang="en-US" sz="4000" dirty="0" err="1"/>
              <a:t>нөөц</a:t>
            </a:r>
            <a:r>
              <a:rPr lang="en-US" sz="4000" dirty="0"/>
              <a:t> </a:t>
            </a:r>
            <a:r>
              <a:rPr lang="en-US" sz="4000" dirty="0" err="1"/>
              <a:t>бололцоог</a:t>
            </a:r>
            <a:r>
              <a:rPr lang="en-US" sz="4000" dirty="0"/>
              <a:t> </a:t>
            </a:r>
            <a:r>
              <a:rPr lang="en-US" sz="4000" dirty="0" err="1"/>
              <a:t>судлан</a:t>
            </a:r>
            <a:r>
              <a:rPr lang="en-US" sz="4000" dirty="0"/>
              <a:t> </a:t>
            </a:r>
            <a:r>
              <a:rPr lang="en-US" sz="4000" dirty="0" err="1"/>
              <a:t>үзсэний</a:t>
            </a:r>
            <a:r>
              <a:rPr lang="en-US" sz="4000" dirty="0"/>
              <a:t> </a:t>
            </a:r>
            <a:r>
              <a:rPr lang="en-US" sz="4000" dirty="0" err="1"/>
              <a:t>үндсэн</a:t>
            </a:r>
            <a:r>
              <a:rPr lang="en-US" sz="4000" dirty="0"/>
              <a:t> </a:t>
            </a:r>
            <a:r>
              <a:rPr lang="en-US" sz="4000" dirty="0" err="1"/>
              <a:t>дээр</a:t>
            </a:r>
            <a:r>
              <a:rPr lang="en-US" sz="4000" dirty="0"/>
              <a:t> </a:t>
            </a:r>
            <a:r>
              <a:rPr lang="en-US" sz="4000" dirty="0" err="1"/>
              <a:t>зорилго</a:t>
            </a:r>
            <a:r>
              <a:rPr lang="en-US" sz="4000" dirty="0"/>
              <a:t>, </a:t>
            </a:r>
            <a:r>
              <a:rPr lang="en-US" sz="4000" dirty="0" err="1"/>
              <a:t>зорилтыг</a:t>
            </a:r>
            <a:r>
              <a:rPr lang="en-US" sz="4000" dirty="0"/>
              <a:t> </a:t>
            </a:r>
            <a:r>
              <a:rPr lang="en-US" sz="4000" dirty="0" err="1"/>
              <a:t>хэрэгжүүлэх</a:t>
            </a:r>
            <a:r>
              <a:rPr lang="en-US" sz="4000" dirty="0"/>
              <a:t> “</a:t>
            </a:r>
            <a:r>
              <a:rPr lang="en-US" sz="4000" dirty="0" err="1"/>
              <a:t>мөрийн</a:t>
            </a:r>
            <a:r>
              <a:rPr lang="en-US" sz="4000" dirty="0"/>
              <a:t> </a:t>
            </a:r>
            <a:r>
              <a:rPr lang="en-US" sz="4000" dirty="0" err="1"/>
              <a:t>хөтөлбөр</a:t>
            </a:r>
            <a:r>
              <a:rPr lang="en-US" sz="4000" dirty="0"/>
              <a:t>” </a:t>
            </a:r>
            <a:r>
              <a:rPr lang="en-US" sz="4000" dirty="0" err="1"/>
              <a:t>боловсруулахыг</a:t>
            </a:r>
            <a:r>
              <a:rPr lang="en-US" sz="4000" dirty="0"/>
              <a:t> </a:t>
            </a:r>
            <a:r>
              <a:rPr lang="en-US" sz="4000" dirty="0" err="1"/>
              <a:t>удирдлагын</a:t>
            </a:r>
            <a:r>
              <a:rPr lang="en-US" sz="4000" dirty="0"/>
              <a:t> </a:t>
            </a:r>
            <a:r>
              <a:rPr lang="en-US" sz="4000" dirty="0" err="1"/>
              <a:t>төлөвлөлт</a:t>
            </a:r>
            <a:r>
              <a:rPr lang="en-US" sz="4000" dirty="0"/>
              <a:t> </a:t>
            </a:r>
            <a:r>
              <a:rPr lang="en-US" sz="4000" dirty="0" err="1"/>
              <a:t>гэдэг</a:t>
            </a:r>
            <a:r>
              <a:rPr lang="en-US" sz="4000" dirty="0"/>
              <a:t>. </a:t>
            </a:r>
            <a:r>
              <a:rPr lang="en-US" sz="4000" dirty="0" err="1"/>
              <a:t>Харин</a:t>
            </a:r>
            <a:r>
              <a:rPr lang="en-US" sz="4000" dirty="0"/>
              <a:t> </a:t>
            </a:r>
            <a:r>
              <a:rPr lang="en-US" sz="4000" dirty="0" err="1"/>
              <a:t>төсөвлөлт</a:t>
            </a:r>
            <a:r>
              <a:rPr lang="en-US" sz="4000" dirty="0"/>
              <a:t> </a:t>
            </a:r>
            <a:r>
              <a:rPr lang="en-US" sz="4000" dirty="0" err="1"/>
              <a:t>нь</a:t>
            </a:r>
            <a:r>
              <a:rPr lang="en-US" sz="4000" dirty="0"/>
              <a:t> </a:t>
            </a:r>
            <a:r>
              <a:rPr lang="en-US" sz="4000" dirty="0" err="1"/>
              <a:t>удирдлагын</a:t>
            </a:r>
            <a:r>
              <a:rPr lang="en-US" sz="4000" dirty="0"/>
              <a:t> </a:t>
            </a:r>
            <a:r>
              <a:rPr lang="en-US" sz="4000" dirty="0" err="1"/>
              <a:t>төлөвлөсөн</a:t>
            </a:r>
            <a:r>
              <a:rPr lang="en-US" sz="4000" dirty="0"/>
              <a:t> </a:t>
            </a:r>
            <a:r>
              <a:rPr lang="en-US" sz="4000" dirty="0" err="1"/>
              <a:t>ажлын</a:t>
            </a:r>
            <a:r>
              <a:rPr lang="en-US" sz="4000" dirty="0"/>
              <a:t> </a:t>
            </a:r>
            <a:r>
              <a:rPr lang="en-US" sz="4000" dirty="0" err="1"/>
              <a:t>санхүүгийн</a:t>
            </a:r>
            <a:r>
              <a:rPr lang="en-US" sz="4000" dirty="0"/>
              <a:t> </a:t>
            </a:r>
            <a:r>
              <a:rPr lang="en-US" sz="4000" dirty="0" err="1"/>
              <a:t>үр</a:t>
            </a:r>
            <a:r>
              <a:rPr lang="en-US" sz="4000" dirty="0"/>
              <a:t> </a:t>
            </a:r>
            <a:r>
              <a:rPr lang="en-US" sz="4000" dirty="0" err="1"/>
              <a:t>дүн</a:t>
            </a:r>
            <a:r>
              <a:rPr lang="en-US" sz="4000" dirty="0"/>
              <a:t>, </a:t>
            </a:r>
            <a:r>
              <a:rPr lang="en-US" sz="4000" dirty="0" err="1"/>
              <a:t>нөлөөллийг</a:t>
            </a:r>
            <a:r>
              <a:rPr lang="en-US" sz="4000" dirty="0"/>
              <a:t> </a:t>
            </a:r>
            <a:r>
              <a:rPr lang="en-US" sz="4000" dirty="0" err="1"/>
              <a:t>хэмжих</a:t>
            </a:r>
            <a:r>
              <a:rPr lang="en-US" sz="4000" dirty="0"/>
              <a:t> </a:t>
            </a:r>
            <a:r>
              <a:rPr lang="en-US" sz="4000" dirty="0" err="1"/>
              <a:t>хэрэглүүр</a:t>
            </a:r>
            <a:r>
              <a:rPr lang="en-US" sz="4000" dirty="0"/>
              <a:t> </a:t>
            </a:r>
            <a:r>
              <a:rPr lang="en-US" sz="4000" dirty="0" err="1" smtClean="0"/>
              <a:t>болдог</a:t>
            </a:r>
            <a:r>
              <a:rPr lang="en-US" sz="4000" dirty="0" smtClean="0"/>
              <a:t>.</a:t>
            </a:r>
            <a:endParaRPr lang="mn-MN" sz="4000" dirty="0" smtClean="0"/>
          </a:p>
          <a:p>
            <a:pPr algn="just"/>
            <a:endParaRPr lang="en-US" sz="4000" dirty="0"/>
          </a:p>
        </p:txBody>
      </p:sp>
    </p:spTree>
    <p:extLst>
      <p:ext uri="{BB962C8B-B14F-4D97-AF65-F5344CB8AC3E}">
        <p14:creationId xmlns:p14="http://schemas.microsoft.com/office/powerpoint/2010/main" val="39337560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873457"/>
          </a:xfrm>
        </p:spPr>
        <p:txBody>
          <a:bodyPr/>
          <a:lstStyle/>
          <a:p>
            <a:r>
              <a:rPr lang="en-US" dirty="0"/>
              <a:t>ТӨСӨВЛӨЛТИЙН ТУХАЙ ОЙЛГОЛТ </a:t>
            </a:r>
          </a:p>
        </p:txBody>
      </p:sp>
      <p:sp>
        <p:nvSpPr>
          <p:cNvPr id="3" name="Content Placeholder 2"/>
          <p:cNvSpPr>
            <a:spLocks noGrp="1"/>
          </p:cNvSpPr>
          <p:nvPr>
            <p:ph idx="1"/>
          </p:nvPr>
        </p:nvSpPr>
        <p:spPr>
          <a:xfrm>
            <a:off x="1097280" y="1733266"/>
            <a:ext cx="10058400" cy="4531056"/>
          </a:xfrm>
        </p:spPr>
        <p:txBody>
          <a:bodyPr>
            <a:noAutofit/>
          </a:bodyPr>
          <a:lstStyle/>
          <a:p>
            <a:pPr marL="0" indent="0" algn="just">
              <a:buNone/>
            </a:pPr>
            <a:r>
              <a:rPr lang="mn-MN" sz="3600" dirty="0" smtClean="0"/>
              <a:t>	</a:t>
            </a:r>
            <a:r>
              <a:rPr lang="en-US" sz="3600" dirty="0" err="1" smtClean="0"/>
              <a:t>Төсөв</a:t>
            </a:r>
            <a:r>
              <a:rPr lang="en-US" sz="3600" dirty="0" smtClean="0"/>
              <a:t> </a:t>
            </a:r>
            <a:r>
              <a:rPr lang="en-US" sz="3600" dirty="0" err="1"/>
              <a:t>гэж</a:t>
            </a:r>
            <a:r>
              <a:rPr lang="en-US" sz="3600" dirty="0"/>
              <a:t> </a:t>
            </a:r>
            <a:r>
              <a:rPr lang="en-US" sz="3600" dirty="0" err="1"/>
              <a:t>тодорхой</a:t>
            </a:r>
            <a:r>
              <a:rPr lang="en-US" sz="3600" dirty="0"/>
              <a:t> </a:t>
            </a:r>
            <a:r>
              <a:rPr lang="en-US" sz="3600" dirty="0" err="1"/>
              <a:t>хугацаанд</a:t>
            </a:r>
            <a:r>
              <a:rPr lang="en-US" sz="3600" dirty="0"/>
              <a:t> </a:t>
            </a:r>
            <a:r>
              <a:rPr lang="en-US" sz="3600" dirty="0" err="1"/>
              <a:t>санхүүгийн</a:t>
            </a:r>
            <a:r>
              <a:rPr lang="en-US" sz="3600" dirty="0"/>
              <a:t> </a:t>
            </a:r>
            <a:r>
              <a:rPr lang="en-US" sz="3600" dirty="0" err="1"/>
              <a:t>болон</a:t>
            </a:r>
            <a:r>
              <a:rPr lang="en-US" sz="3600" dirty="0"/>
              <a:t> </a:t>
            </a:r>
            <a:r>
              <a:rPr lang="en-US" sz="3600" dirty="0" err="1"/>
              <a:t>бусад</a:t>
            </a:r>
            <a:r>
              <a:rPr lang="en-US" sz="3600" dirty="0"/>
              <a:t> </a:t>
            </a:r>
            <a:r>
              <a:rPr lang="en-US" sz="3600" dirty="0" err="1"/>
              <a:t>нөөцүүдийг</a:t>
            </a:r>
            <a:r>
              <a:rPr lang="en-US" sz="3600" dirty="0"/>
              <a:t> </a:t>
            </a:r>
            <a:r>
              <a:rPr lang="en-US" sz="3600" dirty="0" err="1"/>
              <a:t>хэрхэн</a:t>
            </a:r>
            <a:r>
              <a:rPr lang="en-US" sz="3600" dirty="0"/>
              <a:t> </a:t>
            </a:r>
            <a:r>
              <a:rPr lang="en-US" sz="3600" dirty="0" err="1"/>
              <a:t>олж</a:t>
            </a:r>
            <a:r>
              <a:rPr lang="en-US" sz="3600" dirty="0"/>
              <a:t> </a:t>
            </a:r>
            <a:r>
              <a:rPr lang="en-US" sz="3600" dirty="0" err="1"/>
              <a:t>бэлтгэн</a:t>
            </a:r>
            <a:r>
              <a:rPr lang="en-US" sz="3600" dirty="0"/>
              <a:t>, </a:t>
            </a:r>
            <a:r>
              <a:rPr lang="en-US" sz="3600" dirty="0" err="1"/>
              <a:t>түүнийг</a:t>
            </a:r>
            <a:r>
              <a:rPr lang="en-US" sz="3600" dirty="0"/>
              <a:t> </a:t>
            </a:r>
            <a:r>
              <a:rPr lang="en-US" sz="3600" dirty="0" err="1"/>
              <a:t>юунд</a:t>
            </a:r>
            <a:r>
              <a:rPr lang="en-US" sz="3600" dirty="0"/>
              <a:t> </a:t>
            </a:r>
            <a:r>
              <a:rPr lang="en-US" sz="3600" dirty="0" err="1"/>
              <a:t>зарцуулахыг</a:t>
            </a:r>
            <a:r>
              <a:rPr lang="en-US" sz="3600" dirty="0"/>
              <a:t> </a:t>
            </a:r>
            <a:r>
              <a:rPr lang="en-US" sz="3600" dirty="0" err="1"/>
              <a:t>тоон</a:t>
            </a:r>
            <a:r>
              <a:rPr lang="en-US" sz="3600" dirty="0"/>
              <a:t> </a:t>
            </a:r>
            <a:r>
              <a:rPr lang="en-US" sz="3600" dirty="0" err="1"/>
              <a:t>хэм</a:t>
            </a:r>
            <a:r>
              <a:rPr lang="mn-MN" sz="3600" dirty="0"/>
              <a:t>ж</a:t>
            </a:r>
            <a:r>
              <a:rPr lang="en-US" sz="3600" dirty="0" err="1"/>
              <a:t>игдэхүүнээр</a:t>
            </a:r>
            <a:r>
              <a:rPr lang="en-US" sz="3600" dirty="0"/>
              <a:t> </a:t>
            </a:r>
            <a:r>
              <a:rPr lang="en-US" sz="3600" dirty="0" err="1"/>
              <a:t>илэрхийлсэн</a:t>
            </a:r>
            <a:r>
              <a:rPr lang="en-US" sz="3600" dirty="0"/>
              <a:t> </a:t>
            </a:r>
            <a:r>
              <a:rPr lang="en-US" sz="3600" dirty="0" err="1"/>
              <a:t>дэлгэрэнгүй</a:t>
            </a:r>
            <a:r>
              <a:rPr lang="en-US" sz="3600" dirty="0"/>
              <a:t> </a:t>
            </a:r>
            <a:r>
              <a:rPr lang="en-US" sz="3600" dirty="0" err="1"/>
              <a:t>төлөвлөгөө</a:t>
            </a:r>
            <a:r>
              <a:rPr lang="en-US" sz="3600" dirty="0"/>
              <a:t> </a:t>
            </a:r>
            <a:r>
              <a:rPr lang="en-US" sz="3600" dirty="0" err="1" smtClean="0"/>
              <a:t>юм</a:t>
            </a:r>
            <a:r>
              <a:rPr lang="mn-MN" sz="3600" dirty="0" smtClean="0"/>
              <a:t>.</a:t>
            </a:r>
          </a:p>
          <a:p>
            <a:pPr marL="0" indent="0" algn="just">
              <a:buNone/>
            </a:pPr>
            <a:r>
              <a:rPr lang="mn-MN" sz="3600" dirty="0" smtClean="0"/>
              <a:t>	Төсвийн зорилго нь тухайн компани урт ба богино хугацаанд зорилгодоо хүрэхэд туслах явдал юм. </a:t>
            </a:r>
            <a:r>
              <a:rPr lang="en-US" sz="3600" dirty="0" err="1" smtClean="0"/>
              <a:t>Төсөв</a:t>
            </a:r>
            <a:r>
              <a:rPr lang="en-US" sz="3600" dirty="0" smtClean="0"/>
              <a:t> </a:t>
            </a:r>
            <a:r>
              <a:rPr lang="en-US" sz="3600" dirty="0" err="1"/>
              <a:t>боловсруулах</a:t>
            </a:r>
            <a:r>
              <a:rPr lang="en-US" sz="3600" dirty="0"/>
              <a:t> </a:t>
            </a:r>
            <a:r>
              <a:rPr lang="en-US" sz="3600" dirty="0" err="1"/>
              <a:t>үйл</a:t>
            </a:r>
            <a:r>
              <a:rPr lang="en-US" sz="3600" dirty="0"/>
              <a:t> </a:t>
            </a:r>
            <a:r>
              <a:rPr lang="en-US" sz="3600" dirty="0" err="1"/>
              <a:t>ажиллагааг</a:t>
            </a:r>
            <a:r>
              <a:rPr lang="en-US" sz="3600" dirty="0"/>
              <a:t> </a:t>
            </a:r>
            <a:r>
              <a:rPr lang="en-US" sz="3600" dirty="0" err="1"/>
              <a:t>төсөвлөлт</a:t>
            </a:r>
            <a:r>
              <a:rPr lang="en-US" sz="3600" dirty="0"/>
              <a:t> </a:t>
            </a:r>
            <a:r>
              <a:rPr lang="mn-MN" sz="3600" dirty="0" smtClean="0"/>
              <a:t>гэнэ. Төсөвлөлт гэдэг нь өнгөрсөнөө судалсаны үндсэн дээр ирээдүйд юу хийхийгээ одоо үед шийдвэрлэхийг хэлнэ.</a:t>
            </a:r>
            <a:endParaRPr lang="en-US" sz="3600" dirty="0"/>
          </a:p>
        </p:txBody>
      </p:sp>
    </p:spTree>
    <p:extLst>
      <p:ext uri="{BB962C8B-B14F-4D97-AF65-F5344CB8AC3E}">
        <p14:creationId xmlns:p14="http://schemas.microsoft.com/office/powerpoint/2010/main" val="41781507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АШГИЙН ТӨСӨВЛӨЛТ</a:t>
            </a:r>
            <a:endParaRPr lang="en-US" dirty="0"/>
          </a:p>
        </p:txBody>
      </p:sp>
      <p:sp>
        <p:nvSpPr>
          <p:cNvPr id="3" name="Content Placeholder 2"/>
          <p:cNvSpPr>
            <a:spLocks noGrp="1"/>
          </p:cNvSpPr>
          <p:nvPr>
            <p:ph idx="1"/>
          </p:nvPr>
        </p:nvSpPr>
        <p:spPr/>
        <p:txBody>
          <a:bodyPr>
            <a:noAutofit/>
          </a:bodyPr>
          <a:lstStyle/>
          <a:p>
            <a:pPr marL="0" indent="0" algn="just">
              <a:buNone/>
            </a:pPr>
            <a:r>
              <a:rPr lang="en-US" sz="3600" dirty="0" err="1" smtClean="0"/>
              <a:t>Бизнесийн</a:t>
            </a:r>
            <a:r>
              <a:rPr lang="en-US" sz="3600" dirty="0" smtClean="0"/>
              <a:t> </a:t>
            </a:r>
            <a:r>
              <a:rPr lang="en-US" sz="3600" dirty="0" err="1"/>
              <a:t>байгууллагын</a:t>
            </a:r>
            <a:r>
              <a:rPr lang="en-US" sz="3600" dirty="0"/>
              <a:t> </a:t>
            </a:r>
            <a:r>
              <a:rPr lang="en-US" sz="3600" dirty="0" err="1"/>
              <a:t>үндсэн</a:t>
            </a:r>
            <a:r>
              <a:rPr lang="en-US" sz="3600" dirty="0"/>
              <a:t> </a:t>
            </a:r>
            <a:r>
              <a:rPr lang="en-US" sz="3600" dirty="0" err="1"/>
              <a:t>зорилго</a:t>
            </a:r>
            <a:r>
              <a:rPr lang="en-US" sz="3600" dirty="0"/>
              <a:t> </a:t>
            </a:r>
            <a:r>
              <a:rPr lang="en-US" sz="3600" dirty="0" err="1"/>
              <a:t>бол</a:t>
            </a:r>
            <a:r>
              <a:rPr lang="en-US" sz="3600" dirty="0"/>
              <a:t> </a:t>
            </a:r>
            <a:r>
              <a:rPr lang="en-US" sz="3600" dirty="0" err="1"/>
              <a:t>ашиг</a:t>
            </a:r>
            <a:r>
              <a:rPr lang="en-US" sz="3600" dirty="0"/>
              <a:t> </a:t>
            </a:r>
            <a:r>
              <a:rPr lang="en-US" sz="3600" dirty="0" err="1"/>
              <a:t>юм</a:t>
            </a:r>
            <a:r>
              <a:rPr lang="en-US" sz="3600" dirty="0"/>
              <a:t>. </a:t>
            </a:r>
            <a:r>
              <a:rPr lang="en-US" sz="3600" dirty="0" err="1" smtClean="0"/>
              <a:t>Ашгийн</a:t>
            </a:r>
            <a:r>
              <a:rPr lang="en-US" sz="3600" dirty="0" smtClean="0"/>
              <a:t> </a:t>
            </a:r>
            <a:r>
              <a:rPr lang="en-US" sz="3600" dirty="0" err="1"/>
              <a:t>төлөвлөлт</a:t>
            </a:r>
            <a:r>
              <a:rPr lang="en-US" sz="3600" dirty="0"/>
              <a:t> </a:t>
            </a:r>
            <a:r>
              <a:rPr lang="en-US" sz="3600" dirty="0" err="1"/>
              <a:t>нь</a:t>
            </a:r>
            <a:r>
              <a:rPr lang="en-US" sz="3600" dirty="0"/>
              <a:t> </a:t>
            </a:r>
            <a:r>
              <a:rPr lang="en-US" sz="3600" dirty="0" err="1"/>
              <a:t>богино</a:t>
            </a:r>
            <a:r>
              <a:rPr lang="en-US" sz="3600" dirty="0"/>
              <a:t> </a:t>
            </a:r>
            <a:r>
              <a:rPr lang="en-US" sz="3600" dirty="0" err="1"/>
              <a:t>хугацаанд</a:t>
            </a:r>
            <a:r>
              <a:rPr lang="en-US" sz="3600" dirty="0"/>
              <a:t> </a:t>
            </a:r>
            <a:r>
              <a:rPr lang="en-US" sz="3600" dirty="0" err="1"/>
              <a:t>байгууллага</a:t>
            </a:r>
            <a:r>
              <a:rPr lang="en-US" sz="3600" dirty="0"/>
              <a:t> </a:t>
            </a:r>
            <a:r>
              <a:rPr lang="en-US" sz="3600" dirty="0" err="1"/>
              <a:t>хэрхэн</a:t>
            </a:r>
            <a:r>
              <a:rPr lang="en-US" sz="3600" dirty="0"/>
              <a:t> </a:t>
            </a:r>
            <a:r>
              <a:rPr lang="en-US" sz="3600" dirty="0" err="1"/>
              <a:t>үйл</a:t>
            </a:r>
            <a:r>
              <a:rPr lang="en-US" sz="3600" dirty="0"/>
              <a:t> </a:t>
            </a:r>
            <a:r>
              <a:rPr lang="en-US" sz="3600" dirty="0" err="1"/>
              <a:t>ажиллагааг</a:t>
            </a:r>
            <a:r>
              <a:rPr lang="en-US" sz="3600" dirty="0"/>
              <a:t> </a:t>
            </a:r>
            <a:r>
              <a:rPr lang="en-US" sz="3600" dirty="0" err="1"/>
              <a:t>явуулж</a:t>
            </a:r>
            <a:r>
              <a:rPr lang="en-US" sz="3600" dirty="0"/>
              <a:t> </a:t>
            </a:r>
            <a:r>
              <a:rPr lang="en-US" sz="3600" dirty="0" err="1"/>
              <a:t>ашгийг</a:t>
            </a:r>
            <a:r>
              <a:rPr lang="en-US" sz="3600" dirty="0"/>
              <a:t> </a:t>
            </a:r>
            <a:r>
              <a:rPr lang="en-US" sz="3600" dirty="0" err="1"/>
              <a:t>бий</a:t>
            </a:r>
            <a:r>
              <a:rPr lang="en-US" sz="3600" dirty="0"/>
              <a:t> </a:t>
            </a:r>
            <a:r>
              <a:rPr lang="en-US" sz="3600" dirty="0" err="1"/>
              <a:t>болгох</a:t>
            </a:r>
            <a:r>
              <a:rPr lang="en-US" sz="3600" dirty="0"/>
              <a:t> </a:t>
            </a:r>
            <a:r>
              <a:rPr lang="en-US" sz="3600" dirty="0" err="1"/>
              <a:t>вэ</a:t>
            </a:r>
            <a:r>
              <a:rPr lang="en-US" sz="3600" dirty="0"/>
              <a:t> </a:t>
            </a:r>
            <a:r>
              <a:rPr lang="en-US" sz="3600" dirty="0" err="1"/>
              <a:t>гэдгийг</a:t>
            </a:r>
            <a:r>
              <a:rPr lang="en-US" sz="3600" dirty="0"/>
              <a:t> </a:t>
            </a:r>
            <a:r>
              <a:rPr lang="en-US" sz="3600" dirty="0" err="1"/>
              <a:t>төлөвлөх</a:t>
            </a:r>
            <a:r>
              <a:rPr lang="en-US" sz="3600" dirty="0"/>
              <a:t> </a:t>
            </a:r>
            <a:r>
              <a:rPr lang="en-US" sz="3600" dirty="0" err="1"/>
              <a:t>процесс</a:t>
            </a:r>
            <a:r>
              <a:rPr lang="en-US" sz="3600" dirty="0"/>
              <a:t> </a:t>
            </a:r>
            <a:r>
              <a:rPr lang="en-US" sz="3600" dirty="0" err="1"/>
              <a:t>юм</a:t>
            </a:r>
            <a:r>
              <a:rPr lang="en-US" sz="3600" dirty="0"/>
              <a:t>. </a:t>
            </a:r>
            <a:r>
              <a:rPr lang="en-US" sz="3600" dirty="0" err="1" smtClean="0"/>
              <a:t>Удирдлага</a:t>
            </a:r>
            <a:r>
              <a:rPr lang="en-US" sz="3600" dirty="0" smtClean="0"/>
              <a:t> </a:t>
            </a:r>
            <a:r>
              <a:rPr lang="en-US" sz="3600" dirty="0" err="1"/>
              <a:t>ирээдүйн</a:t>
            </a:r>
            <a:r>
              <a:rPr lang="en-US" sz="3600" dirty="0"/>
              <a:t> </a:t>
            </a:r>
            <a:r>
              <a:rPr lang="en-US" sz="3600" dirty="0" err="1"/>
              <a:t>үйл</a:t>
            </a:r>
            <a:r>
              <a:rPr lang="en-US" sz="3600" dirty="0"/>
              <a:t> </a:t>
            </a:r>
            <a:r>
              <a:rPr lang="en-US" sz="3600" dirty="0" err="1"/>
              <a:t>ажиллагаанаас</a:t>
            </a:r>
            <a:r>
              <a:rPr lang="en-US" sz="3600" dirty="0"/>
              <a:t> </a:t>
            </a:r>
            <a:r>
              <a:rPr lang="en-US" sz="3600" dirty="0" err="1"/>
              <a:t>олох</a:t>
            </a:r>
            <a:r>
              <a:rPr lang="en-US" sz="3600" dirty="0"/>
              <a:t> </a:t>
            </a:r>
            <a:r>
              <a:rPr lang="en-US" sz="3600" dirty="0" err="1"/>
              <a:t>ашгийг</a:t>
            </a:r>
            <a:r>
              <a:rPr lang="en-US" sz="3600" dirty="0"/>
              <a:t> </a:t>
            </a:r>
            <a:r>
              <a:rPr lang="en-US" sz="3600" dirty="0" err="1"/>
              <a:t>шинжлэх</a:t>
            </a:r>
            <a:r>
              <a:rPr lang="en-US" sz="3600" dirty="0"/>
              <a:t> </a:t>
            </a:r>
            <a:r>
              <a:rPr lang="en-US" sz="3600" dirty="0" err="1"/>
              <a:t>зорилгоор</a:t>
            </a:r>
            <a:r>
              <a:rPr lang="en-US" sz="3600" dirty="0"/>
              <a:t> </a:t>
            </a:r>
            <a:r>
              <a:rPr lang="en-US" sz="3600" dirty="0" err="1"/>
              <a:t>өөрийн</a:t>
            </a:r>
            <a:r>
              <a:rPr lang="en-US" sz="3600" dirty="0"/>
              <a:t> </a:t>
            </a:r>
            <a:r>
              <a:rPr lang="en-US" sz="3600" dirty="0" err="1"/>
              <a:t>борлууалтын</a:t>
            </a:r>
            <a:r>
              <a:rPr lang="en-US" sz="3600" dirty="0"/>
              <a:t> </a:t>
            </a:r>
            <a:r>
              <a:rPr lang="en-US" sz="3600" dirty="0" err="1"/>
              <a:t>үйл</a:t>
            </a:r>
            <a:r>
              <a:rPr lang="en-US" sz="3600" dirty="0"/>
              <a:t> </a:t>
            </a:r>
            <a:r>
              <a:rPr lang="en-US" sz="3600" dirty="0" err="1"/>
              <a:t>ажиллагааг</a:t>
            </a:r>
            <a:r>
              <a:rPr lang="en-US" sz="3600" dirty="0"/>
              <a:t> </a:t>
            </a:r>
            <a:r>
              <a:rPr lang="en-US" sz="3600" dirty="0" err="1"/>
              <a:t>таамаглах</a:t>
            </a:r>
            <a:r>
              <a:rPr lang="en-US" sz="3600" dirty="0"/>
              <a:t> </a:t>
            </a:r>
            <a:r>
              <a:rPr lang="en-US" sz="3600" dirty="0" err="1"/>
              <a:t>байдлаар</a:t>
            </a:r>
            <a:r>
              <a:rPr lang="en-US" sz="3600" dirty="0"/>
              <a:t> </a:t>
            </a:r>
            <a:r>
              <a:rPr lang="en-US" sz="3600" dirty="0" err="1"/>
              <a:t>төлөвлөлт</a:t>
            </a:r>
            <a:r>
              <a:rPr lang="en-US" sz="3600" dirty="0"/>
              <a:t> </a:t>
            </a:r>
            <a:r>
              <a:rPr lang="en-US" sz="3600" dirty="0" err="1"/>
              <a:t>хийх</a:t>
            </a:r>
            <a:r>
              <a:rPr lang="en-US" sz="3600" dirty="0"/>
              <a:t>, </a:t>
            </a:r>
            <a:r>
              <a:rPr lang="en-US" sz="3600" dirty="0" err="1"/>
              <a:t>бэлэн</a:t>
            </a:r>
            <a:r>
              <a:rPr lang="en-US" sz="3600" dirty="0"/>
              <a:t> </a:t>
            </a:r>
            <a:r>
              <a:rPr lang="en-US" sz="3600" dirty="0" err="1"/>
              <a:t>мөнгийг</a:t>
            </a:r>
            <a:r>
              <a:rPr lang="en-US" sz="3600" dirty="0"/>
              <a:t> </a:t>
            </a:r>
            <a:r>
              <a:rPr lang="en-US" sz="3600" dirty="0" err="1"/>
              <a:t>тодорхойлогч</a:t>
            </a:r>
            <a:r>
              <a:rPr lang="en-US" sz="3600" dirty="0"/>
              <a:t> </a:t>
            </a:r>
            <a:r>
              <a:rPr lang="en-US" sz="3600" dirty="0" err="1"/>
              <a:t>худалдан</a:t>
            </a:r>
            <a:r>
              <a:rPr lang="en-US" sz="3600" dirty="0"/>
              <a:t> </a:t>
            </a:r>
            <a:r>
              <a:rPr lang="en-US" sz="3600" dirty="0" err="1"/>
              <a:t>авалтын</a:t>
            </a:r>
            <a:r>
              <a:rPr lang="en-US" sz="3600" dirty="0"/>
              <a:t> </a:t>
            </a:r>
            <a:r>
              <a:rPr lang="en-US" sz="3600" dirty="0" err="1" smtClean="0"/>
              <a:t>төсөв</a:t>
            </a:r>
            <a:r>
              <a:rPr lang="mn-MN" sz="3600" dirty="0"/>
              <a:t> </a:t>
            </a:r>
            <a:r>
              <a:rPr lang="en-US" sz="3600" dirty="0" err="1" smtClean="0"/>
              <a:t>бэлтгэнэ</a:t>
            </a:r>
            <a:r>
              <a:rPr lang="mn-MN" sz="3600" dirty="0" smtClean="0"/>
              <a:t>.</a:t>
            </a:r>
            <a:endParaRPr lang="en-US" sz="3600" dirty="0"/>
          </a:p>
        </p:txBody>
      </p:sp>
    </p:spTree>
    <p:extLst>
      <p:ext uri="{BB962C8B-B14F-4D97-AF65-F5344CB8AC3E}">
        <p14:creationId xmlns:p14="http://schemas.microsoft.com/office/powerpoint/2010/main" val="8989571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3600" dirty="0" smtClean="0"/>
              <a:t>Ашгийг төлөвлөх хүрээнд компаний удирдлагад дараах тооцоолол шаардлагатай болдог. Үүнд: </a:t>
            </a:r>
            <a:endParaRPr lang="en-US" sz="3600" dirty="0"/>
          </a:p>
        </p:txBody>
      </p:sp>
      <p:sp>
        <p:nvSpPr>
          <p:cNvPr id="3" name="Content Placeholder 2"/>
          <p:cNvSpPr>
            <a:spLocks noGrp="1"/>
          </p:cNvSpPr>
          <p:nvPr>
            <p:ph idx="1"/>
          </p:nvPr>
        </p:nvSpPr>
        <p:spPr/>
        <p:txBody>
          <a:bodyPr>
            <a:noAutofit/>
          </a:bodyPr>
          <a:lstStyle/>
          <a:p>
            <a:pPr>
              <a:buFont typeface="Arial" panose="020B0604020202020204" pitchFamily="34" charset="0"/>
              <a:buChar char="•"/>
            </a:pPr>
            <a:r>
              <a:rPr lang="mn-MN" sz="2400" dirty="0" smtClean="0"/>
              <a:t>Борлуулалтын тооцоолсон дүн хэмжээнээс гарах ашиг алдагдалыг тооцох</a:t>
            </a:r>
          </a:p>
          <a:p>
            <a:pPr>
              <a:buFont typeface="Arial" panose="020B0604020202020204" pitchFamily="34" charset="0"/>
              <a:buChar char="•"/>
            </a:pPr>
            <a:r>
              <a:rPr lang="mn-MN" sz="2400" dirty="0" smtClean="0"/>
              <a:t>Борлуулалтын хэмжээ нь зарцуулсан нийт зардалыг дахин олж авах /нөхөх/, ирээдүйн бизнест ашиглагдах хангалттай хэмжээний үлдэгдэл ашиг ба ДЭХ болон ЭХ-ы ногдол ашгийг төлөх хэмжээний ашгийг бий болгох боломжтой эсэхийг тооцох.</a:t>
            </a:r>
          </a:p>
          <a:p>
            <a:pPr>
              <a:buFont typeface="Arial" panose="020B0604020202020204" pitchFamily="34" charset="0"/>
              <a:buChar char="•"/>
            </a:pPr>
            <a:r>
              <a:rPr lang="mn-MN" sz="2400" dirty="0" smtClean="0"/>
              <a:t>Борлуулалтын хэмжээ нь үндсэн үйл ажиллагааны хүчин чадлаар тооцогдоно.</a:t>
            </a:r>
          </a:p>
          <a:p>
            <a:pPr>
              <a:buFont typeface="Arial" panose="020B0604020202020204" pitchFamily="34" charset="0"/>
              <a:buChar char="•"/>
            </a:pPr>
            <a:r>
              <a:rPr lang="mn-MN" sz="2400" dirty="0" smtClean="0"/>
              <a:t>Үндсэн үйл ажиллагааны хүчин чадал нь ашгийн зорилгод зайлшгүй чиглэгдэх ёстой</a:t>
            </a:r>
          </a:p>
          <a:p>
            <a:pPr>
              <a:buFont typeface="Arial" panose="020B0604020202020204" pitchFamily="34" charset="0"/>
              <a:buChar char="•"/>
            </a:pPr>
            <a:r>
              <a:rPr lang="mn-MN" sz="2400" dirty="0" smtClean="0"/>
              <a:t>Капитал ашиглалтын өгөөжийг тооцох</a:t>
            </a:r>
          </a:p>
          <a:p>
            <a:pPr>
              <a:buFont typeface="Arial" panose="020B0604020202020204" pitchFamily="34" charset="0"/>
              <a:buChar char="•"/>
            </a:pPr>
            <a:r>
              <a:rPr lang="mn-MN" sz="2400" dirty="0" smtClean="0"/>
              <a:t>Хугарлын цэгийг тогтоох</a:t>
            </a:r>
            <a:endParaRPr lang="en-US" sz="2400" dirty="0"/>
          </a:p>
        </p:txBody>
      </p:sp>
    </p:spTree>
    <p:extLst>
      <p:ext uri="{BB962C8B-B14F-4D97-AF65-F5344CB8AC3E}">
        <p14:creationId xmlns:p14="http://schemas.microsoft.com/office/powerpoint/2010/main" val="281782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a:t>АШГИЙН ТӨСӨВЛӨЛТ</a:t>
            </a:r>
            <a:endParaRPr lang="en-US" dirty="0"/>
          </a:p>
        </p:txBody>
      </p:sp>
      <p:sp>
        <p:nvSpPr>
          <p:cNvPr id="3" name="Content Placeholder 2"/>
          <p:cNvSpPr>
            <a:spLocks noGrp="1"/>
          </p:cNvSpPr>
          <p:nvPr>
            <p:ph idx="1"/>
          </p:nvPr>
        </p:nvSpPr>
        <p:spPr>
          <a:xfrm>
            <a:off x="1097280" y="1737360"/>
            <a:ext cx="10058400" cy="4131734"/>
          </a:xfrm>
        </p:spPr>
        <p:txBody>
          <a:bodyPr>
            <a:noAutofit/>
          </a:bodyPr>
          <a:lstStyle/>
          <a:p>
            <a:pPr algn="just"/>
            <a:r>
              <a:rPr lang="mn-MN" sz="2800" dirty="0" smtClean="0"/>
              <a:t>Ашгийн хэтийн төлөвлөлтийн хэрэгжилт нь үр дүнтэй болох эсэх нь асар их аз туршсан байдал юм. Зах зээлийн чиг хандлага, эдийн засгийн хүчин зүйлс, инфляци, хүн амын өсөлт, хувь хүний хэрэглээ, үйлдвэрлэлийн бүтээгдэхүүний индексийн төлөв байдал зэрэг нь ашгийн алс хэтийн төлөвлөлтийн үндэс болдог. Борлуулалтын тоо хэмжээ болон үнийн дүнг 3-5 жилээр урдчилан тооцоолж гаргадаг. Ирээдүйд олохоор таамаглаж буй ашгийн хэмжээ болон түүний өсөлтийг харуулсан урт хугацааны төлөвлөгөө нь ойрын үеийн төлөвлөгөөнд тусгагдсан байх ёстой. Төлөвлөгөө зохиох ердийн хугацаа нь гол төлөв 1 жил байдаг бөгөөд бизнесийн байдлаас хамаарч ойрын үеийн төлөвлөгөөг 3, 6, 12 сараар зохиодог.</a:t>
            </a:r>
            <a:endParaRPr lang="en-US" sz="2800" dirty="0"/>
          </a:p>
        </p:txBody>
      </p:sp>
    </p:spTree>
    <p:extLst>
      <p:ext uri="{BB962C8B-B14F-4D97-AF65-F5344CB8AC3E}">
        <p14:creationId xmlns:p14="http://schemas.microsoft.com/office/powerpoint/2010/main" val="20041423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Ашгийн төлөвлөлт нь хэд хэдэн давуу талтай. Үүнд:</a:t>
            </a:r>
            <a:endParaRPr lang="en-US" dirty="0"/>
          </a:p>
        </p:txBody>
      </p:sp>
      <p:sp>
        <p:nvSpPr>
          <p:cNvPr id="3" name="Content Placeholder 2"/>
          <p:cNvSpPr>
            <a:spLocks noGrp="1"/>
          </p:cNvSpPr>
          <p:nvPr>
            <p:ph idx="1"/>
          </p:nvPr>
        </p:nvSpPr>
        <p:spPr/>
        <p:txBody>
          <a:bodyPr/>
          <a:lstStyle/>
          <a:p>
            <a:pPr marL="457200" indent="-457200" algn="just">
              <a:buFont typeface="+mj-lt"/>
              <a:buAutoNum type="arabicPeriod"/>
            </a:pPr>
            <a:r>
              <a:rPr lang="mn-MN" dirty="0" smtClean="0"/>
              <a:t>Байнгын төлөвлөгөөг боловсронгуй болгоход бизнесийн үйл явц бүрийг үнэлэх болон системтэйгээр судлах үүрэг удирдлагад ноогддог. Энэ нь компанийн үндсэн бодлого болон түүний бүрэлдэхүүнийг дахин шалгах, үйл ажиллагааны байдал бүрийг дахин үнэлэх таатай боломж бүрдүүлдэг.</a:t>
            </a:r>
          </a:p>
          <a:p>
            <a:pPr marL="457200" indent="-457200" algn="just">
              <a:buFont typeface="+mj-lt"/>
              <a:buAutoNum type="arabicPeriod"/>
            </a:pPr>
            <a:r>
              <a:rPr lang="mn-MN" dirty="0" smtClean="0"/>
              <a:t>Ашгийн төлөвлөлт нь удирдлагын бүхий л түвшингийн хамтын ажиллагаа болон үзэл бодлыг тогтоох дамжуулагч болдог. Компанийн удирдлагын бүрэлдэхүүн дэх гишүүдийн ур чадвар, боловсролыг төлөвлөгөөний үр ашгийг хянахад ашиглана. </a:t>
            </a:r>
          </a:p>
          <a:p>
            <a:pPr marL="457200" indent="-457200" algn="just">
              <a:buFont typeface="+mj-lt"/>
              <a:buAutoNum type="arabicPeriod"/>
            </a:pPr>
            <a:r>
              <a:rPr lang="mn-MN" dirty="0" smtClean="0"/>
              <a:t>Ашгийн төлөвлөлт нь компаний зорилгын биелэлтэнд бизнесийн бүхий л салбар хэсгийг зохицуулах замаар хэрэгждэг. </a:t>
            </a:r>
          </a:p>
          <a:p>
            <a:pPr marL="457200" indent="-457200" algn="just">
              <a:buFont typeface="+mj-lt"/>
              <a:buAutoNum type="arabicPeriod"/>
            </a:pPr>
            <a:r>
              <a:rPr lang="mn-MN" dirty="0" smtClean="0"/>
              <a:t>Төлөвлөлт нь гүйцэтгэгч хувь хүмүүсийн чадвар, удирдлагын үзэл бодлыг үнэлэх болон жинхэнэ гүйцэтгэлийн биелэлтийг үнэлэхэд ашигладаг.</a:t>
            </a:r>
            <a:endParaRPr lang="en-US" dirty="0"/>
          </a:p>
        </p:txBody>
      </p:sp>
    </p:spTree>
    <p:extLst>
      <p:ext uri="{BB962C8B-B14F-4D97-AF65-F5344CB8AC3E}">
        <p14:creationId xmlns:p14="http://schemas.microsoft.com/office/powerpoint/2010/main" val="35636189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БАЙНГЫН ТӨСВИЙН БҮРДЭЛ ХЭСГҮҮД</a:t>
            </a:r>
            <a:endParaRPr lang="en-US" dirty="0"/>
          </a:p>
        </p:txBody>
      </p:sp>
      <p:sp>
        <p:nvSpPr>
          <p:cNvPr id="3" name="Content Placeholder 2"/>
          <p:cNvSpPr>
            <a:spLocks noGrp="1"/>
          </p:cNvSpPr>
          <p:nvPr>
            <p:ph idx="1"/>
          </p:nvPr>
        </p:nvSpPr>
        <p:spPr/>
        <p:txBody>
          <a:bodyPr>
            <a:normAutofit lnSpcReduction="10000"/>
          </a:bodyPr>
          <a:lstStyle/>
          <a:p>
            <a:pPr marL="457200" indent="-457200">
              <a:buFont typeface="+mj-lt"/>
              <a:buAutoNum type="arabicPeriod"/>
            </a:pPr>
            <a:r>
              <a:rPr lang="mn-MN" dirty="0" smtClean="0"/>
              <a:t>Борлуулалтын төсөв</a:t>
            </a:r>
          </a:p>
          <a:p>
            <a:pPr marL="457200" indent="-457200">
              <a:buFont typeface="+mj-lt"/>
              <a:buAutoNum type="arabicPeriod"/>
            </a:pPr>
            <a:r>
              <a:rPr lang="mn-MN" dirty="0" smtClean="0"/>
              <a:t>БМ болон үйлдвэрлэлийн хэрэгцээг тооцоолох төсөв</a:t>
            </a:r>
          </a:p>
          <a:p>
            <a:pPr marL="457200" indent="-457200">
              <a:buFont typeface="+mj-lt"/>
              <a:buAutoNum type="arabicPeriod"/>
            </a:pPr>
            <a:r>
              <a:rPr lang="mn-MN" dirty="0" smtClean="0"/>
              <a:t>Үйлдвэрлэсэн ба ББӨ-д ордог хөдөлмөр, материал, ҮНЗ-ын төсөв</a:t>
            </a:r>
          </a:p>
          <a:p>
            <a:pPr marL="457200" indent="-457200">
              <a:buFont typeface="+mj-lt"/>
              <a:buAutoNum type="arabicPeriod"/>
            </a:pPr>
            <a:r>
              <a:rPr lang="mn-MN" dirty="0" smtClean="0"/>
              <a:t>Маркетингийн болон удирдлагын зардлын төсөв</a:t>
            </a:r>
          </a:p>
          <a:p>
            <a:pPr marL="457200" indent="-457200">
              <a:buFont typeface="+mj-lt"/>
              <a:buAutoNum type="arabicPeriod"/>
            </a:pPr>
            <a:r>
              <a:rPr lang="mn-MN" dirty="0" smtClean="0"/>
              <a:t>Бусад төрлийн орлого зардал болон орлогын татварыг тооцох</a:t>
            </a:r>
          </a:p>
          <a:p>
            <a:pPr marL="457200" indent="-457200">
              <a:buFont typeface="+mj-lt"/>
              <a:buAutoNum type="arabicPeriod"/>
            </a:pPr>
            <a:r>
              <a:rPr lang="mn-MN" dirty="0" smtClean="0"/>
              <a:t>Төсөвлөгдсөн орлогын тайлан</a:t>
            </a:r>
          </a:p>
          <a:p>
            <a:pPr marL="457200" indent="-457200">
              <a:buFont typeface="+mj-lt"/>
              <a:buAutoNum type="arabicPeriod"/>
            </a:pPr>
            <a:r>
              <a:rPr lang="mn-MN" dirty="0" smtClean="0"/>
              <a:t>Капиталын зардал, судалгаа, шинжилгээ, хөгжлийн зардлын төсөв</a:t>
            </a:r>
          </a:p>
          <a:p>
            <a:pPr marL="457200" indent="-457200">
              <a:buFont typeface="+mj-lt"/>
              <a:buAutoNum type="arabicPeriod"/>
            </a:pPr>
            <a:r>
              <a:rPr lang="mn-MN" dirty="0" smtClean="0"/>
              <a:t>Мөнгө орлого зарлагын төсөв</a:t>
            </a:r>
          </a:p>
          <a:p>
            <a:pPr marL="457200" indent="-457200">
              <a:buFont typeface="+mj-lt"/>
              <a:buAutoNum type="arabicPeriod"/>
            </a:pPr>
            <a:r>
              <a:rPr lang="mn-MN" smtClean="0"/>
              <a:t>Төсвийн хугацааны эцэс дэх компаний тооцоолсон санхүүгийн байдалыг харуулсан төсөвлөгдсөн үлдэгдэл баланс зэрэг болно.</a:t>
            </a:r>
            <a:endParaRPr lang="en-US" dirty="0"/>
          </a:p>
        </p:txBody>
      </p:sp>
    </p:spTree>
    <p:extLst>
      <p:ext uri="{BB962C8B-B14F-4D97-AF65-F5344CB8AC3E}">
        <p14:creationId xmlns:p14="http://schemas.microsoft.com/office/powerpoint/2010/main" val="7293974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80" y="122830"/>
            <a:ext cx="10058400" cy="6400800"/>
          </a:xfrm>
        </p:spPr>
        <p:txBody>
          <a:bodyPr/>
          <a:lstStyle/>
          <a:p>
            <a:pPr algn="just"/>
            <a:r>
              <a:rPr lang="mn-MN" sz="1400" dirty="0" smtClean="0"/>
              <a:t>Жш: ХХХ компани нь А,Б,В гэсэн 3 төрлийн бүтээгдэхүүн үйлдвэрлэж өмнө болон төвийн бүс нутагт борлуулдаг. Зүсэх, угсрах, дуусгах гэсэн үйлвэрлэлийн дамжлага цехүүдтэй. Компанийн удирдлага болон цехийн дарга нар дараа оны 12 сарын 31-ны байдлаар дараах тооцоог хийжээ.</a:t>
            </a:r>
          </a:p>
          <a:p>
            <a:r>
              <a:rPr lang="mn-MN" dirty="0" smtClean="0"/>
              <a:t>1. Борлуулалтын талаар</a:t>
            </a:r>
          </a:p>
          <a:p>
            <a:endParaRPr lang="mn-MN" dirty="0" smtClean="0"/>
          </a:p>
          <a:p>
            <a:endParaRPr lang="mn-MN" dirty="0"/>
          </a:p>
          <a:p>
            <a:endParaRPr lang="mn-MN" dirty="0" smtClean="0"/>
          </a:p>
          <a:p>
            <a:r>
              <a:rPr lang="mn-MN" dirty="0" smtClean="0"/>
              <a:t>2. Бараа материал</a:t>
            </a:r>
          </a:p>
          <a:p>
            <a:r>
              <a:rPr lang="mn-MN" dirty="0" smtClean="0"/>
              <a:t>а/ материал</a:t>
            </a:r>
          </a:p>
          <a:p>
            <a:endParaRPr lang="mn-MN" dirty="0"/>
          </a:p>
          <a:p>
            <a:endParaRPr lang="mn-MN" dirty="0" smtClean="0"/>
          </a:p>
          <a:p>
            <a:endParaRPr lang="mn-MN" dirty="0"/>
          </a:p>
          <a:p>
            <a:r>
              <a:rPr lang="mn-MN" dirty="0"/>
              <a:t>б/ бэлэн бүтээгдэхүүн</a:t>
            </a:r>
          </a:p>
          <a:p>
            <a:pPr marL="0" indent="0">
              <a:buNone/>
            </a:pPr>
            <a:r>
              <a:rPr lang="mn-MN" dirty="0" smtClean="0"/>
              <a:t> </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543429439"/>
              </p:ext>
            </p:extLst>
          </p:nvPr>
        </p:nvGraphicFramePr>
        <p:xfrm>
          <a:off x="1097280" y="1197338"/>
          <a:ext cx="10175772" cy="1483360"/>
        </p:xfrm>
        <a:graphic>
          <a:graphicData uri="http://schemas.openxmlformats.org/drawingml/2006/table">
            <a:tbl>
              <a:tblPr firstRow="1" bandRow="1">
                <a:tableStyleId>{5C22544A-7EE6-4342-B048-85BDC9FD1C3A}</a:tableStyleId>
              </a:tblPr>
              <a:tblGrid>
                <a:gridCol w="2543943"/>
                <a:gridCol w="2543943"/>
                <a:gridCol w="2543943"/>
                <a:gridCol w="2543943"/>
              </a:tblGrid>
              <a:tr h="370840">
                <a:tc>
                  <a:txBody>
                    <a:bodyPr/>
                    <a:lstStyle/>
                    <a:p>
                      <a:r>
                        <a:rPr lang="mn-MN" dirty="0" smtClean="0"/>
                        <a:t>Бүтээгдэхүүн </a:t>
                      </a:r>
                      <a:endParaRPr lang="en-US" dirty="0"/>
                    </a:p>
                  </a:txBody>
                  <a:tcPr/>
                </a:tc>
                <a:tc>
                  <a:txBody>
                    <a:bodyPr/>
                    <a:lstStyle/>
                    <a:p>
                      <a:r>
                        <a:rPr lang="mn-MN" dirty="0" smtClean="0"/>
                        <a:t>Төвийн бүс</a:t>
                      </a:r>
                      <a:endParaRPr lang="en-US" dirty="0"/>
                    </a:p>
                  </a:txBody>
                  <a:tcPr/>
                </a:tc>
                <a:tc>
                  <a:txBody>
                    <a:bodyPr/>
                    <a:lstStyle/>
                    <a:p>
                      <a:r>
                        <a:rPr lang="mn-MN" dirty="0" smtClean="0"/>
                        <a:t>Өмнө зүгийн бүс </a:t>
                      </a:r>
                      <a:endParaRPr lang="en-US" dirty="0"/>
                    </a:p>
                  </a:txBody>
                  <a:tcPr/>
                </a:tc>
                <a:tc>
                  <a:txBody>
                    <a:bodyPr/>
                    <a:lstStyle/>
                    <a:p>
                      <a:r>
                        <a:rPr lang="mn-MN" dirty="0" smtClean="0"/>
                        <a:t>Нэгжийн борлуулах үнэ</a:t>
                      </a:r>
                      <a:endParaRPr lang="en-US" dirty="0"/>
                    </a:p>
                  </a:txBody>
                  <a:tcPr/>
                </a:tc>
              </a:tr>
              <a:tr h="370840">
                <a:tc>
                  <a:txBody>
                    <a:bodyPr/>
                    <a:lstStyle/>
                    <a:p>
                      <a:r>
                        <a:rPr lang="mn-MN" dirty="0" smtClean="0"/>
                        <a:t>А </a:t>
                      </a:r>
                      <a:endParaRPr lang="en-US" dirty="0"/>
                    </a:p>
                  </a:txBody>
                  <a:tcPr/>
                </a:tc>
                <a:tc>
                  <a:txBody>
                    <a:bodyPr/>
                    <a:lstStyle/>
                    <a:p>
                      <a:r>
                        <a:rPr lang="mn-MN" dirty="0" smtClean="0"/>
                        <a:t>4000/ш/</a:t>
                      </a:r>
                      <a:endParaRPr lang="en-US" dirty="0"/>
                    </a:p>
                  </a:txBody>
                  <a:tcPr/>
                </a:tc>
                <a:tc>
                  <a:txBody>
                    <a:bodyPr/>
                    <a:lstStyle/>
                    <a:p>
                      <a:r>
                        <a:rPr lang="mn-MN" dirty="0" smtClean="0"/>
                        <a:t>3000</a:t>
                      </a:r>
                      <a:endParaRPr lang="en-US" dirty="0"/>
                    </a:p>
                  </a:txBody>
                  <a:tcPr/>
                </a:tc>
                <a:tc>
                  <a:txBody>
                    <a:bodyPr/>
                    <a:lstStyle/>
                    <a:p>
                      <a:r>
                        <a:rPr lang="mn-MN" dirty="0" smtClean="0"/>
                        <a:t>200/төг/</a:t>
                      </a:r>
                      <a:endParaRPr lang="en-US" dirty="0"/>
                    </a:p>
                  </a:txBody>
                  <a:tcPr/>
                </a:tc>
              </a:tr>
              <a:tr h="370840">
                <a:tc>
                  <a:txBody>
                    <a:bodyPr/>
                    <a:lstStyle/>
                    <a:p>
                      <a:r>
                        <a:rPr lang="mn-MN" dirty="0" smtClean="0"/>
                        <a:t>Б </a:t>
                      </a:r>
                      <a:endParaRPr lang="en-US" dirty="0"/>
                    </a:p>
                  </a:txBody>
                  <a:tcPr/>
                </a:tc>
                <a:tc>
                  <a:txBody>
                    <a:bodyPr/>
                    <a:lstStyle/>
                    <a:p>
                      <a:r>
                        <a:rPr lang="mn-MN" dirty="0" smtClean="0"/>
                        <a:t>6000</a:t>
                      </a:r>
                      <a:endParaRPr lang="en-US" dirty="0"/>
                    </a:p>
                  </a:txBody>
                  <a:tcPr/>
                </a:tc>
                <a:tc>
                  <a:txBody>
                    <a:bodyPr/>
                    <a:lstStyle/>
                    <a:p>
                      <a:r>
                        <a:rPr lang="mn-MN" dirty="0" smtClean="0"/>
                        <a:t>5000</a:t>
                      </a:r>
                      <a:endParaRPr lang="en-US" dirty="0"/>
                    </a:p>
                  </a:txBody>
                  <a:tcPr/>
                </a:tc>
                <a:tc>
                  <a:txBody>
                    <a:bodyPr/>
                    <a:lstStyle/>
                    <a:p>
                      <a:r>
                        <a:rPr lang="mn-MN" dirty="0" smtClean="0"/>
                        <a:t>150</a:t>
                      </a:r>
                      <a:endParaRPr lang="en-US" dirty="0"/>
                    </a:p>
                  </a:txBody>
                  <a:tcPr/>
                </a:tc>
              </a:tr>
              <a:tr h="370840">
                <a:tc>
                  <a:txBody>
                    <a:bodyPr/>
                    <a:lstStyle/>
                    <a:p>
                      <a:r>
                        <a:rPr lang="mn-MN" dirty="0" smtClean="0"/>
                        <a:t>В </a:t>
                      </a:r>
                      <a:endParaRPr lang="en-US" dirty="0"/>
                    </a:p>
                  </a:txBody>
                  <a:tcPr/>
                </a:tc>
                <a:tc>
                  <a:txBody>
                    <a:bodyPr/>
                    <a:lstStyle/>
                    <a:p>
                      <a:r>
                        <a:rPr lang="mn-MN" dirty="0" smtClean="0"/>
                        <a:t>9000</a:t>
                      </a:r>
                      <a:endParaRPr lang="en-US" dirty="0"/>
                    </a:p>
                  </a:txBody>
                  <a:tcPr/>
                </a:tc>
                <a:tc>
                  <a:txBody>
                    <a:bodyPr/>
                    <a:lstStyle/>
                    <a:p>
                      <a:r>
                        <a:rPr lang="mn-MN" dirty="0" smtClean="0"/>
                        <a:t>6000</a:t>
                      </a:r>
                      <a:endParaRPr lang="en-US" dirty="0"/>
                    </a:p>
                  </a:txBody>
                  <a:tcPr/>
                </a:tc>
                <a:tc>
                  <a:txBody>
                    <a:bodyPr/>
                    <a:lstStyle/>
                    <a:p>
                      <a:r>
                        <a:rPr lang="mn-MN" dirty="0" smtClean="0"/>
                        <a:t>100</a:t>
                      </a:r>
                      <a:endParaRPr lang="en-US" dirty="0"/>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604419867"/>
              </p:ext>
            </p:extLst>
          </p:nvPr>
        </p:nvGraphicFramePr>
        <p:xfrm>
          <a:off x="1097280" y="3421921"/>
          <a:ext cx="10162124" cy="1483360"/>
        </p:xfrm>
        <a:graphic>
          <a:graphicData uri="http://schemas.openxmlformats.org/drawingml/2006/table">
            <a:tbl>
              <a:tblPr firstRow="1" bandRow="1">
                <a:tableStyleId>{5C22544A-7EE6-4342-B048-85BDC9FD1C3A}</a:tableStyleId>
              </a:tblPr>
              <a:tblGrid>
                <a:gridCol w="2540531"/>
                <a:gridCol w="2540531"/>
                <a:gridCol w="2540531"/>
                <a:gridCol w="2540531"/>
              </a:tblGrid>
              <a:tr h="370840">
                <a:tc>
                  <a:txBody>
                    <a:bodyPr/>
                    <a:lstStyle/>
                    <a:p>
                      <a:r>
                        <a:rPr lang="mn-MN" dirty="0" smtClean="0"/>
                        <a:t>Материал</a:t>
                      </a:r>
                      <a:r>
                        <a:rPr lang="mn-MN" baseline="0" dirty="0" smtClean="0"/>
                        <a:t> </a:t>
                      </a:r>
                      <a:endParaRPr lang="en-US" dirty="0"/>
                    </a:p>
                  </a:txBody>
                  <a:tcPr/>
                </a:tc>
                <a:tc>
                  <a:txBody>
                    <a:bodyPr/>
                    <a:lstStyle/>
                    <a:p>
                      <a:r>
                        <a:rPr lang="mn-MN" dirty="0" smtClean="0"/>
                        <a:t>БМ эхний үлд</a:t>
                      </a:r>
                      <a:endParaRPr lang="en-US" dirty="0"/>
                    </a:p>
                  </a:txBody>
                  <a:tcPr/>
                </a:tc>
                <a:tc>
                  <a:txBody>
                    <a:bodyPr/>
                    <a:lstStyle/>
                    <a:p>
                      <a:r>
                        <a:rPr lang="mn-MN" dirty="0" smtClean="0"/>
                        <a:t>БМ эцсийн үлд</a:t>
                      </a:r>
                      <a:endParaRPr lang="en-US" dirty="0"/>
                    </a:p>
                  </a:txBody>
                  <a:tcPr/>
                </a:tc>
                <a:tc>
                  <a:txBody>
                    <a:bodyPr/>
                    <a:lstStyle/>
                    <a:p>
                      <a:r>
                        <a:rPr lang="mn-MN" dirty="0" smtClean="0"/>
                        <a:t>Нэгжийн өртөг</a:t>
                      </a:r>
                      <a:endParaRPr lang="en-US" dirty="0"/>
                    </a:p>
                  </a:txBody>
                  <a:tcPr/>
                </a:tc>
              </a:tr>
              <a:tr h="370840">
                <a:tc>
                  <a:txBody>
                    <a:bodyPr/>
                    <a:lstStyle/>
                    <a:p>
                      <a:r>
                        <a:rPr lang="en-US" dirty="0" smtClean="0"/>
                        <a:t>X</a:t>
                      </a:r>
                      <a:endParaRPr lang="en-US" dirty="0"/>
                    </a:p>
                  </a:txBody>
                  <a:tcPr/>
                </a:tc>
                <a:tc>
                  <a:txBody>
                    <a:bodyPr/>
                    <a:lstStyle/>
                    <a:p>
                      <a:r>
                        <a:rPr lang="mn-MN" dirty="0" smtClean="0"/>
                        <a:t>30000</a:t>
                      </a:r>
                      <a:endParaRPr lang="en-US" dirty="0"/>
                    </a:p>
                  </a:txBody>
                  <a:tcPr/>
                </a:tc>
                <a:tc>
                  <a:txBody>
                    <a:bodyPr/>
                    <a:lstStyle/>
                    <a:p>
                      <a:r>
                        <a:rPr lang="mn-MN" dirty="0" smtClean="0"/>
                        <a:t>40000</a:t>
                      </a:r>
                      <a:endParaRPr lang="en-US" dirty="0"/>
                    </a:p>
                  </a:txBody>
                  <a:tcPr/>
                </a:tc>
                <a:tc>
                  <a:txBody>
                    <a:bodyPr/>
                    <a:lstStyle/>
                    <a:p>
                      <a:r>
                        <a:rPr lang="mn-MN" dirty="0" smtClean="0"/>
                        <a:t>1,0 /төг/</a:t>
                      </a:r>
                      <a:endParaRPr lang="en-US" dirty="0"/>
                    </a:p>
                  </a:txBody>
                  <a:tcPr/>
                </a:tc>
              </a:tr>
              <a:tr h="370840">
                <a:tc>
                  <a:txBody>
                    <a:bodyPr/>
                    <a:lstStyle/>
                    <a:p>
                      <a:r>
                        <a:rPr lang="en-US" dirty="0" smtClean="0"/>
                        <a:t>Y</a:t>
                      </a:r>
                      <a:endParaRPr lang="en-US" dirty="0"/>
                    </a:p>
                  </a:txBody>
                  <a:tcPr/>
                </a:tc>
                <a:tc>
                  <a:txBody>
                    <a:bodyPr/>
                    <a:lstStyle/>
                    <a:p>
                      <a:r>
                        <a:rPr lang="mn-MN" dirty="0" smtClean="0"/>
                        <a:t>10000</a:t>
                      </a:r>
                      <a:endParaRPr lang="en-US" dirty="0"/>
                    </a:p>
                  </a:txBody>
                  <a:tcPr/>
                </a:tc>
                <a:tc>
                  <a:txBody>
                    <a:bodyPr/>
                    <a:lstStyle/>
                    <a:p>
                      <a:r>
                        <a:rPr lang="mn-MN" dirty="0" smtClean="0"/>
                        <a:t>12000</a:t>
                      </a:r>
                      <a:endParaRPr lang="en-US" dirty="0"/>
                    </a:p>
                  </a:txBody>
                  <a:tcPr/>
                </a:tc>
                <a:tc>
                  <a:txBody>
                    <a:bodyPr/>
                    <a:lstStyle/>
                    <a:p>
                      <a:r>
                        <a:rPr lang="mn-MN" dirty="0" smtClean="0"/>
                        <a:t>14,0</a:t>
                      </a:r>
                      <a:endParaRPr lang="en-US" dirty="0"/>
                    </a:p>
                  </a:txBody>
                  <a:tcPr/>
                </a:tc>
              </a:tr>
              <a:tr h="370840">
                <a:tc>
                  <a:txBody>
                    <a:bodyPr/>
                    <a:lstStyle/>
                    <a:p>
                      <a:r>
                        <a:rPr lang="en-US" dirty="0" smtClean="0"/>
                        <a:t>Z</a:t>
                      </a:r>
                      <a:endParaRPr lang="en-US" dirty="0"/>
                    </a:p>
                  </a:txBody>
                  <a:tcPr/>
                </a:tc>
                <a:tc>
                  <a:txBody>
                    <a:bodyPr/>
                    <a:lstStyle/>
                    <a:p>
                      <a:r>
                        <a:rPr lang="mn-MN" dirty="0" smtClean="0"/>
                        <a:t>2000</a:t>
                      </a:r>
                      <a:endParaRPr lang="en-US" dirty="0"/>
                    </a:p>
                  </a:txBody>
                  <a:tcPr/>
                </a:tc>
                <a:tc>
                  <a:txBody>
                    <a:bodyPr/>
                    <a:lstStyle/>
                    <a:p>
                      <a:r>
                        <a:rPr lang="mn-MN" dirty="0" smtClean="0"/>
                        <a:t>2500</a:t>
                      </a:r>
                      <a:endParaRPr lang="en-US" dirty="0"/>
                    </a:p>
                  </a:txBody>
                  <a:tcPr/>
                </a:tc>
                <a:tc>
                  <a:txBody>
                    <a:bodyPr/>
                    <a:lstStyle/>
                    <a:p>
                      <a:r>
                        <a:rPr lang="mn-MN" dirty="0" smtClean="0"/>
                        <a:t>2,5</a:t>
                      </a:r>
                      <a:endParaRPr lang="en-US" dirty="0"/>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928700255"/>
              </p:ext>
            </p:extLst>
          </p:nvPr>
        </p:nvGraphicFramePr>
        <p:xfrm>
          <a:off x="1097280" y="5374640"/>
          <a:ext cx="10216715" cy="1483360"/>
        </p:xfrm>
        <a:graphic>
          <a:graphicData uri="http://schemas.openxmlformats.org/drawingml/2006/table">
            <a:tbl>
              <a:tblPr firstRow="1" bandRow="1">
                <a:tableStyleId>{5C22544A-7EE6-4342-B048-85BDC9FD1C3A}</a:tableStyleId>
              </a:tblPr>
              <a:tblGrid>
                <a:gridCol w="1495795"/>
                <a:gridCol w="1528549"/>
                <a:gridCol w="1637731"/>
                <a:gridCol w="2483893"/>
                <a:gridCol w="3070747"/>
              </a:tblGrid>
              <a:tr h="370840">
                <a:tc>
                  <a:txBody>
                    <a:bodyPr/>
                    <a:lstStyle/>
                    <a:p>
                      <a:r>
                        <a:rPr lang="mn-MN" dirty="0" smtClean="0"/>
                        <a:t>Бүтээгдэхүүн </a:t>
                      </a:r>
                      <a:endParaRPr lang="en-US" dirty="0"/>
                    </a:p>
                  </a:txBody>
                  <a:tcPr/>
                </a:tc>
                <a:tc>
                  <a:txBody>
                    <a:bodyPr/>
                    <a:lstStyle/>
                    <a:p>
                      <a:r>
                        <a:rPr lang="mn-MN" dirty="0" smtClean="0"/>
                        <a:t>ББ эхний</a:t>
                      </a:r>
                      <a:r>
                        <a:rPr lang="mn-MN" baseline="0" dirty="0" smtClean="0"/>
                        <a:t> үлд</a:t>
                      </a:r>
                      <a:endParaRPr lang="en-US" dirty="0"/>
                    </a:p>
                  </a:txBody>
                  <a:tcPr/>
                </a:tc>
                <a:tc>
                  <a:txBody>
                    <a:bodyPr/>
                    <a:lstStyle/>
                    <a:p>
                      <a:r>
                        <a:rPr lang="mn-MN" dirty="0" smtClean="0"/>
                        <a:t>ББ эцсийн үлд</a:t>
                      </a:r>
                      <a:endParaRPr lang="en-US" dirty="0"/>
                    </a:p>
                  </a:txBody>
                  <a:tcPr/>
                </a:tc>
                <a:tc>
                  <a:txBody>
                    <a:bodyPr/>
                    <a:lstStyle/>
                    <a:p>
                      <a:r>
                        <a:rPr lang="mn-MN" dirty="0" smtClean="0"/>
                        <a:t>Нэгжийн өртөг эх.үлд</a:t>
                      </a:r>
                      <a:endParaRPr lang="en-US" dirty="0"/>
                    </a:p>
                  </a:txBody>
                  <a:tcPr/>
                </a:tc>
                <a:tc>
                  <a:txBody>
                    <a:bodyPr/>
                    <a:lstStyle/>
                    <a:p>
                      <a:r>
                        <a:rPr lang="mn-MN" dirty="0" smtClean="0"/>
                        <a:t>Нэгжийн өртөг эцс.үлд</a:t>
                      </a:r>
                      <a:endParaRPr lang="en-US" dirty="0"/>
                    </a:p>
                  </a:txBody>
                  <a:tcPr/>
                </a:tc>
              </a:tr>
              <a:tr h="370840">
                <a:tc>
                  <a:txBody>
                    <a:bodyPr/>
                    <a:lstStyle/>
                    <a:p>
                      <a:r>
                        <a:rPr lang="mn-MN" dirty="0" smtClean="0"/>
                        <a:t>А</a:t>
                      </a:r>
                      <a:endParaRPr lang="en-US" dirty="0"/>
                    </a:p>
                  </a:txBody>
                  <a:tcPr/>
                </a:tc>
                <a:tc>
                  <a:txBody>
                    <a:bodyPr/>
                    <a:lstStyle/>
                    <a:p>
                      <a:r>
                        <a:rPr lang="mn-MN" dirty="0" smtClean="0"/>
                        <a:t>200</a:t>
                      </a:r>
                      <a:endParaRPr lang="en-US" dirty="0"/>
                    </a:p>
                  </a:txBody>
                  <a:tcPr/>
                </a:tc>
                <a:tc>
                  <a:txBody>
                    <a:bodyPr/>
                    <a:lstStyle/>
                    <a:p>
                      <a:r>
                        <a:rPr lang="mn-MN" dirty="0" smtClean="0"/>
                        <a:t>250</a:t>
                      </a:r>
                      <a:endParaRPr lang="en-US" dirty="0"/>
                    </a:p>
                  </a:txBody>
                  <a:tcPr/>
                </a:tc>
                <a:tc>
                  <a:txBody>
                    <a:bodyPr/>
                    <a:lstStyle/>
                    <a:p>
                      <a:r>
                        <a:rPr lang="mn-MN" dirty="0" smtClean="0"/>
                        <a:t>125,7</a:t>
                      </a:r>
                      <a:endParaRPr lang="en-US" dirty="0"/>
                    </a:p>
                  </a:txBody>
                  <a:tcPr/>
                </a:tc>
                <a:tc>
                  <a:txBody>
                    <a:bodyPr/>
                    <a:lstStyle/>
                    <a:p>
                      <a:r>
                        <a:rPr lang="mn-MN" dirty="0" smtClean="0"/>
                        <a:t>138,5</a:t>
                      </a:r>
                      <a:endParaRPr lang="en-US" dirty="0"/>
                    </a:p>
                  </a:txBody>
                  <a:tcPr/>
                </a:tc>
              </a:tr>
              <a:tr h="370840">
                <a:tc>
                  <a:txBody>
                    <a:bodyPr/>
                    <a:lstStyle/>
                    <a:p>
                      <a:r>
                        <a:rPr lang="mn-MN" dirty="0" smtClean="0"/>
                        <a:t>Б</a:t>
                      </a:r>
                      <a:endParaRPr lang="en-US" dirty="0"/>
                    </a:p>
                  </a:txBody>
                  <a:tcPr/>
                </a:tc>
                <a:tc>
                  <a:txBody>
                    <a:bodyPr/>
                    <a:lstStyle/>
                    <a:p>
                      <a:r>
                        <a:rPr lang="mn-MN" dirty="0" smtClean="0"/>
                        <a:t>400</a:t>
                      </a:r>
                      <a:endParaRPr lang="en-US" dirty="0"/>
                    </a:p>
                  </a:txBody>
                  <a:tcPr/>
                </a:tc>
                <a:tc>
                  <a:txBody>
                    <a:bodyPr/>
                    <a:lstStyle/>
                    <a:p>
                      <a:r>
                        <a:rPr lang="mn-MN" dirty="0" smtClean="0"/>
                        <a:t>200</a:t>
                      </a:r>
                      <a:endParaRPr lang="en-US" dirty="0"/>
                    </a:p>
                  </a:txBody>
                  <a:tcPr/>
                </a:tc>
                <a:tc>
                  <a:txBody>
                    <a:bodyPr/>
                    <a:lstStyle/>
                    <a:p>
                      <a:r>
                        <a:rPr lang="mn-MN" dirty="0" smtClean="0"/>
                        <a:t>82,5</a:t>
                      </a:r>
                      <a:endParaRPr lang="en-US" dirty="0"/>
                    </a:p>
                  </a:txBody>
                  <a:tcPr/>
                </a:tc>
                <a:tc>
                  <a:txBody>
                    <a:bodyPr/>
                    <a:lstStyle/>
                    <a:p>
                      <a:r>
                        <a:rPr lang="mn-MN" dirty="0" smtClean="0"/>
                        <a:t>91,25</a:t>
                      </a:r>
                      <a:endParaRPr lang="en-US" dirty="0"/>
                    </a:p>
                  </a:txBody>
                  <a:tcPr/>
                </a:tc>
              </a:tr>
              <a:tr h="370840">
                <a:tc>
                  <a:txBody>
                    <a:bodyPr/>
                    <a:lstStyle/>
                    <a:p>
                      <a:r>
                        <a:rPr lang="mn-MN" dirty="0" smtClean="0"/>
                        <a:t>В</a:t>
                      </a:r>
                      <a:endParaRPr lang="en-US" dirty="0"/>
                    </a:p>
                  </a:txBody>
                  <a:tcPr/>
                </a:tc>
                <a:tc>
                  <a:txBody>
                    <a:bodyPr/>
                    <a:lstStyle/>
                    <a:p>
                      <a:r>
                        <a:rPr lang="mn-MN" dirty="0" smtClean="0"/>
                        <a:t>500</a:t>
                      </a:r>
                      <a:endParaRPr lang="en-US" dirty="0"/>
                    </a:p>
                  </a:txBody>
                  <a:tcPr/>
                </a:tc>
                <a:tc>
                  <a:txBody>
                    <a:bodyPr/>
                    <a:lstStyle/>
                    <a:p>
                      <a:r>
                        <a:rPr lang="mn-MN" dirty="0" smtClean="0"/>
                        <a:t>400</a:t>
                      </a:r>
                      <a:endParaRPr lang="en-US" dirty="0"/>
                    </a:p>
                  </a:txBody>
                  <a:tcPr/>
                </a:tc>
                <a:tc>
                  <a:txBody>
                    <a:bodyPr/>
                    <a:lstStyle/>
                    <a:p>
                      <a:r>
                        <a:rPr lang="mn-MN" dirty="0" smtClean="0"/>
                        <a:t>64,0</a:t>
                      </a:r>
                      <a:endParaRPr lang="en-US" dirty="0"/>
                    </a:p>
                  </a:txBody>
                  <a:tcPr/>
                </a:tc>
                <a:tc>
                  <a:txBody>
                    <a:bodyPr/>
                    <a:lstStyle/>
                    <a:p>
                      <a:r>
                        <a:rPr lang="mn-MN" dirty="0" smtClean="0"/>
                        <a:t>72,0</a:t>
                      </a:r>
                      <a:endParaRPr lang="en-US" dirty="0"/>
                    </a:p>
                  </a:txBody>
                  <a:tcPr/>
                </a:tc>
              </a:tr>
            </a:tbl>
          </a:graphicData>
        </a:graphic>
      </p:graphicFrame>
    </p:spTree>
    <p:extLst>
      <p:ext uri="{BB962C8B-B14F-4D97-AF65-F5344CB8AC3E}">
        <p14:creationId xmlns:p14="http://schemas.microsoft.com/office/powerpoint/2010/main" val="37297074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80" y="0"/>
            <a:ext cx="10058400" cy="6857999"/>
          </a:xfrm>
        </p:spPr>
        <p:txBody>
          <a:bodyPr/>
          <a:lstStyle/>
          <a:p>
            <a:pPr marL="0" indent="0">
              <a:buNone/>
            </a:pPr>
            <a:r>
              <a:rPr lang="mn-MN" dirty="0" smtClean="0"/>
              <a:t>3. Шаардагдах материалын тоо хэмжээ болон нэгжийн өртөг</a:t>
            </a:r>
          </a:p>
          <a:p>
            <a:pPr marL="0" indent="0">
              <a:buNone/>
            </a:pPr>
            <a:endParaRPr lang="mn-MN" dirty="0"/>
          </a:p>
          <a:p>
            <a:pPr marL="0" indent="0">
              <a:buNone/>
            </a:pPr>
            <a:endParaRPr lang="mn-MN" dirty="0" smtClean="0"/>
          </a:p>
          <a:p>
            <a:pPr marL="0" indent="0">
              <a:buNone/>
            </a:pPr>
            <a:endParaRPr lang="mn-MN" dirty="0"/>
          </a:p>
          <a:p>
            <a:pPr marL="0" indent="0">
              <a:buNone/>
            </a:pPr>
            <a:endParaRPr lang="mn-MN" dirty="0" smtClean="0"/>
          </a:p>
          <a:p>
            <a:pPr marL="0" indent="0">
              <a:buNone/>
            </a:pPr>
            <a:r>
              <a:rPr lang="mn-MN" dirty="0" smtClean="0"/>
              <a:t>4. Шаардагдах ажлын цаг болон нэг цэгийн тариф</a:t>
            </a:r>
          </a:p>
          <a:p>
            <a:pPr marL="0" indent="0">
              <a:buNone/>
            </a:pPr>
            <a:endParaRPr lang="mn-MN" dirty="0"/>
          </a:p>
          <a:p>
            <a:pPr marL="0" indent="0">
              <a:buNone/>
            </a:pPr>
            <a:endParaRPr lang="mn-MN" dirty="0" smtClean="0"/>
          </a:p>
          <a:p>
            <a:pPr marL="0" indent="0">
              <a:buNone/>
            </a:pPr>
            <a:endParaRPr lang="mn-MN" dirty="0"/>
          </a:p>
          <a:p>
            <a:pPr marL="0" indent="0">
              <a:buNone/>
            </a:pPr>
            <a:endParaRPr lang="mn-MN" dirty="0" smtClean="0"/>
          </a:p>
          <a:p>
            <a:pPr marL="0" indent="0">
              <a:buNone/>
            </a:pPr>
            <a:r>
              <a:rPr lang="mn-MN" dirty="0" smtClean="0"/>
              <a:t>5. Үйлдвэрлэлийн нэмэгдэл зардлын нэгжийн тариф /төг/</a:t>
            </a:r>
          </a:p>
          <a:p>
            <a:pPr marL="0" indent="0">
              <a:buNone/>
            </a:pPr>
            <a:endParaRPr lang="mn-MN" dirty="0" smtClean="0"/>
          </a:p>
          <a:p>
            <a:pPr marL="0" indent="0">
              <a:buNone/>
            </a:pPr>
            <a:endParaRPr lang="mn-MN" dirty="0" smtClean="0"/>
          </a:p>
          <a:p>
            <a:pPr marL="0" indent="0">
              <a:buNone/>
            </a:pPr>
            <a:endParaRPr lang="mn-MN" dirty="0"/>
          </a:p>
        </p:txBody>
      </p:sp>
      <p:graphicFrame>
        <p:nvGraphicFramePr>
          <p:cNvPr id="5" name="Table 4"/>
          <p:cNvGraphicFramePr>
            <a:graphicFrameLocks noGrp="1"/>
          </p:cNvGraphicFramePr>
          <p:nvPr>
            <p:extLst>
              <p:ext uri="{D42A27DB-BD31-4B8C-83A1-F6EECF244321}">
                <p14:modId xmlns:p14="http://schemas.microsoft.com/office/powerpoint/2010/main" val="3306414010"/>
              </p:ext>
            </p:extLst>
          </p:nvPr>
        </p:nvGraphicFramePr>
        <p:xfrm>
          <a:off x="1255592" y="323881"/>
          <a:ext cx="9900088" cy="1968339"/>
        </p:xfrm>
        <a:graphic>
          <a:graphicData uri="http://schemas.openxmlformats.org/drawingml/2006/table">
            <a:tbl>
              <a:tblPr firstRow="1" bandRow="1">
                <a:tableStyleId>{5C22544A-7EE6-4342-B048-85BDC9FD1C3A}</a:tableStyleId>
              </a:tblPr>
              <a:tblGrid>
                <a:gridCol w="3739489"/>
                <a:gridCol w="1897038"/>
                <a:gridCol w="2224585"/>
                <a:gridCol w="2038976"/>
              </a:tblGrid>
              <a:tr h="355675">
                <a:tc>
                  <a:txBody>
                    <a:bodyPr/>
                    <a:lstStyle/>
                    <a:p>
                      <a:r>
                        <a:rPr lang="mn-MN" dirty="0" smtClean="0"/>
                        <a:t>Бүтээгдэхүүн </a:t>
                      </a:r>
                      <a:endParaRPr lang="en-US" dirty="0"/>
                    </a:p>
                  </a:txBody>
                  <a:tcPr/>
                </a:tc>
                <a:tc>
                  <a:txBody>
                    <a:bodyPr/>
                    <a:lstStyle/>
                    <a:p>
                      <a:r>
                        <a:rPr lang="mn-MN" dirty="0" smtClean="0"/>
                        <a:t>Х материал </a:t>
                      </a:r>
                      <a:endParaRPr lang="en-US" dirty="0"/>
                    </a:p>
                  </a:txBody>
                  <a:tcPr/>
                </a:tc>
                <a:tc>
                  <a:txBody>
                    <a:bodyPr/>
                    <a:lstStyle/>
                    <a:p>
                      <a:r>
                        <a:rPr lang="mn-MN" dirty="0" smtClean="0"/>
                        <a:t>У материал</a:t>
                      </a:r>
                      <a:endParaRPr lang="en-US" dirty="0"/>
                    </a:p>
                  </a:txBody>
                  <a:tcPr/>
                </a:tc>
                <a:tc>
                  <a:txBody>
                    <a:bodyPr/>
                    <a:lstStyle/>
                    <a:p>
                      <a:r>
                        <a:rPr lang="en-US" dirty="0" smtClean="0"/>
                        <a:t>Z </a:t>
                      </a:r>
                      <a:r>
                        <a:rPr lang="mn-MN" dirty="0" smtClean="0"/>
                        <a:t>материал</a:t>
                      </a:r>
                      <a:endParaRPr lang="en-US" dirty="0"/>
                    </a:p>
                  </a:txBody>
                  <a:tcPr/>
                </a:tc>
              </a:tr>
              <a:tr h="355675">
                <a:tc>
                  <a:txBody>
                    <a:bodyPr/>
                    <a:lstStyle/>
                    <a:p>
                      <a:r>
                        <a:rPr lang="mn-MN" dirty="0" smtClean="0"/>
                        <a:t>А</a:t>
                      </a:r>
                      <a:endParaRPr lang="en-US" dirty="0"/>
                    </a:p>
                  </a:txBody>
                  <a:tcPr/>
                </a:tc>
                <a:tc>
                  <a:txBody>
                    <a:bodyPr/>
                    <a:lstStyle/>
                    <a:p>
                      <a:r>
                        <a:rPr lang="mn-MN" dirty="0" smtClean="0"/>
                        <a:t>12</a:t>
                      </a:r>
                      <a:endParaRPr lang="en-US" dirty="0"/>
                    </a:p>
                  </a:txBody>
                  <a:tcPr/>
                </a:tc>
                <a:tc>
                  <a:txBody>
                    <a:bodyPr/>
                    <a:lstStyle/>
                    <a:p>
                      <a:r>
                        <a:rPr lang="mn-MN" dirty="0" smtClean="0"/>
                        <a:t>5</a:t>
                      </a:r>
                      <a:endParaRPr lang="en-US" dirty="0"/>
                    </a:p>
                  </a:txBody>
                  <a:tcPr/>
                </a:tc>
                <a:tc>
                  <a:txBody>
                    <a:bodyPr/>
                    <a:lstStyle/>
                    <a:p>
                      <a:r>
                        <a:rPr lang="mn-MN" dirty="0" smtClean="0"/>
                        <a:t>2</a:t>
                      </a:r>
                      <a:endParaRPr lang="en-US" dirty="0"/>
                    </a:p>
                  </a:txBody>
                  <a:tcPr/>
                </a:tc>
              </a:tr>
              <a:tr h="355675">
                <a:tc>
                  <a:txBody>
                    <a:bodyPr/>
                    <a:lstStyle/>
                    <a:p>
                      <a:r>
                        <a:rPr lang="mn-MN" dirty="0" smtClean="0"/>
                        <a:t>Б</a:t>
                      </a:r>
                      <a:endParaRPr lang="en-US" dirty="0"/>
                    </a:p>
                  </a:txBody>
                  <a:tcPr/>
                </a:tc>
                <a:tc>
                  <a:txBody>
                    <a:bodyPr/>
                    <a:lstStyle/>
                    <a:p>
                      <a:r>
                        <a:rPr lang="mn-MN" dirty="0" smtClean="0"/>
                        <a:t>8</a:t>
                      </a:r>
                      <a:endParaRPr lang="en-US" dirty="0"/>
                    </a:p>
                  </a:txBody>
                  <a:tcPr/>
                </a:tc>
                <a:tc>
                  <a:txBody>
                    <a:bodyPr/>
                    <a:lstStyle/>
                    <a:p>
                      <a:r>
                        <a:rPr lang="mn-MN" dirty="0" smtClean="0"/>
                        <a:t>3</a:t>
                      </a:r>
                      <a:endParaRPr lang="en-US" dirty="0"/>
                    </a:p>
                  </a:txBody>
                  <a:tcPr/>
                </a:tc>
                <a:tc>
                  <a:txBody>
                    <a:bodyPr/>
                    <a:lstStyle/>
                    <a:p>
                      <a:r>
                        <a:rPr lang="mn-MN" dirty="0" smtClean="0"/>
                        <a:t>1</a:t>
                      </a:r>
                      <a:endParaRPr lang="en-US" dirty="0"/>
                    </a:p>
                  </a:txBody>
                  <a:tcPr/>
                </a:tc>
              </a:tr>
              <a:tr h="355675">
                <a:tc>
                  <a:txBody>
                    <a:bodyPr/>
                    <a:lstStyle/>
                    <a:p>
                      <a:r>
                        <a:rPr lang="mn-MN" dirty="0" smtClean="0"/>
                        <a:t>В</a:t>
                      </a:r>
                      <a:endParaRPr lang="en-US" dirty="0"/>
                    </a:p>
                  </a:txBody>
                  <a:tcPr/>
                </a:tc>
                <a:tc>
                  <a:txBody>
                    <a:bodyPr/>
                    <a:lstStyle/>
                    <a:p>
                      <a:r>
                        <a:rPr lang="mn-MN" dirty="0" smtClean="0"/>
                        <a:t>6</a:t>
                      </a:r>
                      <a:endParaRPr lang="en-US" dirty="0"/>
                    </a:p>
                  </a:txBody>
                  <a:tcPr/>
                </a:tc>
                <a:tc>
                  <a:txBody>
                    <a:bodyPr/>
                    <a:lstStyle/>
                    <a:p>
                      <a:r>
                        <a:rPr lang="mn-MN" dirty="0" smtClean="0"/>
                        <a:t>2</a:t>
                      </a:r>
                      <a:endParaRPr lang="en-US" dirty="0"/>
                    </a:p>
                  </a:txBody>
                  <a:tcPr/>
                </a:tc>
                <a:tc>
                  <a:txBody>
                    <a:bodyPr/>
                    <a:lstStyle/>
                    <a:p>
                      <a:r>
                        <a:rPr lang="mn-MN" dirty="0" smtClean="0"/>
                        <a:t>1</a:t>
                      </a:r>
                      <a:endParaRPr lang="en-US" dirty="0"/>
                    </a:p>
                  </a:txBody>
                  <a:tcPr/>
                </a:tc>
              </a:tr>
              <a:tr h="505299">
                <a:tc>
                  <a:txBody>
                    <a:bodyPr/>
                    <a:lstStyle/>
                    <a:p>
                      <a:r>
                        <a:rPr lang="mn-MN" sz="1600" b="1" dirty="0" smtClean="0"/>
                        <a:t>Материалын нэгжийн өртөг</a:t>
                      </a:r>
                      <a:r>
                        <a:rPr lang="mn-MN" sz="1600" b="1" baseline="0" dirty="0" smtClean="0"/>
                        <a:t> /төг/</a:t>
                      </a:r>
                      <a:endParaRPr lang="en-US" sz="1600" b="1" dirty="0"/>
                    </a:p>
                  </a:txBody>
                  <a:tcPr/>
                </a:tc>
                <a:tc>
                  <a:txBody>
                    <a:bodyPr/>
                    <a:lstStyle/>
                    <a:p>
                      <a:r>
                        <a:rPr lang="mn-MN" b="1" dirty="0" smtClean="0"/>
                        <a:t>1,0</a:t>
                      </a:r>
                      <a:endParaRPr lang="en-US" b="1" dirty="0"/>
                    </a:p>
                  </a:txBody>
                  <a:tcPr/>
                </a:tc>
                <a:tc>
                  <a:txBody>
                    <a:bodyPr/>
                    <a:lstStyle/>
                    <a:p>
                      <a:r>
                        <a:rPr lang="mn-MN" b="1" dirty="0" smtClean="0"/>
                        <a:t>14,0</a:t>
                      </a:r>
                      <a:endParaRPr lang="en-US" b="1" dirty="0"/>
                    </a:p>
                  </a:txBody>
                  <a:tcPr/>
                </a:tc>
                <a:tc>
                  <a:txBody>
                    <a:bodyPr/>
                    <a:lstStyle/>
                    <a:p>
                      <a:r>
                        <a:rPr lang="mn-MN" b="1" dirty="0" smtClean="0"/>
                        <a:t>2,5</a:t>
                      </a:r>
                      <a:endParaRPr lang="en-US" b="1" dirty="0"/>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464438316"/>
              </p:ext>
            </p:extLst>
          </p:nvPr>
        </p:nvGraphicFramePr>
        <p:xfrm>
          <a:off x="1267724" y="2616706"/>
          <a:ext cx="9887956" cy="1854200"/>
        </p:xfrm>
        <a:graphic>
          <a:graphicData uri="http://schemas.openxmlformats.org/drawingml/2006/table">
            <a:tbl>
              <a:tblPr firstRow="1" bandRow="1">
                <a:tableStyleId>{5C22544A-7EE6-4342-B048-85BDC9FD1C3A}</a:tableStyleId>
              </a:tblPr>
              <a:tblGrid>
                <a:gridCol w="2471989"/>
                <a:gridCol w="2471989"/>
                <a:gridCol w="2471989"/>
                <a:gridCol w="2471989"/>
              </a:tblGrid>
              <a:tr h="370840">
                <a:tc>
                  <a:txBody>
                    <a:bodyPr/>
                    <a:lstStyle/>
                    <a:p>
                      <a:r>
                        <a:rPr lang="mn-MN" dirty="0" smtClean="0"/>
                        <a:t>Бүтээгдэхүүн </a:t>
                      </a:r>
                      <a:endParaRPr lang="en-US" dirty="0"/>
                    </a:p>
                  </a:txBody>
                  <a:tcPr/>
                </a:tc>
                <a:tc>
                  <a:txBody>
                    <a:bodyPr/>
                    <a:lstStyle/>
                    <a:p>
                      <a:r>
                        <a:rPr lang="mn-MN" dirty="0" smtClean="0"/>
                        <a:t>Зүсэх /цаг/</a:t>
                      </a:r>
                      <a:endParaRPr lang="en-US" dirty="0"/>
                    </a:p>
                  </a:txBody>
                  <a:tcPr/>
                </a:tc>
                <a:tc>
                  <a:txBody>
                    <a:bodyPr/>
                    <a:lstStyle/>
                    <a:p>
                      <a:r>
                        <a:rPr lang="mn-MN" dirty="0" smtClean="0"/>
                        <a:t>Угсрах /цаг/</a:t>
                      </a:r>
                      <a:endParaRPr lang="en-US" dirty="0"/>
                    </a:p>
                  </a:txBody>
                  <a:tcPr/>
                </a:tc>
                <a:tc>
                  <a:txBody>
                    <a:bodyPr/>
                    <a:lstStyle/>
                    <a:p>
                      <a:r>
                        <a:rPr lang="mn-MN" dirty="0" smtClean="0"/>
                        <a:t>Дуусгах /цаг/</a:t>
                      </a:r>
                      <a:endParaRPr lang="en-US" dirty="0"/>
                    </a:p>
                  </a:txBody>
                  <a:tcPr/>
                </a:tc>
              </a:tr>
              <a:tr h="370840">
                <a:tc>
                  <a:txBody>
                    <a:bodyPr/>
                    <a:lstStyle/>
                    <a:p>
                      <a:r>
                        <a:rPr lang="mn-MN" dirty="0" smtClean="0"/>
                        <a:t>А</a:t>
                      </a:r>
                      <a:endParaRPr lang="en-US" dirty="0"/>
                    </a:p>
                  </a:txBody>
                  <a:tcPr/>
                </a:tc>
                <a:tc>
                  <a:txBody>
                    <a:bodyPr/>
                    <a:lstStyle/>
                    <a:p>
                      <a:r>
                        <a:rPr lang="mn-MN" dirty="0" smtClean="0"/>
                        <a:t>0,500</a:t>
                      </a:r>
                      <a:endParaRPr lang="en-US" dirty="0"/>
                    </a:p>
                  </a:txBody>
                  <a:tcPr/>
                </a:tc>
                <a:tc>
                  <a:txBody>
                    <a:bodyPr/>
                    <a:lstStyle/>
                    <a:p>
                      <a:r>
                        <a:rPr lang="mn-MN" dirty="0" smtClean="0"/>
                        <a:t>2,500</a:t>
                      </a:r>
                      <a:endParaRPr lang="en-US" dirty="0"/>
                    </a:p>
                  </a:txBody>
                  <a:tcPr/>
                </a:tc>
                <a:tc>
                  <a:txBody>
                    <a:bodyPr/>
                    <a:lstStyle/>
                    <a:p>
                      <a:r>
                        <a:rPr lang="mn-MN" dirty="0" smtClean="0"/>
                        <a:t>0,800</a:t>
                      </a:r>
                      <a:endParaRPr lang="en-US" dirty="0"/>
                    </a:p>
                  </a:txBody>
                  <a:tcPr/>
                </a:tc>
              </a:tr>
              <a:tr h="370840">
                <a:tc>
                  <a:txBody>
                    <a:bodyPr/>
                    <a:lstStyle/>
                    <a:p>
                      <a:r>
                        <a:rPr lang="mn-MN" dirty="0" smtClean="0"/>
                        <a:t>Б</a:t>
                      </a:r>
                      <a:endParaRPr lang="en-US" dirty="0"/>
                    </a:p>
                  </a:txBody>
                  <a:tcPr/>
                </a:tc>
                <a:tc>
                  <a:txBody>
                    <a:bodyPr/>
                    <a:lstStyle/>
                    <a:p>
                      <a:r>
                        <a:rPr lang="mn-MN" dirty="0" smtClean="0"/>
                        <a:t>0,375</a:t>
                      </a:r>
                      <a:endParaRPr lang="en-US" dirty="0"/>
                    </a:p>
                  </a:txBody>
                  <a:tcPr/>
                </a:tc>
                <a:tc>
                  <a:txBody>
                    <a:bodyPr/>
                    <a:lstStyle/>
                    <a:p>
                      <a:r>
                        <a:rPr lang="mn-MN" dirty="0" smtClean="0"/>
                        <a:t>2,000</a:t>
                      </a:r>
                      <a:endParaRPr lang="en-US" dirty="0"/>
                    </a:p>
                  </a:txBody>
                  <a:tcPr/>
                </a:tc>
                <a:tc>
                  <a:txBody>
                    <a:bodyPr/>
                    <a:lstStyle/>
                    <a:p>
                      <a:r>
                        <a:rPr lang="mn-MN" dirty="0" smtClean="0"/>
                        <a:t>0,500</a:t>
                      </a:r>
                      <a:endParaRPr lang="en-US" dirty="0"/>
                    </a:p>
                  </a:txBody>
                  <a:tcPr/>
                </a:tc>
              </a:tr>
              <a:tr h="370840">
                <a:tc>
                  <a:txBody>
                    <a:bodyPr/>
                    <a:lstStyle/>
                    <a:p>
                      <a:r>
                        <a:rPr lang="mn-MN" dirty="0" smtClean="0"/>
                        <a:t>В</a:t>
                      </a:r>
                      <a:endParaRPr lang="en-US" dirty="0"/>
                    </a:p>
                  </a:txBody>
                  <a:tcPr/>
                </a:tc>
                <a:tc>
                  <a:txBody>
                    <a:bodyPr/>
                    <a:lstStyle/>
                    <a:p>
                      <a:r>
                        <a:rPr lang="mn-MN" dirty="0" smtClean="0"/>
                        <a:t>0,375</a:t>
                      </a:r>
                      <a:endParaRPr lang="en-US" dirty="0"/>
                    </a:p>
                  </a:txBody>
                  <a:tcPr/>
                </a:tc>
                <a:tc>
                  <a:txBody>
                    <a:bodyPr/>
                    <a:lstStyle/>
                    <a:p>
                      <a:r>
                        <a:rPr lang="mn-MN" dirty="0" smtClean="0"/>
                        <a:t>1,750</a:t>
                      </a:r>
                      <a:endParaRPr lang="en-US" dirty="0"/>
                    </a:p>
                  </a:txBody>
                  <a:tcPr/>
                </a:tc>
                <a:tc>
                  <a:txBody>
                    <a:bodyPr/>
                    <a:lstStyle/>
                    <a:p>
                      <a:r>
                        <a:rPr lang="mn-MN" dirty="0" smtClean="0"/>
                        <a:t>0,500</a:t>
                      </a:r>
                      <a:endParaRPr lang="en-US" dirty="0"/>
                    </a:p>
                  </a:txBody>
                  <a:tcPr/>
                </a:tc>
              </a:tr>
              <a:tr h="370840">
                <a:tc>
                  <a:txBody>
                    <a:bodyPr/>
                    <a:lstStyle/>
                    <a:p>
                      <a:r>
                        <a:rPr lang="mn-MN" b="1" dirty="0" smtClean="0"/>
                        <a:t>1 цагын тариф /төг/</a:t>
                      </a:r>
                      <a:endParaRPr lang="en-US" b="1" dirty="0"/>
                    </a:p>
                  </a:txBody>
                  <a:tcPr/>
                </a:tc>
                <a:tc>
                  <a:txBody>
                    <a:bodyPr/>
                    <a:lstStyle/>
                    <a:p>
                      <a:r>
                        <a:rPr lang="mn-MN" b="1" dirty="0" smtClean="0"/>
                        <a:t>8,0</a:t>
                      </a:r>
                      <a:endParaRPr lang="en-US" b="1" dirty="0"/>
                    </a:p>
                  </a:txBody>
                  <a:tcPr/>
                </a:tc>
                <a:tc>
                  <a:txBody>
                    <a:bodyPr/>
                    <a:lstStyle/>
                    <a:p>
                      <a:r>
                        <a:rPr lang="mn-MN" b="1" dirty="0" smtClean="0"/>
                        <a:t>10,0</a:t>
                      </a:r>
                      <a:endParaRPr lang="en-US" b="1" dirty="0"/>
                    </a:p>
                  </a:txBody>
                  <a:tcPr/>
                </a:tc>
                <a:tc>
                  <a:txBody>
                    <a:bodyPr/>
                    <a:lstStyle/>
                    <a:p>
                      <a:r>
                        <a:rPr lang="mn-MN" b="1" dirty="0" smtClean="0"/>
                        <a:t>9,0</a:t>
                      </a:r>
                      <a:endParaRPr lang="en-US" b="1" dirty="0"/>
                    </a:p>
                  </a:txBody>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129287815"/>
              </p:ext>
            </p:extLst>
          </p:nvPr>
        </p:nvGraphicFramePr>
        <p:xfrm>
          <a:off x="1199486" y="4936824"/>
          <a:ext cx="9956195" cy="1483360"/>
        </p:xfrm>
        <a:graphic>
          <a:graphicData uri="http://schemas.openxmlformats.org/drawingml/2006/table">
            <a:tbl>
              <a:tblPr firstRow="1" bandRow="1">
                <a:tableStyleId>{5C22544A-7EE6-4342-B048-85BDC9FD1C3A}</a:tableStyleId>
              </a:tblPr>
              <a:tblGrid>
                <a:gridCol w="1991239"/>
                <a:gridCol w="1991239"/>
                <a:gridCol w="1991239"/>
                <a:gridCol w="1991239"/>
                <a:gridCol w="1991239"/>
              </a:tblGrid>
              <a:tr h="370840">
                <a:tc>
                  <a:txBody>
                    <a:bodyPr/>
                    <a:lstStyle/>
                    <a:p>
                      <a:r>
                        <a:rPr lang="mn-MN" dirty="0" smtClean="0"/>
                        <a:t>Бүтээгдэхүүн </a:t>
                      </a:r>
                      <a:endParaRPr lang="en-US" dirty="0"/>
                    </a:p>
                  </a:txBody>
                  <a:tcPr/>
                </a:tc>
                <a:tc>
                  <a:txBody>
                    <a:bodyPr/>
                    <a:lstStyle/>
                    <a:p>
                      <a:r>
                        <a:rPr lang="mn-MN" dirty="0" smtClean="0"/>
                        <a:t>Зүсэх </a:t>
                      </a:r>
                      <a:endParaRPr lang="en-US" dirty="0"/>
                    </a:p>
                  </a:txBody>
                  <a:tcPr/>
                </a:tc>
                <a:tc>
                  <a:txBody>
                    <a:bodyPr/>
                    <a:lstStyle/>
                    <a:p>
                      <a:r>
                        <a:rPr lang="mn-MN" dirty="0" smtClean="0"/>
                        <a:t>Угсрах </a:t>
                      </a:r>
                      <a:endParaRPr lang="en-US" dirty="0"/>
                    </a:p>
                  </a:txBody>
                  <a:tcPr/>
                </a:tc>
                <a:tc>
                  <a:txBody>
                    <a:bodyPr/>
                    <a:lstStyle/>
                    <a:p>
                      <a:r>
                        <a:rPr lang="mn-MN" dirty="0" smtClean="0"/>
                        <a:t>Дуусгах </a:t>
                      </a:r>
                      <a:endParaRPr lang="en-US" dirty="0"/>
                    </a:p>
                  </a:txBody>
                  <a:tcPr/>
                </a:tc>
                <a:tc>
                  <a:txBody>
                    <a:bodyPr/>
                    <a:lstStyle/>
                    <a:p>
                      <a:r>
                        <a:rPr lang="mn-MN" dirty="0" smtClean="0"/>
                        <a:t>Дүн </a:t>
                      </a:r>
                      <a:endParaRPr lang="en-US" dirty="0"/>
                    </a:p>
                  </a:txBody>
                  <a:tcPr/>
                </a:tc>
              </a:tr>
              <a:tr h="370840">
                <a:tc>
                  <a:txBody>
                    <a:bodyPr/>
                    <a:lstStyle/>
                    <a:p>
                      <a:r>
                        <a:rPr lang="mn-MN" dirty="0" smtClean="0"/>
                        <a:t>А</a:t>
                      </a:r>
                      <a:endParaRPr lang="en-US" dirty="0"/>
                    </a:p>
                  </a:txBody>
                  <a:tcPr/>
                </a:tc>
                <a:tc>
                  <a:txBody>
                    <a:bodyPr/>
                    <a:lstStyle/>
                    <a:p>
                      <a:r>
                        <a:rPr lang="mn-MN" dirty="0" smtClean="0"/>
                        <a:t>3,0</a:t>
                      </a:r>
                      <a:endParaRPr lang="en-US" dirty="0"/>
                    </a:p>
                  </a:txBody>
                  <a:tcPr/>
                </a:tc>
                <a:tc>
                  <a:txBody>
                    <a:bodyPr/>
                    <a:lstStyle/>
                    <a:p>
                      <a:r>
                        <a:rPr lang="mn-MN" dirty="0" smtClean="0"/>
                        <a:t>7,5</a:t>
                      </a:r>
                      <a:endParaRPr lang="en-US" dirty="0"/>
                    </a:p>
                  </a:txBody>
                  <a:tcPr/>
                </a:tc>
                <a:tc>
                  <a:txBody>
                    <a:bodyPr/>
                    <a:lstStyle/>
                    <a:p>
                      <a:r>
                        <a:rPr lang="mn-MN" dirty="0" smtClean="0"/>
                        <a:t>4,8</a:t>
                      </a:r>
                      <a:endParaRPr lang="en-US" dirty="0"/>
                    </a:p>
                  </a:txBody>
                  <a:tcPr/>
                </a:tc>
                <a:tc>
                  <a:txBody>
                    <a:bodyPr/>
                    <a:lstStyle/>
                    <a:p>
                      <a:r>
                        <a:rPr lang="mn-MN" dirty="0" smtClean="0"/>
                        <a:t>15,30</a:t>
                      </a:r>
                      <a:endParaRPr lang="en-US" dirty="0"/>
                    </a:p>
                  </a:txBody>
                  <a:tcPr/>
                </a:tc>
              </a:tr>
              <a:tr h="370840">
                <a:tc>
                  <a:txBody>
                    <a:bodyPr/>
                    <a:lstStyle/>
                    <a:p>
                      <a:r>
                        <a:rPr lang="mn-MN" dirty="0" smtClean="0"/>
                        <a:t>Б</a:t>
                      </a:r>
                      <a:endParaRPr lang="en-US" dirty="0"/>
                    </a:p>
                  </a:txBody>
                  <a:tcPr/>
                </a:tc>
                <a:tc>
                  <a:txBody>
                    <a:bodyPr/>
                    <a:lstStyle/>
                    <a:p>
                      <a:r>
                        <a:rPr lang="mn-MN" dirty="0" smtClean="0"/>
                        <a:t>2,25</a:t>
                      </a:r>
                      <a:endParaRPr lang="en-US" dirty="0"/>
                    </a:p>
                  </a:txBody>
                  <a:tcPr/>
                </a:tc>
                <a:tc>
                  <a:txBody>
                    <a:bodyPr/>
                    <a:lstStyle/>
                    <a:p>
                      <a:r>
                        <a:rPr lang="mn-MN" dirty="0" smtClean="0"/>
                        <a:t>6,0</a:t>
                      </a:r>
                      <a:endParaRPr lang="en-US" dirty="0"/>
                    </a:p>
                  </a:txBody>
                  <a:tcPr/>
                </a:tc>
                <a:tc>
                  <a:txBody>
                    <a:bodyPr/>
                    <a:lstStyle/>
                    <a:p>
                      <a:r>
                        <a:rPr lang="mn-MN" dirty="0" smtClean="0"/>
                        <a:t>3,0</a:t>
                      </a:r>
                      <a:endParaRPr lang="en-US" dirty="0"/>
                    </a:p>
                  </a:txBody>
                  <a:tcPr/>
                </a:tc>
                <a:tc>
                  <a:txBody>
                    <a:bodyPr/>
                    <a:lstStyle/>
                    <a:p>
                      <a:r>
                        <a:rPr lang="mn-MN" dirty="0" smtClean="0"/>
                        <a:t>11,25</a:t>
                      </a:r>
                      <a:endParaRPr lang="en-US" dirty="0"/>
                    </a:p>
                  </a:txBody>
                  <a:tcPr/>
                </a:tc>
              </a:tr>
              <a:tr h="370840">
                <a:tc>
                  <a:txBody>
                    <a:bodyPr/>
                    <a:lstStyle/>
                    <a:p>
                      <a:r>
                        <a:rPr lang="mn-MN" dirty="0" smtClean="0"/>
                        <a:t>В</a:t>
                      </a:r>
                      <a:endParaRPr lang="en-US" dirty="0"/>
                    </a:p>
                  </a:txBody>
                  <a:tcPr/>
                </a:tc>
                <a:tc>
                  <a:txBody>
                    <a:bodyPr/>
                    <a:lstStyle/>
                    <a:p>
                      <a:r>
                        <a:rPr lang="mn-MN" dirty="0" smtClean="0"/>
                        <a:t>2,25</a:t>
                      </a:r>
                      <a:endParaRPr lang="en-US" dirty="0"/>
                    </a:p>
                  </a:txBody>
                  <a:tcPr/>
                </a:tc>
                <a:tc>
                  <a:txBody>
                    <a:bodyPr/>
                    <a:lstStyle/>
                    <a:p>
                      <a:r>
                        <a:rPr lang="mn-MN" dirty="0" smtClean="0"/>
                        <a:t>5,25</a:t>
                      </a:r>
                      <a:endParaRPr lang="en-US" dirty="0"/>
                    </a:p>
                  </a:txBody>
                  <a:tcPr/>
                </a:tc>
                <a:tc>
                  <a:txBody>
                    <a:bodyPr/>
                    <a:lstStyle/>
                    <a:p>
                      <a:r>
                        <a:rPr lang="mn-MN" dirty="0" smtClean="0"/>
                        <a:t>3,0</a:t>
                      </a:r>
                      <a:endParaRPr lang="en-US" dirty="0"/>
                    </a:p>
                  </a:txBody>
                  <a:tcPr/>
                </a:tc>
                <a:tc>
                  <a:txBody>
                    <a:bodyPr/>
                    <a:lstStyle/>
                    <a:p>
                      <a:r>
                        <a:rPr lang="mn-MN" dirty="0" smtClean="0"/>
                        <a:t>10,50</a:t>
                      </a:r>
                      <a:endParaRPr lang="en-US" dirty="0"/>
                    </a:p>
                  </a:txBody>
                  <a:tcPr/>
                </a:tc>
              </a:tr>
            </a:tbl>
          </a:graphicData>
        </a:graphic>
      </p:graphicFrame>
    </p:spTree>
    <p:extLst>
      <p:ext uri="{BB962C8B-B14F-4D97-AF65-F5344CB8AC3E}">
        <p14:creationId xmlns:p14="http://schemas.microsoft.com/office/powerpoint/2010/main" val="28609726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mn-MN" dirty="0" smtClean="0"/>
              <a:t>6. Бусад мэдээ </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841976744"/>
              </p:ext>
            </p:extLst>
          </p:nvPr>
        </p:nvGraphicFramePr>
        <p:xfrm>
          <a:off x="1097280" y="2289158"/>
          <a:ext cx="8128000" cy="1854200"/>
        </p:xfrm>
        <a:graphic>
          <a:graphicData uri="http://schemas.openxmlformats.org/drawingml/2006/table">
            <a:tbl>
              <a:tblPr firstRow="1" bandRow="1">
                <a:tableStyleId>{5C22544A-7EE6-4342-B048-85BDC9FD1C3A}</a:tableStyleId>
              </a:tblPr>
              <a:tblGrid>
                <a:gridCol w="4064000"/>
                <a:gridCol w="4064000"/>
              </a:tblGrid>
              <a:tr h="370840">
                <a:tc>
                  <a:txBody>
                    <a:bodyPr/>
                    <a:lstStyle/>
                    <a:p>
                      <a:r>
                        <a:rPr lang="mn-MN" dirty="0" smtClean="0"/>
                        <a:t>Маркетингийн зардал</a:t>
                      </a:r>
                      <a:endParaRPr lang="en-US" dirty="0"/>
                    </a:p>
                  </a:txBody>
                  <a:tcPr/>
                </a:tc>
                <a:tc>
                  <a:txBody>
                    <a:bodyPr/>
                    <a:lstStyle/>
                    <a:p>
                      <a:r>
                        <a:rPr lang="mn-MN" dirty="0" smtClean="0"/>
                        <a:t>450000</a:t>
                      </a:r>
                      <a:endParaRPr lang="en-US" dirty="0"/>
                    </a:p>
                  </a:txBody>
                  <a:tcPr/>
                </a:tc>
              </a:tr>
              <a:tr h="370840">
                <a:tc>
                  <a:txBody>
                    <a:bodyPr/>
                    <a:lstStyle/>
                    <a:p>
                      <a:r>
                        <a:rPr lang="mn-MN" dirty="0" smtClean="0"/>
                        <a:t>Удирдлагын зардал</a:t>
                      </a:r>
                      <a:endParaRPr lang="en-US" dirty="0"/>
                    </a:p>
                  </a:txBody>
                  <a:tcPr/>
                </a:tc>
                <a:tc>
                  <a:txBody>
                    <a:bodyPr/>
                    <a:lstStyle/>
                    <a:p>
                      <a:r>
                        <a:rPr lang="mn-MN" dirty="0" smtClean="0"/>
                        <a:t>270000</a:t>
                      </a:r>
                      <a:endParaRPr lang="en-US" dirty="0"/>
                    </a:p>
                  </a:txBody>
                  <a:tcPr/>
                </a:tc>
              </a:tr>
              <a:tr h="370840">
                <a:tc>
                  <a:txBody>
                    <a:bodyPr/>
                    <a:lstStyle/>
                    <a:p>
                      <a:r>
                        <a:rPr lang="mn-MN" dirty="0" smtClean="0"/>
                        <a:t>Бусад орлого</a:t>
                      </a:r>
                      <a:endParaRPr lang="en-US" dirty="0"/>
                    </a:p>
                  </a:txBody>
                  <a:tcPr/>
                </a:tc>
                <a:tc>
                  <a:txBody>
                    <a:bodyPr/>
                    <a:lstStyle/>
                    <a:p>
                      <a:r>
                        <a:rPr lang="mn-MN" dirty="0" smtClean="0"/>
                        <a:t>70000</a:t>
                      </a:r>
                      <a:endParaRPr lang="en-US" dirty="0"/>
                    </a:p>
                  </a:txBody>
                  <a:tcPr/>
                </a:tc>
              </a:tr>
              <a:tr h="370840">
                <a:tc>
                  <a:txBody>
                    <a:bodyPr/>
                    <a:lstStyle/>
                    <a:p>
                      <a:r>
                        <a:rPr lang="mn-MN" dirty="0" smtClean="0"/>
                        <a:t>Бусад зардал</a:t>
                      </a:r>
                      <a:endParaRPr lang="en-US" dirty="0"/>
                    </a:p>
                  </a:txBody>
                  <a:tcPr/>
                </a:tc>
                <a:tc>
                  <a:txBody>
                    <a:bodyPr/>
                    <a:lstStyle/>
                    <a:p>
                      <a:r>
                        <a:rPr lang="mn-MN" dirty="0" smtClean="0"/>
                        <a:t>105000</a:t>
                      </a:r>
                      <a:endParaRPr lang="en-US" dirty="0"/>
                    </a:p>
                  </a:txBody>
                  <a:tcPr/>
                </a:tc>
              </a:tr>
              <a:tr h="370840">
                <a:tc>
                  <a:txBody>
                    <a:bodyPr/>
                    <a:lstStyle/>
                    <a:p>
                      <a:r>
                        <a:rPr lang="mn-MN" dirty="0" smtClean="0"/>
                        <a:t>Татварын хувь</a:t>
                      </a:r>
                      <a:endParaRPr lang="en-US" dirty="0"/>
                    </a:p>
                  </a:txBody>
                  <a:tcPr/>
                </a:tc>
                <a:tc>
                  <a:txBody>
                    <a:bodyPr/>
                    <a:lstStyle/>
                    <a:p>
                      <a:r>
                        <a:rPr lang="mn-MN" dirty="0" smtClean="0"/>
                        <a:t>40%</a:t>
                      </a:r>
                      <a:endParaRPr lang="en-US" dirty="0"/>
                    </a:p>
                  </a:txBody>
                  <a:tcPr/>
                </a:tc>
              </a:tr>
            </a:tbl>
          </a:graphicData>
        </a:graphic>
      </p:graphicFrame>
    </p:spTree>
    <p:extLst>
      <p:ext uri="{BB962C8B-B14F-4D97-AF65-F5344CB8AC3E}">
        <p14:creationId xmlns:p14="http://schemas.microsoft.com/office/powerpoint/2010/main" val="7756988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БОРЛУУЛАЛТЫН ТӨСӨВ</a:t>
            </a:r>
            <a:endParaRPr lang="en-US" dirty="0"/>
          </a:p>
        </p:txBody>
      </p:sp>
      <p:sp>
        <p:nvSpPr>
          <p:cNvPr id="3" name="Content Placeholder 2"/>
          <p:cNvSpPr>
            <a:spLocks noGrp="1"/>
          </p:cNvSpPr>
          <p:nvPr>
            <p:ph idx="1"/>
          </p:nvPr>
        </p:nvSpPr>
        <p:spPr>
          <a:xfrm>
            <a:off x="1097280" y="1845734"/>
            <a:ext cx="10058400" cy="5012266"/>
          </a:xfrm>
        </p:spPr>
        <p:txBody>
          <a:bodyPr>
            <a:normAutofit/>
          </a:bodyPr>
          <a:lstStyle/>
          <a:p>
            <a:r>
              <a:rPr lang="mn-MN" sz="2400" dirty="0" smtClean="0"/>
              <a:t>Борлуулалтын төсвийг бэлтгэхэд 2 хүчин зүйл нөлөөлдөг.</a:t>
            </a:r>
          </a:p>
          <a:p>
            <a:pPr>
              <a:buFont typeface="Arial" panose="020B0604020202020204" pitchFamily="34" charset="0"/>
              <a:buChar char="•"/>
            </a:pPr>
            <a:r>
              <a:rPr lang="mn-MN" sz="2400" dirty="0" smtClean="0"/>
              <a:t>Гадаад хүчин зүйл</a:t>
            </a:r>
          </a:p>
          <a:p>
            <a:pPr>
              <a:buFont typeface="Arial" panose="020B0604020202020204" pitchFamily="34" charset="0"/>
              <a:buChar char="•"/>
            </a:pPr>
            <a:r>
              <a:rPr lang="mn-MN" sz="2400" dirty="0" smtClean="0"/>
              <a:t>Дотоод хүчин зүйл</a:t>
            </a:r>
          </a:p>
          <a:p>
            <a:pPr marL="457200" indent="-457200" algn="just">
              <a:buFont typeface="+mj-lt"/>
              <a:buAutoNum type="arabicPeriod"/>
            </a:pPr>
            <a:r>
              <a:rPr lang="mn-MN" sz="2400" dirty="0" smtClean="0"/>
              <a:t>Гадаад нөлөөлөлд үйлдвэрлэлийн ерөнхий хандлага, өрсөлдөгчийн үйл ажиллагаа, засгийн газрын бодлого, үндэсний эдийн засгийн цикль, үнийн түвшингийн таамаглал, хүн амын худалдан авах чадвар, амьжиргааны зүйлийн худалдан авах зуршлын өөрчлөлт орно.</a:t>
            </a:r>
          </a:p>
          <a:p>
            <a:pPr marL="457200" indent="-457200" algn="just">
              <a:buFont typeface="+mj-lt"/>
              <a:buAutoNum type="arabicPeriod"/>
            </a:pPr>
            <a:r>
              <a:rPr lang="mn-MN" sz="2400" dirty="0" smtClean="0"/>
              <a:t>Дотоод нөлөөлөлд борлуулалтын чиг хандлага, үйлдвэрлэлийн хүчин чадал, шинэ нэрийн бүтээгдэхүүн, үйлдвэрийн өргөтгөл, улирлын шинжтэй бүтээгдэхүүн, борлуулалтын тооцоололууд зэрэг хүчин зүйлүүд орно.</a:t>
            </a:r>
          </a:p>
          <a:p>
            <a:pPr marL="457200" indent="-457200">
              <a:buFont typeface="+mj-lt"/>
              <a:buAutoNum type="arabicPeriod"/>
            </a:pPr>
            <a:endParaRPr lang="en-US" dirty="0"/>
          </a:p>
        </p:txBody>
      </p:sp>
    </p:spTree>
    <p:extLst>
      <p:ext uri="{BB962C8B-B14F-4D97-AF65-F5344CB8AC3E}">
        <p14:creationId xmlns:p14="http://schemas.microsoft.com/office/powerpoint/2010/main" val="8980128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146641012"/>
              </p:ext>
            </p:extLst>
          </p:nvPr>
        </p:nvGraphicFramePr>
        <p:xfrm>
          <a:off x="1056020" y="153941"/>
          <a:ext cx="10244328" cy="5933440"/>
        </p:xfrm>
        <a:graphic>
          <a:graphicData uri="http://schemas.openxmlformats.org/drawingml/2006/table">
            <a:tbl>
              <a:tblPr firstRow="1" bandRow="1">
                <a:tableStyleId>{5C22544A-7EE6-4342-B048-85BDC9FD1C3A}</a:tableStyleId>
              </a:tblPr>
              <a:tblGrid>
                <a:gridCol w="2561082"/>
                <a:gridCol w="2561082"/>
                <a:gridCol w="2561082"/>
                <a:gridCol w="2561082"/>
              </a:tblGrid>
              <a:tr h="370840">
                <a:tc gridSpan="4">
                  <a:txBody>
                    <a:bodyPr/>
                    <a:lstStyle/>
                    <a:p>
                      <a:pPr algn="ctr"/>
                      <a:r>
                        <a:rPr lang="mn-MN" dirty="0" smtClean="0"/>
                        <a:t>Ххх компани</a:t>
                      </a:r>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gridSpan="4">
                  <a:txBody>
                    <a:bodyPr/>
                    <a:lstStyle/>
                    <a:p>
                      <a:pPr algn="ctr"/>
                      <a:r>
                        <a:rPr lang="mn-MN" b="1" dirty="0" smtClean="0"/>
                        <a:t>Борлуулалтын төсөв</a:t>
                      </a:r>
                      <a:endParaRPr lang="en-US" b="1"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gridSpan="4">
                  <a:txBody>
                    <a:bodyPr/>
                    <a:lstStyle/>
                    <a:p>
                      <a:pPr algn="ctr"/>
                      <a:r>
                        <a:rPr lang="mn-MN" dirty="0" smtClean="0"/>
                        <a:t>20...</a:t>
                      </a:r>
                      <a:r>
                        <a:rPr lang="mn-MN" baseline="0" dirty="0" smtClean="0"/>
                        <a:t> Оны 12 сарын 31</a:t>
                      </a:r>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a:txBody>
                    <a:bodyPr/>
                    <a:lstStyle/>
                    <a:p>
                      <a:r>
                        <a:rPr lang="mn-MN" b="1" dirty="0" smtClean="0"/>
                        <a:t>А бүтээгдэхүүн</a:t>
                      </a:r>
                      <a:endParaRPr lang="en-US" b="1" dirty="0"/>
                    </a:p>
                  </a:txBody>
                  <a:tcPr/>
                </a:tc>
                <a:tc>
                  <a:txBody>
                    <a:bodyPr/>
                    <a:lstStyle/>
                    <a:p>
                      <a:r>
                        <a:rPr lang="mn-MN" b="1" dirty="0" smtClean="0"/>
                        <a:t>Төвийн бүс</a:t>
                      </a:r>
                      <a:endParaRPr lang="en-US" b="1" dirty="0"/>
                    </a:p>
                  </a:txBody>
                  <a:tcPr/>
                </a:tc>
                <a:tc>
                  <a:txBody>
                    <a:bodyPr/>
                    <a:lstStyle/>
                    <a:p>
                      <a:r>
                        <a:rPr lang="mn-MN" b="1" dirty="0" smtClean="0"/>
                        <a:t>Өмнөд бүс</a:t>
                      </a:r>
                      <a:endParaRPr lang="en-US" b="1" dirty="0"/>
                    </a:p>
                  </a:txBody>
                  <a:tcPr/>
                </a:tc>
                <a:tc>
                  <a:txBody>
                    <a:bodyPr/>
                    <a:lstStyle/>
                    <a:p>
                      <a:r>
                        <a:rPr lang="mn-MN" b="1" dirty="0" smtClean="0"/>
                        <a:t>Бүгд </a:t>
                      </a:r>
                      <a:endParaRPr lang="en-US" b="1" dirty="0"/>
                    </a:p>
                  </a:txBody>
                  <a:tcPr/>
                </a:tc>
              </a:tr>
              <a:tr h="370840">
                <a:tc>
                  <a:txBody>
                    <a:bodyPr/>
                    <a:lstStyle/>
                    <a:p>
                      <a:r>
                        <a:rPr lang="mn-MN" dirty="0" smtClean="0"/>
                        <a:t>    Нэгж </a:t>
                      </a:r>
                      <a:endParaRPr lang="en-US" dirty="0"/>
                    </a:p>
                  </a:txBody>
                  <a:tcPr/>
                </a:tc>
                <a:tc>
                  <a:txBody>
                    <a:bodyPr/>
                    <a:lstStyle/>
                    <a:p>
                      <a:r>
                        <a:rPr lang="mn-MN" dirty="0" smtClean="0"/>
                        <a:t>4000</a:t>
                      </a:r>
                      <a:endParaRPr lang="en-US" dirty="0"/>
                    </a:p>
                  </a:txBody>
                  <a:tcPr/>
                </a:tc>
                <a:tc>
                  <a:txBody>
                    <a:bodyPr/>
                    <a:lstStyle/>
                    <a:p>
                      <a:r>
                        <a:rPr lang="mn-MN" dirty="0" smtClean="0"/>
                        <a:t>3000</a:t>
                      </a:r>
                      <a:endParaRPr lang="en-US" dirty="0"/>
                    </a:p>
                  </a:txBody>
                  <a:tcPr/>
                </a:tc>
                <a:tc>
                  <a:txBody>
                    <a:bodyPr/>
                    <a:lstStyle/>
                    <a:p>
                      <a:r>
                        <a:rPr lang="mn-MN" dirty="0" smtClean="0"/>
                        <a:t>7000</a:t>
                      </a:r>
                      <a:endParaRPr lang="en-US" dirty="0"/>
                    </a:p>
                  </a:txBody>
                  <a:tcPr/>
                </a:tc>
              </a:tr>
              <a:tr h="370840">
                <a:tc>
                  <a:txBody>
                    <a:bodyPr/>
                    <a:lstStyle/>
                    <a:p>
                      <a:r>
                        <a:rPr lang="mn-MN" dirty="0" smtClean="0"/>
                        <a:t>    Нэгжийн үнэ /төг/</a:t>
                      </a:r>
                      <a:endParaRPr lang="en-US" dirty="0"/>
                    </a:p>
                  </a:txBody>
                  <a:tcPr/>
                </a:tc>
                <a:tc>
                  <a:txBody>
                    <a:bodyPr/>
                    <a:lstStyle/>
                    <a:p>
                      <a:r>
                        <a:rPr lang="mn-MN" dirty="0" smtClean="0"/>
                        <a:t>200</a:t>
                      </a:r>
                      <a:endParaRPr lang="en-US" dirty="0"/>
                    </a:p>
                  </a:txBody>
                  <a:tcPr/>
                </a:tc>
                <a:tc>
                  <a:txBody>
                    <a:bodyPr/>
                    <a:lstStyle/>
                    <a:p>
                      <a:r>
                        <a:rPr lang="mn-MN" dirty="0" smtClean="0"/>
                        <a:t>200</a:t>
                      </a:r>
                      <a:endParaRPr lang="en-US" dirty="0"/>
                    </a:p>
                  </a:txBody>
                  <a:tcPr/>
                </a:tc>
                <a:tc>
                  <a:txBody>
                    <a:bodyPr/>
                    <a:lstStyle/>
                    <a:p>
                      <a:r>
                        <a:rPr lang="mn-MN" dirty="0" smtClean="0"/>
                        <a:t>200</a:t>
                      </a:r>
                      <a:endParaRPr lang="en-US" dirty="0"/>
                    </a:p>
                  </a:txBody>
                  <a:tcPr/>
                </a:tc>
              </a:tr>
              <a:tr h="370840">
                <a:tc>
                  <a:txBody>
                    <a:bodyPr/>
                    <a:lstStyle/>
                    <a:p>
                      <a:r>
                        <a:rPr lang="mn-MN" dirty="0" smtClean="0"/>
                        <a:t>    Бүгд үнэ /төг/</a:t>
                      </a:r>
                      <a:endParaRPr lang="en-US" dirty="0"/>
                    </a:p>
                  </a:txBody>
                  <a:tcPr/>
                </a:tc>
                <a:tc>
                  <a:txBody>
                    <a:bodyPr/>
                    <a:lstStyle/>
                    <a:p>
                      <a:r>
                        <a:rPr lang="mn-MN" dirty="0" smtClean="0"/>
                        <a:t>800000</a:t>
                      </a:r>
                      <a:endParaRPr lang="en-US" dirty="0"/>
                    </a:p>
                  </a:txBody>
                  <a:tcPr/>
                </a:tc>
                <a:tc>
                  <a:txBody>
                    <a:bodyPr/>
                    <a:lstStyle/>
                    <a:p>
                      <a:r>
                        <a:rPr lang="mn-MN" dirty="0" smtClean="0"/>
                        <a:t>600000</a:t>
                      </a:r>
                      <a:endParaRPr lang="en-US" dirty="0"/>
                    </a:p>
                  </a:txBody>
                  <a:tcPr/>
                </a:tc>
                <a:tc>
                  <a:txBody>
                    <a:bodyPr/>
                    <a:lstStyle/>
                    <a:p>
                      <a:r>
                        <a:rPr lang="mn-MN" dirty="0" smtClean="0"/>
                        <a:t>1400000</a:t>
                      </a:r>
                      <a:endParaRPr lang="en-US" dirty="0"/>
                    </a:p>
                  </a:txBody>
                  <a:tcPr/>
                </a:tc>
              </a:tr>
              <a:tr h="370840">
                <a:tc>
                  <a:txBody>
                    <a:bodyPr/>
                    <a:lstStyle/>
                    <a:p>
                      <a:r>
                        <a:rPr lang="mn-MN" b="1" dirty="0" smtClean="0"/>
                        <a:t>Б бүтээгдэхүүн</a:t>
                      </a:r>
                      <a:endParaRPr lang="en-US" b="1" dirty="0"/>
                    </a:p>
                  </a:txBody>
                  <a:tcPr/>
                </a:tc>
                <a:tc>
                  <a:txBody>
                    <a:bodyPr/>
                    <a:lstStyle/>
                    <a:p>
                      <a:endParaRPr lang="en-US" b="1"/>
                    </a:p>
                  </a:txBody>
                  <a:tcPr/>
                </a:tc>
                <a:tc>
                  <a:txBody>
                    <a:bodyPr/>
                    <a:lstStyle/>
                    <a:p>
                      <a:endParaRPr lang="en-US" b="1"/>
                    </a:p>
                  </a:txBody>
                  <a:tcPr/>
                </a:tc>
                <a:tc>
                  <a:txBody>
                    <a:bodyPr/>
                    <a:lstStyle/>
                    <a:p>
                      <a:endParaRPr lang="en-US" b="1" dirty="0"/>
                    </a:p>
                  </a:txBody>
                  <a:tcPr/>
                </a:tc>
              </a:tr>
              <a:tr h="370840">
                <a:tc>
                  <a:txBody>
                    <a:bodyPr/>
                    <a:lstStyle/>
                    <a:p>
                      <a:r>
                        <a:rPr lang="mn-MN" dirty="0" smtClean="0"/>
                        <a:t>    Нэгж </a:t>
                      </a:r>
                      <a:endParaRPr lang="en-US" dirty="0"/>
                    </a:p>
                  </a:txBody>
                  <a:tcPr/>
                </a:tc>
                <a:tc>
                  <a:txBody>
                    <a:bodyPr/>
                    <a:lstStyle/>
                    <a:p>
                      <a:r>
                        <a:rPr lang="mn-MN" dirty="0" smtClean="0"/>
                        <a:t>6000</a:t>
                      </a:r>
                      <a:endParaRPr lang="en-US" dirty="0"/>
                    </a:p>
                  </a:txBody>
                  <a:tcPr/>
                </a:tc>
                <a:tc>
                  <a:txBody>
                    <a:bodyPr/>
                    <a:lstStyle/>
                    <a:p>
                      <a:r>
                        <a:rPr lang="mn-MN" dirty="0" smtClean="0"/>
                        <a:t>5000</a:t>
                      </a:r>
                      <a:endParaRPr lang="en-US" dirty="0"/>
                    </a:p>
                  </a:txBody>
                  <a:tcPr/>
                </a:tc>
                <a:tc>
                  <a:txBody>
                    <a:bodyPr/>
                    <a:lstStyle/>
                    <a:p>
                      <a:r>
                        <a:rPr lang="mn-MN" dirty="0" smtClean="0"/>
                        <a:t>11000</a:t>
                      </a:r>
                      <a:endParaRPr lang="en-US" dirty="0"/>
                    </a:p>
                  </a:txBody>
                  <a:tcPr/>
                </a:tc>
              </a:tr>
              <a:tr h="370840">
                <a:tc>
                  <a:txBody>
                    <a:bodyPr/>
                    <a:lstStyle/>
                    <a:p>
                      <a:r>
                        <a:rPr lang="mn-MN" dirty="0" smtClean="0"/>
                        <a:t>    Нэгжийн үнэ /төг/</a:t>
                      </a:r>
                      <a:endParaRPr lang="en-US" dirty="0"/>
                    </a:p>
                  </a:txBody>
                  <a:tcPr/>
                </a:tc>
                <a:tc>
                  <a:txBody>
                    <a:bodyPr/>
                    <a:lstStyle/>
                    <a:p>
                      <a:r>
                        <a:rPr lang="mn-MN" dirty="0" smtClean="0"/>
                        <a:t>150</a:t>
                      </a:r>
                      <a:endParaRPr lang="en-US" dirty="0"/>
                    </a:p>
                  </a:txBody>
                  <a:tcPr/>
                </a:tc>
                <a:tc>
                  <a:txBody>
                    <a:bodyPr/>
                    <a:lstStyle/>
                    <a:p>
                      <a:r>
                        <a:rPr lang="mn-MN" dirty="0" smtClean="0"/>
                        <a:t>150</a:t>
                      </a:r>
                      <a:endParaRPr lang="en-US" dirty="0"/>
                    </a:p>
                  </a:txBody>
                  <a:tcPr/>
                </a:tc>
                <a:tc>
                  <a:txBody>
                    <a:bodyPr/>
                    <a:lstStyle/>
                    <a:p>
                      <a:r>
                        <a:rPr lang="mn-MN" dirty="0" smtClean="0"/>
                        <a:t>150</a:t>
                      </a:r>
                      <a:endParaRPr lang="en-US" dirty="0"/>
                    </a:p>
                  </a:txBody>
                  <a:tcPr/>
                </a:tc>
              </a:tr>
              <a:tr h="370840">
                <a:tc>
                  <a:txBody>
                    <a:bodyPr/>
                    <a:lstStyle/>
                    <a:p>
                      <a:r>
                        <a:rPr lang="mn-MN" dirty="0" smtClean="0"/>
                        <a:t>    Бүгд үнэ /төг/</a:t>
                      </a:r>
                      <a:endParaRPr lang="en-US" dirty="0"/>
                    </a:p>
                  </a:txBody>
                  <a:tcPr/>
                </a:tc>
                <a:tc>
                  <a:txBody>
                    <a:bodyPr/>
                    <a:lstStyle/>
                    <a:p>
                      <a:r>
                        <a:rPr lang="mn-MN" dirty="0" smtClean="0"/>
                        <a:t>900000</a:t>
                      </a:r>
                      <a:endParaRPr lang="en-US" dirty="0"/>
                    </a:p>
                  </a:txBody>
                  <a:tcPr/>
                </a:tc>
                <a:tc>
                  <a:txBody>
                    <a:bodyPr/>
                    <a:lstStyle/>
                    <a:p>
                      <a:r>
                        <a:rPr lang="mn-MN" dirty="0" smtClean="0"/>
                        <a:t>7500000</a:t>
                      </a:r>
                      <a:endParaRPr lang="en-US" dirty="0"/>
                    </a:p>
                  </a:txBody>
                  <a:tcPr/>
                </a:tc>
                <a:tc>
                  <a:txBody>
                    <a:bodyPr/>
                    <a:lstStyle/>
                    <a:p>
                      <a:r>
                        <a:rPr lang="mn-MN" dirty="0" smtClean="0"/>
                        <a:t>1650000</a:t>
                      </a:r>
                      <a:endParaRPr lang="en-US" dirty="0"/>
                    </a:p>
                  </a:txBody>
                  <a:tcPr/>
                </a:tc>
              </a:tr>
              <a:tr h="370840">
                <a:tc>
                  <a:txBody>
                    <a:bodyPr/>
                    <a:lstStyle/>
                    <a:p>
                      <a:r>
                        <a:rPr lang="mn-MN" b="1" dirty="0" smtClean="0"/>
                        <a:t>В бүтээгдэхүүн</a:t>
                      </a:r>
                      <a:endParaRPr lang="en-US" b="1" dirty="0"/>
                    </a:p>
                  </a:txBody>
                  <a:tcPr/>
                </a:tc>
                <a:tc>
                  <a:txBody>
                    <a:bodyPr/>
                    <a:lstStyle/>
                    <a:p>
                      <a:endParaRPr lang="en-US" b="1"/>
                    </a:p>
                  </a:txBody>
                  <a:tcPr/>
                </a:tc>
                <a:tc>
                  <a:txBody>
                    <a:bodyPr/>
                    <a:lstStyle/>
                    <a:p>
                      <a:endParaRPr lang="en-US" b="1"/>
                    </a:p>
                  </a:txBody>
                  <a:tcPr/>
                </a:tc>
                <a:tc>
                  <a:txBody>
                    <a:bodyPr/>
                    <a:lstStyle/>
                    <a:p>
                      <a:endParaRPr lang="en-US" b="1" dirty="0"/>
                    </a:p>
                  </a:txBody>
                  <a:tcPr/>
                </a:tc>
              </a:tr>
              <a:tr h="370840">
                <a:tc>
                  <a:txBody>
                    <a:bodyPr/>
                    <a:lstStyle/>
                    <a:p>
                      <a:r>
                        <a:rPr lang="mn-MN" dirty="0" smtClean="0"/>
                        <a:t>    Нэгж </a:t>
                      </a:r>
                      <a:endParaRPr lang="en-US" dirty="0"/>
                    </a:p>
                  </a:txBody>
                  <a:tcPr/>
                </a:tc>
                <a:tc>
                  <a:txBody>
                    <a:bodyPr/>
                    <a:lstStyle/>
                    <a:p>
                      <a:r>
                        <a:rPr lang="mn-MN" dirty="0" smtClean="0"/>
                        <a:t>9000</a:t>
                      </a:r>
                      <a:endParaRPr lang="en-US" dirty="0"/>
                    </a:p>
                  </a:txBody>
                  <a:tcPr/>
                </a:tc>
                <a:tc>
                  <a:txBody>
                    <a:bodyPr/>
                    <a:lstStyle/>
                    <a:p>
                      <a:r>
                        <a:rPr lang="mn-MN" dirty="0" smtClean="0"/>
                        <a:t>6000</a:t>
                      </a:r>
                      <a:endParaRPr lang="en-US" dirty="0"/>
                    </a:p>
                  </a:txBody>
                  <a:tcPr/>
                </a:tc>
                <a:tc>
                  <a:txBody>
                    <a:bodyPr/>
                    <a:lstStyle/>
                    <a:p>
                      <a:r>
                        <a:rPr lang="mn-MN" dirty="0" smtClean="0"/>
                        <a:t>15000</a:t>
                      </a:r>
                      <a:endParaRPr lang="en-US" dirty="0"/>
                    </a:p>
                  </a:txBody>
                  <a:tcPr/>
                </a:tc>
              </a:tr>
              <a:tr h="370840">
                <a:tc>
                  <a:txBody>
                    <a:bodyPr/>
                    <a:lstStyle/>
                    <a:p>
                      <a:r>
                        <a:rPr lang="mn-MN" dirty="0" smtClean="0"/>
                        <a:t>    Нэгжийн үнэ /төг/</a:t>
                      </a:r>
                      <a:endParaRPr lang="en-US" dirty="0"/>
                    </a:p>
                  </a:txBody>
                  <a:tcPr/>
                </a:tc>
                <a:tc>
                  <a:txBody>
                    <a:bodyPr/>
                    <a:lstStyle/>
                    <a:p>
                      <a:r>
                        <a:rPr lang="mn-MN" dirty="0" smtClean="0"/>
                        <a:t>100</a:t>
                      </a:r>
                      <a:endParaRPr lang="en-US" dirty="0"/>
                    </a:p>
                  </a:txBody>
                  <a:tcPr/>
                </a:tc>
                <a:tc>
                  <a:txBody>
                    <a:bodyPr/>
                    <a:lstStyle/>
                    <a:p>
                      <a:r>
                        <a:rPr lang="mn-MN" dirty="0" smtClean="0"/>
                        <a:t>100</a:t>
                      </a:r>
                      <a:endParaRPr lang="en-US" dirty="0"/>
                    </a:p>
                  </a:txBody>
                  <a:tcPr/>
                </a:tc>
                <a:tc>
                  <a:txBody>
                    <a:bodyPr/>
                    <a:lstStyle/>
                    <a:p>
                      <a:r>
                        <a:rPr lang="mn-MN" dirty="0" smtClean="0"/>
                        <a:t>100</a:t>
                      </a:r>
                      <a:endParaRPr lang="en-US" dirty="0"/>
                    </a:p>
                  </a:txBody>
                  <a:tcPr/>
                </a:tc>
              </a:tr>
              <a:tr h="370840">
                <a:tc>
                  <a:txBody>
                    <a:bodyPr/>
                    <a:lstStyle/>
                    <a:p>
                      <a:r>
                        <a:rPr lang="mn-MN" dirty="0" smtClean="0"/>
                        <a:t>    Бүгд үнэ /төг/</a:t>
                      </a:r>
                      <a:endParaRPr lang="en-US" dirty="0"/>
                    </a:p>
                  </a:txBody>
                  <a:tcPr/>
                </a:tc>
                <a:tc>
                  <a:txBody>
                    <a:bodyPr/>
                    <a:lstStyle/>
                    <a:p>
                      <a:r>
                        <a:rPr lang="mn-MN" dirty="0" smtClean="0"/>
                        <a:t>900000</a:t>
                      </a:r>
                      <a:endParaRPr lang="en-US" dirty="0"/>
                    </a:p>
                  </a:txBody>
                  <a:tcPr/>
                </a:tc>
                <a:tc>
                  <a:txBody>
                    <a:bodyPr/>
                    <a:lstStyle/>
                    <a:p>
                      <a:r>
                        <a:rPr lang="mn-MN" dirty="0" smtClean="0"/>
                        <a:t>600000</a:t>
                      </a:r>
                      <a:endParaRPr lang="en-US" dirty="0"/>
                    </a:p>
                  </a:txBody>
                  <a:tcPr/>
                </a:tc>
                <a:tc>
                  <a:txBody>
                    <a:bodyPr/>
                    <a:lstStyle/>
                    <a:p>
                      <a:r>
                        <a:rPr lang="mn-MN" dirty="0" smtClean="0"/>
                        <a:t>1500000</a:t>
                      </a:r>
                      <a:endParaRPr lang="en-US" dirty="0"/>
                    </a:p>
                  </a:txBody>
                  <a:tcPr/>
                </a:tc>
              </a:tr>
              <a:tr h="370840">
                <a:tc>
                  <a:txBody>
                    <a:bodyPr/>
                    <a:lstStyle/>
                    <a:p>
                      <a:r>
                        <a:rPr lang="mn-MN" b="1" dirty="0" smtClean="0"/>
                        <a:t>Нийт борлуулалт </a:t>
                      </a:r>
                      <a:endParaRPr lang="en-US" b="1" dirty="0"/>
                    </a:p>
                  </a:txBody>
                  <a:tcPr/>
                </a:tc>
                <a:tc>
                  <a:txBody>
                    <a:bodyPr/>
                    <a:lstStyle/>
                    <a:p>
                      <a:r>
                        <a:rPr lang="mn-MN" b="1" dirty="0" smtClean="0"/>
                        <a:t>2600000</a:t>
                      </a:r>
                      <a:endParaRPr lang="en-US" b="1" dirty="0"/>
                    </a:p>
                  </a:txBody>
                  <a:tcPr/>
                </a:tc>
                <a:tc>
                  <a:txBody>
                    <a:bodyPr/>
                    <a:lstStyle/>
                    <a:p>
                      <a:r>
                        <a:rPr lang="mn-MN" b="1" dirty="0" smtClean="0"/>
                        <a:t>1950000</a:t>
                      </a:r>
                      <a:endParaRPr lang="en-US" b="1" dirty="0"/>
                    </a:p>
                  </a:txBody>
                  <a:tcPr/>
                </a:tc>
                <a:tc>
                  <a:txBody>
                    <a:bodyPr/>
                    <a:lstStyle/>
                    <a:p>
                      <a:r>
                        <a:rPr lang="mn-MN" b="1" dirty="0" smtClean="0"/>
                        <a:t>4550000</a:t>
                      </a:r>
                      <a:endParaRPr lang="en-US" b="1" dirty="0"/>
                    </a:p>
                  </a:txBody>
                  <a:tcPr/>
                </a:tc>
              </a:tr>
            </a:tbl>
          </a:graphicData>
        </a:graphic>
      </p:graphicFrame>
    </p:spTree>
    <p:extLst>
      <p:ext uri="{BB962C8B-B14F-4D97-AF65-F5344CB8AC3E}">
        <p14:creationId xmlns:p14="http://schemas.microsoft.com/office/powerpoint/2010/main" val="15217868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Бүтээгдэхүүний төсөв</a:t>
            </a:r>
            <a:endParaRPr lang="en-US" dirty="0"/>
          </a:p>
        </p:txBody>
      </p:sp>
      <p:sp>
        <p:nvSpPr>
          <p:cNvPr id="3" name="Content Placeholder 2"/>
          <p:cNvSpPr>
            <a:spLocks noGrp="1"/>
          </p:cNvSpPr>
          <p:nvPr>
            <p:ph idx="1"/>
          </p:nvPr>
        </p:nvSpPr>
        <p:spPr/>
        <p:txBody>
          <a:bodyPr>
            <a:noAutofit/>
          </a:bodyPr>
          <a:lstStyle/>
          <a:p>
            <a:pPr algn="just"/>
            <a:r>
              <a:rPr lang="mn-MN" sz="3600" dirty="0" smtClean="0"/>
              <a:t>Борлуулалтын төсвийг эцэслэн батлахаас өмнө үйлдвэрлэлийн хүчин чадлаар хэдий хэмжээний бүтээгдэхүүн үйлдвэрлэх боломжтойг тооцсон байх ёстой. Хэрэв дуусаагүй үйлдвэрлэл байвал түүний дүнг БМ-н эцсийн үлдэгдэл дээр нэмэд эхний үлдэгдэлийг хасна. Бүтээгдэхүүний төсвийг бусад төсвүүдийн нэгэн адил сар, улирал, жилээр нарийвчлан үзүүлсэн байх ёстой. </a:t>
            </a:r>
            <a:endParaRPr lang="en-US" sz="3600" dirty="0"/>
          </a:p>
        </p:txBody>
      </p:sp>
    </p:spTree>
    <p:extLst>
      <p:ext uri="{BB962C8B-B14F-4D97-AF65-F5344CB8AC3E}">
        <p14:creationId xmlns:p14="http://schemas.microsoft.com/office/powerpoint/2010/main" val="40560403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11646806"/>
              </p:ext>
            </p:extLst>
          </p:nvPr>
        </p:nvGraphicFramePr>
        <p:xfrm>
          <a:off x="1078173" y="791569"/>
          <a:ext cx="10385945" cy="5459108"/>
        </p:xfrm>
        <a:graphic>
          <a:graphicData uri="http://schemas.openxmlformats.org/drawingml/2006/table">
            <a:tbl>
              <a:tblPr firstRow="1" bandRow="1">
                <a:tableStyleId>{5C22544A-7EE6-4342-B048-85BDC9FD1C3A}</a:tableStyleId>
              </a:tblPr>
              <a:tblGrid>
                <a:gridCol w="4926958"/>
                <a:gridCol w="1831985"/>
                <a:gridCol w="1817892"/>
                <a:gridCol w="1809110"/>
              </a:tblGrid>
              <a:tr h="522300">
                <a:tc gridSpan="4">
                  <a:txBody>
                    <a:bodyPr/>
                    <a:lstStyle/>
                    <a:p>
                      <a:pPr algn="ctr"/>
                      <a:r>
                        <a:rPr lang="mn-MN" dirty="0" smtClean="0"/>
                        <a:t>ХХХ компани</a:t>
                      </a:r>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22300">
                <a:tc gridSpan="4">
                  <a:txBody>
                    <a:bodyPr/>
                    <a:lstStyle/>
                    <a:p>
                      <a:pPr algn="ctr"/>
                      <a:r>
                        <a:rPr lang="mn-MN" b="1" dirty="0" smtClean="0"/>
                        <a:t>Бүтээгдэхүүний төсөв/биет нэгжээр/</a:t>
                      </a:r>
                      <a:endParaRPr lang="en-US" b="1" dirty="0"/>
                    </a:p>
                  </a:txBody>
                  <a:tcPr/>
                </a:tc>
                <a:tc hMerge="1">
                  <a:txBody>
                    <a:bodyPr/>
                    <a:lstStyle/>
                    <a:p>
                      <a:endParaRPr lang="en-US" dirty="0"/>
                    </a:p>
                  </a:txBody>
                  <a:tcPr/>
                </a:tc>
                <a:tc hMerge="1">
                  <a:txBody>
                    <a:bodyPr/>
                    <a:lstStyle/>
                    <a:p>
                      <a:endParaRPr lang="en-US" dirty="0"/>
                    </a:p>
                  </a:txBody>
                  <a:tcPr/>
                </a:tc>
                <a:tc hMerge="1">
                  <a:txBody>
                    <a:bodyPr/>
                    <a:lstStyle/>
                    <a:p>
                      <a:endParaRPr lang="en-US"/>
                    </a:p>
                  </a:txBody>
                  <a:tcPr/>
                </a:tc>
              </a:tr>
              <a:tr h="522300">
                <a:tc gridSpan="4">
                  <a:txBody>
                    <a:bodyPr/>
                    <a:lstStyle/>
                    <a:p>
                      <a:pPr algn="ctr"/>
                      <a:r>
                        <a:rPr lang="mn-MN" dirty="0" smtClean="0"/>
                        <a:t>20...</a:t>
                      </a:r>
                      <a:r>
                        <a:rPr lang="mn-MN" baseline="0" dirty="0" smtClean="0"/>
                        <a:t> оны 12 сарын 31</a:t>
                      </a: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a:p>
                  </a:txBody>
                  <a:tcPr/>
                </a:tc>
              </a:tr>
              <a:tr h="522300">
                <a:tc>
                  <a:txBody>
                    <a:bodyPr/>
                    <a:lstStyle/>
                    <a:p>
                      <a:endParaRPr lang="en-US"/>
                    </a:p>
                  </a:txBody>
                  <a:tcPr/>
                </a:tc>
                <a:tc>
                  <a:txBody>
                    <a:bodyPr/>
                    <a:lstStyle/>
                    <a:p>
                      <a:r>
                        <a:rPr lang="mn-MN" dirty="0" smtClean="0"/>
                        <a:t>А бүтээглэхүүн</a:t>
                      </a:r>
                      <a:endParaRPr lang="en-US" dirty="0"/>
                    </a:p>
                  </a:txBody>
                  <a:tcPr/>
                </a:tc>
                <a:tc>
                  <a:txBody>
                    <a:bodyPr/>
                    <a:lstStyle/>
                    <a:p>
                      <a:r>
                        <a:rPr lang="mn-MN" dirty="0" smtClean="0"/>
                        <a:t>Б бүтээгдэхүүн</a:t>
                      </a:r>
                      <a:endParaRPr lang="en-US" dirty="0"/>
                    </a:p>
                  </a:txBody>
                  <a:tcPr/>
                </a:tc>
                <a:tc>
                  <a:txBody>
                    <a:bodyPr/>
                    <a:lstStyle/>
                    <a:p>
                      <a:r>
                        <a:rPr lang="mn-MN" dirty="0" smtClean="0"/>
                        <a:t>В бүтээгдэхүүн</a:t>
                      </a:r>
                      <a:endParaRPr lang="en-US" dirty="0"/>
                    </a:p>
                  </a:txBody>
                  <a:tcPr/>
                </a:tc>
              </a:tr>
              <a:tr h="901504">
                <a:tc>
                  <a:txBody>
                    <a:bodyPr/>
                    <a:lstStyle/>
                    <a:p>
                      <a:r>
                        <a:rPr lang="mn-MN" dirty="0" smtClean="0"/>
                        <a:t>1. Төсөвлөгдсөн борлуулалтанд шаардагдах тоо хэмжээ</a:t>
                      </a:r>
                      <a:endParaRPr lang="en-US" dirty="0"/>
                    </a:p>
                  </a:txBody>
                  <a:tcPr/>
                </a:tc>
                <a:tc>
                  <a:txBody>
                    <a:bodyPr/>
                    <a:lstStyle/>
                    <a:p>
                      <a:r>
                        <a:rPr lang="mn-MN" dirty="0" smtClean="0"/>
                        <a:t>7000</a:t>
                      </a:r>
                      <a:endParaRPr lang="en-US" dirty="0"/>
                    </a:p>
                  </a:txBody>
                  <a:tcPr/>
                </a:tc>
                <a:tc>
                  <a:txBody>
                    <a:bodyPr/>
                    <a:lstStyle/>
                    <a:p>
                      <a:r>
                        <a:rPr lang="mn-MN" dirty="0" smtClean="0"/>
                        <a:t>11000</a:t>
                      </a:r>
                      <a:endParaRPr lang="en-US" dirty="0"/>
                    </a:p>
                  </a:txBody>
                  <a:tcPr/>
                </a:tc>
                <a:tc>
                  <a:txBody>
                    <a:bodyPr/>
                    <a:lstStyle/>
                    <a:p>
                      <a:r>
                        <a:rPr lang="mn-MN" dirty="0" smtClean="0"/>
                        <a:t>15000</a:t>
                      </a:r>
                      <a:endParaRPr lang="en-US" dirty="0"/>
                    </a:p>
                  </a:txBody>
                  <a:tcPr/>
                </a:tc>
              </a:tr>
              <a:tr h="522300">
                <a:tc>
                  <a:txBody>
                    <a:bodyPr/>
                    <a:lstStyle/>
                    <a:p>
                      <a:r>
                        <a:rPr lang="mn-MN" dirty="0" smtClean="0"/>
                        <a:t>2. Нэмэх нь: бүтээгдэхүүний эцсийн үлдэгдэл</a:t>
                      </a:r>
                      <a:endParaRPr lang="en-US" dirty="0"/>
                    </a:p>
                  </a:txBody>
                  <a:tcPr/>
                </a:tc>
                <a:tc>
                  <a:txBody>
                    <a:bodyPr/>
                    <a:lstStyle/>
                    <a:p>
                      <a:r>
                        <a:rPr lang="mn-MN" dirty="0" smtClean="0"/>
                        <a:t>250</a:t>
                      </a:r>
                      <a:endParaRPr lang="en-US" dirty="0"/>
                    </a:p>
                  </a:txBody>
                  <a:tcPr/>
                </a:tc>
                <a:tc>
                  <a:txBody>
                    <a:bodyPr/>
                    <a:lstStyle/>
                    <a:p>
                      <a:r>
                        <a:rPr lang="mn-MN" dirty="0" smtClean="0"/>
                        <a:t>200</a:t>
                      </a:r>
                      <a:endParaRPr lang="en-US" dirty="0"/>
                    </a:p>
                  </a:txBody>
                  <a:tcPr/>
                </a:tc>
                <a:tc>
                  <a:txBody>
                    <a:bodyPr/>
                    <a:lstStyle/>
                    <a:p>
                      <a:r>
                        <a:rPr lang="mn-MN" dirty="0" smtClean="0"/>
                        <a:t>400</a:t>
                      </a:r>
                      <a:endParaRPr lang="en-US" dirty="0"/>
                    </a:p>
                  </a:txBody>
                  <a:tcPr/>
                </a:tc>
              </a:tr>
              <a:tr h="522300">
                <a:tc>
                  <a:txBody>
                    <a:bodyPr/>
                    <a:lstStyle/>
                    <a:p>
                      <a:r>
                        <a:rPr lang="mn-MN" dirty="0" smtClean="0"/>
                        <a:t>3. Нийт шаардлагатай тоо хэмжээ</a:t>
                      </a:r>
                      <a:endParaRPr lang="en-US" dirty="0"/>
                    </a:p>
                  </a:txBody>
                  <a:tcPr/>
                </a:tc>
                <a:tc>
                  <a:txBody>
                    <a:bodyPr/>
                    <a:lstStyle/>
                    <a:p>
                      <a:r>
                        <a:rPr lang="mn-MN" dirty="0" smtClean="0"/>
                        <a:t>7250</a:t>
                      </a:r>
                      <a:endParaRPr lang="en-US" dirty="0"/>
                    </a:p>
                  </a:txBody>
                  <a:tcPr/>
                </a:tc>
                <a:tc>
                  <a:txBody>
                    <a:bodyPr/>
                    <a:lstStyle/>
                    <a:p>
                      <a:r>
                        <a:rPr lang="mn-MN" dirty="0" smtClean="0"/>
                        <a:t>11200</a:t>
                      </a:r>
                      <a:endParaRPr lang="en-US" dirty="0"/>
                    </a:p>
                  </a:txBody>
                  <a:tcPr/>
                </a:tc>
                <a:tc>
                  <a:txBody>
                    <a:bodyPr/>
                    <a:lstStyle/>
                    <a:p>
                      <a:r>
                        <a:rPr lang="mn-MN" dirty="0" smtClean="0"/>
                        <a:t>15400</a:t>
                      </a:r>
                      <a:endParaRPr lang="en-US" dirty="0"/>
                    </a:p>
                  </a:txBody>
                  <a:tcPr/>
                </a:tc>
              </a:tr>
              <a:tr h="522300">
                <a:tc>
                  <a:txBody>
                    <a:bodyPr/>
                    <a:lstStyle/>
                    <a:p>
                      <a:r>
                        <a:rPr lang="mn-MN" dirty="0" smtClean="0"/>
                        <a:t>4. Хасах</a:t>
                      </a:r>
                      <a:r>
                        <a:rPr lang="mn-MN" baseline="0" dirty="0" smtClean="0"/>
                        <a:t> нь: бүтээгдэхүүний эхний үлдэгдэл</a:t>
                      </a:r>
                      <a:endParaRPr lang="en-US" dirty="0"/>
                    </a:p>
                  </a:txBody>
                  <a:tcPr/>
                </a:tc>
                <a:tc>
                  <a:txBody>
                    <a:bodyPr/>
                    <a:lstStyle/>
                    <a:p>
                      <a:r>
                        <a:rPr lang="mn-MN" dirty="0" smtClean="0"/>
                        <a:t>200</a:t>
                      </a:r>
                      <a:endParaRPr lang="en-US" dirty="0"/>
                    </a:p>
                  </a:txBody>
                  <a:tcPr/>
                </a:tc>
                <a:tc>
                  <a:txBody>
                    <a:bodyPr/>
                    <a:lstStyle/>
                    <a:p>
                      <a:r>
                        <a:rPr lang="mn-MN" dirty="0" smtClean="0"/>
                        <a:t>400</a:t>
                      </a:r>
                      <a:endParaRPr lang="en-US" dirty="0"/>
                    </a:p>
                  </a:txBody>
                  <a:tcPr/>
                </a:tc>
                <a:tc>
                  <a:txBody>
                    <a:bodyPr/>
                    <a:lstStyle/>
                    <a:p>
                      <a:r>
                        <a:rPr lang="mn-MN" dirty="0" smtClean="0"/>
                        <a:t>500</a:t>
                      </a:r>
                      <a:endParaRPr lang="en-US" dirty="0"/>
                    </a:p>
                  </a:txBody>
                  <a:tcPr/>
                </a:tc>
              </a:tr>
              <a:tr h="901504">
                <a:tc>
                  <a:txBody>
                    <a:bodyPr/>
                    <a:lstStyle/>
                    <a:p>
                      <a:r>
                        <a:rPr lang="mn-MN" b="1" dirty="0" smtClean="0"/>
                        <a:t>5. Жилд үйлдвэрлэхээр төлөвлөж буй бүтээгдэхүүн</a:t>
                      </a:r>
                      <a:endParaRPr lang="en-US" b="1" dirty="0"/>
                    </a:p>
                  </a:txBody>
                  <a:tcPr/>
                </a:tc>
                <a:tc>
                  <a:txBody>
                    <a:bodyPr/>
                    <a:lstStyle/>
                    <a:p>
                      <a:r>
                        <a:rPr lang="mn-MN" b="1" dirty="0" smtClean="0"/>
                        <a:t>7050</a:t>
                      </a:r>
                      <a:endParaRPr lang="en-US" b="1" dirty="0"/>
                    </a:p>
                  </a:txBody>
                  <a:tcPr/>
                </a:tc>
                <a:tc>
                  <a:txBody>
                    <a:bodyPr/>
                    <a:lstStyle/>
                    <a:p>
                      <a:r>
                        <a:rPr lang="mn-MN" b="1" dirty="0" smtClean="0"/>
                        <a:t>10800</a:t>
                      </a:r>
                      <a:endParaRPr lang="en-US" b="1" dirty="0"/>
                    </a:p>
                  </a:txBody>
                  <a:tcPr/>
                </a:tc>
                <a:tc>
                  <a:txBody>
                    <a:bodyPr/>
                    <a:lstStyle/>
                    <a:p>
                      <a:r>
                        <a:rPr lang="mn-MN" b="1" dirty="0" smtClean="0"/>
                        <a:t>14900</a:t>
                      </a:r>
                      <a:endParaRPr lang="en-US" b="1" dirty="0"/>
                    </a:p>
                  </a:txBody>
                  <a:tcPr/>
                </a:tc>
              </a:tr>
            </a:tbl>
          </a:graphicData>
        </a:graphic>
      </p:graphicFrame>
    </p:spTree>
    <p:extLst>
      <p:ext uri="{BB962C8B-B14F-4D97-AF65-F5344CB8AC3E}">
        <p14:creationId xmlns:p14="http://schemas.microsoft.com/office/powerpoint/2010/main" val="14203883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ҮЙЛДВЭРЛЭЛИЙН ТӨСӨВ</a:t>
            </a:r>
            <a:endParaRPr lang="en-US" dirty="0"/>
          </a:p>
        </p:txBody>
      </p:sp>
      <p:sp>
        <p:nvSpPr>
          <p:cNvPr id="3" name="Content Placeholder 2"/>
          <p:cNvSpPr>
            <a:spLocks noGrp="1"/>
          </p:cNvSpPr>
          <p:nvPr>
            <p:ph idx="1"/>
          </p:nvPr>
        </p:nvSpPr>
        <p:spPr>
          <a:xfrm>
            <a:off x="1097280" y="1845733"/>
            <a:ext cx="10058400" cy="4596010"/>
          </a:xfrm>
        </p:spPr>
        <p:txBody>
          <a:bodyPr>
            <a:normAutofit/>
          </a:bodyPr>
          <a:lstStyle/>
          <a:p>
            <a:r>
              <a:rPr lang="mn-MN" b="1" dirty="0" smtClean="0"/>
              <a:t>Шууд материалын төсөв</a:t>
            </a:r>
          </a:p>
          <a:p>
            <a:r>
              <a:rPr lang="mn-MN" dirty="0" smtClean="0"/>
              <a:t>Шууд материалын төсвийг бэлтгэхдээ үйлдвэрлэх бүтээгдэхүүний урьдчилан тооцсон тоо хэмжээ, үйлдвэрлэлд шаардлагатай материалын өртөг болон тоо хэмжээг тусгайлан тодорхойлно. Энэ нь:</a:t>
            </a:r>
          </a:p>
          <a:p>
            <a:pPr marL="457200" indent="-457200">
              <a:buFont typeface="+mj-lt"/>
              <a:buAutoNum type="arabicPeriod"/>
            </a:pPr>
            <a:r>
              <a:rPr lang="mn-MN" dirty="0" smtClean="0"/>
              <a:t>Бэлэн байвал зохих материалын тоо хэмжээг тодорхойлох</a:t>
            </a:r>
          </a:p>
          <a:p>
            <a:pPr marL="457200" indent="-457200">
              <a:buFont typeface="+mj-lt"/>
              <a:buAutoNum type="arabicPeriod"/>
            </a:pPr>
            <a:r>
              <a:rPr lang="mn-MN" dirty="0" smtClean="0"/>
              <a:t>Худалдан авалтын хэлтэст худалдан авах зүйлсийн жагсаалтыг тогтоох зөвшөөрөл олгох</a:t>
            </a:r>
          </a:p>
          <a:p>
            <a:pPr marL="457200" indent="-457200">
              <a:buFont typeface="+mj-lt"/>
              <a:buAutoNum type="arabicPeriod"/>
            </a:pPr>
            <a:r>
              <a:rPr lang="mn-MN" dirty="0" smtClean="0"/>
              <a:t>Мөнгөн хөрөнгийн төсөвт зйлшгүй гарах худалдан авалтын фонд, бусад мөнгөн төлбөрийг тооцох</a:t>
            </a:r>
          </a:p>
          <a:p>
            <a:pPr marL="0" indent="0">
              <a:buNone/>
            </a:pPr>
            <a:r>
              <a:rPr lang="mn-MN" dirty="0" smtClean="0"/>
              <a:t>               Шууд материал нь                              материалын төсөвт</a:t>
            </a:r>
          </a:p>
          <a:p>
            <a:pPr marL="0" indent="0">
              <a:buNone/>
            </a:pPr>
            <a:r>
              <a:rPr lang="mn-MN" dirty="0" smtClean="0"/>
              <a:t>Шууд бус материалын зардал нь                  ҮНЗ-н төсөв болон борлуулалтын зардлын төсөвт</a:t>
            </a:r>
            <a:endParaRPr lang="en-US" dirty="0"/>
          </a:p>
        </p:txBody>
      </p:sp>
      <p:cxnSp>
        <p:nvCxnSpPr>
          <p:cNvPr id="5" name="Straight Arrow Connector 4"/>
          <p:cNvCxnSpPr/>
          <p:nvPr/>
        </p:nvCxnSpPr>
        <p:spPr>
          <a:xfrm>
            <a:off x="4697104" y="5104262"/>
            <a:ext cx="79157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4697104" y="5570561"/>
            <a:ext cx="79157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50201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229622203"/>
              </p:ext>
            </p:extLst>
          </p:nvPr>
        </p:nvGraphicFramePr>
        <p:xfrm>
          <a:off x="878599" y="163775"/>
          <a:ext cx="10489985" cy="6178576"/>
        </p:xfrm>
        <a:graphic>
          <a:graphicData uri="http://schemas.openxmlformats.org/drawingml/2006/table">
            <a:tbl>
              <a:tblPr firstRow="1" bandRow="1">
                <a:tableStyleId>{5C22544A-7EE6-4342-B048-85BDC9FD1C3A}</a:tableStyleId>
              </a:tblPr>
              <a:tblGrid>
                <a:gridCol w="4606244"/>
                <a:gridCol w="2149237"/>
                <a:gridCol w="1949970"/>
                <a:gridCol w="1784534"/>
              </a:tblGrid>
              <a:tr h="356919">
                <a:tc gridSpan="4">
                  <a:txBody>
                    <a:bodyPr/>
                    <a:lstStyle/>
                    <a:p>
                      <a:pPr algn="ctr"/>
                      <a:r>
                        <a:rPr lang="mn-MN" dirty="0" smtClean="0"/>
                        <a:t>ХХХ компани</a:t>
                      </a:r>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6919">
                <a:tc gridSpan="4">
                  <a:txBody>
                    <a:bodyPr/>
                    <a:lstStyle/>
                    <a:p>
                      <a:pPr algn="ctr"/>
                      <a:r>
                        <a:rPr lang="mn-MN" b="1" dirty="0" smtClean="0"/>
                        <a:t>Шууд материалын төсөв /нэгж/</a:t>
                      </a:r>
                      <a:endParaRPr lang="en-US" b="1"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6919">
                <a:tc gridSpan="4">
                  <a:txBody>
                    <a:bodyPr/>
                    <a:lstStyle/>
                    <a:p>
                      <a:pPr algn="ctr"/>
                      <a:r>
                        <a:rPr lang="mn-MN" dirty="0" smtClean="0"/>
                        <a:t>20... оны 12 сарын 31</a:t>
                      </a:r>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6919">
                <a:tc>
                  <a:txBody>
                    <a:bodyPr/>
                    <a:lstStyle/>
                    <a:p>
                      <a:r>
                        <a:rPr lang="mn-MN" b="1" dirty="0" smtClean="0"/>
                        <a:t>А бүтээгдэхүүн</a:t>
                      </a:r>
                      <a:endParaRPr lang="en-US" b="1" dirty="0"/>
                    </a:p>
                  </a:txBody>
                  <a:tcPr/>
                </a:tc>
                <a:tc>
                  <a:txBody>
                    <a:bodyPr/>
                    <a:lstStyle/>
                    <a:p>
                      <a:r>
                        <a:rPr lang="mn-MN" b="1" dirty="0" smtClean="0"/>
                        <a:t>Х материал</a:t>
                      </a:r>
                      <a:endParaRPr lang="en-US" b="1" dirty="0"/>
                    </a:p>
                  </a:txBody>
                  <a:tcPr/>
                </a:tc>
                <a:tc>
                  <a:txBody>
                    <a:bodyPr/>
                    <a:lstStyle/>
                    <a:p>
                      <a:r>
                        <a:rPr lang="mn-MN" b="1" dirty="0" smtClean="0"/>
                        <a:t>У материал</a:t>
                      </a:r>
                      <a:endParaRPr lang="en-US" b="1" dirty="0"/>
                    </a:p>
                  </a:txBody>
                  <a:tcPr/>
                </a:tc>
                <a:tc>
                  <a:txBody>
                    <a:bodyPr/>
                    <a:lstStyle/>
                    <a:p>
                      <a:r>
                        <a:rPr lang="en-US" b="1" dirty="0" smtClean="0"/>
                        <a:t>Z</a:t>
                      </a:r>
                      <a:r>
                        <a:rPr lang="mn-MN" b="1" dirty="0" smtClean="0"/>
                        <a:t> материал</a:t>
                      </a:r>
                      <a:endParaRPr lang="en-US" b="1" dirty="0"/>
                    </a:p>
                  </a:txBody>
                  <a:tcPr/>
                </a:tc>
              </a:tr>
              <a:tr h="356919">
                <a:tc>
                  <a:txBody>
                    <a:bodyPr/>
                    <a:lstStyle/>
                    <a:p>
                      <a:r>
                        <a:rPr lang="mn-MN" dirty="0" smtClean="0"/>
                        <a:t>Үйлдвэрлэх тоо хэмжээ</a:t>
                      </a:r>
                      <a:endParaRPr lang="en-US" dirty="0"/>
                    </a:p>
                  </a:txBody>
                  <a:tcPr/>
                </a:tc>
                <a:tc>
                  <a:txBody>
                    <a:bodyPr/>
                    <a:lstStyle/>
                    <a:p>
                      <a:r>
                        <a:rPr lang="mn-MN" dirty="0" smtClean="0"/>
                        <a:t>7050</a:t>
                      </a:r>
                      <a:endParaRPr lang="en-US" dirty="0"/>
                    </a:p>
                  </a:txBody>
                  <a:tcPr/>
                </a:tc>
                <a:tc>
                  <a:txBody>
                    <a:bodyPr/>
                    <a:lstStyle/>
                    <a:p>
                      <a:r>
                        <a:rPr lang="mn-MN" dirty="0" smtClean="0"/>
                        <a:t>7050</a:t>
                      </a:r>
                      <a:endParaRPr lang="en-US" dirty="0"/>
                    </a:p>
                  </a:txBody>
                  <a:tcPr/>
                </a:tc>
                <a:tc>
                  <a:txBody>
                    <a:bodyPr/>
                    <a:lstStyle/>
                    <a:p>
                      <a:r>
                        <a:rPr lang="mn-MN" dirty="0" smtClean="0"/>
                        <a:t>7050</a:t>
                      </a:r>
                      <a:endParaRPr lang="en-US" dirty="0"/>
                    </a:p>
                  </a:txBody>
                  <a:tcPr/>
                </a:tc>
              </a:tr>
              <a:tr h="356919">
                <a:tc>
                  <a:txBody>
                    <a:bodyPr/>
                    <a:lstStyle/>
                    <a:p>
                      <a:r>
                        <a:rPr lang="mn-MN" dirty="0" smtClean="0"/>
                        <a:t>Бүтээгдэхүүний нэгжид</a:t>
                      </a:r>
                      <a:r>
                        <a:rPr lang="mn-MN" baseline="0" dirty="0" smtClean="0"/>
                        <a:t> ногдох тоо хэмжээ</a:t>
                      </a:r>
                      <a:endParaRPr lang="en-US" dirty="0"/>
                    </a:p>
                  </a:txBody>
                  <a:tcPr/>
                </a:tc>
                <a:tc>
                  <a:txBody>
                    <a:bodyPr/>
                    <a:lstStyle/>
                    <a:p>
                      <a:r>
                        <a:rPr lang="mn-MN" dirty="0" smtClean="0"/>
                        <a:t>12</a:t>
                      </a:r>
                      <a:endParaRPr lang="en-US" dirty="0"/>
                    </a:p>
                  </a:txBody>
                  <a:tcPr/>
                </a:tc>
                <a:tc>
                  <a:txBody>
                    <a:bodyPr/>
                    <a:lstStyle/>
                    <a:p>
                      <a:r>
                        <a:rPr lang="mn-MN" dirty="0" smtClean="0"/>
                        <a:t>5</a:t>
                      </a:r>
                      <a:endParaRPr lang="en-US" dirty="0"/>
                    </a:p>
                  </a:txBody>
                  <a:tcPr/>
                </a:tc>
                <a:tc>
                  <a:txBody>
                    <a:bodyPr/>
                    <a:lstStyle/>
                    <a:p>
                      <a:r>
                        <a:rPr lang="mn-MN" dirty="0" smtClean="0"/>
                        <a:t>2</a:t>
                      </a:r>
                      <a:endParaRPr lang="en-US" dirty="0"/>
                    </a:p>
                  </a:txBody>
                  <a:tcPr/>
                </a:tc>
              </a:tr>
              <a:tr h="356919">
                <a:tc>
                  <a:txBody>
                    <a:bodyPr/>
                    <a:lstStyle/>
                    <a:p>
                      <a:r>
                        <a:rPr lang="mn-MN" dirty="0" smtClean="0"/>
                        <a:t>Шаардлагатай материалын тоо хэмжээ</a:t>
                      </a:r>
                      <a:endParaRPr lang="en-US" dirty="0"/>
                    </a:p>
                  </a:txBody>
                  <a:tcPr/>
                </a:tc>
                <a:tc>
                  <a:txBody>
                    <a:bodyPr/>
                    <a:lstStyle/>
                    <a:p>
                      <a:r>
                        <a:rPr lang="mn-MN" dirty="0" smtClean="0"/>
                        <a:t>84600</a:t>
                      </a:r>
                      <a:endParaRPr lang="en-US" dirty="0"/>
                    </a:p>
                  </a:txBody>
                  <a:tcPr/>
                </a:tc>
                <a:tc>
                  <a:txBody>
                    <a:bodyPr/>
                    <a:lstStyle/>
                    <a:p>
                      <a:r>
                        <a:rPr lang="mn-MN" dirty="0" smtClean="0"/>
                        <a:t>35250</a:t>
                      </a:r>
                      <a:endParaRPr lang="en-US" dirty="0"/>
                    </a:p>
                  </a:txBody>
                  <a:tcPr/>
                </a:tc>
                <a:tc>
                  <a:txBody>
                    <a:bodyPr/>
                    <a:lstStyle/>
                    <a:p>
                      <a:r>
                        <a:rPr lang="mn-MN" dirty="0" smtClean="0"/>
                        <a:t>14100</a:t>
                      </a:r>
                      <a:endParaRPr lang="en-US" dirty="0"/>
                    </a:p>
                  </a:txBody>
                  <a:tcPr/>
                </a:tc>
              </a:tr>
              <a:tr h="356919">
                <a:tc>
                  <a:txBody>
                    <a:bodyPr/>
                    <a:lstStyle/>
                    <a:p>
                      <a:r>
                        <a:rPr lang="mn-MN" b="1" dirty="0" smtClean="0"/>
                        <a:t>Б бүтээгдэхүүн</a:t>
                      </a:r>
                      <a:endParaRPr lang="en-US" b="1" dirty="0"/>
                    </a:p>
                  </a:txBody>
                  <a:tcPr/>
                </a:tc>
                <a:tc>
                  <a:txBody>
                    <a:bodyPr/>
                    <a:lstStyle/>
                    <a:p>
                      <a:endParaRPr lang="en-US" b="1" dirty="0"/>
                    </a:p>
                  </a:txBody>
                  <a:tcPr/>
                </a:tc>
                <a:tc>
                  <a:txBody>
                    <a:bodyPr/>
                    <a:lstStyle/>
                    <a:p>
                      <a:endParaRPr lang="en-US" b="1" dirty="0"/>
                    </a:p>
                  </a:txBody>
                  <a:tcPr/>
                </a:tc>
                <a:tc>
                  <a:txBody>
                    <a:bodyPr/>
                    <a:lstStyle/>
                    <a:p>
                      <a:endParaRPr lang="en-US" b="1" dirty="0"/>
                    </a:p>
                  </a:txBody>
                  <a:tcPr/>
                </a:tc>
              </a:tr>
              <a:tr h="356919">
                <a:tc>
                  <a:txBody>
                    <a:bodyPr/>
                    <a:lstStyle/>
                    <a:p>
                      <a:r>
                        <a:rPr lang="mn-MN" dirty="0" smtClean="0"/>
                        <a:t>Үйлдвэрлэх тоо хэмжээ</a:t>
                      </a:r>
                      <a:endParaRPr lang="en-US" dirty="0"/>
                    </a:p>
                  </a:txBody>
                  <a:tcPr/>
                </a:tc>
                <a:tc>
                  <a:txBody>
                    <a:bodyPr/>
                    <a:lstStyle/>
                    <a:p>
                      <a:r>
                        <a:rPr lang="mn-MN" dirty="0" smtClean="0"/>
                        <a:t>10800</a:t>
                      </a:r>
                      <a:endParaRPr lang="en-US" dirty="0"/>
                    </a:p>
                  </a:txBody>
                  <a:tcPr/>
                </a:tc>
                <a:tc>
                  <a:txBody>
                    <a:bodyPr/>
                    <a:lstStyle/>
                    <a:p>
                      <a:r>
                        <a:rPr lang="mn-MN" dirty="0" smtClean="0"/>
                        <a:t>10800</a:t>
                      </a:r>
                      <a:endParaRPr lang="en-US" dirty="0"/>
                    </a:p>
                  </a:txBody>
                  <a:tcPr/>
                </a:tc>
                <a:tc>
                  <a:txBody>
                    <a:bodyPr/>
                    <a:lstStyle/>
                    <a:p>
                      <a:r>
                        <a:rPr lang="mn-MN" dirty="0" smtClean="0"/>
                        <a:t>10800</a:t>
                      </a:r>
                      <a:endParaRPr lang="en-US" dirty="0"/>
                    </a:p>
                  </a:txBody>
                  <a:tcPr/>
                </a:tc>
              </a:tr>
              <a:tr h="356919">
                <a:tc>
                  <a:txBody>
                    <a:bodyPr/>
                    <a:lstStyle/>
                    <a:p>
                      <a:r>
                        <a:rPr lang="mn-MN" dirty="0" smtClean="0"/>
                        <a:t>Бүтээгдэхүүний нэгжид</a:t>
                      </a:r>
                      <a:r>
                        <a:rPr lang="mn-MN" baseline="0" dirty="0" smtClean="0"/>
                        <a:t> ногдох тоо хэмжээ</a:t>
                      </a:r>
                      <a:endParaRPr lang="en-US" dirty="0"/>
                    </a:p>
                  </a:txBody>
                  <a:tcPr/>
                </a:tc>
                <a:tc>
                  <a:txBody>
                    <a:bodyPr/>
                    <a:lstStyle/>
                    <a:p>
                      <a:r>
                        <a:rPr lang="mn-MN" dirty="0" smtClean="0"/>
                        <a:t>8</a:t>
                      </a:r>
                      <a:endParaRPr lang="en-US" dirty="0"/>
                    </a:p>
                  </a:txBody>
                  <a:tcPr/>
                </a:tc>
                <a:tc>
                  <a:txBody>
                    <a:bodyPr/>
                    <a:lstStyle/>
                    <a:p>
                      <a:r>
                        <a:rPr lang="mn-MN" dirty="0" smtClean="0"/>
                        <a:t>3</a:t>
                      </a:r>
                      <a:endParaRPr lang="en-US" dirty="0"/>
                    </a:p>
                  </a:txBody>
                  <a:tcPr/>
                </a:tc>
                <a:tc>
                  <a:txBody>
                    <a:bodyPr/>
                    <a:lstStyle/>
                    <a:p>
                      <a:r>
                        <a:rPr lang="mn-MN" dirty="0" smtClean="0"/>
                        <a:t>1</a:t>
                      </a:r>
                      <a:endParaRPr lang="en-US" dirty="0"/>
                    </a:p>
                  </a:txBody>
                  <a:tcPr/>
                </a:tc>
              </a:tr>
              <a:tr h="356919">
                <a:tc>
                  <a:txBody>
                    <a:bodyPr/>
                    <a:lstStyle/>
                    <a:p>
                      <a:r>
                        <a:rPr lang="mn-MN" dirty="0" smtClean="0"/>
                        <a:t>Шаардлагатай материалын тоо хэмжээ</a:t>
                      </a:r>
                      <a:endParaRPr lang="en-US" dirty="0"/>
                    </a:p>
                  </a:txBody>
                  <a:tcPr/>
                </a:tc>
                <a:tc>
                  <a:txBody>
                    <a:bodyPr/>
                    <a:lstStyle/>
                    <a:p>
                      <a:r>
                        <a:rPr lang="mn-MN" dirty="0" smtClean="0"/>
                        <a:t>86400</a:t>
                      </a:r>
                      <a:endParaRPr lang="en-US" dirty="0"/>
                    </a:p>
                  </a:txBody>
                  <a:tcPr/>
                </a:tc>
                <a:tc>
                  <a:txBody>
                    <a:bodyPr/>
                    <a:lstStyle/>
                    <a:p>
                      <a:r>
                        <a:rPr lang="mn-MN" dirty="0" smtClean="0"/>
                        <a:t>32400</a:t>
                      </a:r>
                      <a:endParaRPr lang="en-US" dirty="0"/>
                    </a:p>
                  </a:txBody>
                  <a:tcPr/>
                </a:tc>
                <a:tc>
                  <a:txBody>
                    <a:bodyPr/>
                    <a:lstStyle/>
                    <a:p>
                      <a:r>
                        <a:rPr lang="mn-MN" dirty="0" smtClean="0"/>
                        <a:t>10800</a:t>
                      </a:r>
                      <a:endParaRPr lang="en-US" dirty="0"/>
                    </a:p>
                  </a:txBody>
                  <a:tcPr/>
                </a:tc>
              </a:tr>
              <a:tr h="356919">
                <a:tc>
                  <a:txBody>
                    <a:bodyPr/>
                    <a:lstStyle/>
                    <a:p>
                      <a:r>
                        <a:rPr lang="mn-MN" b="1" dirty="0" smtClean="0"/>
                        <a:t>В бүтээгдэхүүн</a:t>
                      </a:r>
                      <a:endParaRPr lang="en-US" b="1" dirty="0"/>
                    </a:p>
                  </a:txBody>
                  <a:tcPr/>
                </a:tc>
                <a:tc>
                  <a:txBody>
                    <a:bodyPr/>
                    <a:lstStyle/>
                    <a:p>
                      <a:endParaRPr lang="en-US" b="1" dirty="0"/>
                    </a:p>
                  </a:txBody>
                  <a:tcPr/>
                </a:tc>
                <a:tc>
                  <a:txBody>
                    <a:bodyPr/>
                    <a:lstStyle/>
                    <a:p>
                      <a:endParaRPr lang="en-US" b="1" dirty="0"/>
                    </a:p>
                  </a:txBody>
                  <a:tcPr/>
                </a:tc>
                <a:tc>
                  <a:txBody>
                    <a:bodyPr/>
                    <a:lstStyle/>
                    <a:p>
                      <a:endParaRPr lang="en-US" b="1" dirty="0"/>
                    </a:p>
                  </a:txBody>
                  <a:tcPr/>
                </a:tc>
              </a:tr>
              <a:tr h="356919">
                <a:tc>
                  <a:txBody>
                    <a:bodyPr/>
                    <a:lstStyle/>
                    <a:p>
                      <a:r>
                        <a:rPr lang="mn-MN" dirty="0" smtClean="0"/>
                        <a:t>Үйлдвэрлэх тоо хэмжээ</a:t>
                      </a:r>
                      <a:endParaRPr lang="en-US" dirty="0"/>
                    </a:p>
                  </a:txBody>
                  <a:tcPr/>
                </a:tc>
                <a:tc>
                  <a:txBody>
                    <a:bodyPr/>
                    <a:lstStyle/>
                    <a:p>
                      <a:r>
                        <a:rPr lang="mn-MN" dirty="0" smtClean="0"/>
                        <a:t>14900</a:t>
                      </a:r>
                      <a:endParaRPr lang="en-US" dirty="0"/>
                    </a:p>
                  </a:txBody>
                  <a:tcPr/>
                </a:tc>
                <a:tc>
                  <a:txBody>
                    <a:bodyPr/>
                    <a:lstStyle/>
                    <a:p>
                      <a:r>
                        <a:rPr lang="mn-MN" dirty="0" smtClean="0"/>
                        <a:t>14900</a:t>
                      </a:r>
                      <a:endParaRPr lang="en-US" dirty="0"/>
                    </a:p>
                  </a:txBody>
                  <a:tcPr/>
                </a:tc>
                <a:tc>
                  <a:txBody>
                    <a:bodyPr/>
                    <a:lstStyle/>
                    <a:p>
                      <a:r>
                        <a:rPr lang="mn-MN" dirty="0" smtClean="0"/>
                        <a:t>14900</a:t>
                      </a:r>
                      <a:endParaRPr lang="en-US" dirty="0"/>
                    </a:p>
                  </a:txBody>
                  <a:tcPr/>
                </a:tc>
              </a:tr>
              <a:tr h="356919">
                <a:tc>
                  <a:txBody>
                    <a:bodyPr/>
                    <a:lstStyle/>
                    <a:p>
                      <a:r>
                        <a:rPr lang="mn-MN" dirty="0" smtClean="0"/>
                        <a:t>Бүтээгдэхүүний нэгжид</a:t>
                      </a:r>
                      <a:r>
                        <a:rPr lang="mn-MN" baseline="0" dirty="0" smtClean="0"/>
                        <a:t> ногдох тоо хэмжээ</a:t>
                      </a:r>
                      <a:endParaRPr lang="en-US" dirty="0"/>
                    </a:p>
                  </a:txBody>
                  <a:tcPr/>
                </a:tc>
                <a:tc>
                  <a:txBody>
                    <a:bodyPr/>
                    <a:lstStyle/>
                    <a:p>
                      <a:r>
                        <a:rPr lang="mn-MN" dirty="0" smtClean="0"/>
                        <a:t>6</a:t>
                      </a:r>
                      <a:endParaRPr lang="en-US" dirty="0"/>
                    </a:p>
                  </a:txBody>
                  <a:tcPr/>
                </a:tc>
                <a:tc>
                  <a:txBody>
                    <a:bodyPr/>
                    <a:lstStyle/>
                    <a:p>
                      <a:r>
                        <a:rPr lang="mn-MN" dirty="0" smtClean="0"/>
                        <a:t>2</a:t>
                      </a:r>
                      <a:endParaRPr lang="en-US" dirty="0"/>
                    </a:p>
                  </a:txBody>
                  <a:tcPr/>
                </a:tc>
                <a:tc>
                  <a:txBody>
                    <a:bodyPr/>
                    <a:lstStyle/>
                    <a:p>
                      <a:r>
                        <a:rPr lang="mn-MN" dirty="0" smtClean="0"/>
                        <a:t>1</a:t>
                      </a:r>
                      <a:endParaRPr lang="en-US" dirty="0"/>
                    </a:p>
                  </a:txBody>
                  <a:tcPr/>
                </a:tc>
              </a:tr>
              <a:tr h="356919">
                <a:tc>
                  <a:txBody>
                    <a:bodyPr/>
                    <a:lstStyle/>
                    <a:p>
                      <a:r>
                        <a:rPr lang="mn-MN" dirty="0" smtClean="0"/>
                        <a:t>Шаардлагатай материалын тоо хэмжээ</a:t>
                      </a:r>
                      <a:endParaRPr lang="en-US" dirty="0"/>
                    </a:p>
                  </a:txBody>
                  <a:tcPr/>
                </a:tc>
                <a:tc>
                  <a:txBody>
                    <a:bodyPr/>
                    <a:lstStyle/>
                    <a:p>
                      <a:r>
                        <a:rPr lang="mn-MN" dirty="0" smtClean="0"/>
                        <a:t>89400</a:t>
                      </a:r>
                      <a:endParaRPr lang="en-US" dirty="0"/>
                    </a:p>
                  </a:txBody>
                  <a:tcPr/>
                </a:tc>
                <a:tc>
                  <a:txBody>
                    <a:bodyPr/>
                    <a:lstStyle/>
                    <a:p>
                      <a:r>
                        <a:rPr lang="mn-MN" dirty="0" smtClean="0"/>
                        <a:t>29800</a:t>
                      </a:r>
                      <a:endParaRPr lang="en-US" dirty="0"/>
                    </a:p>
                  </a:txBody>
                  <a:tcPr/>
                </a:tc>
                <a:tc>
                  <a:txBody>
                    <a:bodyPr/>
                    <a:lstStyle/>
                    <a:p>
                      <a:r>
                        <a:rPr lang="mn-MN" dirty="0" smtClean="0"/>
                        <a:t>14900</a:t>
                      </a:r>
                      <a:endParaRPr lang="en-US" dirty="0"/>
                    </a:p>
                  </a:txBody>
                  <a:tcPr/>
                </a:tc>
              </a:tr>
              <a:tr h="692176">
                <a:tc gridSpan="2">
                  <a:txBody>
                    <a:bodyPr/>
                    <a:lstStyle/>
                    <a:p>
                      <a:r>
                        <a:rPr lang="mn-MN" b="1" dirty="0" smtClean="0"/>
                        <a:t>Шаардлагатай материалын нийт тоо хэмжээ 260400</a:t>
                      </a:r>
                    </a:p>
                    <a:p>
                      <a:endParaRPr lang="en-US" b="1" dirty="0"/>
                    </a:p>
                  </a:txBody>
                  <a:tcPr/>
                </a:tc>
                <a:tc hMerge="1">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r>
                        <a:rPr lang="mn-MN" b="1" dirty="0" smtClean="0"/>
                        <a:t>97450</a:t>
                      </a:r>
                      <a:endParaRPr lang="en-US" b="1" dirty="0"/>
                    </a:p>
                  </a:txBody>
                  <a:tcPr/>
                </a:tc>
                <a:tc>
                  <a:txBody>
                    <a:bodyPr/>
                    <a:lstStyle/>
                    <a:p>
                      <a:r>
                        <a:rPr lang="mn-MN" b="1" dirty="0" smtClean="0"/>
                        <a:t>39800</a:t>
                      </a:r>
                      <a:endParaRPr lang="en-US" b="1" dirty="0"/>
                    </a:p>
                  </a:txBody>
                  <a:tcPr/>
                </a:tc>
              </a:tr>
            </a:tbl>
          </a:graphicData>
        </a:graphic>
      </p:graphicFrame>
    </p:spTree>
    <p:extLst>
      <p:ext uri="{BB962C8B-B14F-4D97-AF65-F5344CB8AC3E}">
        <p14:creationId xmlns:p14="http://schemas.microsoft.com/office/powerpoint/2010/main" val="39137676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487791715"/>
              </p:ext>
            </p:extLst>
          </p:nvPr>
        </p:nvGraphicFramePr>
        <p:xfrm>
          <a:off x="1083314" y="849977"/>
          <a:ext cx="10367157" cy="5166360"/>
        </p:xfrm>
        <a:graphic>
          <a:graphicData uri="http://schemas.openxmlformats.org/drawingml/2006/table">
            <a:tbl>
              <a:tblPr firstRow="1" bandRow="1">
                <a:tableStyleId>{5C22544A-7EE6-4342-B048-85BDC9FD1C3A}</a:tableStyleId>
              </a:tblPr>
              <a:tblGrid>
                <a:gridCol w="3736443"/>
                <a:gridCol w="2166271"/>
                <a:gridCol w="2349139"/>
                <a:gridCol w="2115304"/>
              </a:tblGrid>
              <a:tr h="370840">
                <a:tc gridSpan="4">
                  <a:txBody>
                    <a:bodyPr/>
                    <a:lstStyle/>
                    <a:p>
                      <a:pPr algn="ctr"/>
                      <a:r>
                        <a:rPr lang="mn-MN" dirty="0" smtClean="0"/>
                        <a:t>ХХХ компани</a:t>
                      </a:r>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gridSpan="4">
                  <a:txBody>
                    <a:bodyPr/>
                    <a:lstStyle/>
                    <a:p>
                      <a:pPr algn="ctr"/>
                      <a:r>
                        <a:rPr lang="mn-MN" b="1" dirty="0" smtClean="0"/>
                        <a:t>Худалдан авалтын төсөв</a:t>
                      </a:r>
                      <a:endParaRPr lang="en-US" b="1"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gridSpan="4">
                  <a:txBody>
                    <a:bodyPr/>
                    <a:lstStyle/>
                    <a:p>
                      <a:pPr algn="ctr"/>
                      <a:r>
                        <a:rPr lang="mn-MN" dirty="0" smtClean="0"/>
                        <a:t>20... оны 12 сарын 31</a:t>
                      </a:r>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a:txBody>
                    <a:bodyPr/>
                    <a:lstStyle/>
                    <a:p>
                      <a:endParaRPr lang="en-US" b="1"/>
                    </a:p>
                  </a:txBody>
                  <a:tcPr/>
                </a:tc>
                <a:tc>
                  <a:txBody>
                    <a:bodyPr/>
                    <a:lstStyle/>
                    <a:p>
                      <a:r>
                        <a:rPr lang="mn-MN" b="1" dirty="0" smtClean="0"/>
                        <a:t>Х материал</a:t>
                      </a:r>
                      <a:endParaRPr lang="en-US" b="1" dirty="0"/>
                    </a:p>
                  </a:txBody>
                  <a:tcPr/>
                </a:tc>
                <a:tc>
                  <a:txBody>
                    <a:bodyPr/>
                    <a:lstStyle/>
                    <a:p>
                      <a:r>
                        <a:rPr lang="mn-MN" b="1" dirty="0" smtClean="0"/>
                        <a:t>У материал</a:t>
                      </a:r>
                      <a:endParaRPr lang="en-US" b="1" dirty="0"/>
                    </a:p>
                  </a:txBody>
                  <a:tcPr/>
                </a:tc>
                <a:tc>
                  <a:txBody>
                    <a:bodyPr/>
                    <a:lstStyle/>
                    <a:p>
                      <a:r>
                        <a:rPr lang="en-US" b="1" dirty="0" smtClean="0"/>
                        <a:t>Z </a:t>
                      </a:r>
                      <a:r>
                        <a:rPr lang="mn-MN" b="1" dirty="0" smtClean="0"/>
                        <a:t>материал</a:t>
                      </a:r>
                      <a:endParaRPr lang="en-US" b="1" dirty="0"/>
                    </a:p>
                  </a:txBody>
                  <a:tcPr/>
                </a:tc>
              </a:tr>
              <a:tr h="370840">
                <a:tc>
                  <a:txBody>
                    <a:bodyPr/>
                    <a:lstStyle/>
                    <a:p>
                      <a:r>
                        <a:rPr lang="mn-MN" dirty="0" smtClean="0"/>
                        <a:t>1. Үйлдвэрлэлд шаардлагатай материалын тоо хэмжээ</a:t>
                      </a:r>
                      <a:endParaRPr lang="en-US" dirty="0"/>
                    </a:p>
                  </a:txBody>
                  <a:tcPr/>
                </a:tc>
                <a:tc>
                  <a:txBody>
                    <a:bodyPr/>
                    <a:lstStyle/>
                    <a:p>
                      <a:r>
                        <a:rPr lang="mn-MN" dirty="0" smtClean="0"/>
                        <a:t>260400</a:t>
                      </a:r>
                      <a:endParaRPr lang="en-US" dirty="0"/>
                    </a:p>
                  </a:txBody>
                  <a:tcPr/>
                </a:tc>
                <a:tc>
                  <a:txBody>
                    <a:bodyPr/>
                    <a:lstStyle/>
                    <a:p>
                      <a:r>
                        <a:rPr lang="mn-MN" dirty="0" smtClean="0"/>
                        <a:t>97450</a:t>
                      </a:r>
                      <a:endParaRPr lang="en-US" dirty="0"/>
                    </a:p>
                  </a:txBody>
                  <a:tcPr/>
                </a:tc>
                <a:tc>
                  <a:txBody>
                    <a:bodyPr/>
                    <a:lstStyle/>
                    <a:p>
                      <a:r>
                        <a:rPr lang="mn-MN" dirty="0" smtClean="0"/>
                        <a:t>39800</a:t>
                      </a:r>
                      <a:endParaRPr lang="en-US" dirty="0"/>
                    </a:p>
                  </a:txBody>
                  <a:tcPr/>
                </a:tc>
              </a:tr>
              <a:tr h="370840">
                <a:tc>
                  <a:txBody>
                    <a:bodyPr/>
                    <a:lstStyle/>
                    <a:p>
                      <a:r>
                        <a:rPr lang="mn-MN" dirty="0" smtClean="0"/>
                        <a:t>2. Нэмэх</a:t>
                      </a:r>
                      <a:r>
                        <a:rPr lang="mn-MN" baseline="0" dirty="0" smtClean="0"/>
                        <a:t> нь: БМ эцсийн үлдэгдэл</a:t>
                      </a:r>
                    </a:p>
                  </a:txBody>
                  <a:tcPr/>
                </a:tc>
                <a:tc>
                  <a:txBody>
                    <a:bodyPr/>
                    <a:lstStyle/>
                    <a:p>
                      <a:r>
                        <a:rPr lang="mn-MN" dirty="0" smtClean="0"/>
                        <a:t>40000</a:t>
                      </a:r>
                      <a:endParaRPr lang="en-US" dirty="0"/>
                    </a:p>
                  </a:txBody>
                  <a:tcPr/>
                </a:tc>
                <a:tc>
                  <a:txBody>
                    <a:bodyPr/>
                    <a:lstStyle/>
                    <a:p>
                      <a:r>
                        <a:rPr lang="mn-MN" dirty="0" smtClean="0"/>
                        <a:t>12000</a:t>
                      </a:r>
                      <a:endParaRPr lang="en-US" dirty="0"/>
                    </a:p>
                  </a:txBody>
                  <a:tcPr/>
                </a:tc>
                <a:tc>
                  <a:txBody>
                    <a:bodyPr/>
                    <a:lstStyle/>
                    <a:p>
                      <a:r>
                        <a:rPr lang="mn-MN" dirty="0" smtClean="0"/>
                        <a:t>2500</a:t>
                      </a:r>
                      <a:endParaRPr lang="en-US" dirty="0"/>
                    </a:p>
                  </a:txBody>
                  <a:tcPr/>
                </a:tc>
              </a:tr>
              <a:tr h="370840">
                <a:tc>
                  <a:txBody>
                    <a:bodyPr/>
                    <a:lstStyle/>
                    <a:p>
                      <a:r>
                        <a:rPr lang="mn-MN" dirty="0" smtClean="0"/>
                        <a:t>3. Нийт дүн</a:t>
                      </a:r>
                      <a:endParaRPr lang="en-US" dirty="0"/>
                    </a:p>
                  </a:txBody>
                  <a:tcPr/>
                </a:tc>
                <a:tc>
                  <a:txBody>
                    <a:bodyPr/>
                    <a:lstStyle/>
                    <a:p>
                      <a:r>
                        <a:rPr lang="mn-MN" dirty="0" smtClean="0"/>
                        <a:t>300400</a:t>
                      </a:r>
                      <a:endParaRPr lang="en-US" dirty="0"/>
                    </a:p>
                  </a:txBody>
                  <a:tcPr/>
                </a:tc>
                <a:tc>
                  <a:txBody>
                    <a:bodyPr/>
                    <a:lstStyle/>
                    <a:p>
                      <a:r>
                        <a:rPr lang="mn-MN" dirty="0" smtClean="0"/>
                        <a:t>109450</a:t>
                      </a:r>
                      <a:endParaRPr lang="en-US" dirty="0"/>
                    </a:p>
                  </a:txBody>
                  <a:tcPr/>
                </a:tc>
                <a:tc>
                  <a:txBody>
                    <a:bodyPr/>
                    <a:lstStyle/>
                    <a:p>
                      <a:r>
                        <a:rPr lang="mn-MN" dirty="0" smtClean="0"/>
                        <a:t>42300</a:t>
                      </a:r>
                      <a:endParaRPr lang="en-US" dirty="0"/>
                    </a:p>
                  </a:txBody>
                  <a:tcPr/>
                </a:tc>
              </a:tr>
              <a:tr h="370840">
                <a:tc>
                  <a:txBody>
                    <a:bodyPr/>
                    <a:lstStyle/>
                    <a:p>
                      <a:r>
                        <a:rPr lang="mn-MN" dirty="0" smtClean="0"/>
                        <a:t>4. Хасах нь: БМ эхний үлдэгдэл</a:t>
                      </a:r>
                      <a:endParaRPr lang="en-US" dirty="0"/>
                    </a:p>
                  </a:txBody>
                  <a:tcPr/>
                </a:tc>
                <a:tc>
                  <a:txBody>
                    <a:bodyPr/>
                    <a:lstStyle/>
                    <a:p>
                      <a:r>
                        <a:rPr lang="mn-MN" dirty="0" smtClean="0"/>
                        <a:t>30000</a:t>
                      </a:r>
                      <a:endParaRPr lang="en-US" dirty="0"/>
                    </a:p>
                  </a:txBody>
                  <a:tcPr/>
                </a:tc>
                <a:tc>
                  <a:txBody>
                    <a:bodyPr/>
                    <a:lstStyle/>
                    <a:p>
                      <a:r>
                        <a:rPr lang="mn-MN" dirty="0" smtClean="0"/>
                        <a:t>10000</a:t>
                      </a:r>
                      <a:endParaRPr lang="en-US" dirty="0"/>
                    </a:p>
                  </a:txBody>
                  <a:tcPr/>
                </a:tc>
                <a:tc>
                  <a:txBody>
                    <a:bodyPr/>
                    <a:lstStyle/>
                    <a:p>
                      <a:r>
                        <a:rPr lang="mn-MN" dirty="0" smtClean="0"/>
                        <a:t>2000</a:t>
                      </a:r>
                      <a:endParaRPr lang="en-US" dirty="0"/>
                    </a:p>
                  </a:txBody>
                  <a:tcPr/>
                </a:tc>
              </a:tr>
              <a:tr h="370840">
                <a:tc>
                  <a:txBody>
                    <a:bodyPr/>
                    <a:lstStyle/>
                    <a:p>
                      <a:r>
                        <a:rPr lang="mn-MN" dirty="0" smtClean="0"/>
                        <a:t>5. Худалдан авбал зохих тоо хэмжээ</a:t>
                      </a:r>
                      <a:endParaRPr lang="en-US" dirty="0"/>
                    </a:p>
                  </a:txBody>
                  <a:tcPr/>
                </a:tc>
                <a:tc>
                  <a:txBody>
                    <a:bodyPr/>
                    <a:lstStyle/>
                    <a:p>
                      <a:r>
                        <a:rPr lang="mn-MN" dirty="0" smtClean="0"/>
                        <a:t>270400</a:t>
                      </a:r>
                      <a:endParaRPr lang="en-US" dirty="0"/>
                    </a:p>
                  </a:txBody>
                  <a:tcPr/>
                </a:tc>
                <a:tc>
                  <a:txBody>
                    <a:bodyPr/>
                    <a:lstStyle/>
                    <a:p>
                      <a:r>
                        <a:rPr lang="mn-MN" dirty="0" smtClean="0"/>
                        <a:t>99450</a:t>
                      </a:r>
                      <a:endParaRPr lang="en-US" dirty="0"/>
                    </a:p>
                  </a:txBody>
                  <a:tcPr/>
                </a:tc>
                <a:tc>
                  <a:txBody>
                    <a:bodyPr/>
                    <a:lstStyle/>
                    <a:p>
                      <a:r>
                        <a:rPr lang="mn-MN" dirty="0" smtClean="0"/>
                        <a:t>40300</a:t>
                      </a:r>
                      <a:endParaRPr lang="en-US" dirty="0"/>
                    </a:p>
                  </a:txBody>
                  <a:tcPr/>
                </a:tc>
              </a:tr>
              <a:tr h="370840">
                <a:tc>
                  <a:txBody>
                    <a:bodyPr/>
                    <a:lstStyle/>
                    <a:p>
                      <a:r>
                        <a:rPr lang="mn-MN" dirty="0" smtClean="0"/>
                        <a:t>6. Нэгжийн өртөг /төг/</a:t>
                      </a:r>
                      <a:endParaRPr lang="en-US" dirty="0"/>
                    </a:p>
                  </a:txBody>
                  <a:tcPr/>
                </a:tc>
                <a:tc>
                  <a:txBody>
                    <a:bodyPr/>
                    <a:lstStyle/>
                    <a:p>
                      <a:r>
                        <a:rPr lang="mn-MN" dirty="0" smtClean="0"/>
                        <a:t>1,0</a:t>
                      </a:r>
                      <a:endParaRPr lang="en-US" dirty="0"/>
                    </a:p>
                  </a:txBody>
                  <a:tcPr/>
                </a:tc>
                <a:tc>
                  <a:txBody>
                    <a:bodyPr/>
                    <a:lstStyle/>
                    <a:p>
                      <a:r>
                        <a:rPr lang="mn-MN" dirty="0" smtClean="0"/>
                        <a:t>14,0</a:t>
                      </a:r>
                      <a:endParaRPr lang="en-US" dirty="0"/>
                    </a:p>
                  </a:txBody>
                  <a:tcPr/>
                </a:tc>
                <a:tc>
                  <a:txBody>
                    <a:bodyPr/>
                    <a:lstStyle/>
                    <a:p>
                      <a:r>
                        <a:rPr lang="mn-MN" dirty="0" smtClean="0"/>
                        <a:t>2,5</a:t>
                      </a:r>
                      <a:endParaRPr lang="en-US" dirty="0"/>
                    </a:p>
                  </a:txBody>
                  <a:tcPr/>
                </a:tc>
              </a:tr>
              <a:tr h="370840">
                <a:tc>
                  <a:txBody>
                    <a:bodyPr/>
                    <a:lstStyle/>
                    <a:p>
                      <a:r>
                        <a:rPr lang="mn-MN" dirty="0" smtClean="0"/>
                        <a:t>7. Худалдан авбал зохих нийт дүн /төг/</a:t>
                      </a:r>
                    </a:p>
                    <a:p>
                      <a:endParaRPr lang="mn-MN" dirty="0" smtClean="0"/>
                    </a:p>
                    <a:p>
                      <a:r>
                        <a:rPr lang="mn-MN" b="1" dirty="0" smtClean="0"/>
                        <a:t>Нийт </a:t>
                      </a:r>
                      <a:endParaRPr lang="en-US" b="1" dirty="0"/>
                    </a:p>
                  </a:txBody>
                  <a:tcPr/>
                </a:tc>
                <a:tc>
                  <a:txBody>
                    <a:bodyPr/>
                    <a:lstStyle/>
                    <a:p>
                      <a:r>
                        <a:rPr lang="mn-MN" dirty="0" smtClean="0"/>
                        <a:t>270400</a:t>
                      </a:r>
                      <a:endParaRPr lang="en-US" dirty="0"/>
                    </a:p>
                  </a:txBody>
                  <a:tcPr/>
                </a:tc>
                <a:tc>
                  <a:txBody>
                    <a:bodyPr/>
                    <a:lstStyle/>
                    <a:p>
                      <a:r>
                        <a:rPr lang="mn-MN" dirty="0" smtClean="0"/>
                        <a:t>1392300</a:t>
                      </a:r>
                      <a:endParaRPr lang="en-US" dirty="0"/>
                    </a:p>
                  </a:txBody>
                  <a:tcPr/>
                </a:tc>
                <a:tc>
                  <a:txBody>
                    <a:bodyPr/>
                    <a:lstStyle/>
                    <a:p>
                      <a:r>
                        <a:rPr lang="mn-MN" dirty="0" smtClean="0"/>
                        <a:t>100750</a:t>
                      </a:r>
                    </a:p>
                    <a:p>
                      <a:endParaRPr lang="mn-MN" dirty="0" smtClean="0"/>
                    </a:p>
                    <a:p>
                      <a:endParaRPr lang="mn-MN" dirty="0" smtClean="0"/>
                    </a:p>
                    <a:p>
                      <a:r>
                        <a:rPr lang="mn-MN" b="1" dirty="0" smtClean="0"/>
                        <a:t>1736450</a:t>
                      </a:r>
                      <a:endParaRPr lang="en-US" b="1" dirty="0"/>
                    </a:p>
                  </a:txBody>
                  <a:tcPr/>
                </a:tc>
              </a:tr>
            </a:tbl>
          </a:graphicData>
        </a:graphic>
      </p:graphicFrame>
    </p:spTree>
    <p:extLst>
      <p:ext uri="{BB962C8B-B14F-4D97-AF65-F5344CB8AC3E}">
        <p14:creationId xmlns:p14="http://schemas.microsoft.com/office/powerpoint/2010/main" val="37067390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611613238"/>
              </p:ext>
            </p:extLst>
          </p:nvPr>
        </p:nvGraphicFramePr>
        <p:xfrm>
          <a:off x="919540" y="0"/>
          <a:ext cx="10544579" cy="6573520"/>
        </p:xfrm>
        <a:graphic>
          <a:graphicData uri="http://schemas.openxmlformats.org/drawingml/2006/table">
            <a:tbl>
              <a:tblPr firstRow="1" bandRow="1">
                <a:tableStyleId>{5C22544A-7EE6-4342-B048-85BDC9FD1C3A}</a:tableStyleId>
              </a:tblPr>
              <a:tblGrid>
                <a:gridCol w="4787600"/>
                <a:gridCol w="1487973"/>
                <a:gridCol w="1645355"/>
                <a:gridCol w="1445051"/>
                <a:gridCol w="1178600"/>
              </a:tblGrid>
              <a:tr h="370840">
                <a:tc gridSpan="5">
                  <a:txBody>
                    <a:bodyPr/>
                    <a:lstStyle/>
                    <a:p>
                      <a:pPr algn="ctr"/>
                      <a:r>
                        <a:rPr lang="mn-MN" dirty="0" smtClean="0"/>
                        <a:t>ХХХ компани</a:t>
                      </a:r>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gridSpan="5">
                  <a:txBody>
                    <a:bodyPr/>
                    <a:lstStyle/>
                    <a:p>
                      <a:pPr algn="ctr"/>
                      <a:r>
                        <a:rPr lang="mn-MN" b="1" dirty="0" smtClean="0"/>
                        <a:t>Бүтээгдэхүүн үйлдвэрлэхэд шаардагдах материалын өртөг</a:t>
                      </a:r>
                      <a:endParaRPr lang="en-US" b="1"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n-MN" dirty="0" smtClean="0"/>
                        <a:t>20... оны 12 сарын 31</a:t>
                      </a:r>
                      <a:endParaRPr lang="en-US" dirty="0" smtClean="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a:txBody>
                    <a:bodyPr/>
                    <a:lstStyle/>
                    <a:p>
                      <a:endParaRPr lang="en-US"/>
                    </a:p>
                  </a:txBody>
                  <a:tcPr/>
                </a:tc>
                <a:tc>
                  <a:txBody>
                    <a:bodyPr/>
                    <a:lstStyle/>
                    <a:p>
                      <a:r>
                        <a:rPr lang="mn-MN" dirty="0" smtClean="0"/>
                        <a:t>Х материал</a:t>
                      </a:r>
                      <a:endParaRPr lang="en-US" dirty="0"/>
                    </a:p>
                  </a:txBody>
                  <a:tcPr/>
                </a:tc>
                <a:tc>
                  <a:txBody>
                    <a:bodyPr/>
                    <a:lstStyle/>
                    <a:p>
                      <a:r>
                        <a:rPr lang="mn-MN" dirty="0" smtClean="0"/>
                        <a:t>У материал</a:t>
                      </a:r>
                      <a:endParaRPr lang="en-US" dirty="0"/>
                    </a:p>
                  </a:txBody>
                  <a:tcPr/>
                </a:tc>
                <a:tc>
                  <a:txBody>
                    <a:bodyPr/>
                    <a:lstStyle/>
                    <a:p>
                      <a:r>
                        <a:rPr lang="en-US" dirty="0" smtClean="0"/>
                        <a:t>Z </a:t>
                      </a:r>
                      <a:r>
                        <a:rPr lang="mn-MN" dirty="0" smtClean="0"/>
                        <a:t>материал</a:t>
                      </a:r>
                      <a:endParaRPr lang="en-US" dirty="0"/>
                    </a:p>
                  </a:txBody>
                  <a:tcPr/>
                </a:tc>
                <a:tc>
                  <a:txBody>
                    <a:bodyPr/>
                    <a:lstStyle/>
                    <a:p>
                      <a:r>
                        <a:rPr lang="mn-MN" dirty="0" smtClean="0"/>
                        <a:t>Нийт </a:t>
                      </a:r>
                      <a:endParaRPr lang="en-US" dirty="0"/>
                    </a:p>
                  </a:txBody>
                  <a:tcPr/>
                </a:tc>
              </a:tr>
              <a:tr h="370840">
                <a:tc>
                  <a:txBody>
                    <a:bodyPr/>
                    <a:lstStyle/>
                    <a:p>
                      <a:r>
                        <a:rPr lang="mn-MN" b="1" dirty="0" smtClean="0"/>
                        <a:t>А бүтээгдэхүүн </a:t>
                      </a:r>
                      <a:endParaRPr lang="en-US" b="1" dirty="0"/>
                    </a:p>
                  </a:txBody>
                  <a:tcPr/>
                </a:tc>
                <a:tc>
                  <a:txBody>
                    <a:bodyPr/>
                    <a:lstStyle/>
                    <a:p>
                      <a:endParaRPr lang="en-US" b="1"/>
                    </a:p>
                  </a:txBody>
                  <a:tcPr/>
                </a:tc>
                <a:tc>
                  <a:txBody>
                    <a:bodyPr/>
                    <a:lstStyle/>
                    <a:p>
                      <a:endParaRPr lang="en-US" b="1"/>
                    </a:p>
                  </a:txBody>
                  <a:tcPr/>
                </a:tc>
                <a:tc>
                  <a:txBody>
                    <a:bodyPr/>
                    <a:lstStyle/>
                    <a:p>
                      <a:endParaRPr lang="en-US" b="1"/>
                    </a:p>
                  </a:txBody>
                  <a:tcPr/>
                </a:tc>
                <a:tc>
                  <a:txBody>
                    <a:bodyPr/>
                    <a:lstStyle/>
                    <a:p>
                      <a:endParaRPr lang="en-US" b="1" dirty="0"/>
                    </a:p>
                  </a:txBody>
                  <a:tcPr/>
                </a:tc>
              </a:tr>
              <a:tr h="370840">
                <a:tc>
                  <a:txBody>
                    <a:bodyPr/>
                    <a:lstStyle/>
                    <a:p>
                      <a:r>
                        <a:rPr lang="mn-MN" dirty="0" smtClean="0"/>
                        <a:t>1. Үйлдвэрлэлд шаардагдах мат.тоо</a:t>
                      </a:r>
                      <a:endParaRPr lang="en-US" dirty="0"/>
                    </a:p>
                  </a:txBody>
                  <a:tcPr/>
                </a:tc>
                <a:tc>
                  <a:txBody>
                    <a:bodyPr/>
                    <a:lstStyle/>
                    <a:p>
                      <a:r>
                        <a:rPr lang="mn-MN" dirty="0" smtClean="0"/>
                        <a:t>84600</a:t>
                      </a:r>
                      <a:endParaRPr lang="en-US" dirty="0"/>
                    </a:p>
                  </a:txBody>
                  <a:tcPr/>
                </a:tc>
                <a:tc>
                  <a:txBody>
                    <a:bodyPr/>
                    <a:lstStyle/>
                    <a:p>
                      <a:r>
                        <a:rPr lang="mn-MN" dirty="0" smtClean="0"/>
                        <a:t>35250</a:t>
                      </a:r>
                      <a:endParaRPr lang="en-US" dirty="0"/>
                    </a:p>
                  </a:txBody>
                  <a:tcPr/>
                </a:tc>
                <a:tc>
                  <a:txBody>
                    <a:bodyPr/>
                    <a:lstStyle/>
                    <a:p>
                      <a:r>
                        <a:rPr lang="mn-MN" dirty="0" smtClean="0"/>
                        <a:t>14100</a:t>
                      </a:r>
                      <a:endParaRPr lang="en-US" dirty="0"/>
                    </a:p>
                  </a:txBody>
                  <a:tcPr/>
                </a:tc>
                <a:tc>
                  <a:txBody>
                    <a:bodyPr/>
                    <a:lstStyle/>
                    <a:p>
                      <a:endParaRPr lang="en-US"/>
                    </a:p>
                  </a:txBody>
                  <a:tcPr/>
                </a:tc>
              </a:tr>
              <a:tr h="370840">
                <a:tc>
                  <a:txBody>
                    <a:bodyPr/>
                    <a:lstStyle/>
                    <a:p>
                      <a:r>
                        <a:rPr lang="mn-MN" dirty="0" smtClean="0"/>
                        <a:t>2. Нэгжийн өртөг /төг/</a:t>
                      </a:r>
                      <a:endParaRPr lang="en-US" dirty="0"/>
                    </a:p>
                  </a:txBody>
                  <a:tcPr/>
                </a:tc>
                <a:tc>
                  <a:txBody>
                    <a:bodyPr/>
                    <a:lstStyle/>
                    <a:p>
                      <a:r>
                        <a:rPr lang="mn-MN" dirty="0" smtClean="0"/>
                        <a:t>1,0</a:t>
                      </a:r>
                      <a:endParaRPr lang="en-US" dirty="0"/>
                    </a:p>
                  </a:txBody>
                  <a:tcPr/>
                </a:tc>
                <a:tc>
                  <a:txBody>
                    <a:bodyPr/>
                    <a:lstStyle/>
                    <a:p>
                      <a:r>
                        <a:rPr lang="mn-MN" dirty="0" smtClean="0"/>
                        <a:t>14,0</a:t>
                      </a:r>
                      <a:endParaRPr lang="en-US" dirty="0"/>
                    </a:p>
                  </a:txBody>
                  <a:tcPr/>
                </a:tc>
                <a:tc>
                  <a:txBody>
                    <a:bodyPr/>
                    <a:lstStyle/>
                    <a:p>
                      <a:r>
                        <a:rPr lang="mn-MN" dirty="0" smtClean="0"/>
                        <a:t>2,50</a:t>
                      </a:r>
                      <a:endParaRPr lang="en-US" dirty="0"/>
                    </a:p>
                  </a:txBody>
                  <a:tcPr/>
                </a:tc>
                <a:tc>
                  <a:txBody>
                    <a:bodyPr/>
                    <a:lstStyle/>
                    <a:p>
                      <a:endParaRPr lang="en-US"/>
                    </a:p>
                  </a:txBody>
                  <a:tcPr/>
                </a:tc>
              </a:tr>
              <a:tr h="370840">
                <a:tc>
                  <a:txBody>
                    <a:bodyPr/>
                    <a:lstStyle/>
                    <a:p>
                      <a:r>
                        <a:rPr lang="mn-MN" b="1" dirty="0" smtClean="0"/>
                        <a:t>Дүн /төг/</a:t>
                      </a:r>
                      <a:endParaRPr lang="en-US" b="1" dirty="0"/>
                    </a:p>
                  </a:txBody>
                  <a:tcPr/>
                </a:tc>
                <a:tc>
                  <a:txBody>
                    <a:bodyPr/>
                    <a:lstStyle/>
                    <a:p>
                      <a:r>
                        <a:rPr lang="mn-MN" b="1" dirty="0" smtClean="0"/>
                        <a:t>84600</a:t>
                      </a:r>
                      <a:endParaRPr lang="en-US" b="1" dirty="0"/>
                    </a:p>
                  </a:txBody>
                  <a:tcPr/>
                </a:tc>
                <a:tc>
                  <a:txBody>
                    <a:bodyPr/>
                    <a:lstStyle/>
                    <a:p>
                      <a:r>
                        <a:rPr lang="mn-MN" b="1" dirty="0" smtClean="0"/>
                        <a:t>493500</a:t>
                      </a:r>
                      <a:endParaRPr lang="en-US" b="1" dirty="0"/>
                    </a:p>
                  </a:txBody>
                  <a:tcPr/>
                </a:tc>
                <a:tc>
                  <a:txBody>
                    <a:bodyPr/>
                    <a:lstStyle/>
                    <a:p>
                      <a:r>
                        <a:rPr lang="mn-MN" b="1" dirty="0" smtClean="0"/>
                        <a:t>35250</a:t>
                      </a:r>
                      <a:endParaRPr lang="en-US" b="1" dirty="0"/>
                    </a:p>
                  </a:txBody>
                  <a:tcPr/>
                </a:tc>
                <a:tc>
                  <a:txBody>
                    <a:bodyPr/>
                    <a:lstStyle/>
                    <a:p>
                      <a:r>
                        <a:rPr lang="mn-MN" b="1" dirty="0" smtClean="0"/>
                        <a:t>613350</a:t>
                      </a:r>
                      <a:endParaRPr lang="en-US" b="1" dirty="0"/>
                    </a:p>
                  </a:txBody>
                  <a:tcPr/>
                </a:tc>
              </a:tr>
              <a:tr h="370840">
                <a:tc>
                  <a:txBody>
                    <a:bodyPr/>
                    <a:lstStyle/>
                    <a:p>
                      <a:r>
                        <a:rPr lang="mn-MN" b="1" dirty="0" smtClean="0"/>
                        <a:t>Б бүтээгдэхүүн </a:t>
                      </a:r>
                      <a:endParaRPr lang="en-US" b="1" dirty="0"/>
                    </a:p>
                  </a:txBody>
                  <a:tcPr/>
                </a:tc>
                <a:tc>
                  <a:txBody>
                    <a:bodyPr/>
                    <a:lstStyle/>
                    <a:p>
                      <a:endParaRPr lang="en-US" b="1" dirty="0"/>
                    </a:p>
                  </a:txBody>
                  <a:tcPr/>
                </a:tc>
                <a:tc>
                  <a:txBody>
                    <a:bodyPr/>
                    <a:lstStyle/>
                    <a:p>
                      <a:endParaRPr lang="en-US" b="1" dirty="0"/>
                    </a:p>
                  </a:txBody>
                  <a:tcPr/>
                </a:tc>
                <a:tc>
                  <a:txBody>
                    <a:bodyPr/>
                    <a:lstStyle/>
                    <a:p>
                      <a:endParaRPr lang="en-US" b="1"/>
                    </a:p>
                  </a:txBody>
                  <a:tcPr/>
                </a:tc>
                <a:tc>
                  <a:txBody>
                    <a:bodyPr/>
                    <a:lstStyle/>
                    <a:p>
                      <a:endParaRPr lang="en-US" b="1" dirty="0"/>
                    </a:p>
                  </a:txBody>
                  <a:tcPr/>
                </a:tc>
              </a:tr>
              <a:tr h="370840">
                <a:tc>
                  <a:txBody>
                    <a:bodyPr/>
                    <a:lstStyle/>
                    <a:p>
                      <a:r>
                        <a:rPr lang="mn-MN" dirty="0" smtClean="0"/>
                        <a:t>1. Үйлдвэрлэлд шаардагдах мат.тоо</a:t>
                      </a:r>
                      <a:endParaRPr lang="en-US" dirty="0"/>
                    </a:p>
                  </a:txBody>
                  <a:tcPr/>
                </a:tc>
                <a:tc>
                  <a:txBody>
                    <a:bodyPr/>
                    <a:lstStyle/>
                    <a:p>
                      <a:r>
                        <a:rPr lang="mn-MN" dirty="0" smtClean="0"/>
                        <a:t>86400</a:t>
                      </a:r>
                      <a:endParaRPr lang="en-US" dirty="0"/>
                    </a:p>
                  </a:txBody>
                  <a:tcPr/>
                </a:tc>
                <a:tc>
                  <a:txBody>
                    <a:bodyPr/>
                    <a:lstStyle/>
                    <a:p>
                      <a:r>
                        <a:rPr lang="mn-MN" dirty="0" smtClean="0"/>
                        <a:t>32400</a:t>
                      </a:r>
                      <a:endParaRPr lang="en-US" dirty="0"/>
                    </a:p>
                  </a:txBody>
                  <a:tcPr/>
                </a:tc>
                <a:tc>
                  <a:txBody>
                    <a:bodyPr/>
                    <a:lstStyle/>
                    <a:p>
                      <a:r>
                        <a:rPr lang="mn-MN" dirty="0" smtClean="0"/>
                        <a:t>10800</a:t>
                      </a:r>
                      <a:endParaRPr lang="en-US" dirty="0"/>
                    </a:p>
                  </a:txBody>
                  <a:tcPr/>
                </a:tc>
                <a:tc>
                  <a:txBody>
                    <a:bodyPr/>
                    <a:lstStyle/>
                    <a:p>
                      <a:endParaRPr lang="en-US"/>
                    </a:p>
                  </a:txBody>
                  <a:tcPr/>
                </a:tc>
              </a:tr>
              <a:tr h="370840">
                <a:tc>
                  <a:txBody>
                    <a:bodyPr/>
                    <a:lstStyle/>
                    <a:p>
                      <a:r>
                        <a:rPr lang="mn-MN" dirty="0" smtClean="0"/>
                        <a:t>2. Нэгжийн өртөг /төг/</a:t>
                      </a:r>
                      <a:endParaRPr lang="en-US" dirty="0"/>
                    </a:p>
                  </a:txBody>
                  <a:tcPr/>
                </a:tc>
                <a:tc>
                  <a:txBody>
                    <a:bodyPr/>
                    <a:lstStyle/>
                    <a:p>
                      <a:r>
                        <a:rPr lang="mn-MN" dirty="0" smtClean="0"/>
                        <a:t>1,0</a:t>
                      </a:r>
                      <a:endParaRPr lang="en-US" dirty="0"/>
                    </a:p>
                  </a:txBody>
                  <a:tcPr/>
                </a:tc>
                <a:tc>
                  <a:txBody>
                    <a:bodyPr/>
                    <a:lstStyle/>
                    <a:p>
                      <a:r>
                        <a:rPr lang="mn-MN" dirty="0" smtClean="0"/>
                        <a:t>14,0</a:t>
                      </a:r>
                      <a:endParaRPr lang="en-US" dirty="0"/>
                    </a:p>
                  </a:txBody>
                  <a:tcPr/>
                </a:tc>
                <a:tc>
                  <a:txBody>
                    <a:bodyPr/>
                    <a:lstStyle/>
                    <a:p>
                      <a:r>
                        <a:rPr lang="mn-MN" dirty="0" smtClean="0"/>
                        <a:t>2,5</a:t>
                      </a:r>
                      <a:endParaRPr lang="en-US" dirty="0"/>
                    </a:p>
                  </a:txBody>
                  <a:tcPr/>
                </a:tc>
                <a:tc>
                  <a:txBody>
                    <a:bodyPr/>
                    <a:lstStyle/>
                    <a:p>
                      <a:endParaRPr lang="en-US"/>
                    </a:p>
                  </a:txBody>
                  <a:tcPr/>
                </a:tc>
              </a:tr>
              <a:tr h="370840">
                <a:tc>
                  <a:txBody>
                    <a:bodyPr/>
                    <a:lstStyle/>
                    <a:p>
                      <a:r>
                        <a:rPr lang="mn-MN" b="1" dirty="0" smtClean="0"/>
                        <a:t>Дүн /төг/</a:t>
                      </a:r>
                      <a:endParaRPr lang="en-US" b="1" dirty="0"/>
                    </a:p>
                  </a:txBody>
                  <a:tcPr/>
                </a:tc>
                <a:tc>
                  <a:txBody>
                    <a:bodyPr/>
                    <a:lstStyle/>
                    <a:p>
                      <a:r>
                        <a:rPr lang="mn-MN" b="1" dirty="0" smtClean="0"/>
                        <a:t>84600</a:t>
                      </a:r>
                      <a:endParaRPr lang="en-US" b="1" dirty="0"/>
                    </a:p>
                  </a:txBody>
                  <a:tcPr/>
                </a:tc>
                <a:tc>
                  <a:txBody>
                    <a:bodyPr/>
                    <a:lstStyle/>
                    <a:p>
                      <a:r>
                        <a:rPr lang="mn-MN" b="1" dirty="0" smtClean="0"/>
                        <a:t>453600</a:t>
                      </a:r>
                      <a:endParaRPr lang="en-US" b="1" dirty="0"/>
                    </a:p>
                  </a:txBody>
                  <a:tcPr/>
                </a:tc>
                <a:tc>
                  <a:txBody>
                    <a:bodyPr/>
                    <a:lstStyle/>
                    <a:p>
                      <a:r>
                        <a:rPr lang="mn-MN" b="1" dirty="0" smtClean="0"/>
                        <a:t>27000</a:t>
                      </a:r>
                      <a:endParaRPr lang="en-US" b="1" dirty="0"/>
                    </a:p>
                  </a:txBody>
                  <a:tcPr/>
                </a:tc>
                <a:tc>
                  <a:txBody>
                    <a:bodyPr/>
                    <a:lstStyle/>
                    <a:p>
                      <a:r>
                        <a:rPr lang="mn-MN" b="1" dirty="0" smtClean="0"/>
                        <a:t>567000</a:t>
                      </a:r>
                      <a:endParaRPr lang="en-US" b="1" dirty="0"/>
                    </a:p>
                  </a:txBody>
                  <a:tcPr/>
                </a:tc>
              </a:tr>
              <a:tr h="370840">
                <a:tc>
                  <a:txBody>
                    <a:bodyPr/>
                    <a:lstStyle/>
                    <a:p>
                      <a:r>
                        <a:rPr lang="mn-MN" b="1" dirty="0" smtClean="0"/>
                        <a:t>В бүтээгдэхүүн </a:t>
                      </a:r>
                      <a:endParaRPr lang="en-US" b="1" dirty="0"/>
                    </a:p>
                  </a:txBody>
                  <a:tcPr/>
                </a:tc>
                <a:tc>
                  <a:txBody>
                    <a:bodyPr/>
                    <a:lstStyle/>
                    <a:p>
                      <a:endParaRPr lang="en-US" b="1" dirty="0"/>
                    </a:p>
                  </a:txBody>
                  <a:tcPr/>
                </a:tc>
                <a:tc>
                  <a:txBody>
                    <a:bodyPr/>
                    <a:lstStyle/>
                    <a:p>
                      <a:endParaRPr lang="en-US" b="1" dirty="0"/>
                    </a:p>
                  </a:txBody>
                  <a:tcPr/>
                </a:tc>
                <a:tc>
                  <a:txBody>
                    <a:bodyPr/>
                    <a:lstStyle/>
                    <a:p>
                      <a:endParaRPr lang="en-US" b="1" dirty="0"/>
                    </a:p>
                  </a:txBody>
                  <a:tcPr/>
                </a:tc>
                <a:tc>
                  <a:txBody>
                    <a:bodyPr/>
                    <a:lstStyle/>
                    <a:p>
                      <a:endParaRPr lang="en-US" b="1" dirty="0"/>
                    </a:p>
                  </a:txBody>
                  <a:tcPr/>
                </a:tc>
              </a:tr>
              <a:tr h="370840">
                <a:tc>
                  <a:txBody>
                    <a:bodyPr/>
                    <a:lstStyle/>
                    <a:p>
                      <a:r>
                        <a:rPr lang="mn-MN" dirty="0" smtClean="0"/>
                        <a:t>1. Үйлдвэрлэлд шаардагдах мат.тоо</a:t>
                      </a:r>
                      <a:endParaRPr lang="en-US" dirty="0"/>
                    </a:p>
                  </a:txBody>
                  <a:tcPr/>
                </a:tc>
                <a:tc>
                  <a:txBody>
                    <a:bodyPr/>
                    <a:lstStyle/>
                    <a:p>
                      <a:r>
                        <a:rPr lang="mn-MN" dirty="0" smtClean="0"/>
                        <a:t>89400</a:t>
                      </a:r>
                      <a:endParaRPr lang="en-US" dirty="0"/>
                    </a:p>
                  </a:txBody>
                  <a:tcPr/>
                </a:tc>
                <a:tc>
                  <a:txBody>
                    <a:bodyPr/>
                    <a:lstStyle/>
                    <a:p>
                      <a:r>
                        <a:rPr lang="mn-MN" dirty="0" smtClean="0"/>
                        <a:t>29800</a:t>
                      </a:r>
                      <a:endParaRPr lang="en-US" dirty="0"/>
                    </a:p>
                  </a:txBody>
                  <a:tcPr/>
                </a:tc>
                <a:tc>
                  <a:txBody>
                    <a:bodyPr/>
                    <a:lstStyle/>
                    <a:p>
                      <a:r>
                        <a:rPr lang="mn-MN" dirty="0" smtClean="0"/>
                        <a:t>14900</a:t>
                      </a:r>
                      <a:endParaRPr lang="en-US" dirty="0"/>
                    </a:p>
                  </a:txBody>
                  <a:tcPr/>
                </a:tc>
                <a:tc>
                  <a:txBody>
                    <a:bodyPr/>
                    <a:lstStyle/>
                    <a:p>
                      <a:endParaRPr lang="en-US" dirty="0"/>
                    </a:p>
                  </a:txBody>
                  <a:tcPr/>
                </a:tc>
              </a:tr>
              <a:tr h="370840">
                <a:tc>
                  <a:txBody>
                    <a:bodyPr/>
                    <a:lstStyle/>
                    <a:p>
                      <a:r>
                        <a:rPr lang="mn-MN" dirty="0" smtClean="0"/>
                        <a:t>2. Нэгжийн өртөг /төг/</a:t>
                      </a:r>
                      <a:endParaRPr lang="en-US" dirty="0"/>
                    </a:p>
                  </a:txBody>
                  <a:tcPr/>
                </a:tc>
                <a:tc>
                  <a:txBody>
                    <a:bodyPr/>
                    <a:lstStyle/>
                    <a:p>
                      <a:r>
                        <a:rPr lang="mn-MN" dirty="0" smtClean="0"/>
                        <a:t>1,0</a:t>
                      </a:r>
                      <a:endParaRPr lang="en-US" dirty="0"/>
                    </a:p>
                  </a:txBody>
                  <a:tcPr/>
                </a:tc>
                <a:tc>
                  <a:txBody>
                    <a:bodyPr/>
                    <a:lstStyle/>
                    <a:p>
                      <a:r>
                        <a:rPr lang="mn-MN" dirty="0" smtClean="0"/>
                        <a:t>14,0</a:t>
                      </a:r>
                      <a:endParaRPr lang="en-US" dirty="0"/>
                    </a:p>
                  </a:txBody>
                  <a:tcPr/>
                </a:tc>
                <a:tc>
                  <a:txBody>
                    <a:bodyPr/>
                    <a:lstStyle/>
                    <a:p>
                      <a:r>
                        <a:rPr lang="mn-MN" dirty="0" smtClean="0"/>
                        <a:t>2,5</a:t>
                      </a:r>
                      <a:endParaRPr lang="en-US" dirty="0"/>
                    </a:p>
                  </a:txBody>
                  <a:tcPr/>
                </a:tc>
                <a:tc>
                  <a:txBody>
                    <a:bodyPr/>
                    <a:lstStyle/>
                    <a:p>
                      <a:endParaRPr lang="en-US" dirty="0"/>
                    </a:p>
                  </a:txBody>
                  <a:tcPr/>
                </a:tc>
              </a:tr>
              <a:tr h="370840">
                <a:tc>
                  <a:txBody>
                    <a:bodyPr/>
                    <a:lstStyle/>
                    <a:p>
                      <a:r>
                        <a:rPr lang="mn-MN" b="1" dirty="0" smtClean="0"/>
                        <a:t>Дүн /төг/</a:t>
                      </a:r>
                      <a:endParaRPr lang="en-US" b="1" dirty="0"/>
                    </a:p>
                  </a:txBody>
                  <a:tcPr/>
                </a:tc>
                <a:tc>
                  <a:txBody>
                    <a:bodyPr/>
                    <a:lstStyle/>
                    <a:p>
                      <a:r>
                        <a:rPr lang="mn-MN" b="1" dirty="0" smtClean="0"/>
                        <a:t>89400</a:t>
                      </a:r>
                      <a:endParaRPr lang="en-US" b="1" dirty="0"/>
                    </a:p>
                  </a:txBody>
                  <a:tcPr/>
                </a:tc>
                <a:tc>
                  <a:txBody>
                    <a:bodyPr/>
                    <a:lstStyle/>
                    <a:p>
                      <a:r>
                        <a:rPr lang="mn-MN" b="1" dirty="0" smtClean="0"/>
                        <a:t>417200</a:t>
                      </a:r>
                      <a:endParaRPr lang="en-US" b="1" dirty="0"/>
                    </a:p>
                  </a:txBody>
                  <a:tcPr/>
                </a:tc>
                <a:tc>
                  <a:txBody>
                    <a:bodyPr/>
                    <a:lstStyle/>
                    <a:p>
                      <a:r>
                        <a:rPr lang="mn-MN" b="1" dirty="0" smtClean="0"/>
                        <a:t>37250</a:t>
                      </a:r>
                      <a:endParaRPr lang="en-US" b="1" dirty="0"/>
                    </a:p>
                  </a:txBody>
                  <a:tcPr/>
                </a:tc>
                <a:tc>
                  <a:txBody>
                    <a:bodyPr/>
                    <a:lstStyle/>
                    <a:p>
                      <a:r>
                        <a:rPr lang="mn-MN" b="1" dirty="0" smtClean="0"/>
                        <a:t>543850</a:t>
                      </a:r>
                      <a:endParaRPr lang="en-US" b="1" dirty="0"/>
                    </a:p>
                  </a:txBody>
                  <a:tcPr/>
                </a:tc>
              </a:tr>
              <a:tr h="370840">
                <a:tc>
                  <a:txBody>
                    <a:bodyPr/>
                    <a:lstStyle/>
                    <a:p>
                      <a:r>
                        <a:rPr lang="mn-MN" b="1" dirty="0" smtClean="0"/>
                        <a:t>Бүтээгдэхүүний үйлдвэрлэлд шаардлагатай материалын нийт өртөг</a:t>
                      </a:r>
                      <a:endParaRPr lang="en-US" b="1" dirty="0"/>
                    </a:p>
                  </a:txBody>
                  <a:tcPr/>
                </a:tc>
                <a:tc>
                  <a:txBody>
                    <a:bodyPr/>
                    <a:lstStyle/>
                    <a:p>
                      <a:r>
                        <a:rPr lang="mn-MN" b="1" dirty="0" smtClean="0"/>
                        <a:t>260400</a:t>
                      </a:r>
                      <a:endParaRPr lang="en-US" b="1" dirty="0"/>
                    </a:p>
                  </a:txBody>
                  <a:tcPr/>
                </a:tc>
                <a:tc>
                  <a:txBody>
                    <a:bodyPr/>
                    <a:lstStyle/>
                    <a:p>
                      <a:r>
                        <a:rPr lang="mn-MN" b="1" dirty="0" smtClean="0"/>
                        <a:t>1364300</a:t>
                      </a:r>
                      <a:endParaRPr lang="en-US" b="1" dirty="0"/>
                    </a:p>
                  </a:txBody>
                  <a:tcPr/>
                </a:tc>
                <a:tc>
                  <a:txBody>
                    <a:bodyPr/>
                    <a:lstStyle/>
                    <a:p>
                      <a:r>
                        <a:rPr lang="mn-MN" b="1" dirty="0" smtClean="0"/>
                        <a:t>99500</a:t>
                      </a:r>
                      <a:endParaRPr lang="en-US" b="1" dirty="0"/>
                    </a:p>
                  </a:txBody>
                  <a:tcPr/>
                </a:tc>
                <a:tc>
                  <a:txBody>
                    <a:bodyPr/>
                    <a:lstStyle/>
                    <a:p>
                      <a:r>
                        <a:rPr lang="mn-MN" b="1" dirty="0" smtClean="0"/>
                        <a:t>1724200</a:t>
                      </a:r>
                      <a:endParaRPr lang="en-US" b="1" dirty="0"/>
                    </a:p>
                  </a:txBody>
                  <a:tcPr/>
                </a:tc>
              </a:tr>
            </a:tbl>
          </a:graphicData>
        </a:graphic>
      </p:graphicFrame>
    </p:spTree>
    <p:extLst>
      <p:ext uri="{BB962C8B-B14F-4D97-AF65-F5344CB8AC3E}">
        <p14:creationId xmlns:p14="http://schemas.microsoft.com/office/powerpoint/2010/main" val="16859849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a:t>ҮЙЛДВЭРЛЭЛИЙН ТӨСӨВ</a:t>
            </a:r>
            <a:endParaRPr lang="en-US" dirty="0"/>
          </a:p>
        </p:txBody>
      </p:sp>
      <p:sp>
        <p:nvSpPr>
          <p:cNvPr id="3" name="Content Placeholder 2"/>
          <p:cNvSpPr>
            <a:spLocks noGrp="1"/>
          </p:cNvSpPr>
          <p:nvPr>
            <p:ph idx="1"/>
          </p:nvPr>
        </p:nvSpPr>
        <p:spPr>
          <a:xfrm>
            <a:off x="1097280" y="1737360"/>
            <a:ext cx="10058400" cy="4868156"/>
          </a:xfrm>
        </p:spPr>
        <p:txBody>
          <a:bodyPr>
            <a:noAutofit/>
          </a:bodyPr>
          <a:lstStyle/>
          <a:p>
            <a:r>
              <a:rPr lang="mn-MN" sz="2400" b="1" dirty="0" smtClean="0"/>
              <a:t>Шууд хөдөлмөрийн төсөв</a:t>
            </a:r>
          </a:p>
          <a:p>
            <a:pPr algn="just"/>
            <a:r>
              <a:rPr lang="mn-MN" sz="2400" dirty="0" smtClean="0"/>
              <a:t>Шууд хөдөлмөрийн төсвийг нийт шаардлагатай ажилчдын төрөл, тоо хэмжээг тодорхойлсон боловсон хүчний хэлтэс болон үйлдвэрлэлийн инженерийн удирдамжид тулгуурлан зохиодог. Ямар ч төрлийн хөдөлмөрийн хувьд ажилчдын тоо болон цаг нь мөнгөн хэмжүүрээр илэрхийлэгдсэн байх ёстой. </a:t>
            </a:r>
          </a:p>
          <a:p>
            <a:pPr algn="just"/>
            <a:r>
              <a:rPr lang="mn-MN" sz="2400" b="1" dirty="0" smtClean="0"/>
              <a:t>ҮНЗ-ын төсөв</a:t>
            </a:r>
          </a:p>
          <a:p>
            <a:pPr marL="0" indent="0" algn="just">
              <a:buNone/>
            </a:pPr>
            <a:r>
              <a:rPr lang="mn-MN" sz="2400" dirty="0" smtClean="0"/>
              <a:t>Шууд бус хөдөлмөрийн зардал нь ҮНЗ-ын төсөвт хамаарах бөгөөд үүнд үйлдвэрлэлийн туслах ажилчид, засварчид, материалын нярав, хүлээн авагч зэрэг ажилчдын цалин хөлс ордог. ҮНЗ нь янз бүрийн цех, тасаг, хэсгүүдээр гардаг ба гарч байгаа зардал бүр нь цех тасагтаа шингэдэг. Эдгээр зардлуудаас цех тасгийн дарга нарт холбоотой хэсэг нь удирдлагын төсөв рүү нэгтгэгдэнэ. </a:t>
            </a:r>
            <a:endParaRPr lang="en-US" sz="2400" dirty="0"/>
          </a:p>
        </p:txBody>
      </p:sp>
    </p:spTree>
    <p:extLst>
      <p:ext uri="{BB962C8B-B14F-4D97-AF65-F5344CB8AC3E}">
        <p14:creationId xmlns:p14="http://schemas.microsoft.com/office/powerpoint/2010/main" val="4716653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844719633"/>
              </p:ext>
            </p:extLst>
          </p:nvPr>
        </p:nvGraphicFramePr>
        <p:xfrm>
          <a:off x="1151554" y="1"/>
          <a:ext cx="10058400" cy="6315630"/>
        </p:xfrm>
        <a:graphic>
          <a:graphicData uri="http://schemas.openxmlformats.org/drawingml/2006/table">
            <a:tbl>
              <a:tblPr firstRow="1" bandRow="1">
                <a:tableStyleId>{5C22544A-7EE6-4342-B048-85BDC9FD1C3A}</a:tableStyleId>
              </a:tblPr>
              <a:tblGrid>
                <a:gridCol w="4280255"/>
                <a:gridCol w="1555845"/>
                <a:gridCol w="1378424"/>
                <a:gridCol w="1583140"/>
                <a:gridCol w="1260736"/>
              </a:tblGrid>
              <a:tr h="353170">
                <a:tc gridSpan="5">
                  <a:txBody>
                    <a:bodyPr/>
                    <a:lstStyle/>
                    <a:p>
                      <a:pPr algn="ctr"/>
                      <a:r>
                        <a:rPr lang="mn-MN" dirty="0" smtClean="0"/>
                        <a:t>ХХХ компани</a:t>
                      </a:r>
                      <a:endParaRPr lang="en-US" dirty="0"/>
                    </a:p>
                  </a:txBody>
                  <a:tcPr/>
                </a:tc>
                <a:tc hMerge="1">
                  <a:txBody>
                    <a:bodyPr/>
                    <a:lstStyle/>
                    <a:p>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3170">
                <a:tc gridSpan="5">
                  <a:txBody>
                    <a:bodyPr/>
                    <a:lstStyle/>
                    <a:p>
                      <a:pPr algn="ctr"/>
                      <a:r>
                        <a:rPr lang="mn-MN" b="1" dirty="0" smtClean="0"/>
                        <a:t>Үйлдвэрлэлийн нэмэгдэл зардлын төсөв</a:t>
                      </a:r>
                      <a:endParaRPr lang="en-US" b="1"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3170">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n-MN" dirty="0" smtClean="0"/>
                        <a:t>20... оны 12 сарын 31</a:t>
                      </a:r>
                      <a:endParaRPr lang="en-US" dirty="0" smtClean="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3170">
                <a:tc>
                  <a:txBody>
                    <a:bodyPr/>
                    <a:lstStyle/>
                    <a:p>
                      <a:endParaRPr lang="en-US"/>
                    </a:p>
                  </a:txBody>
                  <a:tcPr/>
                </a:tc>
                <a:tc>
                  <a:txBody>
                    <a:bodyPr/>
                    <a:lstStyle/>
                    <a:p>
                      <a:r>
                        <a:rPr lang="mn-MN" dirty="0" smtClean="0"/>
                        <a:t>Зүсэх </a:t>
                      </a:r>
                      <a:endParaRPr lang="en-US" dirty="0"/>
                    </a:p>
                  </a:txBody>
                  <a:tcPr/>
                </a:tc>
                <a:tc>
                  <a:txBody>
                    <a:bodyPr/>
                    <a:lstStyle/>
                    <a:p>
                      <a:r>
                        <a:rPr lang="mn-MN" dirty="0" smtClean="0"/>
                        <a:t>Угсрах </a:t>
                      </a:r>
                      <a:endParaRPr lang="en-US" dirty="0"/>
                    </a:p>
                  </a:txBody>
                  <a:tcPr/>
                </a:tc>
                <a:tc>
                  <a:txBody>
                    <a:bodyPr/>
                    <a:lstStyle/>
                    <a:p>
                      <a:r>
                        <a:rPr lang="mn-MN" dirty="0" smtClean="0"/>
                        <a:t>Дуусгах </a:t>
                      </a:r>
                      <a:endParaRPr lang="en-US" dirty="0"/>
                    </a:p>
                  </a:txBody>
                  <a:tcPr/>
                </a:tc>
                <a:tc>
                  <a:txBody>
                    <a:bodyPr/>
                    <a:lstStyle/>
                    <a:p>
                      <a:r>
                        <a:rPr lang="mn-MN" dirty="0" smtClean="0"/>
                        <a:t>Бүгд </a:t>
                      </a:r>
                      <a:endParaRPr lang="en-US" dirty="0"/>
                    </a:p>
                  </a:txBody>
                  <a:tcPr/>
                </a:tc>
              </a:tr>
              <a:tr h="353170">
                <a:tc>
                  <a:txBody>
                    <a:bodyPr/>
                    <a:lstStyle/>
                    <a:p>
                      <a:r>
                        <a:rPr lang="mn-MN" b="1" dirty="0" smtClean="0"/>
                        <a:t>А бүтээгдэхүүн</a:t>
                      </a:r>
                      <a:endParaRPr lang="en-US" b="1" dirty="0"/>
                    </a:p>
                  </a:txBody>
                  <a:tcPr/>
                </a:tc>
                <a:tc>
                  <a:txBody>
                    <a:bodyPr/>
                    <a:lstStyle/>
                    <a:p>
                      <a:endParaRPr lang="en-US" b="1" dirty="0"/>
                    </a:p>
                  </a:txBody>
                  <a:tcPr/>
                </a:tc>
                <a:tc>
                  <a:txBody>
                    <a:bodyPr/>
                    <a:lstStyle/>
                    <a:p>
                      <a:endParaRPr lang="en-US" b="1"/>
                    </a:p>
                  </a:txBody>
                  <a:tcPr/>
                </a:tc>
                <a:tc>
                  <a:txBody>
                    <a:bodyPr/>
                    <a:lstStyle/>
                    <a:p>
                      <a:endParaRPr lang="en-US" b="1"/>
                    </a:p>
                  </a:txBody>
                  <a:tcPr/>
                </a:tc>
                <a:tc>
                  <a:txBody>
                    <a:bodyPr/>
                    <a:lstStyle/>
                    <a:p>
                      <a:endParaRPr lang="en-US" b="1" dirty="0"/>
                    </a:p>
                  </a:txBody>
                  <a:tcPr/>
                </a:tc>
              </a:tr>
              <a:tr h="353170">
                <a:tc>
                  <a:txBody>
                    <a:bodyPr/>
                    <a:lstStyle/>
                    <a:p>
                      <a:r>
                        <a:rPr lang="mn-MN" dirty="0" smtClean="0"/>
                        <a:t>1. Үйлдвэрлэх тоо хэмжээ</a:t>
                      </a:r>
                      <a:endParaRPr lang="en-US" dirty="0"/>
                    </a:p>
                  </a:txBody>
                  <a:tcPr/>
                </a:tc>
                <a:tc>
                  <a:txBody>
                    <a:bodyPr/>
                    <a:lstStyle/>
                    <a:p>
                      <a:r>
                        <a:rPr lang="mn-MN" dirty="0" smtClean="0"/>
                        <a:t>7050</a:t>
                      </a:r>
                      <a:endParaRPr lang="en-US" dirty="0"/>
                    </a:p>
                  </a:txBody>
                  <a:tcPr/>
                </a:tc>
                <a:tc>
                  <a:txBody>
                    <a:bodyPr/>
                    <a:lstStyle/>
                    <a:p>
                      <a:r>
                        <a:rPr lang="mn-MN" dirty="0" smtClean="0"/>
                        <a:t>7050</a:t>
                      </a:r>
                      <a:endParaRPr lang="en-US" dirty="0"/>
                    </a:p>
                  </a:txBody>
                  <a:tcPr/>
                </a:tc>
                <a:tc>
                  <a:txBody>
                    <a:bodyPr/>
                    <a:lstStyle/>
                    <a:p>
                      <a:r>
                        <a:rPr lang="mn-MN" dirty="0" smtClean="0"/>
                        <a:t>7050</a:t>
                      </a:r>
                      <a:endParaRPr lang="en-US" dirty="0"/>
                    </a:p>
                  </a:txBody>
                  <a:tcPr/>
                </a:tc>
                <a:tc>
                  <a:txBody>
                    <a:bodyPr/>
                    <a:lstStyle/>
                    <a:p>
                      <a:endParaRPr lang="en-US"/>
                    </a:p>
                  </a:txBody>
                  <a:tcPr/>
                </a:tc>
              </a:tr>
              <a:tr h="353170">
                <a:tc>
                  <a:txBody>
                    <a:bodyPr/>
                    <a:lstStyle/>
                    <a:p>
                      <a:r>
                        <a:rPr lang="mn-MN" dirty="0" smtClean="0"/>
                        <a:t>2. ҮНЗ нэгжид ногдох өртөг</a:t>
                      </a:r>
                      <a:endParaRPr lang="en-US" dirty="0"/>
                    </a:p>
                  </a:txBody>
                  <a:tcPr/>
                </a:tc>
                <a:tc>
                  <a:txBody>
                    <a:bodyPr/>
                    <a:lstStyle/>
                    <a:p>
                      <a:r>
                        <a:rPr lang="mn-MN" dirty="0" smtClean="0"/>
                        <a:t>3,0</a:t>
                      </a:r>
                      <a:endParaRPr lang="en-US" dirty="0"/>
                    </a:p>
                  </a:txBody>
                  <a:tcPr/>
                </a:tc>
                <a:tc>
                  <a:txBody>
                    <a:bodyPr/>
                    <a:lstStyle/>
                    <a:p>
                      <a:r>
                        <a:rPr lang="mn-MN" dirty="0" smtClean="0"/>
                        <a:t>7,5</a:t>
                      </a:r>
                      <a:endParaRPr lang="en-US" dirty="0"/>
                    </a:p>
                  </a:txBody>
                  <a:tcPr/>
                </a:tc>
                <a:tc>
                  <a:txBody>
                    <a:bodyPr/>
                    <a:lstStyle/>
                    <a:p>
                      <a:r>
                        <a:rPr lang="mn-MN" dirty="0" smtClean="0"/>
                        <a:t>4,8</a:t>
                      </a:r>
                      <a:endParaRPr lang="en-US" dirty="0"/>
                    </a:p>
                  </a:txBody>
                  <a:tcPr/>
                </a:tc>
                <a:tc>
                  <a:txBody>
                    <a:bodyPr/>
                    <a:lstStyle/>
                    <a:p>
                      <a:endParaRPr lang="en-US"/>
                    </a:p>
                  </a:txBody>
                  <a:tcPr/>
                </a:tc>
              </a:tr>
              <a:tr h="353170">
                <a:tc>
                  <a:txBody>
                    <a:bodyPr/>
                    <a:lstStyle/>
                    <a:p>
                      <a:r>
                        <a:rPr lang="mn-MN" b="1" dirty="0" smtClean="0"/>
                        <a:t>Нийт</a:t>
                      </a:r>
                      <a:r>
                        <a:rPr lang="mn-MN" b="1" baseline="0" dirty="0" smtClean="0"/>
                        <a:t> </a:t>
                      </a:r>
                      <a:endParaRPr lang="en-US" b="1" dirty="0"/>
                    </a:p>
                  </a:txBody>
                  <a:tcPr/>
                </a:tc>
                <a:tc>
                  <a:txBody>
                    <a:bodyPr/>
                    <a:lstStyle/>
                    <a:p>
                      <a:r>
                        <a:rPr lang="mn-MN" b="1" dirty="0" smtClean="0"/>
                        <a:t>21150</a:t>
                      </a:r>
                      <a:endParaRPr lang="en-US" b="1" dirty="0"/>
                    </a:p>
                  </a:txBody>
                  <a:tcPr/>
                </a:tc>
                <a:tc>
                  <a:txBody>
                    <a:bodyPr/>
                    <a:lstStyle/>
                    <a:p>
                      <a:r>
                        <a:rPr lang="mn-MN" b="1" dirty="0" smtClean="0"/>
                        <a:t>52875</a:t>
                      </a:r>
                      <a:endParaRPr lang="en-US" b="1" dirty="0"/>
                    </a:p>
                  </a:txBody>
                  <a:tcPr/>
                </a:tc>
                <a:tc>
                  <a:txBody>
                    <a:bodyPr/>
                    <a:lstStyle/>
                    <a:p>
                      <a:r>
                        <a:rPr lang="mn-MN" b="1" dirty="0" smtClean="0"/>
                        <a:t>33840</a:t>
                      </a:r>
                      <a:endParaRPr lang="en-US" b="1" dirty="0"/>
                    </a:p>
                  </a:txBody>
                  <a:tcPr/>
                </a:tc>
                <a:tc>
                  <a:txBody>
                    <a:bodyPr/>
                    <a:lstStyle/>
                    <a:p>
                      <a:r>
                        <a:rPr lang="mn-MN" b="1" dirty="0" smtClean="0"/>
                        <a:t>107865</a:t>
                      </a:r>
                      <a:endParaRPr lang="en-US" b="1" dirty="0"/>
                    </a:p>
                  </a:txBody>
                  <a:tcPr/>
                </a:tc>
              </a:tr>
              <a:tr h="353170">
                <a:tc>
                  <a:txBody>
                    <a:bodyPr/>
                    <a:lstStyle/>
                    <a:p>
                      <a:r>
                        <a:rPr lang="mn-MN" b="1" dirty="0" smtClean="0"/>
                        <a:t>Б бүтээгдэхүүн</a:t>
                      </a:r>
                      <a:endParaRPr lang="en-US" b="1" dirty="0"/>
                    </a:p>
                  </a:txBody>
                  <a:tcPr/>
                </a:tc>
                <a:tc>
                  <a:txBody>
                    <a:bodyPr/>
                    <a:lstStyle/>
                    <a:p>
                      <a:endParaRPr lang="en-US" b="1" dirty="0"/>
                    </a:p>
                  </a:txBody>
                  <a:tcPr/>
                </a:tc>
                <a:tc>
                  <a:txBody>
                    <a:bodyPr/>
                    <a:lstStyle/>
                    <a:p>
                      <a:endParaRPr lang="en-US" b="1" dirty="0"/>
                    </a:p>
                  </a:txBody>
                  <a:tcPr/>
                </a:tc>
                <a:tc>
                  <a:txBody>
                    <a:bodyPr/>
                    <a:lstStyle/>
                    <a:p>
                      <a:endParaRPr lang="en-US" b="1" dirty="0"/>
                    </a:p>
                  </a:txBody>
                  <a:tcPr/>
                </a:tc>
                <a:tc>
                  <a:txBody>
                    <a:bodyPr/>
                    <a:lstStyle/>
                    <a:p>
                      <a:endParaRPr lang="en-US" b="1" dirty="0"/>
                    </a:p>
                  </a:txBody>
                  <a:tcPr/>
                </a:tc>
              </a:tr>
              <a:tr h="353170">
                <a:tc>
                  <a:txBody>
                    <a:bodyPr/>
                    <a:lstStyle/>
                    <a:p>
                      <a:r>
                        <a:rPr lang="mn-MN" dirty="0" smtClean="0"/>
                        <a:t>1. Үйлдвэрлэх тоо хэмжээ</a:t>
                      </a:r>
                      <a:endParaRPr lang="en-US" dirty="0"/>
                    </a:p>
                  </a:txBody>
                  <a:tcPr/>
                </a:tc>
                <a:tc>
                  <a:txBody>
                    <a:bodyPr/>
                    <a:lstStyle/>
                    <a:p>
                      <a:r>
                        <a:rPr lang="mn-MN" dirty="0" smtClean="0"/>
                        <a:t>10800</a:t>
                      </a:r>
                      <a:endParaRPr lang="en-US" dirty="0"/>
                    </a:p>
                  </a:txBody>
                  <a:tcPr/>
                </a:tc>
                <a:tc>
                  <a:txBody>
                    <a:bodyPr/>
                    <a:lstStyle/>
                    <a:p>
                      <a:r>
                        <a:rPr lang="mn-MN" dirty="0" smtClean="0"/>
                        <a:t>10800</a:t>
                      </a:r>
                      <a:endParaRPr lang="en-US" dirty="0"/>
                    </a:p>
                  </a:txBody>
                  <a:tcPr/>
                </a:tc>
                <a:tc>
                  <a:txBody>
                    <a:bodyPr/>
                    <a:lstStyle/>
                    <a:p>
                      <a:r>
                        <a:rPr lang="mn-MN" dirty="0" smtClean="0"/>
                        <a:t>10800</a:t>
                      </a:r>
                      <a:endParaRPr lang="en-US" dirty="0"/>
                    </a:p>
                  </a:txBody>
                  <a:tcPr/>
                </a:tc>
                <a:tc>
                  <a:txBody>
                    <a:bodyPr/>
                    <a:lstStyle/>
                    <a:p>
                      <a:endParaRPr lang="en-US"/>
                    </a:p>
                  </a:txBody>
                  <a:tcPr/>
                </a:tc>
              </a:tr>
              <a:tr h="353170">
                <a:tc>
                  <a:txBody>
                    <a:bodyPr/>
                    <a:lstStyle/>
                    <a:p>
                      <a:r>
                        <a:rPr lang="mn-MN" dirty="0" smtClean="0"/>
                        <a:t>2. ҮНЗ нэгжид ногдох өртөг</a:t>
                      </a:r>
                      <a:endParaRPr lang="en-US" dirty="0"/>
                    </a:p>
                  </a:txBody>
                  <a:tcPr/>
                </a:tc>
                <a:tc>
                  <a:txBody>
                    <a:bodyPr/>
                    <a:lstStyle/>
                    <a:p>
                      <a:r>
                        <a:rPr lang="mn-MN" dirty="0" smtClean="0"/>
                        <a:t>2,25</a:t>
                      </a:r>
                      <a:endParaRPr lang="en-US" dirty="0"/>
                    </a:p>
                  </a:txBody>
                  <a:tcPr/>
                </a:tc>
                <a:tc>
                  <a:txBody>
                    <a:bodyPr/>
                    <a:lstStyle/>
                    <a:p>
                      <a:r>
                        <a:rPr lang="mn-MN" dirty="0" smtClean="0"/>
                        <a:t>6,0</a:t>
                      </a:r>
                      <a:endParaRPr lang="en-US" dirty="0"/>
                    </a:p>
                  </a:txBody>
                  <a:tcPr/>
                </a:tc>
                <a:tc>
                  <a:txBody>
                    <a:bodyPr/>
                    <a:lstStyle/>
                    <a:p>
                      <a:r>
                        <a:rPr lang="mn-MN" dirty="0" smtClean="0"/>
                        <a:t>3,0</a:t>
                      </a:r>
                      <a:endParaRPr lang="en-US" dirty="0"/>
                    </a:p>
                  </a:txBody>
                  <a:tcPr/>
                </a:tc>
                <a:tc>
                  <a:txBody>
                    <a:bodyPr/>
                    <a:lstStyle/>
                    <a:p>
                      <a:endParaRPr lang="en-US"/>
                    </a:p>
                  </a:txBody>
                  <a:tcPr/>
                </a:tc>
              </a:tr>
              <a:tr h="353170">
                <a:tc>
                  <a:txBody>
                    <a:bodyPr/>
                    <a:lstStyle/>
                    <a:p>
                      <a:r>
                        <a:rPr lang="mn-MN" b="1" dirty="0" smtClean="0"/>
                        <a:t>Нийт</a:t>
                      </a:r>
                      <a:r>
                        <a:rPr lang="mn-MN" b="1" baseline="0" dirty="0" smtClean="0"/>
                        <a:t> </a:t>
                      </a:r>
                      <a:endParaRPr lang="en-US" b="1" dirty="0"/>
                    </a:p>
                  </a:txBody>
                  <a:tcPr/>
                </a:tc>
                <a:tc>
                  <a:txBody>
                    <a:bodyPr/>
                    <a:lstStyle/>
                    <a:p>
                      <a:r>
                        <a:rPr lang="mn-MN" b="1" dirty="0" smtClean="0"/>
                        <a:t>24300</a:t>
                      </a:r>
                      <a:endParaRPr lang="en-US" b="1" dirty="0"/>
                    </a:p>
                  </a:txBody>
                  <a:tcPr/>
                </a:tc>
                <a:tc>
                  <a:txBody>
                    <a:bodyPr/>
                    <a:lstStyle/>
                    <a:p>
                      <a:r>
                        <a:rPr lang="mn-MN" b="1" dirty="0" smtClean="0"/>
                        <a:t>64800</a:t>
                      </a:r>
                      <a:endParaRPr lang="en-US" b="1" dirty="0"/>
                    </a:p>
                  </a:txBody>
                  <a:tcPr/>
                </a:tc>
                <a:tc>
                  <a:txBody>
                    <a:bodyPr/>
                    <a:lstStyle/>
                    <a:p>
                      <a:r>
                        <a:rPr lang="mn-MN" b="1" dirty="0" smtClean="0"/>
                        <a:t>32400</a:t>
                      </a:r>
                      <a:endParaRPr lang="en-US" b="1" dirty="0"/>
                    </a:p>
                  </a:txBody>
                  <a:tcPr/>
                </a:tc>
                <a:tc>
                  <a:txBody>
                    <a:bodyPr/>
                    <a:lstStyle/>
                    <a:p>
                      <a:r>
                        <a:rPr lang="mn-MN" b="1" dirty="0" smtClean="0"/>
                        <a:t>121500</a:t>
                      </a:r>
                      <a:endParaRPr lang="en-US" b="1" dirty="0"/>
                    </a:p>
                  </a:txBody>
                  <a:tcPr/>
                </a:tc>
              </a:tr>
              <a:tr h="353170">
                <a:tc>
                  <a:txBody>
                    <a:bodyPr/>
                    <a:lstStyle/>
                    <a:p>
                      <a:r>
                        <a:rPr lang="mn-MN" b="1" dirty="0" smtClean="0"/>
                        <a:t>В бүтээгдэхүүн</a:t>
                      </a:r>
                      <a:endParaRPr lang="en-US" b="1" dirty="0"/>
                    </a:p>
                  </a:txBody>
                  <a:tcPr/>
                </a:tc>
                <a:tc>
                  <a:txBody>
                    <a:bodyPr/>
                    <a:lstStyle/>
                    <a:p>
                      <a:endParaRPr lang="en-US" b="1" dirty="0"/>
                    </a:p>
                  </a:txBody>
                  <a:tcPr/>
                </a:tc>
                <a:tc>
                  <a:txBody>
                    <a:bodyPr/>
                    <a:lstStyle/>
                    <a:p>
                      <a:endParaRPr lang="en-US" b="1" dirty="0"/>
                    </a:p>
                  </a:txBody>
                  <a:tcPr/>
                </a:tc>
                <a:tc>
                  <a:txBody>
                    <a:bodyPr/>
                    <a:lstStyle/>
                    <a:p>
                      <a:endParaRPr lang="en-US" b="1"/>
                    </a:p>
                  </a:txBody>
                  <a:tcPr/>
                </a:tc>
                <a:tc>
                  <a:txBody>
                    <a:bodyPr/>
                    <a:lstStyle/>
                    <a:p>
                      <a:endParaRPr lang="en-US" b="1" dirty="0"/>
                    </a:p>
                  </a:txBody>
                  <a:tcPr/>
                </a:tc>
              </a:tr>
              <a:tr h="353170">
                <a:tc>
                  <a:txBody>
                    <a:bodyPr/>
                    <a:lstStyle/>
                    <a:p>
                      <a:r>
                        <a:rPr lang="mn-MN" dirty="0" smtClean="0"/>
                        <a:t>1. Үйлдвэрлэх тоо хэмжээ</a:t>
                      </a:r>
                      <a:endParaRPr lang="en-US" dirty="0"/>
                    </a:p>
                  </a:txBody>
                  <a:tcPr/>
                </a:tc>
                <a:tc>
                  <a:txBody>
                    <a:bodyPr/>
                    <a:lstStyle/>
                    <a:p>
                      <a:r>
                        <a:rPr lang="mn-MN" dirty="0" smtClean="0"/>
                        <a:t>14900</a:t>
                      </a:r>
                      <a:endParaRPr lang="en-US" dirty="0"/>
                    </a:p>
                  </a:txBody>
                  <a:tcPr/>
                </a:tc>
                <a:tc>
                  <a:txBody>
                    <a:bodyPr/>
                    <a:lstStyle/>
                    <a:p>
                      <a:r>
                        <a:rPr lang="mn-MN" dirty="0" smtClean="0"/>
                        <a:t>14900</a:t>
                      </a:r>
                      <a:endParaRPr lang="en-US" dirty="0"/>
                    </a:p>
                  </a:txBody>
                  <a:tcPr/>
                </a:tc>
                <a:tc>
                  <a:txBody>
                    <a:bodyPr/>
                    <a:lstStyle/>
                    <a:p>
                      <a:r>
                        <a:rPr lang="mn-MN" dirty="0" smtClean="0"/>
                        <a:t>14900</a:t>
                      </a:r>
                      <a:endParaRPr lang="en-US" dirty="0"/>
                    </a:p>
                  </a:txBody>
                  <a:tcPr/>
                </a:tc>
                <a:tc>
                  <a:txBody>
                    <a:bodyPr/>
                    <a:lstStyle/>
                    <a:p>
                      <a:endParaRPr lang="en-US" dirty="0"/>
                    </a:p>
                  </a:txBody>
                  <a:tcPr/>
                </a:tc>
              </a:tr>
              <a:tr h="353170">
                <a:tc>
                  <a:txBody>
                    <a:bodyPr/>
                    <a:lstStyle/>
                    <a:p>
                      <a:r>
                        <a:rPr lang="mn-MN" dirty="0" smtClean="0"/>
                        <a:t>2. ҮНЗ нэгжид ногдох өртөг</a:t>
                      </a:r>
                      <a:endParaRPr lang="en-US" dirty="0"/>
                    </a:p>
                  </a:txBody>
                  <a:tcPr/>
                </a:tc>
                <a:tc>
                  <a:txBody>
                    <a:bodyPr/>
                    <a:lstStyle/>
                    <a:p>
                      <a:r>
                        <a:rPr lang="mn-MN" dirty="0" smtClean="0"/>
                        <a:t>2,25</a:t>
                      </a:r>
                      <a:endParaRPr lang="en-US" dirty="0"/>
                    </a:p>
                  </a:txBody>
                  <a:tcPr/>
                </a:tc>
                <a:tc>
                  <a:txBody>
                    <a:bodyPr/>
                    <a:lstStyle/>
                    <a:p>
                      <a:r>
                        <a:rPr lang="mn-MN" dirty="0" smtClean="0"/>
                        <a:t>5,25</a:t>
                      </a:r>
                      <a:endParaRPr lang="en-US" dirty="0"/>
                    </a:p>
                  </a:txBody>
                  <a:tcPr/>
                </a:tc>
                <a:tc>
                  <a:txBody>
                    <a:bodyPr/>
                    <a:lstStyle/>
                    <a:p>
                      <a:r>
                        <a:rPr lang="mn-MN" dirty="0" smtClean="0"/>
                        <a:t>3,0</a:t>
                      </a:r>
                      <a:endParaRPr lang="en-US" dirty="0"/>
                    </a:p>
                  </a:txBody>
                  <a:tcPr/>
                </a:tc>
                <a:tc>
                  <a:txBody>
                    <a:bodyPr/>
                    <a:lstStyle/>
                    <a:p>
                      <a:endParaRPr lang="en-US"/>
                    </a:p>
                  </a:txBody>
                  <a:tcPr/>
                </a:tc>
              </a:tr>
              <a:tr h="353170">
                <a:tc>
                  <a:txBody>
                    <a:bodyPr/>
                    <a:lstStyle/>
                    <a:p>
                      <a:r>
                        <a:rPr lang="mn-MN" b="1" dirty="0" smtClean="0"/>
                        <a:t>Нийт</a:t>
                      </a:r>
                      <a:r>
                        <a:rPr lang="mn-MN" b="1" baseline="0" dirty="0" smtClean="0"/>
                        <a:t> </a:t>
                      </a:r>
                      <a:endParaRPr lang="en-US" b="1" dirty="0"/>
                    </a:p>
                  </a:txBody>
                  <a:tcPr/>
                </a:tc>
                <a:tc>
                  <a:txBody>
                    <a:bodyPr/>
                    <a:lstStyle/>
                    <a:p>
                      <a:r>
                        <a:rPr lang="mn-MN" b="1" dirty="0" smtClean="0"/>
                        <a:t>33525</a:t>
                      </a:r>
                      <a:endParaRPr lang="en-US" b="1" dirty="0"/>
                    </a:p>
                  </a:txBody>
                  <a:tcPr/>
                </a:tc>
                <a:tc>
                  <a:txBody>
                    <a:bodyPr/>
                    <a:lstStyle/>
                    <a:p>
                      <a:r>
                        <a:rPr lang="mn-MN" b="1" dirty="0" smtClean="0"/>
                        <a:t>78225</a:t>
                      </a:r>
                      <a:endParaRPr lang="en-US" b="1" dirty="0"/>
                    </a:p>
                  </a:txBody>
                  <a:tcPr/>
                </a:tc>
                <a:tc>
                  <a:txBody>
                    <a:bodyPr/>
                    <a:lstStyle/>
                    <a:p>
                      <a:r>
                        <a:rPr lang="mn-MN" b="1" dirty="0" smtClean="0"/>
                        <a:t>44700</a:t>
                      </a:r>
                      <a:endParaRPr lang="en-US" b="1" dirty="0"/>
                    </a:p>
                  </a:txBody>
                  <a:tcPr/>
                </a:tc>
                <a:tc>
                  <a:txBody>
                    <a:bodyPr/>
                    <a:lstStyle/>
                    <a:p>
                      <a:r>
                        <a:rPr lang="mn-MN" b="1" dirty="0" smtClean="0"/>
                        <a:t>156450</a:t>
                      </a:r>
                      <a:endParaRPr lang="en-US" b="1" dirty="0"/>
                    </a:p>
                  </a:txBody>
                  <a:tcPr/>
                </a:tc>
              </a:tr>
              <a:tr h="463470">
                <a:tc>
                  <a:txBody>
                    <a:bodyPr/>
                    <a:lstStyle/>
                    <a:p>
                      <a:r>
                        <a:rPr lang="mn-MN" b="1" dirty="0" smtClean="0"/>
                        <a:t>Нийт ҮНЗ</a:t>
                      </a:r>
                      <a:endParaRPr lang="en-US" b="1" dirty="0"/>
                    </a:p>
                  </a:txBody>
                  <a:tcPr/>
                </a:tc>
                <a:tc>
                  <a:txBody>
                    <a:bodyPr/>
                    <a:lstStyle/>
                    <a:p>
                      <a:r>
                        <a:rPr lang="mn-MN" b="1" dirty="0" smtClean="0"/>
                        <a:t>78975</a:t>
                      </a:r>
                      <a:endParaRPr lang="en-US" b="1" dirty="0"/>
                    </a:p>
                  </a:txBody>
                  <a:tcPr/>
                </a:tc>
                <a:tc>
                  <a:txBody>
                    <a:bodyPr/>
                    <a:lstStyle/>
                    <a:p>
                      <a:r>
                        <a:rPr lang="mn-MN" b="1" dirty="0" smtClean="0"/>
                        <a:t>195900</a:t>
                      </a:r>
                      <a:endParaRPr lang="en-US" b="1" dirty="0"/>
                    </a:p>
                  </a:txBody>
                  <a:tcPr/>
                </a:tc>
                <a:tc>
                  <a:txBody>
                    <a:bodyPr/>
                    <a:lstStyle/>
                    <a:p>
                      <a:r>
                        <a:rPr lang="mn-MN" b="1" dirty="0" smtClean="0"/>
                        <a:t>110940</a:t>
                      </a:r>
                      <a:endParaRPr lang="en-US" b="1" dirty="0"/>
                    </a:p>
                  </a:txBody>
                  <a:tcPr/>
                </a:tc>
                <a:tc>
                  <a:txBody>
                    <a:bodyPr/>
                    <a:lstStyle/>
                    <a:p>
                      <a:r>
                        <a:rPr lang="mn-MN" b="1" dirty="0" smtClean="0"/>
                        <a:t>385815</a:t>
                      </a:r>
                      <a:endParaRPr lang="en-US" b="1" dirty="0"/>
                    </a:p>
                  </a:txBody>
                  <a:tcPr/>
                </a:tc>
              </a:tr>
            </a:tbl>
          </a:graphicData>
        </a:graphic>
      </p:graphicFrame>
    </p:spTree>
    <p:extLst>
      <p:ext uri="{BB962C8B-B14F-4D97-AF65-F5344CB8AC3E}">
        <p14:creationId xmlns:p14="http://schemas.microsoft.com/office/powerpoint/2010/main" val="9035340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a:t>ҮЙЛДВЭРЛЭЛИЙН ТӨСӨВ</a:t>
            </a:r>
            <a:endParaRPr lang="en-US" dirty="0"/>
          </a:p>
        </p:txBody>
      </p:sp>
      <p:sp>
        <p:nvSpPr>
          <p:cNvPr id="3" name="Content Placeholder 2"/>
          <p:cNvSpPr>
            <a:spLocks noGrp="1"/>
          </p:cNvSpPr>
          <p:nvPr>
            <p:ph idx="1"/>
          </p:nvPr>
        </p:nvSpPr>
        <p:spPr/>
        <p:txBody>
          <a:bodyPr>
            <a:normAutofit/>
          </a:bodyPr>
          <a:lstStyle/>
          <a:p>
            <a:r>
              <a:rPr lang="mn-MN" sz="3200" b="1" dirty="0" smtClean="0"/>
              <a:t>Бараа материалын эхний болон эцсийн үлдэгдэл</a:t>
            </a:r>
          </a:p>
          <a:p>
            <a:pPr algn="just"/>
            <a:r>
              <a:rPr lang="mn-MN" sz="3200" dirty="0" smtClean="0"/>
              <a:t>Бараа материалын тоо хэмжээ нь зөвхөн материал, дуусаагүй үйлдвэрлэл болон бэлэн бүтээгдэхүүнийг тодорхойлдоггүй. Үйлдвэрлэсэн болон борлуулсан бүтээгдэхүүний өртөгийн тайланг төсөвлөх, орлогын тайлан болон бэлэн бүтээгдэхүүний өртгийн тайланг төсөвлөх, орлогын тайлан болон үлдэгдэл балансыг бэлтгэхэд ашигладаг.</a:t>
            </a:r>
            <a:endParaRPr lang="en-US" sz="3200" dirty="0"/>
          </a:p>
        </p:txBody>
      </p:sp>
    </p:spTree>
    <p:extLst>
      <p:ext uri="{BB962C8B-B14F-4D97-AF65-F5344CB8AC3E}">
        <p14:creationId xmlns:p14="http://schemas.microsoft.com/office/powerpoint/2010/main" val="20282097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890355908"/>
              </p:ext>
            </p:extLst>
          </p:nvPr>
        </p:nvGraphicFramePr>
        <p:xfrm>
          <a:off x="1015077" y="140293"/>
          <a:ext cx="10058398" cy="5933440"/>
        </p:xfrm>
        <a:graphic>
          <a:graphicData uri="http://schemas.openxmlformats.org/drawingml/2006/table">
            <a:tbl>
              <a:tblPr firstRow="1" bandRow="1">
                <a:tableStyleId>{5C22544A-7EE6-4342-B048-85BDC9FD1C3A}</a:tableStyleId>
              </a:tblPr>
              <a:tblGrid>
                <a:gridCol w="2492398"/>
                <a:gridCol w="1433015"/>
                <a:gridCol w="1337480"/>
                <a:gridCol w="1078173"/>
                <a:gridCol w="1337481"/>
                <a:gridCol w="1228298"/>
                <a:gridCol w="1151553"/>
              </a:tblGrid>
              <a:tr h="370840">
                <a:tc gridSpan="7">
                  <a:txBody>
                    <a:bodyPr/>
                    <a:lstStyle/>
                    <a:p>
                      <a:pPr algn="ctr"/>
                      <a:r>
                        <a:rPr lang="mn-MN" dirty="0" smtClean="0"/>
                        <a:t>ХХХ компани</a:t>
                      </a:r>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hMerge="1">
                  <a:txBody>
                    <a:bodyPr/>
                    <a:lstStyle/>
                    <a:p>
                      <a:endParaRPr lang="en-US"/>
                    </a:p>
                  </a:txBody>
                  <a:tcPr/>
                </a:tc>
              </a:tr>
              <a:tr h="370840">
                <a:tc gridSpan="7">
                  <a:txBody>
                    <a:bodyPr/>
                    <a:lstStyle/>
                    <a:p>
                      <a:pPr algn="ctr"/>
                      <a:r>
                        <a:rPr lang="mn-MN" b="1" dirty="0" smtClean="0"/>
                        <a:t>Бараа</a:t>
                      </a:r>
                      <a:r>
                        <a:rPr lang="mn-MN" b="1" baseline="0" dirty="0" smtClean="0"/>
                        <a:t> материалын эхний болон эцсийн үлдэгдэлийн тооцоо</a:t>
                      </a:r>
                      <a:endParaRPr lang="en-US" b="1"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a:p>
                  </a:txBody>
                  <a:tcPr/>
                </a:tc>
              </a:tr>
              <a:tr h="370840">
                <a:tc gridSpan="7">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n-MN" dirty="0" smtClean="0"/>
                        <a:t>20... оны 12 сарын 31</a:t>
                      </a:r>
                      <a:endParaRPr lang="en-US" dirty="0" smtClean="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r>
              <a:tr h="370840">
                <a:tc>
                  <a:txBody>
                    <a:bodyPr/>
                    <a:lstStyle/>
                    <a:p>
                      <a:endParaRPr lang="en-US"/>
                    </a:p>
                  </a:txBody>
                  <a:tcPr/>
                </a:tc>
                <a:tc gridSpan="3">
                  <a:txBody>
                    <a:bodyPr/>
                    <a:lstStyle/>
                    <a:p>
                      <a:pPr algn="ctr"/>
                      <a:r>
                        <a:rPr lang="mn-MN" dirty="0" smtClean="0"/>
                        <a:t>БМ эхний үлд</a:t>
                      </a:r>
                      <a:endParaRPr lang="en-US" dirty="0"/>
                    </a:p>
                  </a:txBody>
                  <a:tcPr/>
                </a:tc>
                <a:tc hMerge="1">
                  <a:txBody>
                    <a:bodyPr/>
                    <a:lstStyle/>
                    <a:p>
                      <a:endParaRPr lang="en-US" dirty="0"/>
                    </a:p>
                  </a:txBody>
                  <a:tcPr/>
                </a:tc>
                <a:tc hMerge="1">
                  <a:txBody>
                    <a:bodyPr/>
                    <a:lstStyle/>
                    <a:p>
                      <a:endParaRPr lang="en-US"/>
                    </a:p>
                  </a:txBody>
                  <a:tcPr/>
                </a:tc>
                <a:tc gridSpan="3">
                  <a:txBody>
                    <a:bodyPr/>
                    <a:lstStyle/>
                    <a:p>
                      <a:pPr algn="ctr"/>
                      <a:r>
                        <a:rPr lang="mn-MN" dirty="0" smtClean="0"/>
                        <a:t>БМ эцсийн үлд</a:t>
                      </a:r>
                      <a:endParaRPr lang="en-US" dirty="0"/>
                    </a:p>
                  </a:txBody>
                  <a:tcPr/>
                </a:tc>
                <a:tc hMerge="1">
                  <a:txBody>
                    <a:bodyPr/>
                    <a:lstStyle/>
                    <a:p>
                      <a:endParaRPr lang="en-US"/>
                    </a:p>
                  </a:txBody>
                  <a:tcPr/>
                </a:tc>
                <a:tc hMerge="1">
                  <a:txBody>
                    <a:bodyPr/>
                    <a:lstStyle/>
                    <a:p>
                      <a:endParaRPr lang="en-US"/>
                    </a:p>
                  </a:txBody>
                  <a:tcPr/>
                </a:tc>
              </a:tr>
              <a:tr h="370840">
                <a:tc>
                  <a:txBody>
                    <a:bodyPr/>
                    <a:lstStyle/>
                    <a:p>
                      <a:endParaRPr lang="en-US"/>
                    </a:p>
                  </a:txBody>
                  <a:tcPr/>
                </a:tc>
                <a:tc>
                  <a:txBody>
                    <a:bodyPr/>
                    <a:lstStyle/>
                    <a:p>
                      <a:r>
                        <a:rPr lang="mn-MN" dirty="0" smtClean="0"/>
                        <a:t>Тоо хэмжээ</a:t>
                      </a:r>
                      <a:endParaRPr lang="en-US" dirty="0"/>
                    </a:p>
                  </a:txBody>
                  <a:tcPr/>
                </a:tc>
                <a:tc>
                  <a:txBody>
                    <a:bodyPr/>
                    <a:lstStyle/>
                    <a:p>
                      <a:r>
                        <a:rPr lang="mn-MN" dirty="0" smtClean="0"/>
                        <a:t>өртөг</a:t>
                      </a:r>
                      <a:endParaRPr lang="en-US" dirty="0"/>
                    </a:p>
                  </a:txBody>
                  <a:tcPr/>
                </a:tc>
                <a:tc>
                  <a:txBody>
                    <a:bodyPr/>
                    <a:lstStyle/>
                    <a:p>
                      <a:r>
                        <a:rPr lang="mn-MN" dirty="0" smtClean="0"/>
                        <a:t>Бүгд </a:t>
                      </a:r>
                      <a:endParaRPr lang="en-US" dirty="0"/>
                    </a:p>
                  </a:txBody>
                  <a:tcPr/>
                </a:tc>
                <a:tc>
                  <a:txBody>
                    <a:bodyPr/>
                    <a:lstStyle/>
                    <a:p>
                      <a:r>
                        <a:rPr lang="mn-MN" dirty="0" smtClean="0"/>
                        <a:t>Тоо хэмжээ</a:t>
                      </a:r>
                      <a:endParaRPr lang="en-US" dirty="0"/>
                    </a:p>
                  </a:txBody>
                  <a:tcPr/>
                </a:tc>
                <a:tc>
                  <a:txBody>
                    <a:bodyPr/>
                    <a:lstStyle/>
                    <a:p>
                      <a:r>
                        <a:rPr lang="mn-MN" dirty="0" smtClean="0"/>
                        <a:t>өртөг</a:t>
                      </a:r>
                      <a:endParaRPr lang="en-US" dirty="0"/>
                    </a:p>
                  </a:txBody>
                  <a:tcPr/>
                </a:tc>
                <a:tc>
                  <a:txBody>
                    <a:bodyPr/>
                    <a:lstStyle/>
                    <a:p>
                      <a:r>
                        <a:rPr lang="mn-MN" dirty="0" smtClean="0"/>
                        <a:t>Бүгд </a:t>
                      </a:r>
                      <a:endParaRPr lang="en-US" dirty="0"/>
                    </a:p>
                  </a:txBody>
                  <a:tcPr/>
                </a:tc>
              </a:tr>
              <a:tr h="370840">
                <a:tc>
                  <a:txBody>
                    <a:bodyPr/>
                    <a:lstStyle/>
                    <a:p>
                      <a:pPr marL="342900" indent="-342900">
                        <a:buAutoNum type="arabicPeriod"/>
                      </a:pPr>
                      <a:r>
                        <a:rPr lang="mn-MN" dirty="0" smtClean="0"/>
                        <a:t>Материал</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mn-MN" dirty="0" smtClean="0"/>
                        <a:t>Х</a:t>
                      </a:r>
                      <a:endParaRPr lang="en-US" dirty="0"/>
                    </a:p>
                  </a:txBody>
                  <a:tcPr/>
                </a:tc>
                <a:tc>
                  <a:txBody>
                    <a:bodyPr/>
                    <a:lstStyle/>
                    <a:p>
                      <a:r>
                        <a:rPr lang="mn-MN" dirty="0" smtClean="0"/>
                        <a:t>30000</a:t>
                      </a:r>
                      <a:endParaRPr lang="en-US" dirty="0"/>
                    </a:p>
                  </a:txBody>
                  <a:tcPr/>
                </a:tc>
                <a:tc>
                  <a:txBody>
                    <a:bodyPr/>
                    <a:lstStyle/>
                    <a:p>
                      <a:r>
                        <a:rPr lang="mn-MN" dirty="0" smtClean="0"/>
                        <a:t>1,0</a:t>
                      </a:r>
                      <a:endParaRPr lang="en-US" dirty="0"/>
                    </a:p>
                  </a:txBody>
                  <a:tcPr/>
                </a:tc>
                <a:tc>
                  <a:txBody>
                    <a:bodyPr/>
                    <a:lstStyle/>
                    <a:p>
                      <a:r>
                        <a:rPr lang="mn-MN" dirty="0" smtClean="0"/>
                        <a:t>30000</a:t>
                      </a:r>
                      <a:endParaRPr lang="en-US" dirty="0"/>
                    </a:p>
                  </a:txBody>
                  <a:tcPr/>
                </a:tc>
                <a:tc>
                  <a:txBody>
                    <a:bodyPr/>
                    <a:lstStyle/>
                    <a:p>
                      <a:r>
                        <a:rPr lang="mn-MN" dirty="0" smtClean="0"/>
                        <a:t>40000</a:t>
                      </a:r>
                      <a:endParaRPr lang="en-US" dirty="0"/>
                    </a:p>
                  </a:txBody>
                  <a:tcPr/>
                </a:tc>
                <a:tc>
                  <a:txBody>
                    <a:bodyPr/>
                    <a:lstStyle/>
                    <a:p>
                      <a:r>
                        <a:rPr lang="mn-MN" dirty="0" smtClean="0"/>
                        <a:t>1,0</a:t>
                      </a:r>
                      <a:endParaRPr lang="en-US" dirty="0"/>
                    </a:p>
                  </a:txBody>
                  <a:tcPr/>
                </a:tc>
                <a:tc>
                  <a:txBody>
                    <a:bodyPr/>
                    <a:lstStyle/>
                    <a:p>
                      <a:r>
                        <a:rPr lang="mn-MN" dirty="0" smtClean="0"/>
                        <a:t>40000</a:t>
                      </a:r>
                      <a:endParaRPr lang="en-US" dirty="0"/>
                    </a:p>
                  </a:txBody>
                  <a:tcPr/>
                </a:tc>
              </a:tr>
              <a:tr h="370840">
                <a:tc>
                  <a:txBody>
                    <a:bodyPr/>
                    <a:lstStyle/>
                    <a:p>
                      <a:r>
                        <a:rPr lang="mn-MN" dirty="0" smtClean="0"/>
                        <a:t>У</a:t>
                      </a:r>
                      <a:endParaRPr lang="en-US" dirty="0"/>
                    </a:p>
                  </a:txBody>
                  <a:tcPr/>
                </a:tc>
                <a:tc>
                  <a:txBody>
                    <a:bodyPr/>
                    <a:lstStyle/>
                    <a:p>
                      <a:r>
                        <a:rPr lang="mn-MN" dirty="0" smtClean="0"/>
                        <a:t>10000</a:t>
                      </a:r>
                      <a:endParaRPr lang="en-US" dirty="0"/>
                    </a:p>
                  </a:txBody>
                  <a:tcPr/>
                </a:tc>
                <a:tc>
                  <a:txBody>
                    <a:bodyPr/>
                    <a:lstStyle/>
                    <a:p>
                      <a:r>
                        <a:rPr lang="mn-MN" dirty="0" smtClean="0"/>
                        <a:t>14,0</a:t>
                      </a:r>
                      <a:endParaRPr lang="en-US" dirty="0"/>
                    </a:p>
                  </a:txBody>
                  <a:tcPr/>
                </a:tc>
                <a:tc>
                  <a:txBody>
                    <a:bodyPr/>
                    <a:lstStyle/>
                    <a:p>
                      <a:r>
                        <a:rPr lang="mn-MN" dirty="0" smtClean="0"/>
                        <a:t>140000</a:t>
                      </a:r>
                      <a:endParaRPr lang="en-US" dirty="0"/>
                    </a:p>
                  </a:txBody>
                  <a:tcPr/>
                </a:tc>
                <a:tc>
                  <a:txBody>
                    <a:bodyPr/>
                    <a:lstStyle/>
                    <a:p>
                      <a:r>
                        <a:rPr lang="mn-MN" dirty="0" smtClean="0"/>
                        <a:t>12000</a:t>
                      </a:r>
                      <a:endParaRPr lang="en-US" dirty="0"/>
                    </a:p>
                  </a:txBody>
                  <a:tcPr/>
                </a:tc>
                <a:tc>
                  <a:txBody>
                    <a:bodyPr/>
                    <a:lstStyle/>
                    <a:p>
                      <a:r>
                        <a:rPr lang="mn-MN" dirty="0" smtClean="0"/>
                        <a:t>14,0</a:t>
                      </a:r>
                      <a:endParaRPr lang="en-US" dirty="0"/>
                    </a:p>
                  </a:txBody>
                  <a:tcPr/>
                </a:tc>
                <a:tc>
                  <a:txBody>
                    <a:bodyPr/>
                    <a:lstStyle/>
                    <a:p>
                      <a:r>
                        <a:rPr lang="mn-MN" dirty="0" smtClean="0"/>
                        <a:t>168000</a:t>
                      </a:r>
                      <a:endParaRPr lang="en-US" dirty="0"/>
                    </a:p>
                  </a:txBody>
                  <a:tcPr/>
                </a:tc>
              </a:tr>
              <a:tr h="370840">
                <a:tc>
                  <a:txBody>
                    <a:bodyPr/>
                    <a:lstStyle/>
                    <a:p>
                      <a:r>
                        <a:rPr lang="en-US" dirty="0" smtClean="0"/>
                        <a:t>Z</a:t>
                      </a:r>
                      <a:endParaRPr lang="en-US" dirty="0"/>
                    </a:p>
                  </a:txBody>
                  <a:tcPr/>
                </a:tc>
                <a:tc>
                  <a:txBody>
                    <a:bodyPr/>
                    <a:lstStyle/>
                    <a:p>
                      <a:r>
                        <a:rPr lang="mn-MN" dirty="0" smtClean="0"/>
                        <a:t>2000</a:t>
                      </a:r>
                      <a:endParaRPr lang="en-US" dirty="0"/>
                    </a:p>
                  </a:txBody>
                  <a:tcPr/>
                </a:tc>
                <a:tc>
                  <a:txBody>
                    <a:bodyPr/>
                    <a:lstStyle/>
                    <a:p>
                      <a:r>
                        <a:rPr lang="mn-MN" dirty="0" smtClean="0"/>
                        <a:t>2,50</a:t>
                      </a:r>
                      <a:endParaRPr lang="en-US" dirty="0"/>
                    </a:p>
                  </a:txBody>
                  <a:tcPr/>
                </a:tc>
                <a:tc>
                  <a:txBody>
                    <a:bodyPr/>
                    <a:lstStyle/>
                    <a:p>
                      <a:r>
                        <a:rPr lang="mn-MN" dirty="0" smtClean="0"/>
                        <a:t>5000</a:t>
                      </a:r>
                      <a:endParaRPr lang="en-US" dirty="0"/>
                    </a:p>
                  </a:txBody>
                  <a:tcPr/>
                </a:tc>
                <a:tc>
                  <a:txBody>
                    <a:bodyPr/>
                    <a:lstStyle/>
                    <a:p>
                      <a:r>
                        <a:rPr lang="mn-MN" dirty="0" smtClean="0"/>
                        <a:t>2500</a:t>
                      </a:r>
                      <a:endParaRPr lang="en-US" dirty="0"/>
                    </a:p>
                  </a:txBody>
                  <a:tcPr/>
                </a:tc>
                <a:tc>
                  <a:txBody>
                    <a:bodyPr/>
                    <a:lstStyle/>
                    <a:p>
                      <a:r>
                        <a:rPr lang="mn-MN" dirty="0" smtClean="0"/>
                        <a:t>2,50</a:t>
                      </a:r>
                      <a:endParaRPr lang="en-US" dirty="0"/>
                    </a:p>
                  </a:txBody>
                  <a:tcPr/>
                </a:tc>
                <a:tc>
                  <a:txBody>
                    <a:bodyPr/>
                    <a:lstStyle/>
                    <a:p>
                      <a:r>
                        <a:rPr lang="mn-MN" dirty="0" smtClean="0"/>
                        <a:t>6250</a:t>
                      </a:r>
                      <a:endParaRPr lang="en-US" dirty="0"/>
                    </a:p>
                  </a:txBody>
                  <a:tcPr/>
                </a:tc>
              </a:tr>
              <a:tr h="370840">
                <a:tc>
                  <a:txBody>
                    <a:bodyPr/>
                    <a:lstStyle/>
                    <a:p>
                      <a:r>
                        <a:rPr lang="mn-MN" b="1" dirty="0" smtClean="0"/>
                        <a:t>Бүгд </a:t>
                      </a:r>
                      <a:endParaRPr lang="en-US" b="1" dirty="0"/>
                    </a:p>
                  </a:txBody>
                  <a:tcPr/>
                </a:tc>
                <a:tc>
                  <a:txBody>
                    <a:bodyPr/>
                    <a:lstStyle/>
                    <a:p>
                      <a:endParaRPr lang="en-US" b="1"/>
                    </a:p>
                  </a:txBody>
                  <a:tcPr/>
                </a:tc>
                <a:tc>
                  <a:txBody>
                    <a:bodyPr/>
                    <a:lstStyle/>
                    <a:p>
                      <a:endParaRPr lang="en-US" b="1"/>
                    </a:p>
                  </a:txBody>
                  <a:tcPr/>
                </a:tc>
                <a:tc>
                  <a:txBody>
                    <a:bodyPr/>
                    <a:lstStyle/>
                    <a:p>
                      <a:r>
                        <a:rPr lang="mn-MN" b="1" dirty="0" smtClean="0"/>
                        <a:t>175000</a:t>
                      </a:r>
                      <a:endParaRPr lang="en-US" b="1" dirty="0"/>
                    </a:p>
                  </a:txBody>
                  <a:tcPr/>
                </a:tc>
                <a:tc>
                  <a:txBody>
                    <a:bodyPr/>
                    <a:lstStyle/>
                    <a:p>
                      <a:endParaRPr lang="en-US" b="1"/>
                    </a:p>
                  </a:txBody>
                  <a:tcPr/>
                </a:tc>
                <a:tc>
                  <a:txBody>
                    <a:bodyPr/>
                    <a:lstStyle/>
                    <a:p>
                      <a:endParaRPr lang="en-US" b="1" dirty="0"/>
                    </a:p>
                  </a:txBody>
                  <a:tcPr/>
                </a:tc>
                <a:tc>
                  <a:txBody>
                    <a:bodyPr/>
                    <a:lstStyle/>
                    <a:p>
                      <a:r>
                        <a:rPr lang="mn-MN" b="1" dirty="0" smtClean="0"/>
                        <a:t>214250</a:t>
                      </a:r>
                      <a:endParaRPr lang="en-US" b="1" dirty="0"/>
                    </a:p>
                  </a:txBody>
                  <a:tcPr/>
                </a:tc>
              </a:tr>
              <a:tr h="370840">
                <a:tc>
                  <a:txBody>
                    <a:bodyPr/>
                    <a:lstStyle/>
                    <a:p>
                      <a:r>
                        <a:rPr lang="mn-MN" dirty="0" smtClean="0"/>
                        <a:t>2. ДҮ байхгүй</a:t>
                      </a:r>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mn-MN" dirty="0" smtClean="0"/>
                        <a:t>3. Бэлэн бүтээгдэхүүн</a:t>
                      </a:r>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mn-MN" dirty="0" smtClean="0"/>
                        <a:t>А</a:t>
                      </a:r>
                      <a:endParaRPr lang="en-US" dirty="0"/>
                    </a:p>
                  </a:txBody>
                  <a:tcPr/>
                </a:tc>
                <a:tc>
                  <a:txBody>
                    <a:bodyPr/>
                    <a:lstStyle/>
                    <a:p>
                      <a:r>
                        <a:rPr lang="mn-MN" dirty="0" smtClean="0"/>
                        <a:t>200</a:t>
                      </a:r>
                      <a:endParaRPr lang="en-US" dirty="0"/>
                    </a:p>
                  </a:txBody>
                  <a:tcPr/>
                </a:tc>
                <a:tc>
                  <a:txBody>
                    <a:bodyPr/>
                    <a:lstStyle/>
                    <a:p>
                      <a:r>
                        <a:rPr lang="mn-MN" dirty="0" smtClean="0"/>
                        <a:t>125,7</a:t>
                      </a:r>
                      <a:endParaRPr lang="en-US" dirty="0"/>
                    </a:p>
                  </a:txBody>
                  <a:tcPr/>
                </a:tc>
                <a:tc>
                  <a:txBody>
                    <a:bodyPr/>
                    <a:lstStyle/>
                    <a:p>
                      <a:r>
                        <a:rPr lang="mn-MN" dirty="0" smtClean="0"/>
                        <a:t>25140</a:t>
                      </a:r>
                      <a:endParaRPr lang="en-US" dirty="0"/>
                    </a:p>
                  </a:txBody>
                  <a:tcPr/>
                </a:tc>
                <a:tc>
                  <a:txBody>
                    <a:bodyPr/>
                    <a:lstStyle/>
                    <a:p>
                      <a:r>
                        <a:rPr lang="mn-MN" dirty="0" smtClean="0"/>
                        <a:t>250</a:t>
                      </a:r>
                      <a:endParaRPr lang="en-US" dirty="0"/>
                    </a:p>
                  </a:txBody>
                  <a:tcPr/>
                </a:tc>
                <a:tc>
                  <a:txBody>
                    <a:bodyPr/>
                    <a:lstStyle/>
                    <a:p>
                      <a:r>
                        <a:rPr lang="mn-MN" dirty="0" smtClean="0"/>
                        <a:t>138,5</a:t>
                      </a:r>
                      <a:endParaRPr lang="en-US" dirty="0"/>
                    </a:p>
                  </a:txBody>
                  <a:tcPr/>
                </a:tc>
                <a:tc>
                  <a:txBody>
                    <a:bodyPr/>
                    <a:lstStyle/>
                    <a:p>
                      <a:r>
                        <a:rPr lang="mn-MN" dirty="0" smtClean="0"/>
                        <a:t>34625</a:t>
                      </a:r>
                      <a:endParaRPr lang="en-US" dirty="0"/>
                    </a:p>
                  </a:txBody>
                  <a:tcPr/>
                </a:tc>
              </a:tr>
              <a:tr h="370840">
                <a:tc>
                  <a:txBody>
                    <a:bodyPr/>
                    <a:lstStyle/>
                    <a:p>
                      <a:r>
                        <a:rPr lang="mn-MN" dirty="0" smtClean="0"/>
                        <a:t>Б</a:t>
                      </a:r>
                      <a:endParaRPr lang="en-US" dirty="0"/>
                    </a:p>
                  </a:txBody>
                  <a:tcPr/>
                </a:tc>
                <a:tc>
                  <a:txBody>
                    <a:bodyPr/>
                    <a:lstStyle/>
                    <a:p>
                      <a:r>
                        <a:rPr lang="mn-MN" dirty="0" smtClean="0"/>
                        <a:t>400</a:t>
                      </a:r>
                      <a:endParaRPr lang="en-US" dirty="0"/>
                    </a:p>
                  </a:txBody>
                  <a:tcPr/>
                </a:tc>
                <a:tc>
                  <a:txBody>
                    <a:bodyPr/>
                    <a:lstStyle/>
                    <a:p>
                      <a:r>
                        <a:rPr lang="mn-MN" dirty="0" smtClean="0"/>
                        <a:t>82,5</a:t>
                      </a:r>
                      <a:endParaRPr lang="en-US" dirty="0"/>
                    </a:p>
                  </a:txBody>
                  <a:tcPr/>
                </a:tc>
                <a:tc>
                  <a:txBody>
                    <a:bodyPr/>
                    <a:lstStyle/>
                    <a:p>
                      <a:r>
                        <a:rPr lang="mn-MN" dirty="0" smtClean="0"/>
                        <a:t>33000</a:t>
                      </a:r>
                      <a:endParaRPr lang="en-US" dirty="0"/>
                    </a:p>
                  </a:txBody>
                  <a:tcPr/>
                </a:tc>
                <a:tc>
                  <a:txBody>
                    <a:bodyPr/>
                    <a:lstStyle/>
                    <a:p>
                      <a:r>
                        <a:rPr lang="mn-MN" dirty="0" smtClean="0"/>
                        <a:t>200</a:t>
                      </a:r>
                      <a:endParaRPr lang="en-US" dirty="0"/>
                    </a:p>
                  </a:txBody>
                  <a:tcPr/>
                </a:tc>
                <a:tc>
                  <a:txBody>
                    <a:bodyPr/>
                    <a:lstStyle/>
                    <a:p>
                      <a:r>
                        <a:rPr lang="mn-MN" dirty="0" smtClean="0"/>
                        <a:t>91,25</a:t>
                      </a:r>
                      <a:endParaRPr lang="en-US" dirty="0"/>
                    </a:p>
                  </a:txBody>
                  <a:tcPr/>
                </a:tc>
                <a:tc>
                  <a:txBody>
                    <a:bodyPr/>
                    <a:lstStyle/>
                    <a:p>
                      <a:r>
                        <a:rPr lang="mn-MN" dirty="0" smtClean="0"/>
                        <a:t>18250</a:t>
                      </a:r>
                      <a:endParaRPr lang="en-US" dirty="0"/>
                    </a:p>
                  </a:txBody>
                  <a:tcPr/>
                </a:tc>
              </a:tr>
              <a:tr h="370840">
                <a:tc>
                  <a:txBody>
                    <a:bodyPr/>
                    <a:lstStyle/>
                    <a:p>
                      <a:r>
                        <a:rPr lang="mn-MN" b="1" dirty="0" smtClean="0"/>
                        <a:t>Бүгд </a:t>
                      </a:r>
                      <a:endParaRPr lang="en-US" b="1" dirty="0"/>
                    </a:p>
                  </a:txBody>
                  <a:tcPr/>
                </a:tc>
                <a:tc>
                  <a:txBody>
                    <a:bodyPr/>
                    <a:lstStyle/>
                    <a:p>
                      <a:endParaRPr lang="en-US" b="1"/>
                    </a:p>
                  </a:txBody>
                  <a:tcPr/>
                </a:tc>
                <a:tc>
                  <a:txBody>
                    <a:bodyPr/>
                    <a:lstStyle/>
                    <a:p>
                      <a:endParaRPr lang="en-US" b="1"/>
                    </a:p>
                  </a:txBody>
                  <a:tcPr/>
                </a:tc>
                <a:tc>
                  <a:txBody>
                    <a:bodyPr/>
                    <a:lstStyle/>
                    <a:p>
                      <a:r>
                        <a:rPr lang="mn-MN" b="1" dirty="0" smtClean="0"/>
                        <a:t>90140</a:t>
                      </a:r>
                      <a:endParaRPr lang="en-US" b="1" dirty="0"/>
                    </a:p>
                  </a:txBody>
                  <a:tcPr/>
                </a:tc>
                <a:tc>
                  <a:txBody>
                    <a:bodyPr/>
                    <a:lstStyle/>
                    <a:p>
                      <a:endParaRPr lang="en-US" b="1"/>
                    </a:p>
                  </a:txBody>
                  <a:tcPr/>
                </a:tc>
                <a:tc>
                  <a:txBody>
                    <a:bodyPr/>
                    <a:lstStyle/>
                    <a:p>
                      <a:endParaRPr lang="en-US" b="1"/>
                    </a:p>
                  </a:txBody>
                  <a:tcPr/>
                </a:tc>
                <a:tc>
                  <a:txBody>
                    <a:bodyPr/>
                    <a:lstStyle/>
                    <a:p>
                      <a:r>
                        <a:rPr lang="mn-MN" b="1" dirty="0" smtClean="0"/>
                        <a:t>81675</a:t>
                      </a:r>
                      <a:endParaRPr lang="en-US" b="1" dirty="0"/>
                    </a:p>
                  </a:txBody>
                  <a:tcPr/>
                </a:tc>
              </a:tr>
              <a:tr h="370840">
                <a:tc>
                  <a:txBody>
                    <a:bodyPr/>
                    <a:lstStyle/>
                    <a:p>
                      <a:r>
                        <a:rPr lang="mn-MN" b="1" dirty="0" smtClean="0"/>
                        <a:t>Нийт бараа материал</a:t>
                      </a:r>
                      <a:endParaRPr lang="en-US" b="1" dirty="0"/>
                    </a:p>
                  </a:txBody>
                  <a:tcPr/>
                </a:tc>
                <a:tc>
                  <a:txBody>
                    <a:bodyPr/>
                    <a:lstStyle/>
                    <a:p>
                      <a:endParaRPr lang="en-US" b="1"/>
                    </a:p>
                  </a:txBody>
                  <a:tcPr/>
                </a:tc>
                <a:tc>
                  <a:txBody>
                    <a:bodyPr/>
                    <a:lstStyle/>
                    <a:p>
                      <a:endParaRPr lang="en-US" b="1"/>
                    </a:p>
                  </a:txBody>
                  <a:tcPr/>
                </a:tc>
                <a:tc>
                  <a:txBody>
                    <a:bodyPr/>
                    <a:lstStyle/>
                    <a:p>
                      <a:r>
                        <a:rPr lang="mn-MN" b="1" dirty="0" smtClean="0"/>
                        <a:t>265140</a:t>
                      </a:r>
                      <a:endParaRPr lang="en-US" b="1" dirty="0"/>
                    </a:p>
                  </a:txBody>
                  <a:tcPr/>
                </a:tc>
                <a:tc>
                  <a:txBody>
                    <a:bodyPr/>
                    <a:lstStyle/>
                    <a:p>
                      <a:endParaRPr lang="en-US" b="1"/>
                    </a:p>
                  </a:txBody>
                  <a:tcPr/>
                </a:tc>
                <a:tc>
                  <a:txBody>
                    <a:bodyPr/>
                    <a:lstStyle/>
                    <a:p>
                      <a:endParaRPr lang="en-US" b="1"/>
                    </a:p>
                  </a:txBody>
                  <a:tcPr/>
                </a:tc>
                <a:tc>
                  <a:txBody>
                    <a:bodyPr/>
                    <a:lstStyle/>
                    <a:p>
                      <a:r>
                        <a:rPr lang="mn-MN" b="1" dirty="0" smtClean="0"/>
                        <a:t>295925</a:t>
                      </a:r>
                      <a:endParaRPr lang="en-US" b="1" dirty="0"/>
                    </a:p>
                  </a:txBody>
                  <a:tcPr/>
                </a:tc>
              </a:tr>
            </a:tbl>
          </a:graphicData>
        </a:graphic>
      </p:graphicFrame>
    </p:spTree>
    <p:extLst>
      <p:ext uri="{BB962C8B-B14F-4D97-AF65-F5344CB8AC3E}">
        <p14:creationId xmlns:p14="http://schemas.microsoft.com/office/powerpoint/2010/main" val="4930893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63773"/>
            <a:ext cx="10058400" cy="859809"/>
          </a:xfrm>
        </p:spPr>
        <p:txBody>
          <a:bodyPr>
            <a:normAutofit/>
          </a:bodyPr>
          <a:lstStyle/>
          <a:p>
            <a:r>
              <a:rPr lang="mn-MN" sz="2400" dirty="0" smtClean="0"/>
              <a:t>Бараа материалын эцсийн үлдэгдэл дэх бэлэн бүтээгдэхүүний нэгжийн өртгийг дараах байдлаар тодорхойлдог.</a:t>
            </a:r>
            <a:endParaRPr lang="en-US" sz="24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885178253"/>
              </p:ext>
            </p:extLst>
          </p:nvPr>
        </p:nvGraphicFramePr>
        <p:xfrm>
          <a:off x="1206145" y="1614251"/>
          <a:ext cx="10058400" cy="4079240"/>
        </p:xfrm>
        <a:graphic>
          <a:graphicData uri="http://schemas.openxmlformats.org/drawingml/2006/table">
            <a:tbl>
              <a:tblPr firstRow="1" bandRow="1">
                <a:tableStyleId>{5C22544A-7EE6-4342-B048-85BDC9FD1C3A}</a:tableStyleId>
              </a:tblPr>
              <a:tblGrid>
                <a:gridCol w="2011680"/>
                <a:gridCol w="2011680"/>
                <a:gridCol w="2011680"/>
                <a:gridCol w="2011680"/>
                <a:gridCol w="2011680"/>
              </a:tblGrid>
              <a:tr h="370840">
                <a:tc>
                  <a:txBody>
                    <a:bodyPr/>
                    <a:lstStyle/>
                    <a:p>
                      <a:endParaRPr lang="en-US" dirty="0"/>
                    </a:p>
                  </a:txBody>
                  <a:tcPr/>
                </a:tc>
                <a:tc>
                  <a:txBody>
                    <a:bodyPr/>
                    <a:lstStyle/>
                    <a:p>
                      <a:r>
                        <a:rPr lang="mn-MN" dirty="0" smtClean="0"/>
                        <a:t>Бүтээгдэхүүн</a:t>
                      </a:r>
                      <a:r>
                        <a:rPr lang="mn-MN" baseline="0" dirty="0" smtClean="0"/>
                        <a:t> </a:t>
                      </a:r>
                      <a:endParaRPr lang="en-US" dirty="0"/>
                    </a:p>
                  </a:txBody>
                  <a:tcPr/>
                </a:tc>
                <a:tc>
                  <a:txBody>
                    <a:bodyPr/>
                    <a:lstStyle/>
                    <a:p>
                      <a:r>
                        <a:rPr lang="mn-MN" dirty="0" smtClean="0"/>
                        <a:t>А</a:t>
                      </a:r>
                      <a:endParaRPr lang="en-US" dirty="0"/>
                    </a:p>
                  </a:txBody>
                  <a:tcPr/>
                </a:tc>
                <a:tc>
                  <a:txBody>
                    <a:bodyPr/>
                    <a:lstStyle/>
                    <a:p>
                      <a:r>
                        <a:rPr lang="mn-MN" dirty="0" smtClean="0"/>
                        <a:t>Б</a:t>
                      </a:r>
                      <a:endParaRPr lang="en-US" dirty="0"/>
                    </a:p>
                  </a:txBody>
                  <a:tcPr/>
                </a:tc>
                <a:tc>
                  <a:txBody>
                    <a:bodyPr/>
                    <a:lstStyle/>
                    <a:p>
                      <a:r>
                        <a:rPr lang="mn-MN" dirty="0" smtClean="0"/>
                        <a:t>В</a:t>
                      </a:r>
                      <a:endParaRPr lang="en-US" dirty="0"/>
                    </a:p>
                  </a:txBody>
                  <a:tcPr/>
                </a:tc>
              </a:tr>
              <a:tr h="370840">
                <a:tc gridSpan="2">
                  <a:txBody>
                    <a:bodyPr/>
                    <a:lstStyle/>
                    <a:p>
                      <a:r>
                        <a:rPr lang="mn-MN" dirty="0" smtClean="0"/>
                        <a:t>1. Материал </a:t>
                      </a:r>
                      <a:endParaRPr lang="en-US" dirty="0"/>
                    </a:p>
                  </a:txBody>
                  <a:tcPr/>
                </a:tc>
                <a:tc hMerge="1">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r>
              <a:tr h="370840">
                <a:tc>
                  <a:txBody>
                    <a:bodyPr/>
                    <a:lstStyle/>
                    <a:p>
                      <a:r>
                        <a:rPr lang="mn-MN" dirty="0" smtClean="0"/>
                        <a:t>Х</a:t>
                      </a:r>
                      <a:endParaRPr lang="en-US" dirty="0"/>
                    </a:p>
                  </a:txBody>
                  <a:tcPr/>
                </a:tc>
                <a:tc>
                  <a:txBody>
                    <a:bodyPr/>
                    <a:lstStyle/>
                    <a:p>
                      <a:r>
                        <a:rPr lang="mn-MN" dirty="0" smtClean="0"/>
                        <a:t>12*1,0/төг/</a:t>
                      </a:r>
                      <a:endParaRPr lang="en-US" dirty="0"/>
                    </a:p>
                  </a:txBody>
                  <a:tcPr/>
                </a:tc>
                <a:tc>
                  <a:txBody>
                    <a:bodyPr/>
                    <a:lstStyle/>
                    <a:p>
                      <a:r>
                        <a:rPr lang="mn-MN" dirty="0" smtClean="0"/>
                        <a:t>12</a:t>
                      </a:r>
                      <a:endParaRPr lang="en-US" dirty="0"/>
                    </a:p>
                  </a:txBody>
                  <a:tcPr/>
                </a:tc>
                <a:tc>
                  <a:txBody>
                    <a:bodyPr/>
                    <a:lstStyle/>
                    <a:p>
                      <a:endParaRPr lang="en-US" dirty="0"/>
                    </a:p>
                  </a:txBody>
                  <a:tcPr/>
                </a:tc>
                <a:tc>
                  <a:txBody>
                    <a:bodyPr/>
                    <a:lstStyle/>
                    <a:p>
                      <a:endParaRPr lang="en-US"/>
                    </a:p>
                  </a:txBody>
                  <a:tcPr/>
                </a:tc>
              </a:tr>
              <a:tr h="370840">
                <a:tc>
                  <a:txBody>
                    <a:bodyPr/>
                    <a:lstStyle/>
                    <a:p>
                      <a:endParaRPr lang="en-US"/>
                    </a:p>
                  </a:txBody>
                  <a:tcPr/>
                </a:tc>
                <a:tc>
                  <a:txBody>
                    <a:bodyPr/>
                    <a:lstStyle/>
                    <a:p>
                      <a:r>
                        <a:rPr lang="mn-MN" dirty="0" smtClean="0"/>
                        <a:t>8*1,0</a:t>
                      </a:r>
                      <a:endParaRPr lang="en-US" dirty="0"/>
                    </a:p>
                  </a:txBody>
                  <a:tcPr/>
                </a:tc>
                <a:tc>
                  <a:txBody>
                    <a:bodyPr/>
                    <a:lstStyle/>
                    <a:p>
                      <a:endParaRPr lang="en-US"/>
                    </a:p>
                  </a:txBody>
                  <a:tcPr/>
                </a:tc>
                <a:tc>
                  <a:txBody>
                    <a:bodyPr/>
                    <a:lstStyle/>
                    <a:p>
                      <a:r>
                        <a:rPr lang="mn-MN" dirty="0" smtClean="0"/>
                        <a:t>8,0</a:t>
                      </a:r>
                      <a:endParaRPr lang="en-US" dirty="0"/>
                    </a:p>
                  </a:txBody>
                  <a:tcPr/>
                </a:tc>
                <a:tc>
                  <a:txBody>
                    <a:bodyPr/>
                    <a:lstStyle/>
                    <a:p>
                      <a:endParaRPr lang="en-US" dirty="0"/>
                    </a:p>
                  </a:txBody>
                  <a:tcPr/>
                </a:tc>
              </a:tr>
              <a:tr h="370840">
                <a:tc>
                  <a:txBody>
                    <a:bodyPr/>
                    <a:lstStyle/>
                    <a:p>
                      <a:endParaRPr lang="en-US"/>
                    </a:p>
                  </a:txBody>
                  <a:tcPr/>
                </a:tc>
                <a:tc>
                  <a:txBody>
                    <a:bodyPr/>
                    <a:lstStyle/>
                    <a:p>
                      <a:r>
                        <a:rPr lang="mn-MN" dirty="0" smtClean="0"/>
                        <a:t>6*1,0</a:t>
                      </a:r>
                      <a:endParaRPr lang="en-US" dirty="0"/>
                    </a:p>
                  </a:txBody>
                  <a:tcPr/>
                </a:tc>
                <a:tc>
                  <a:txBody>
                    <a:bodyPr/>
                    <a:lstStyle/>
                    <a:p>
                      <a:endParaRPr lang="en-US"/>
                    </a:p>
                  </a:txBody>
                  <a:tcPr/>
                </a:tc>
                <a:tc>
                  <a:txBody>
                    <a:bodyPr/>
                    <a:lstStyle/>
                    <a:p>
                      <a:endParaRPr lang="en-US"/>
                    </a:p>
                  </a:txBody>
                  <a:tcPr/>
                </a:tc>
                <a:tc>
                  <a:txBody>
                    <a:bodyPr/>
                    <a:lstStyle/>
                    <a:p>
                      <a:r>
                        <a:rPr lang="mn-MN" dirty="0" smtClean="0"/>
                        <a:t>6,0</a:t>
                      </a:r>
                      <a:endParaRPr lang="en-US" dirty="0"/>
                    </a:p>
                  </a:txBody>
                  <a:tcPr/>
                </a:tc>
              </a:tr>
              <a:tr h="370840">
                <a:tc>
                  <a:txBody>
                    <a:bodyPr/>
                    <a:lstStyle/>
                    <a:p>
                      <a:r>
                        <a:rPr lang="mn-MN" dirty="0" smtClean="0"/>
                        <a:t>У</a:t>
                      </a:r>
                      <a:endParaRPr lang="en-US" dirty="0"/>
                    </a:p>
                  </a:txBody>
                  <a:tcPr/>
                </a:tc>
                <a:tc>
                  <a:txBody>
                    <a:bodyPr/>
                    <a:lstStyle/>
                    <a:p>
                      <a:r>
                        <a:rPr lang="mn-MN" dirty="0" smtClean="0"/>
                        <a:t>5*14,0</a:t>
                      </a:r>
                      <a:endParaRPr lang="en-US" dirty="0"/>
                    </a:p>
                  </a:txBody>
                  <a:tcPr/>
                </a:tc>
                <a:tc>
                  <a:txBody>
                    <a:bodyPr/>
                    <a:lstStyle/>
                    <a:p>
                      <a:r>
                        <a:rPr lang="mn-MN" dirty="0" smtClean="0"/>
                        <a:t>70,0</a:t>
                      </a:r>
                      <a:endParaRPr lang="en-US" dirty="0"/>
                    </a:p>
                  </a:txBody>
                  <a:tcPr/>
                </a:tc>
                <a:tc>
                  <a:txBody>
                    <a:bodyPr/>
                    <a:lstStyle/>
                    <a:p>
                      <a:endParaRPr lang="en-US" dirty="0"/>
                    </a:p>
                  </a:txBody>
                  <a:tcPr/>
                </a:tc>
                <a:tc>
                  <a:txBody>
                    <a:bodyPr/>
                    <a:lstStyle/>
                    <a:p>
                      <a:endParaRPr lang="en-US"/>
                    </a:p>
                  </a:txBody>
                  <a:tcPr/>
                </a:tc>
              </a:tr>
              <a:tr h="370840">
                <a:tc>
                  <a:txBody>
                    <a:bodyPr/>
                    <a:lstStyle/>
                    <a:p>
                      <a:endParaRPr lang="en-US"/>
                    </a:p>
                  </a:txBody>
                  <a:tcPr/>
                </a:tc>
                <a:tc>
                  <a:txBody>
                    <a:bodyPr/>
                    <a:lstStyle/>
                    <a:p>
                      <a:r>
                        <a:rPr lang="mn-MN" dirty="0" smtClean="0"/>
                        <a:t>3*14,0</a:t>
                      </a:r>
                      <a:endParaRPr lang="en-US" dirty="0"/>
                    </a:p>
                  </a:txBody>
                  <a:tcPr/>
                </a:tc>
                <a:tc>
                  <a:txBody>
                    <a:bodyPr/>
                    <a:lstStyle/>
                    <a:p>
                      <a:endParaRPr lang="en-US"/>
                    </a:p>
                  </a:txBody>
                  <a:tcPr/>
                </a:tc>
                <a:tc>
                  <a:txBody>
                    <a:bodyPr/>
                    <a:lstStyle/>
                    <a:p>
                      <a:r>
                        <a:rPr lang="mn-MN" dirty="0" smtClean="0"/>
                        <a:t>42,0</a:t>
                      </a:r>
                      <a:endParaRPr lang="en-US" dirty="0"/>
                    </a:p>
                  </a:txBody>
                  <a:tcPr/>
                </a:tc>
                <a:tc>
                  <a:txBody>
                    <a:bodyPr/>
                    <a:lstStyle/>
                    <a:p>
                      <a:endParaRPr lang="en-US"/>
                    </a:p>
                  </a:txBody>
                  <a:tcPr/>
                </a:tc>
              </a:tr>
              <a:tr h="370840">
                <a:tc>
                  <a:txBody>
                    <a:bodyPr/>
                    <a:lstStyle/>
                    <a:p>
                      <a:endParaRPr lang="en-US"/>
                    </a:p>
                  </a:txBody>
                  <a:tcPr/>
                </a:tc>
                <a:tc>
                  <a:txBody>
                    <a:bodyPr/>
                    <a:lstStyle/>
                    <a:p>
                      <a:r>
                        <a:rPr lang="mn-MN" dirty="0" smtClean="0"/>
                        <a:t>2*14,0</a:t>
                      </a:r>
                      <a:endParaRPr lang="en-US" dirty="0"/>
                    </a:p>
                  </a:txBody>
                  <a:tcPr/>
                </a:tc>
                <a:tc>
                  <a:txBody>
                    <a:bodyPr/>
                    <a:lstStyle/>
                    <a:p>
                      <a:endParaRPr lang="en-US"/>
                    </a:p>
                  </a:txBody>
                  <a:tcPr/>
                </a:tc>
                <a:tc>
                  <a:txBody>
                    <a:bodyPr/>
                    <a:lstStyle/>
                    <a:p>
                      <a:endParaRPr lang="en-US" dirty="0"/>
                    </a:p>
                  </a:txBody>
                  <a:tcPr/>
                </a:tc>
                <a:tc>
                  <a:txBody>
                    <a:bodyPr/>
                    <a:lstStyle/>
                    <a:p>
                      <a:r>
                        <a:rPr lang="mn-MN" dirty="0" smtClean="0"/>
                        <a:t>28,0</a:t>
                      </a:r>
                      <a:endParaRPr lang="en-US" dirty="0"/>
                    </a:p>
                  </a:txBody>
                  <a:tcPr/>
                </a:tc>
              </a:tr>
              <a:tr h="370840">
                <a:tc>
                  <a:txBody>
                    <a:bodyPr/>
                    <a:lstStyle/>
                    <a:p>
                      <a:r>
                        <a:rPr lang="en-US" dirty="0" smtClean="0"/>
                        <a:t>Z</a:t>
                      </a:r>
                      <a:endParaRPr lang="en-US" dirty="0"/>
                    </a:p>
                  </a:txBody>
                  <a:tcPr/>
                </a:tc>
                <a:tc>
                  <a:txBody>
                    <a:bodyPr/>
                    <a:lstStyle/>
                    <a:p>
                      <a:r>
                        <a:rPr lang="mn-MN" dirty="0" smtClean="0"/>
                        <a:t>2*2,5</a:t>
                      </a:r>
                      <a:endParaRPr lang="en-US" dirty="0"/>
                    </a:p>
                  </a:txBody>
                  <a:tcPr/>
                </a:tc>
                <a:tc>
                  <a:txBody>
                    <a:bodyPr/>
                    <a:lstStyle/>
                    <a:p>
                      <a:r>
                        <a:rPr lang="mn-MN" dirty="0" smtClean="0"/>
                        <a:t>5,0</a:t>
                      </a:r>
                      <a:endParaRPr lang="en-US" dirty="0"/>
                    </a:p>
                  </a:txBody>
                  <a:tcPr/>
                </a:tc>
                <a:tc>
                  <a:txBody>
                    <a:bodyPr/>
                    <a:lstStyle/>
                    <a:p>
                      <a:endParaRPr lang="en-US" dirty="0"/>
                    </a:p>
                  </a:txBody>
                  <a:tcPr/>
                </a:tc>
                <a:tc>
                  <a:txBody>
                    <a:bodyPr/>
                    <a:lstStyle/>
                    <a:p>
                      <a:endParaRPr lang="en-US"/>
                    </a:p>
                  </a:txBody>
                  <a:tcPr/>
                </a:tc>
              </a:tr>
              <a:tr h="370840">
                <a:tc>
                  <a:txBody>
                    <a:bodyPr/>
                    <a:lstStyle/>
                    <a:p>
                      <a:endParaRPr lang="en-US"/>
                    </a:p>
                  </a:txBody>
                  <a:tcPr/>
                </a:tc>
                <a:tc>
                  <a:txBody>
                    <a:bodyPr/>
                    <a:lstStyle/>
                    <a:p>
                      <a:r>
                        <a:rPr lang="mn-MN" dirty="0" smtClean="0"/>
                        <a:t>1*2,5</a:t>
                      </a:r>
                      <a:endParaRPr lang="en-US" dirty="0"/>
                    </a:p>
                  </a:txBody>
                  <a:tcPr/>
                </a:tc>
                <a:tc>
                  <a:txBody>
                    <a:bodyPr/>
                    <a:lstStyle/>
                    <a:p>
                      <a:endParaRPr lang="en-US"/>
                    </a:p>
                  </a:txBody>
                  <a:tcPr/>
                </a:tc>
                <a:tc>
                  <a:txBody>
                    <a:bodyPr/>
                    <a:lstStyle/>
                    <a:p>
                      <a:r>
                        <a:rPr lang="mn-MN" dirty="0" smtClean="0"/>
                        <a:t>2,5</a:t>
                      </a:r>
                      <a:endParaRPr lang="en-US" dirty="0"/>
                    </a:p>
                  </a:txBody>
                  <a:tcPr/>
                </a:tc>
                <a:tc>
                  <a:txBody>
                    <a:bodyPr/>
                    <a:lstStyle/>
                    <a:p>
                      <a:endParaRPr lang="en-US" dirty="0"/>
                    </a:p>
                  </a:txBody>
                  <a:tcPr/>
                </a:tc>
              </a:tr>
              <a:tr h="370840">
                <a:tc>
                  <a:txBody>
                    <a:bodyPr/>
                    <a:lstStyle/>
                    <a:p>
                      <a:endParaRPr lang="en-US"/>
                    </a:p>
                  </a:txBody>
                  <a:tcPr/>
                </a:tc>
                <a:tc>
                  <a:txBody>
                    <a:bodyPr/>
                    <a:lstStyle/>
                    <a:p>
                      <a:r>
                        <a:rPr lang="mn-MN" dirty="0" smtClean="0"/>
                        <a:t>1*2,5</a:t>
                      </a:r>
                      <a:endParaRPr lang="en-US" dirty="0"/>
                    </a:p>
                  </a:txBody>
                  <a:tcPr/>
                </a:tc>
                <a:tc>
                  <a:txBody>
                    <a:bodyPr/>
                    <a:lstStyle/>
                    <a:p>
                      <a:endParaRPr lang="en-US"/>
                    </a:p>
                  </a:txBody>
                  <a:tcPr/>
                </a:tc>
                <a:tc>
                  <a:txBody>
                    <a:bodyPr/>
                    <a:lstStyle/>
                    <a:p>
                      <a:endParaRPr lang="en-US"/>
                    </a:p>
                  </a:txBody>
                  <a:tcPr/>
                </a:tc>
                <a:tc>
                  <a:txBody>
                    <a:bodyPr/>
                    <a:lstStyle/>
                    <a:p>
                      <a:r>
                        <a:rPr lang="mn-MN" dirty="0" smtClean="0"/>
                        <a:t>2,5</a:t>
                      </a:r>
                      <a:endParaRPr lang="en-US" dirty="0"/>
                    </a:p>
                  </a:txBody>
                  <a:tcPr/>
                </a:tc>
              </a:tr>
            </a:tbl>
          </a:graphicData>
        </a:graphic>
      </p:graphicFrame>
    </p:spTree>
    <p:extLst>
      <p:ext uri="{BB962C8B-B14F-4D97-AF65-F5344CB8AC3E}">
        <p14:creationId xmlns:p14="http://schemas.microsoft.com/office/powerpoint/2010/main" val="40259115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901493930"/>
              </p:ext>
            </p:extLst>
          </p:nvPr>
        </p:nvGraphicFramePr>
        <p:xfrm>
          <a:off x="1151554" y="181236"/>
          <a:ext cx="10058400" cy="5933440"/>
        </p:xfrm>
        <a:graphic>
          <a:graphicData uri="http://schemas.openxmlformats.org/drawingml/2006/table">
            <a:tbl>
              <a:tblPr firstRow="1" bandRow="1">
                <a:tableStyleId>{5C22544A-7EE6-4342-B048-85BDC9FD1C3A}</a:tableStyleId>
              </a:tblPr>
              <a:tblGrid>
                <a:gridCol w="2437807"/>
                <a:gridCol w="2415654"/>
                <a:gridCol w="2019869"/>
                <a:gridCol w="1555844"/>
                <a:gridCol w="1629226"/>
              </a:tblGrid>
              <a:tr h="370840">
                <a:tc>
                  <a:txBody>
                    <a:bodyPr/>
                    <a:lstStyle/>
                    <a:p>
                      <a:endParaRPr lang="en-US" dirty="0"/>
                    </a:p>
                  </a:txBody>
                  <a:tcPr/>
                </a:tc>
                <a:tc>
                  <a:txBody>
                    <a:bodyPr/>
                    <a:lstStyle/>
                    <a:p>
                      <a:r>
                        <a:rPr lang="mn-MN" dirty="0" smtClean="0"/>
                        <a:t>Бүтээгдэхүүн</a:t>
                      </a:r>
                      <a:r>
                        <a:rPr lang="mn-MN" baseline="0" dirty="0" smtClean="0"/>
                        <a:t> </a:t>
                      </a:r>
                      <a:endParaRPr lang="en-US" dirty="0"/>
                    </a:p>
                  </a:txBody>
                  <a:tcPr/>
                </a:tc>
                <a:tc>
                  <a:txBody>
                    <a:bodyPr/>
                    <a:lstStyle/>
                    <a:p>
                      <a:r>
                        <a:rPr lang="mn-MN" dirty="0" smtClean="0"/>
                        <a:t>А</a:t>
                      </a:r>
                      <a:endParaRPr lang="en-US" dirty="0"/>
                    </a:p>
                  </a:txBody>
                  <a:tcPr/>
                </a:tc>
                <a:tc>
                  <a:txBody>
                    <a:bodyPr/>
                    <a:lstStyle/>
                    <a:p>
                      <a:r>
                        <a:rPr lang="mn-MN" dirty="0" smtClean="0"/>
                        <a:t>Б</a:t>
                      </a:r>
                      <a:endParaRPr lang="en-US" dirty="0"/>
                    </a:p>
                  </a:txBody>
                  <a:tcPr/>
                </a:tc>
                <a:tc>
                  <a:txBody>
                    <a:bodyPr/>
                    <a:lstStyle/>
                    <a:p>
                      <a:r>
                        <a:rPr lang="mn-MN" dirty="0" smtClean="0"/>
                        <a:t>В</a:t>
                      </a:r>
                      <a:endParaRPr lang="en-US" dirty="0"/>
                    </a:p>
                  </a:txBody>
                  <a:tcPr/>
                </a:tc>
              </a:tr>
              <a:tr h="370840">
                <a:tc gridSpan="2">
                  <a:txBody>
                    <a:bodyPr/>
                    <a:lstStyle/>
                    <a:p>
                      <a:r>
                        <a:rPr lang="mn-MN" dirty="0" smtClean="0"/>
                        <a:t>2.</a:t>
                      </a:r>
                      <a:r>
                        <a:rPr lang="mn-MN" baseline="0" dirty="0" smtClean="0"/>
                        <a:t> Шууд хөдөлмөр</a:t>
                      </a:r>
                      <a:endParaRPr lang="en-US" dirty="0"/>
                    </a:p>
                  </a:txBody>
                  <a:tcPr/>
                </a:tc>
                <a:tc hMerge="1">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mn-MN" dirty="0" smtClean="0"/>
                        <a:t>Зүсэх </a:t>
                      </a:r>
                      <a:endParaRPr lang="en-US" dirty="0"/>
                    </a:p>
                  </a:txBody>
                  <a:tcPr/>
                </a:tc>
                <a:tc>
                  <a:txBody>
                    <a:bodyPr/>
                    <a:lstStyle/>
                    <a:p>
                      <a:r>
                        <a:rPr lang="mn-MN" dirty="0" smtClean="0"/>
                        <a:t>0,5*8,0/төг/</a:t>
                      </a:r>
                      <a:endParaRPr lang="en-US" dirty="0"/>
                    </a:p>
                  </a:txBody>
                  <a:tcPr/>
                </a:tc>
                <a:tc>
                  <a:txBody>
                    <a:bodyPr/>
                    <a:lstStyle/>
                    <a:p>
                      <a:r>
                        <a:rPr lang="mn-MN" dirty="0" smtClean="0"/>
                        <a:t>4,0</a:t>
                      </a:r>
                      <a:endParaRPr lang="en-US" dirty="0"/>
                    </a:p>
                  </a:txBody>
                  <a:tcPr/>
                </a:tc>
                <a:tc>
                  <a:txBody>
                    <a:bodyPr/>
                    <a:lstStyle/>
                    <a:p>
                      <a:endParaRPr lang="en-US" dirty="0"/>
                    </a:p>
                  </a:txBody>
                  <a:tcPr/>
                </a:tc>
                <a:tc>
                  <a:txBody>
                    <a:bodyPr/>
                    <a:lstStyle/>
                    <a:p>
                      <a:endParaRPr lang="en-US"/>
                    </a:p>
                  </a:txBody>
                  <a:tcPr/>
                </a:tc>
              </a:tr>
              <a:tr h="370840">
                <a:tc>
                  <a:txBody>
                    <a:bodyPr/>
                    <a:lstStyle/>
                    <a:p>
                      <a:endParaRPr lang="en-US"/>
                    </a:p>
                  </a:txBody>
                  <a:tcPr/>
                </a:tc>
                <a:tc>
                  <a:txBody>
                    <a:bodyPr/>
                    <a:lstStyle/>
                    <a:p>
                      <a:r>
                        <a:rPr lang="mn-MN" dirty="0" smtClean="0"/>
                        <a:t>0,375*8,0</a:t>
                      </a:r>
                      <a:endParaRPr lang="en-US" dirty="0"/>
                    </a:p>
                  </a:txBody>
                  <a:tcPr/>
                </a:tc>
                <a:tc>
                  <a:txBody>
                    <a:bodyPr/>
                    <a:lstStyle/>
                    <a:p>
                      <a:endParaRPr lang="en-US"/>
                    </a:p>
                  </a:txBody>
                  <a:tcPr/>
                </a:tc>
                <a:tc>
                  <a:txBody>
                    <a:bodyPr/>
                    <a:lstStyle/>
                    <a:p>
                      <a:r>
                        <a:rPr lang="mn-MN" dirty="0" smtClean="0"/>
                        <a:t>3,0</a:t>
                      </a:r>
                      <a:endParaRPr lang="en-US" dirty="0"/>
                    </a:p>
                  </a:txBody>
                  <a:tcPr/>
                </a:tc>
                <a:tc>
                  <a:txBody>
                    <a:bodyPr/>
                    <a:lstStyle/>
                    <a:p>
                      <a:endParaRPr lang="en-US"/>
                    </a:p>
                  </a:txBody>
                  <a:tcPr/>
                </a:tc>
              </a:tr>
              <a:tr h="370840">
                <a:tc>
                  <a:txBody>
                    <a:bodyPr/>
                    <a:lstStyle/>
                    <a:p>
                      <a:endParaRPr lang="en-US"/>
                    </a:p>
                  </a:txBody>
                  <a:tcPr/>
                </a:tc>
                <a:tc>
                  <a:txBody>
                    <a:bodyPr/>
                    <a:lstStyle/>
                    <a:p>
                      <a:r>
                        <a:rPr lang="mn-MN" dirty="0" smtClean="0"/>
                        <a:t>0,375*8,0</a:t>
                      </a:r>
                      <a:endParaRPr lang="en-US" dirty="0"/>
                    </a:p>
                  </a:txBody>
                  <a:tcPr/>
                </a:tc>
                <a:tc>
                  <a:txBody>
                    <a:bodyPr/>
                    <a:lstStyle/>
                    <a:p>
                      <a:endParaRPr lang="en-US"/>
                    </a:p>
                  </a:txBody>
                  <a:tcPr/>
                </a:tc>
                <a:tc>
                  <a:txBody>
                    <a:bodyPr/>
                    <a:lstStyle/>
                    <a:p>
                      <a:endParaRPr lang="en-US" dirty="0"/>
                    </a:p>
                  </a:txBody>
                  <a:tcPr/>
                </a:tc>
                <a:tc>
                  <a:txBody>
                    <a:bodyPr/>
                    <a:lstStyle/>
                    <a:p>
                      <a:r>
                        <a:rPr lang="mn-MN" dirty="0" smtClean="0"/>
                        <a:t>3,0</a:t>
                      </a:r>
                      <a:endParaRPr lang="en-US" dirty="0"/>
                    </a:p>
                  </a:txBody>
                  <a:tcPr/>
                </a:tc>
              </a:tr>
              <a:tr h="370840">
                <a:tc>
                  <a:txBody>
                    <a:bodyPr/>
                    <a:lstStyle/>
                    <a:p>
                      <a:r>
                        <a:rPr lang="mn-MN" dirty="0" smtClean="0"/>
                        <a:t>Угсрах </a:t>
                      </a:r>
                      <a:endParaRPr lang="en-US" dirty="0"/>
                    </a:p>
                  </a:txBody>
                  <a:tcPr/>
                </a:tc>
                <a:tc>
                  <a:txBody>
                    <a:bodyPr/>
                    <a:lstStyle/>
                    <a:p>
                      <a:r>
                        <a:rPr lang="mn-MN" dirty="0" smtClean="0"/>
                        <a:t>2,5*10,0</a:t>
                      </a:r>
                      <a:endParaRPr lang="en-US" dirty="0"/>
                    </a:p>
                  </a:txBody>
                  <a:tcPr/>
                </a:tc>
                <a:tc>
                  <a:txBody>
                    <a:bodyPr/>
                    <a:lstStyle/>
                    <a:p>
                      <a:r>
                        <a:rPr lang="mn-MN" dirty="0" smtClean="0"/>
                        <a:t>25,0</a:t>
                      </a:r>
                      <a:endParaRPr lang="en-US" dirty="0"/>
                    </a:p>
                  </a:txBody>
                  <a:tcPr/>
                </a:tc>
                <a:tc>
                  <a:txBody>
                    <a:bodyPr/>
                    <a:lstStyle/>
                    <a:p>
                      <a:endParaRPr lang="en-US" dirty="0"/>
                    </a:p>
                  </a:txBody>
                  <a:tcPr/>
                </a:tc>
                <a:tc>
                  <a:txBody>
                    <a:bodyPr/>
                    <a:lstStyle/>
                    <a:p>
                      <a:endParaRPr lang="en-US" dirty="0"/>
                    </a:p>
                  </a:txBody>
                  <a:tcPr/>
                </a:tc>
              </a:tr>
              <a:tr h="370840">
                <a:tc>
                  <a:txBody>
                    <a:bodyPr/>
                    <a:lstStyle/>
                    <a:p>
                      <a:endParaRPr lang="en-US" dirty="0"/>
                    </a:p>
                  </a:txBody>
                  <a:tcPr/>
                </a:tc>
                <a:tc>
                  <a:txBody>
                    <a:bodyPr/>
                    <a:lstStyle/>
                    <a:p>
                      <a:r>
                        <a:rPr lang="mn-MN" dirty="0" smtClean="0"/>
                        <a:t>2,0*10,0</a:t>
                      </a:r>
                      <a:endParaRPr lang="en-US" dirty="0"/>
                    </a:p>
                  </a:txBody>
                  <a:tcPr/>
                </a:tc>
                <a:tc>
                  <a:txBody>
                    <a:bodyPr/>
                    <a:lstStyle/>
                    <a:p>
                      <a:endParaRPr lang="en-US"/>
                    </a:p>
                  </a:txBody>
                  <a:tcPr/>
                </a:tc>
                <a:tc>
                  <a:txBody>
                    <a:bodyPr/>
                    <a:lstStyle/>
                    <a:p>
                      <a:r>
                        <a:rPr lang="mn-MN" dirty="0" smtClean="0"/>
                        <a:t>20,0</a:t>
                      </a:r>
                      <a:endParaRPr lang="en-US" dirty="0"/>
                    </a:p>
                  </a:txBody>
                  <a:tcPr/>
                </a:tc>
                <a:tc>
                  <a:txBody>
                    <a:bodyPr/>
                    <a:lstStyle/>
                    <a:p>
                      <a:endParaRPr lang="en-US"/>
                    </a:p>
                  </a:txBody>
                  <a:tcPr/>
                </a:tc>
              </a:tr>
              <a:tr h="370840">
                <a:tc>
                  <a:txBody>
                    <a:bodyPr/>
                    <a:lstStyle/>
                    <a:p>
                      <a:endParaRPr lang="en-US" dirty="0"/>
                    </a:p>
                  </a:txBody>
                  <a:tcPr/>
                </a:tc>
                <a:tc>
                  <a:txBody>
                    <a:bodyPr/>
                    <a:lstStyle/>
                    <a:p>
                      <a:r>
                        <a:rPr lang="mn-MN" dirty="0" smtClean="0"/>
                        <a:t>1,750*10,0</a:t>
                      </a:r>
                      <a:endParaRPr lang="en-US" dirty="0"/>
                    </a:p>
                  </a:txBody>
                  <a:tcPr/>
                </a:tc>
                <a:tc>
                  <a:txBody>
                    <a:bodyPr/>
                    <a:lstStyle/>
                    <a:p>
                      <a:endParaRPr lang="en-US"/>
                    </a:p>
                  </a:txBody>
                  <a:tcPr/>
                </a:tc>
                <a:tc>
                  <a:txBody>
                    <a:bodyPr/>
                    <a:lstStyle/>
                    <a:p>
                      <a:endParaRPr lang="en-US" dirty="0"/>
                    </a:p>
                  </a:txBody>
                  <a:tcPr/>
                </a:tc>
                <a:tc>
                  <a:txBody>
                    <a:bodyPr/>
                    <a:lstStyle/>
                    <a:p>
                      <a:r>
                        <a:rPr lang="mn-MN" dirty="0" smtClean="0"/>
                        <a:t>17,5</a:t>
                      </a:r>
                      <a:endParaRPr lang="en-US" dirty="0"/>
                    </a:p>
                  </a:txBody>
                  <a:tcPr/>
                </a:tc>
              </a:tr>
              <a:tr h="370840">
                <a:tc>
                  <a:txBody>
                    <a:bodyPr/>
                    <a:lstStyle/>
                    <a:p>
                      <a:r>
                        <a:rPr lang="mn-MN" dirty="0" smtClean="0"/>
                        <a:t>Дуусгах </a:t>
                      </a:r>
                      <a:endParaRPr lang="en-US" dirty="0"/>
                    </a:p>
                  </a:txBody>
                  <a:tcPr/>
                </a:tc>
                <a:tc>
                  <a:txBody>
                    <a:bodyPr/>
                    <a:lstStyle/>
                    <a:p>
                      <a:r>
                        <a:rPr lang="mn-MN" dirty="0" smtClean="0"/>
                        <a:t>0,8*9,0</a:t>
                      </a:r>
                      <a:endParaRPr lang="en-US" dirty="0"/>
                    </a:p>
                  </a:txBody>
                  <a:tcPr/>
                </a:tc>
                <a:tc>
                  <a:txBody>
                    <a:bodyPr/>
                    <a:lstStyle/>
                    <a:p>
                      <a:r>
                        <a:rPr lang="mn-MN" dirty="0" smtClean="0"/>
                        <a:t>7,2</a:t>
                      </a:r>
                      <a:endParaRPr lang="en-US" dirty="0"/>
                    </a:p>
                  </a:txBody>
                  <a:tcPr/>
                </a:tc>
                <a:tc>
                  <a:txBody>
                    <a:bodyPr/>
                    <a:lstStyle/>
                    <a:p>
                      <a:endParaRPr lang="en-US" dirty="0"/>
                    </a:p>
                  </a:txBody>
                  <a:tcPr/>
                </a:tc>
                <a:tc>
                  <a:txBody>
                    <a:bodyPr/>
                    <a:lstStyle/>
                    <a:p>
                      <a:endParaRPr lang="en-US" dirty="0"/>
                    </a:p>
                  </a:txBody>
                  <a:tcPr/>
                </a:tc>
              </a:tr>
              <a:tr h="370840">
                <a:tc>
                  <a:txBody>
                    <a:bodyPr/>
                    <a:lstStyle/>
                    <a:p>
                      <a:endParaRPr lang="en-US" dirty="0"/>
                    </a:p>
                  </a:txBody>
                  <a:tcPr/>
                </a:tc>
                <a:tc>
                  <a:txBody>
                    <a:bodyPr/>
                    <a:lstStyle/>
                    <a:p>
                      <a:r>
                        <a:rPr lang="mn-MN" dirty="0" smtClean="0"/>
                        <a:t>0,5*9,0</a:t>
                      </a:r>
                      <a:endParaRPr lang="en-US" dirty="0"/>
                    </a:p>
                  </a:txBody>
                  <a:tcPr/>
                </a:tc>
                <a:tc>
                  <a:txBody>
                    <a:bodyPr/>
                    <a:lstStyle/>
                    <a:p>
                      <a:endParaRPr lang="en-US"/>
                    </a:p>
                  </a:txBody>
                  <a:tcPr/>
                </a:tc>
                <a:tc>
                  <a:txBody>
                    <a:bodyPr/>
                    <a:lstStyle/>
                    <a:p>
                      <a:r>
                        <a:rPr lang="mn-MN" dirty="0" smtClean="0"/>
                        <a:t>4,5</a:t>
                      </a:r>
                      <a:endParaRPr lang="en-US" dirty="0"/>
                    </a:p>
                  </a:txBody>
                  <a:tcPr/>
                </a:tc>
                <a:tc>
                  <a:txBody>
                    <a:bodyPr/>
                    <a:lstStyle/>
                    <a:p>
                      <a:endParaRPr lang="en-US" dirty="0"/>
                    </a:p>
                  </a:txBody>
                  <a:tcPr/>
                </a:tc>
              </a:tr>
              <a:tr h="370840">
                <a:tc>
                  <a:txBody>
                    <a:bodyPr/>
                    <a:lstStyle/>
                    <a:p>
                      <a:endParaRPr lang="en-US" dirty="0"/>
                    </a:p>
                  </a:txBody>
                  <a:tcPr/>
                </a:tc>
                <a:tc>
                  <a:txBody>
                    <a:bodyPr/>
                    <a:lstStyle/>
                    <a:p>
                      <a:r>
                        <a:rPr lang="mn-MN" dirty="0" smtClean="0"/>
                        <a:t>0,5*9,0</a:t>
                      </a:r>
                      <a:endParaRPr lang="en-US" dirty="0"/>
                    </a:p>
                  </a:txBody>
                  <a:tcPr/>
                </a:tc>
                <a:tc>
                  <a:txBody>
                    <a:bodyPr/>
                    <a:lstStyle/>
                    <a:p>
                      <a:endParaRPr lang="en-US"/>
                    </a:p>
                  </a:txBody>
                  <a:tcPr/>
                </a:tc>
                <a:tc>
                  <a:txBody>
                    <a:bodyPr/>
                    <a:lstStyle/>
                    <a:p>
                      <a:endParaRPr lang="en-US"/>
                    </a:p>
                  </a:txBody>
                  <a:tcPr/>
                </a:tc>
                <a:tc>
                  <a:txBody>
                    <a:bodyPr/>
                    <a:lstStyle/>
                    <a:p>
                      <a:r>
                        <a:rPr lang="mn-MN" dirty="0" smtClean="0"/>
                        <a:t>4,5</a:t>
                      </a:r>
                      <a:endParaRPr lang="en-US" dirty="0"/>
                    </a:p>
                  </a:txBody>
                  <a:tcPr/>
                </a:tc>
              </a:tr>
              <a:tr h="370840">
                <a:tc gridSpan="2">
                  <a:txBody>
                    <a:bodyPr/>
                    <a:lstStyle/>
                    <a:p>
                      <a:r>
                        <a:rPr lang="mn-MN" dirty="0" smtClean="0"/>
                        <a:t>3. ҮНЗ</a:t>
                      </a:r>
                      <a:endParaRPr lang="en-US" dirty="0"/>
                    </a:p>
                  </a:txBody>
                  <a:tcPr/>
                </a:tc>
                <a:tc hMerge="1">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gridSpan="2">
                  <a:txBody>
                    <a:bodyPr/>
                    <a:lstStyle/>
                    <a:p>
                      <a:r>
                        <a:rPr lang="mn-MN" dirty="0" smtClean="0"/>
                        <a:t>Зүсэх </a:t>
                      </a:r>
                      <a:endParaRPr lang="en-US" dirty="0"/>
                    </a:p>
                  </a:txBody>
                  <a:tcPr/>
                </a:tc>
                <a:tc hMerge="1">
                  <a:txBody>
                    <a:bodyPr/>
                    <a:lstStyle/>
                    <a:p>
                      <a:endParaRPr lang="en-US" dirty="0"/>
                    </a:p>
                  </a:txBody>
                  <a:tcPr/>
                </a:tc>
                <a:tc>
                  <a:txBody>
                    <a:bodyPr/>
                    <a:lstStyle/>
                    <a:p>
                      <a:r>
                        <a:rPr lang="mn-MN" dirty="0" smtClean="0"/>
                        <a:t>3,0</a:t>
                      </a:r>
                      <a:endParaRPr lang="en-US" dirty="0"/>
                    </a:p>
                  </a:txBody>
                  <a:tcPr/>
                </a:tc>
                <a:tc>
                  <a:txBody>
                    <a:bodyPr/>
                    <a:lstStyle/>
                    <a:p>
                      <a:r>
                        <a:rPr lang="mn-MN" dirty="0" smtClean="0"/>
                        <a:t>2,25</a:t>
                      </a:r>
                      <a:endParaRPr lang="en-US" dirty="0"/>
                    </a:p>
                  </a:txBody>
                  <a:tcPr/>
                </a:tc>
                <a:tc>
                  <a:txBody>
                    <a:bodyPr/>
                    <a:lstStyle/>
                    <a:p>
                      <a:r>
                        <a:rPr lang="mn-MN" dirty="0" smtClean="0"/>
                        <a:t>2,25</a:t>
                      </a:r>
                      <a:endParaRPr lang="en-US" dirty="0"/>
                    </a:p>
                  </a:txBody>
                  <a:tcPr/>
                </a:tc>
              </a:tr>
              <a:tr h="370840">
                <a:tc gridSpan="2">
                  <a:txBody>
                    <a:bodyPr/>
                    <a:lstStyle/>
                    <a:p>
                      <a:r>
                        <a:rPr lang="mn-MN" dirty="0" smtClean="0"/>
                        <a:t>Угсрах </a:t>
                      </a:r>
                      <a:endParaRPr lang="en-US" dirty="0"/>
                    </a:p>
                  </a:txBody>
                  <a:tcPr/>
                </a:tc>
                <a:tc hMerge="1">
                  <a:txBody>
                    <a:bodyPr/>
                    <a:lstStyle/>
                    <a:p>
                      <a:endParaRPr lang="en-US"/>
                    </a:p>
                  </a:txBody>
                  <a:tcPr/>
                </a:tc>
                <a:tc>
                  <a:txBody>
                    <a:bodyPr/>
                    <a:lstStyle/>
                    <a:p>
                      <a:r>
                        <a:rPr lang="mn-MN" dirty="0" smtClean="0"/>
                        <a:t>7,5</a:t>
                      </a:r>
                      <a:endParaRPr lang="en-US" dirty="0"/>
                    </a:p>
                  </a:txBody>
                  <a:tcPr/>
                </a:tc>
                <a:tc>
                  <a:txBody>
                    <a:bodyPr/>
                    <a:lstStyle/>
                    <a:p>
                      <a:r>
                        <a:rPr lang="mn-MN" dirty="0" smtClean="0"/>
                        <a:t>6,0</a:t>
                      </a:r>
                      <a:endParaRPr lang="en-US" dirty="0"/>
                    </a:p>
                  </a:txBody>
                  <a:tcPr/>
                </a:tc>
                <a:tc>
                  <a:txBody>
                    <a:bodyPr/>
                    <a:lstStyle/>
                    <a:p>
                      <a:r>
                        <a:rPr lang="mn-MN" dirty="0" smtClean="0"/>
                        <a:t>5,25</a:t>
                      </a:r>
                      <a:endParaRPr lang="en-US" dirty="0"/>
                    </a:p>
                  </a:txBody>
                  <a:tcPr/>
                </a:tc>
              </a:tr>
              <a:tr h="370840">
                <a:tc gridSpan="2">
                  <a:txBody>
                    <a:bodyPr/>
                    <a:lstStyle/>
                    <a:p>
                      <a:r>
                        <a:rPr lang="mn-MN" dirty="0" smtClean="0"/>
                        <a:t>Дуусгах </a:t>
                      </a:r>
                      <a:endParaRPr lang="en-US" dirty="0"/>
                    </a:p>
                  </a:txBody>
                  <a:tcPr/>
                </a:tc>
                <a:tc hMerge="1">
                  <a:txBody>
                    <a:bodyPr/>
                    <a:lstStyle/>
                    <a:p>
                      <a:endParaRPr lang="en-US"/>
                    </a:p>
                  </a:txBody>
                  <a:tcPr/>
                </a:tc>
                <a:tc>
                  <a:txBody>
                    <a:bodyPr/>
                    <a:lstStyle/>
                    <a:p>
                      <a:r>
                        <a:rPr lang="mn-MN" dirty="0" smtClean="0"/>
                        <a:t>4,8</a:t>
                      </a:r>
                      <a:endParaRPr lang="en-US" dirty="0"/>
                    </a:p>
                  </a:txBody>
                  <a:tcPr/>
                </a:tc>
                <a:tc>
                  <a:txBody>
                    <a:bodyPr/>
                    <a:lstStyle/>
                    <a:p>
                      <a:r>
                        <a:rPr lang="mn-MN" dirty="0" smtClean="0"/>
                        <a:t>3,0</a:t>
                      </a:r>
                      <a:endParaRPr lang="en-US" dirty="0"/>
                    </a:p>
                  </a:txBody>
                  <a:tcPr/>
                </a:tc>
                <a:tc>
                  <a:txBody>
                    <a:bodyPr/>
                    <a:lstStyle/>
                    <a:p>
                      <a:r>
                        <a:rPr lang="mn-MN" dirty="0" smtClean="0"/>
                        <a:t>3,0</a:t>
                      </a:r>
                      <a:endParaRPr lang="en-US" dirty="0"/>
                    </a:p>
                  </a:txBody>
                  <a:tcPr/>
                </a:tc>
              </a:tr>
              <a:tr h="370840">
                <a:tc gridSpan="2">
                  <a:txBody>
                    <a:bodyPr/>
                    <a:lstStyle/>
                    <a:p>
                      <a:r>
                        <a:rPr lang="mn-MN" b="1" dirty="0" smtClean="0"/>
                        <a:t>Нэгжийн нийт зардал </a:t>
                      </a:r>
                      <a:endParaRPr lang="en-US" b="1" dirty="0"/>
                    </a:p>
                  </a:txBody>
                  <a:tcPr/>
                </a:tc>
                <a:tc hMerge="1">
                  <a:txBody>
                    <a:bodyPr/>
                    <a:lstStyle/>
                    <a:p>
                      <a:endParaRPr lang="en-US" b="1"/>
                    </a:p>
                  </a:txBody>
                  <a:tcPr/>
                </a:tc>
                <a:tc>
                  <a:txBody>
                    <a:bodyPr/>
                    <a:lstStyle/>
                    <a:p>
                      <a:r>
                        <a:rPr lang="mn-MN" b="1" dirty="0" smtClean="0"/>
                        <a:t>138,5</a:t>
                      </a:r>
                      <a:endParaRPr lang="en-US" b="1" dirty="0"/>
                    </a:p>
                  </a:txBody>
                  <a:tcPr/>
                </a:tc>
                <a:tc>
                  <a:txBody>
                    <a:bodyPr/>
                    <a:lstStyle/>
                    <a:p>
                      <a:r>
                        <a:rPr lang="mn-MN" b="1" dirty="0" smtClean="0"/>
                        <a:t>91,25</a:t>
                      </a:r>
                      <a:endParaRPr lang="en-US" b="1" dirty="0"/>
                    </a:p>
                  </a:txBody>
                  <a:tcPr/>
                </a:tc>
                <a:tc>
                  <a:txBody>
                    <a:bodyPr/>
                    <a:lstStyle/>
                    <a:p>
                      <a:r>
                        <a:rPr lang="mn-MN" b="1" dirty="0" smtClean="0"/>
                        <a:t>72,0</a:t>
                      </a:r>
                      <a:endParaRPr lang="en-US" b="1" dirty="0"/>
                    </a:p>
                  </a:txBody>
                  <a:tcPr/>
                </a:tc>
              </a:tr>
            </a:tbl>
          </a:graphicData>
        </a:graphic>
      </p:graphicFrame>
    </p:spTree>
    <p:extLst>
      <p:ext uri="{BB962C8B-B14F-4D97-AF65-F5344CB8AC3E}">
        <p14:creationId xmlns:p14="http://schemas.microsoft.com/office/powerpoint/2010/main" val="17966742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БОРЛУУЛАЛТЫН ТӨСӨВЛӨЛТ</a:t>
            </a:r>
            <a:endParaRPr lang="en-US" dirty="0"/>
          </a:p>
        </p:txBody>
      </p:sp>
      <p:sp>
        <p:nvSpPr>
          <p:cNvPr id="3" name="Content Placeholder 2"/>
          <p:cNvSpPr>
            <a:spLocks noGrp="1"/>
          </p:cNvSpPr>
          <p:nvPr>
            <p:ph idx="1"/>
          </p:nvPr>
        </p:nvSpPr>
        <p:spPr/>
        <p:txBody>
          <a:bodyPr>
            <a:noAutofit/>
          </a:bodyPr>
          <a:lstStyle/>
          <a:p>
            <a:pPr algn="just"/>
            <a:r>
              <a:rPr lang="en-US" sz="2400" dirty="0" err="1"/>
              <a:t>Борлуулалтын</a:t>
            </a:r>
            <a:r>
              <a:rPr lang="en-US" sz="2400" dirty="0"/>
              <a:t> </a:t>
            </a:r>
            <a:r>
              <a:rPr lang="en-US" sz="2400" dirty="0" err="1"/>
              <a:t>төсөв</a:t>
            </a:r>
            <a:r>
              <a:rPr lang="en-US" sz="2400" dirty="0"/>
              <a:t> </a:t>
            </a:r>
            <a:r>
              <a:rPr lang="en-US" sz="2400" dirty="0" err="1"/>
              <a:t>нь</a:t>
            </a:r>
            <a:r>
              <a:rPr lang="en-US" sz="2400" dirty="0"/>
              <a:t> </a:t>
            </a:r>
            <a:r>
              <a:rPr lang="en-US" sz="2400" dirty="0" err="1"/>
              <a:t>ирэх</a:t>
            </a:r>
            <a:r>
              <a:rPr lang="en-US" sz="2400" dirty="0"/>
              <a:t> </a:t>
            </a:r>
            <a:r>
              <a:rPr lang="en-US" sz="2400" dirty="0" err="1"/>
              <a:t>онд</a:t>
            </a:r>
            <a:r>
              <a:rPr lang="en-US" sz="2400" dirty="0"/>
              <a:t> </a:t>
            </a:r>
            <a:r>
              <a:rPr lang="en-US" sz="2400" dirty="0" err="1"/>
              <a:t>борлуулахаар</a:t>
            </a:r>
            <a:r>
              <a:rPr lang="en-US" sz="2400" dirty="0"/>
              <a:t> </a:t>
            </a:r>
            <a:r>
              <a:rPr lang="en-US" sz="2400" dirty="0" err="1"/>
              <a:t>төлөвлөсөн</a:t>
            </a:r>
            <a:r>
              <a:rPr lang="en-US" sz="2400" dirty="0"/>
              <a:t> </a:t>
            </a:r>
            <a:r>
              <a:rPr lang="en-US" sz="2400" dirty="0" err="1"/>
              <a:t>бүтээгдэхүүний</a:t>
            </a:r>
            <a:r>
              <a:rPr lang="en-US" sz="2400" dirty="0"/>
              <a:t> </a:t>
            </a:r>
            <a:r>
              <a:rPr lang="en-US" sz="2400" dirty="0" err="1"/>
              <a:t>нэр</a:t>
            </a:r>
            <a:r>
              <a:rPr lang="en-US" sz="2400" dirty="0"/>
              <a:t> </a:t>
            </a:r>
            <a:r>
              <a:rPr lang="en-US" sz="2400" dirty="0" err="1"/>
              <a:t>төрөл</a:t>
            </a:r>
            <a:r>
              <a:rPr lang="en-US" sz="2400" dirty="0"/>
              <a:t>, </a:t>
            </a:r>
            <a:r>
              <a:rPr lang="en-US" sz="2400" dirty="0" err="1"/>
              <a:t>тоо</a:t>
            </a:r>
            <a:r>
              <a:rPr lang="en-US" sz="2400" dirty="0"/>
              <a:t> </a:t>
            </a:r>
            <a:r>
              <a:rPr lang="en-US" sz="2400" dirty="0" err="1"/>
              <a:t>хэмжээ</a:t>
            </a:r>
            <a:r>
              <a:rPr lang="en-US" sz="2400" dirty="0"/>
              <a:t>, </a:t>
            </a:r>
            <a:r>
              <a:rPr lang="en-US" sz="2400" dirty="0" err="1"/>
              <a:t>худалдах</a:t>
            </a:r>
            <a:r>
              <a:rPr lang="en-US" sz="2400" dirty="0"/>
              <a:t> </a:t>
            </a:r>
            <a:r>
              <a:rPr lang="en-US" sz="2400" dirty="0" err="1"/>
              <a:t>үнэ</a:t>
            </a:r>
            <a:r>
              <a:rPr lang="en-US" sz="2400" dirty="0"/>
              <a:t> </a:t>
            </a:r>
            <a:r>
              <a:rPr lang="en-US" sz="2400" dirty="0" err="1"/>
              <a:t>болон</a:t>
            </a:r>
            <a:r>
              <a:rPr lang="en-US" sz="2400" dirty="0"/>
              <a:t> </a:t>
            </a:r>
            <a:r>
              <a:rPr lang="en-US" sz="2400" dirty="0" err="1"/>
              <a:t>борлуулалтын</a:t>
            </a:r>
            <a:r>
              <a:rPr lang="en-US" sz="2400" dirty="0"/>
              <a:t> </a:t>
            </a:r>
            <a:r>
              <a:rPr lang="en-US" sz="2400" dirty="0" err="1"/>
              <a:t>орлогын</a:t>
            </a:r>
            <a:r>
              <a:rPr lang="en-US" sz="2400" dirty="0"/>
              <a:t> </a:t>
            </a:r>
            <a:r>
              <a:rPr lang="en-US" sz="2400" dirty="0" err="1"/>
              <a:t>хэмжээг</a:t>
            </a:r>
            <a:r>
              <a:rPr lang="en-US" sz="2400" dirty="0"/>
              <a:t> </a:t>
            </a:r>
            <a:r>
              <a:rPr lang="en-US" sz="2400" dirty="0" err="1"/>
              <a:t>харуулсан</a:t>
            </a:r>
            <a:r>
              <a:rPr lang="en-US" sz="2400" dirty="0"/>
              <a:t> </a:t>
            </a:r>
            <a:r>
              <a:rPr lang="en-US" sz="2400" dirty="0" err="1"/>
              <a:t>төсөв</a:t>
            </a:r>
            <a:r>
              <a:rPr lang="en-US" sz="2400" dirty="0"/>
              <a:t> </a:t>
            </a:r>
            <a:r>
              <a:rPr lang="en-US" sz="2400" dirty="0" err="1"/>
              <a:t>юм</a:t>
            </a:r>
            <a:endParaRPr lang="mn-MN" sz="2400" dirty="0" smtClean="0"/>
          </a:p>
          <a:p>
            <a:pPr algn="just"/>
            <a:r>
              <a:rPr lang="mn-MN" sz="2400" dirty="0" smtClean="0"/>
              <a:t>Борлуулалтын болон удирдлагын зардлыг багтаасан үйл ажиллагааны зардлын төсвийг хянахдаа компанийн дансны жагсаалтыг үндэс болгодог. Тухайлбал: цалин хөлс, шимтгэл, засвар, дулаан, эрчим хүч, түрээсийн төлбөр, телефон, шуудан, сурталчилгаа, томилолтын зардал, борлуулалттай холбогдож гарсан тээврийн хөлс, даатгал хандив, элэгдэл, татвар болон хүүний зардал зэрэг төрөл байдлыг онцолж үздэг арга юм. </a:t>
            </a:r>
          </a:p>
          <a:p>
            <a:pPr algn="just"/>
            <a:r>
              <a:rPr lang="mn-MN" sz="2400" dirty="0" smtClean="0"/>
              <a:t>Эдгээр зардлыг гарсан дариуд нь үндсэн зардлын дансанд бүртгэх ба ерөнхий дансруу шилжүүлж бичээд дараа нь шууд орлогын тайланд авдаг.</a:t>
            </a:r>
            <a:endParaRPr lang="en-US" sz="2400" dirty="0"/>
          </a:p>
        </p:txBody>
      </p:sp>
    </p:spTree>
    <p:extLst>
      <p:ext uri="{BB962C8B-B14F-4D97-AF65-F5344CB8AC3E}">
        <p14:creationId xmlns:p14="http://schemas.microsoft.com/office/powerpoint/2010/main" val="11401681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393625254"/>
              </p:ext>
            </p:extLst>
          </p:nvPr>
        </p:nvGraphicFramePr>
        <p:xfrm>
          <a:off x="1096963" y="222179"/>
          <a:ext cx="10058400" cy="5933440"/>
        </p:xfrm>
        <a:graphic>
          <a:graphicData uri="http://schemas.openxmlformats.org/drawingml/2006/table">
            <a:tbl>
              <a:tblPr firstRow="1" bandRow="1">
                <a:tableStyleId>{5C22544A-7EE6-4342-B048-85BDC9FD1C3A}</a:tableStyleId>
              </a:tblPr>
              <a:tblGrid>
                <a:gridCol w="8210810"/>
                <a:gridCol w="1847590"/>
              </a:tblGrid>
              <a:tr h="370840">
                <a:tc gridSpan="2">
                  <a:txBody>
                    <a:bodyPr/>
                    <a:lstStyle/>
                    <a:p>
                      <a:pPr algn="ctr"/>
                      <a:r>
                        <a:rPr lang="mn-MN" dirty="0" smtClean="0"/>
                        <a:t>ХХХ компани</a:t>
                      </a:r>
                      <a:endParaRPr lang="en-US" dirty="0"/>
                    </a:p>
                  </a:txBody>
                  <a:tcPr/>
                </a:tc>
                <a:tc hMerge="1">
                  <a:txBody>
                    <a:bodyPr/>
                    <a:lstStyle/>
                    <a:p>
                      <a:endParaRPr lang="en-US"/>
                    </a:p>
                  </a:txBody>
                  <a:tcPr/>
                </a:tc>
              </a:tr>
              <a:tr h="370840">
                <a:tc gridSpan="2">
                  <a:txBody>
                    <a:bodyPr/>
                    <a:lstStyle/>
                    <a:p>
                      <a:pPr algn="ctr"/>
                      <a:r>
                        <a:rPr lang="mn-MN" b="1" dirty="0" smtClean="0"/>
                        <a:t>Үйлдвэрлэсэн болон борлуулсан бүтээгдэхүүний өөрийн</a:t>
                      </a:r>
                      <a:r>
                        <a:rPr lang="mn-MN" b="1" baseline="0" dirty="0" smtClean="0"/>
                        <a:t> өртгийн төсөвлөгдсөн тайлан</a:t>
                      </a:r>
                      <a:endParaRPr lang="en-US" b="1" dirty="0"/>
                    </a:p>
                  </a:txBody>
                  <a:tcPr/>
                </a:tc>
                <a:tc hMerge="1">
                  <a:txBody>
                    <a:bodyPr/>
                    <a:lstStyle/>
                    <a:p>
                      <a:endParaRPr lang="en-US"/>
                    </a:p>
                  </a:txBody>
                  <a:tcPr/>
                </a:tc>
              </a:tr>
              <a:tr h="37084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n-MN" dirty="0" smtClean="0"/>
                        <a:t>20... оны 12 сарын 31</a:t>
                      </a:r>
                      <a:endParaRPr lang="en-US" dirty="0" smtClean="0"/>
                    </a:p>
                  </a:txBody>
                  <a:tcPr/>
                </a:tc>
                <a:tc hMerge="1">
                  <a:txBody>
                    <a:bodyPr/>
                    <a:lstStyle/>
                    <a:p>
                      <a:endParaRPr lang="en-US"/>
                    </a:p>
                  </a:txBody>
                  <a:tcPr/>
                </a:tc>
              </a:tr>
              <a:tr h="370840">
                <a:tc gridSpan="2">
                  <a:txBody>
                    <a:bodyPr/>
                    <a:lstStyle/>
                    <a:p>
                      <a:pPr algn="l"/>
                      <a:r>
                        <a:rPr lang="mn-MN" dirty="0" smtClean="0"/>
                        <a:t>1. Материалын зардал</a:t>
                      </a:r>
                      <a:endParaRPr lang="en-US" dirty="0"/>
                    </a:p>
                  </a:txBody>
                  <a:tcPr/>
                </a:tc>
                <a:tc hMerge="1">
                  <a:txBody>
                    <a:bodyPr/>
                    <a:lstStyle/>
                    <a:p>
                      <a:endParaRPr lang="en-US"/>
                    </a:p>
                  </a:txBody>
                  <a:tcPr/>
                </a:tc>
              </a:tr>
              <a:tr h="370840">
                <a:tc>
                  <a:txBody>
                    <a:bodyPr/>
                    <a:lstStyle/>
                    <a:p>
                      <a:r>
                        <a:rPr lang="mn-MN" dirty="0" smtClean="0"/>
                        <a:t>       а. БМ эхний үлдэгдэл</a:t>
                      </a:r>
                      <a:endParaRPr lang="en-US" dirty="0"/>
                    </a:p>
                  </a:txBody>
                  <a:tcPr/>
                </a:tc>
                <a:tc>
                  <a:txBody>
                    <a:bodyPr/>
                    <a:lstStyle/>
                    <a:p>
                      <a:pPr algn="r"/>
                      <a:r>
                        <a:rPr lang="mn-MN" dirty="0" smtClean="0"/>
                        <a:t>175000</a:t>
                      </a:r>
                      <a:endParaRPr lang="en-US" dirty="0"/>
                    </a:p>
                  </a:txBody>
                  <a:tcPr/>
                </a:tc>
              </a:tr>
              <a:tr h="370840">
                <a:tc>
                  <a:txBody>
                    <a:bodyPr/>
                    <a:lstStyle/>
                    <a:p>
                      <a:r>
                        <a:rPr lang="mn-MN" dirty="0" smtClean="0"/>
                        <a:t>       б. Татан авалт /нэмэх нь/</a:t>
                      </a:r>
                      <a:endParaRPr lang="en-US" dirty="0"/>
                    </a:p>
                  </a:txBody>
                  <a:tcPr/>
                </a:tc>
                <a:tc>
                  <a:txBody>
                    <a:bodyPr/>
                    <a:lstStyle/>
                    <a:p>
                      <a:pPr algn="r"/>
                      <a:r>
                        <a:rPr lang="mn-MN" dirty="0" smtClean="0"/>
                        <a:t>1763450</a:t>
                      </a:r>
                      <a:endParaRPr lang="en-US" dirty="0"/>
                    </a:p>
                  </a:txBody>
                  <a:tcPr/>
                </a:tc>
              </a:tr>
              <a:tr h="370840">
                <a:tc>
                  <a:txBody>
                    <a:bodyPr/>
                    <a:lstStyle/>
                    <a:p>
                      <a:r>
                        <a:rPr lang="mn-MN" dirty="0" smtClean="0"/>
                        <a:t>       в. Ашиглахад бэлэн байгаа нийт БМ</a:t>
                      </a:r>
                      <a:endParaRPr lang="en-US" dirty="0"/>
                    </a:p>
                  </a:txBody>
                  <a:tcPr/>
                </a:tc>
                <a:tc>
                  <a:txBody>
                    <a:bodyPr/>
                    <a:lstStyle/>
                    <a:p>
                      <a:pPr algn="r"/>
                      <a:r>
                        <a:rPr lang="mn-MN" dirty="0" smtClean="0"/>
                        <a:t>1938450</a:t>
                      </a:r>
                      <a:endParaRPr lang="en-US" dirty="0"/>
                    </a:p>
                  </a:txBody>
                  <a:tcPr/>
                </a:tc>
              </a:tr>
              <a:tr h="370840">
                <a:tc>
                  <a:txBody>
                    <a:bodyPr/>
                    <a:lstStyle/>
                    <a:p>
                      <a:r>
                        <a:rPr lang="mn-MN" dirty="0" smtClean="0"/>
                        <a:t>       г. БМ эцсийн үлдэгдэл /хасах нь/</a:t>
                      </a:r>
                      <a:endParaRPr lang="en-US" dirty="0"/>
                    </a:p>
                  </a:txBody>
                  <a:tcPr/>
                </a:tc>
                <a:tc>
                  <a:txBody>
                    <a:bodyPr/>
                    <a:lstStyle/>
                    <a:p>
                      <a:pPr algn="r"/>
                      <a:r>
                        <a:rPr lang="mn-MN" dirty="0" smtClean="0"/>
                        <a:t>214250</a:t>
                      </a:r>
                      <a:endParaRPr lang="en-US" dirty="0"/>
                    </a:p>
                  </a:txBody>
                  <a:tcPr/>
                </a:tc>
              </a:tr>
              <a:tr h="370840">
                <a:tc>
                  <a:txBody>
                    <a:bodyPr/>
                    <a:lstStyle/>
                    <a:p>
                      <a:r>
                        <a:rPr lang="mn-MN" dirty="0" smtClean="0"/>
                        <a:t>       д.</a:t>
                      </a:r>
                      <a:r>
                        <a:rPr lang="mn-MN" baseline="0" dirty="0" smtClean="0"/>
                        <a:t> Ашиглагдсан материалын өртөг</a:t>
                      </a:r>
                      <a:endParaRPr lang="en-US" dirty="0"/>
                    </a:p>
                  </a:txBody>
                  <a:tcPr/>
                </a:tc>
                <a:tc>
                  <a:txBody>
                    <a:bodyPr/>
                    <a:lstStyle/>
                    <a:p>
                      <a:pPr algn="r"/>
                      <a:r>
                        <a:rPr lang="mn-MN" dirty="0" smtClean="0"/>
                        <a:t>1724200</a:t>
                      </a:r>
                      <a:endParaRPr lang="en-US" dirty="0"/>
                    </a:p>
                  </a:txBody>
                  <a:tcPr/>
                </a:tc>
              </a:tr>
              <a:tr h="370840">
                <a:tc>
                  <a:txBody>
                    <a:bodyPr/>
                    <a:lstStyle/>
                    <a:p>
                      <a:r>
                        <a:rPr lang="mn-MN" dirty="0" smtClean="0"/>
                        <a:t>2. Шууд</a:t>
                      </a:r>
                      <a:r>
                        <a:rPr lang="mn-MN" baseline="0" dirty="0" smtClean="0"/>
                        <a:t> хөдөлмөр</a:t>
                      </a:r>
                      <a:endParaRPr lang="en-US" dirty="0"/>
                    </a:p>
                  </a:txBody>
                  <a:tcPr/>
                </a:tc>
                <a:tc>
                  <a:txBody>
                    <a:bodyPr/>
                    <a:lstStyle/>
                    <a:p>
                      <a:pPr algn="r"/>
                      <a:r>
                        <a:rPr lang="mn-MN" dirty="0" smtClean="0"/>
                        <a:t>924710</a:t>
                      </a:r>
                      <a:endParaRPr lang="en-US" dirty="0"/>
                    </a:p>
                  </a:txBody>
                  <a:tcPr/>
                </a:tc>
              </a:tr>
              <a:tr h="370840">
                <a:tc>
                  <a:txBody>
                    <a:bodyPr/>
                    <a:lstStyle/>
                    <a:p>
                      <a:r>
                        <a:rPr lang="mn-MN" dirty="0" smtClean="0"/>
                        <a:t>3. ҮНЗ</a:t>
                      </a:r>
                      <a:endParaRPr lang="en-US" dirty="0"/>
                    </a:p>
                  </a:txBody>
                  <a:tcPr/>
                </a:tc>
                <a:tc>
                  <a:txBody>
                    <a:bodyPr/>
                    <a:lstStyle/>
                    <a:p>
                      <a:pPr algn="r"/>
                      <a:r>
                        <a:rPr lang="mn-MN" dirty="0" smtClean="0"/>
                        <a:t>385815</a:t>
                      </a:r>
                      <a:endParaRPr lang="en-US" dirty="0"/>
                    </a:p>
                  </a:txBody>
                  <a:tcPr/>
                </a:tc>
              </a:tr>
              <a:tr h="370840">
                <a:tc>
                  <a:txBody>
                    <a:bodyPr/>
                    <a:lstStyle/>
                    <a:p>
                      <a:r>
                        <a:rPr lang="mn-MN" dirty="0" smtClean="0"/>
                        <a:t>       Үйлдвэрлэлийн нийт өртөг</a:t>
                      </a:r>
                      <a:endParaRPr lang="en-US" dirty="0"/>
                    </a:p>
                  </a:txBody>
                  <a:tcPr/>
                </a:tc>
                <a:tc>
                  <a:txBody>
                    <a:bodyPr/>
                    <a:lstStyle/>
                    <a:p>
                      <a:pPr algn="r"/>
                      <a:r>
                        <a:rPr lang="mn-MN" dirty="0" smtClean="0"/>
                        <a:t>3034725</a:t>
                      </a:r>
                      <a:endParaRPr lang="en-US" dirty="0"/>
                    </a:p>
                  </a:txBody>
                  <a:tcPr/>
                </a:tc>
              </a:tr>
              <a:tr h="370840">
                <a:tc>
                  <a:txBody>
                    <a:bodyPr/>
                    <a:lstStyle/>
                    <a:p>
                      <a:r>
                        <a:rPr lang="mn-MN" dirty="0" smtClean="0"/>
                        <a:t>4. БМ дах ББ-ний эхний үлдэгдэл /нэмэх</a:t>
                      </a:r>
                      <a:r>
                        <a:rPr lang="mn-MN" baseline="0" dirty="0" smtClean="0"/>
                        <a:t> нь/</a:t>
                      </a:r>
                      <a:endParaRPr lang="en-US" dirty="0"/>
                    </a:p>
                  </a:txBody>
                  <a:tcPr/>
                </a:tc>
                <a:tc>
                  <a:txBody>
                    <a:bodyPr/>
                    <a:lstStyle/>
                    <a:p>
                      <a:pPr algn="r"/>
                      <a:r>
                        <a:rPr lang="mn-MN" dirty="0" smtClean="0"/>
                        <a:t>90140</a:t>
                      </a:r>
                      <a:endParaRPr lang="en-US" dirty="0"/>
                    </a:p>
                  </a:txBody>
                  <a:tcPr/>
                </a:tc>
              </a:tr>
              <a:tr h="370840">
                <a:tc>
                  <a:txBody>
                    <a:bodyPr/>
                    <a:lstStyle/>
                    <a:p>
                      <a:r>
                        <a:rPr lang="mn-MN" dirty="0" smtClean="0"/>
                        <a:t>5. Борлуулахад бэлэн байгаа бүтээгдэхүүний өртөг</a:t>
                      </a:r>
                      <a:endParaRPr lang="en-US" dirty="0"/>
                    </a:p>
                  </a:txBody>
                  <a:tcPr/>
                </a:tc>
                <a:tc>
                  <a:txBody>
                    <a:bodyPr/>
                    <a:lstStyle/>
                    <a:p>
                      <a:pPr algn="r"/>
                      <a:r>
                        <a:rPr lang="mn-MN" dirty="0" smtClean="0"/>
                        <a:t>3124865</a:t>
                      </a:r>
                      <a:endParaRPr lang="en-US" dirty="0"/>
                    </a:p>
                  </a:txBody>
                  <a:tcPr/>
                </a:tc>
              </a:tr>
              <a:tr h="370840">
                <a:tc>
                  <a:txBody>
                    <a:bodyPr/>
                    <a:lstStyle/>
                    <a:p>
                      <a:r>
                        <a:rPr lang="mn-MN" dirty="0" smtClean="0"/>
                        <a:t>6. БМ</a:t>
                      </a:r>
                      <a:r>
                        <a:rPr lang="mn-MN" baseline="0" dirty="0" smtClean="0"/>
                        <a:t> дах ББ-ний эцсийн үлдэгдэл /хасах нь/</a:t>
                      </a:r>
                      <a:endParaRPr lang="en-US" dirty="0"/>
                    </a:p>
                  </a:txBody>
                  <a:tcPr/>
                </a:tc>
                <a:tc>
                  <a:txBody>
                    <a:bodyPr/>
                    <a:lstStyle/>
                    <a:p>
                      <a:pPr algn="r"/>
                      <a:r>
                        <a:rPr lang="mn-MN" dirty="0" smtClean="0"/>
                        <a:t>81675</a:t>
                      </a:r>
                      <a:endParaRPr lang="en-US" dirty="0"/>
                    </a:p>
                  </a:txBody>
                  <a:tcPr/>
                </a:tc>
              </a:tr>
              <a:tr h="370840">
                <a:tc>
                  <a:txBody>
                    <a:bodyPr/>
                    <a:lstStyle/>
                    <a:p>
                      <a:r>
                        <a:rPr lang="mn-MN" dirty="0" smtClean="0"/>
                        <a:t>7. Борлуулсан бүтээгдэхүүний өртөг</a:t>
                      </a:r>
                      <a:endParaRPr lang="en-US" dirty="0"/>
                    </a:p>
                  </a:txBody>
                  <a:tcPr/>
                </a:tc>
                <a:tc>
                  <a:txBody>
                    <a:bodyPr/>
                    <a:lstStyle/>
                    <a:p>
                      <a:pPr algn="r"/>
                      <a:r>
                        <a:rPr lang="mn-MN" dirty="0" smtClean="0"/>
                        <a:t>3043190</a:t>
                      </a:r>
                      <a:endParaRPr lang="en-US" dirty="0"/>
                    </a:p>
                  </a:txBody>
                  <a:tcPr/>
                </a:tc>
              </a:tr>
            </a:tbl>
          </a:graphicData>
        </a:graphic>
      </p:graphicFrame>
    </p:spTree>
    <p:extLst>
      <p:ext uri="{BB962C8B-B14F-4D97-AF65-F5344CB8AC3E}">
        <p14:creationId xmlns:p14="http://schemas.microsoft.com/office/powerpoint/2010/main" val="13265165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Маркетингийн зарлын төсөв</a:t>
            </a:r>
            <a:endParaRPr lang="en-US" dirty="0"/>
          </a:p>
        </p:txBody>
      </p:sp>
      <p:sp>
        <p:nvSpPr>
          <p:cNvPr id="3" name="Content Placeholder 2"/>
          <p:cNvSpPr>
            <a:spLocks noGrp="1"/>
          </p:cNvSpPr>
          <p:nvPr>
            <p:ph idx="1"/>
          </p:nvPr>
        </p:nvSpPr>
        <p:spPr/>
        <p:txBody>
          <a:bodyPr>
            <a:noAutofit/>
          </a:bodyPr>
          <a:lstStyle/>
          <a:p>
            <a:r>
              <a:rPr lang="mn-MN" sz="2800" dirty="0" smtClean="0"/>
              <a:t>Компаний маркетингийн үйл ажиллагаа нь хоёр категорт хуваагдана.</a:t>
            </a:r>
          </a:p>
          <a:p>
            <a:pPr marL="457200" indent="-457200">
              <a:buFont typeface="+mj-lt"/>
              <a:buAutoNum type="arabicPeriod"/>
            </a:pPr>
            <a:r>
              <a:rPr lang="mn-MN" sz="2800" dirty="0" smtClean="0"/>
              <a:t>Худалдан борлуулах болон реклам сурталчилгааны функц</a:t>
            </a:r>
          </a:p>
          <a:p>
            <a:pPr marL="457200" indent="-457200">
              <a:buFont typeface="+mj-lt"/>
              <a:buAutoNum type="arabicPeriod"/>
            </a:pPr>
            <a:r>
              <a:rPr lang="mn-MN" sz="2800" dirty="0" smtClean="0"/>
              <a:t>Агуулахын, баглаа боодлын, тээвэрлэлтын, зээл ба авлага цуглуулалт, НББ-н функц</a:t>
            </a:r>
          </a:p>
          <a:p>
            <a:pPr marL="0" indent="0">
              <a:buNone/>
            </a:pPr>
            <a:r>
              <a:rPr lang="mn-MN" sz="2800" dirty="0" smtClean="0"/>
              <a:t>Компанийн удирдлага нь маркетингийн үйл ажиллагаатай холбоотой зардлуудын төсвийн тооцоог бэлтгэдэг. Зарим тооцоолол нь хувь хүний үзэл бодол дээр тулгуурлах ба зарим тохиолдолд хэд хэдэн жилүүдийн өртгийн туршлага дээр үндэслэн таамаглаж байгаа борлуулалтын зардлыг зохицуулдаг.</a:t>
            </a:r>
            <a:endParaRPr lang="en-US" sz="2800" dirty="0"/>
          </a:p>
        </p:txBody>
      </p:sp>
    </p:spTree>
    <p:extLst>
      <p:ext uri="{BB962C8B-B14F-4D97-AF65-F5344CB8AC3E}">
        <p14:creationId xmlns:p14="http://schemas.microsoft.com/office/powerpoint/2010/main" val="9004867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Удирдлагын зардлын төсөв</a:t>
            </a:r>
            <a:endParaRPr lang="en-US" dirty="0"/>
          </a:p>
        </p:txBody>
      </p:sp>
      <p:sp>
        <p:nvSpPr>
          <p:cNvPr id="3" name="Content Placeholder 2"/>
          <p:cNvSpPr>
            <a:spLocks noGrp="1"/>
          </p:cNvSpPr>
          <p:nvPr>
            <p:ph idx="1"/>
          </p:nvPr>
        </p:nvSpPr>
        <p:spPr>
          <a:xfrm>
            <a:off x="1097280" y="1737360"/>
            <a:ext cx="10058400" cy="4131734"/>
          </a:xfrm>
        </p:spPr>
        <p:txBody>
          <a:bodyPr>
            <a:noAutofit/>
          </a:bodyPr>
          <a:lstStyle/>
          <a:p>
            <a:pPr algn="just"/>
            <a:r>
              <a:rPr lang="mn-MN" sz="2800" dirty="0" smtClean="0"/>
              <a:t>Удирдлагын зардал нь захирлуудын цалин хөлс, хувьцаат капиталын татвар, нягтлан бодогч, хуульч, инженерийн мэргэжлийн үйлчилгээний зардал гэх мэт зардлыг багтаана. Түүнчлэн энэ зардлын бүрэлдэхүүнд худалдан авалтын, инженерийн, судалгаа шинжилгээний, удирлагын функц бүхий үйлдвэрлэлийн болон борлуулалтын зардлууд орно. Удирдлагын зардлын төсөвлөлт болон хяналт нь байнга бэрхшээлтэй тулгарч байдаг. Учир нь эдгээр тодорхой зардлуудад хяналт тавих хариуцлага бүхий хүнийг тодорхойлж болдоггүйд оршино. Гүйцэтгэх ажилтанууд тухайлбал: нярав, хянагч, ерөнхий Нябо эсвэл менежерийн хяналтаар болон хууль зүйн дагуу зардлын зүйл ангийг зөв тогтоох оролдлого хийж байна. </a:t>
            </a:r>
            <a:endParaRPr lang="en-US" sz="2800" dirty="0"/>
          </a:p>
        </p:txBody>
      </p:sp>
    </p:spTree>
    <p:extLst>
      <p:ext uri="{BB962C8B-B14F-4D97-AF65-F5344CB8AC3E}">
        <p14:creationId xmlns:p14="http://schemas.microsoft.com/office/powerpoint/2010/main" val="6450502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Төсөвлөгдсөн орлогын тайлан</a:t>
            </a:r>
            <a:endParaRPr lang="en-US" dirty="0"/>
          </a:p>
        </p:txBody>
      </p:sp>
      <p:sp>
        <p:nvSpPr>
          <p:cNvPr id="3" name="Content Placeholder 2"/>
          <p:cNvSpPr>
            <a:spLocks noGrp="1"/>
          </p:cNvSpPr>
          <p:nvPr>
            <p:ph idx="1"/>
          </p:nvPr>
        </p:nvSpPr>
        <p:spPr>
          <a:xfrm>
            <a:off x="1097280" y="1845733"/>
            <a:ext cx="10058400" cy="4500475"/>
          </a:xfrm>
        </p:spPr>
        <p:txBody>
          <a:bodyPr>
            <a:normAutofit/>
          </a:bodyPr>
          <a:lstStyle/>
          <a:p>
            <a:pPr algn="just"/>
            <a:r>
              <a:rPr lang="mn-MN" sz="4400" dirty="0" smtClean="0"/>
              <a:t>Төсөвлөгдсөн орлогын тайлан нь  үйлдвэрлэлийн болон борлуулалтын зардлын төсвийн хураангуй юм. Энэ тайланг сар улирлаар үзүүлж болохоос гадна бүтээгдэхүүн бүрээр эсвэл зах зээлийн бүс бүрээр системчлэн харуулж болно.</a:t>
            </a:r>
          </a:p>
          <a:p>
            <a:endParaRPr lang="en-US" dirty="0"/>
          </a:p>
        </p:txBody>
      </p:sp>
    </p:spTree>
    <p:extLst>
      <p:ext uri="{BB962C8B-B14F-4D97-AF65-F5344CB8AC3E}">
        <p14:creationId xmlns:p14="http://schemas.microsoft.com/office/powerpoint/2010/main" val="37729205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96032583"/>
              </p:ext>
            </p:extLst>
          </p:nvPr>
        </p:nvGraphicFramePr>
        <p:xfrm>
          <a:off x="1028725" y="150126"/>
          <a:ext cx="10058400" cy="5933440"/>
        </p:xfrm>
        <a:graphic>
          <a:graphicData uri="http://schemas.openxmlformats.org/drawingml/2006/table">
            <a:tbl>
              <a:tblPr firstRow="1" bandRow="1">
                <a:tableStyleId>{5C22544A-7EE6-4342-B048-85BDC9FD1C3A}</a:tableStyleId>
              </a:tblPr>
              <a:tblGrid>
                <a:gridCol w="5494905"/>
                <a:gridCol w="2238233"/>
                <a:gridCol w="2325262"/>
              </a:tblGrid>
              <a:tr h="370840">
                <a:tc gridSpan="3">
                  <a:txBody>
                    <a:bodyPr/>
                    <a:lstStyle/>
                    <a:p>
                      <a:pPr algn="ctr"/>
                      <a:r>
                        <a:rPr lang="mn-MN" dirty="0" smtClean="0"/>
                        <a:t>ХХХ компани</a:t>
                      </a:r>
                      <a:endParaRPr lang="en-US" dirty="0"/>
                    </a:p>
                  </a:txBody>
                  <a:tcPr/>
                </a:tc>
                <a:tc hMerge="1">
                  <a:txBody>
                    <a:bodyPr/>
                    <a:lstStyle/>
                    <a:p>
                      <a:endParaRPr lang="en-US"/>
                    </a:p>
                  </a:txBody>
                  <a:tcPr/>
                </a:tc>
                <a:tc hMerge="1">
                  <a:txBody>
                    <a:bodyPr/>
                    <a:lstStyle/>
                    <a:p>
                      <a:endParaRPr lang="en-US"/>
                    </a:p>
                  </a:txBody>
                  <a:tcPr/>
                </a:tc>
              </a:tr>
              <a:tr h="370840">
                <a:tc gridSpan="3">
                  <a:txBody>
                    <a:bodyPr/>
                    <a:lstStyle/>
                    <a:p>
                      <a:pPr algn="ctr"/>
                      <a:r>
                        <a:rPr lang="mn-MN" b="1" dirty="0" smtClean="0"/>
                        <a:t>Төсөвлөгдсөн орлогын тайлан</a:t>
                      </a:r>
                      <a:endParaRPr lang="en-US" b="1" dirty="0"/>
                    </a:p>
                  </a:txBody>
                  <a:tcPr/>
                </a:tc>
                <a:tc hMerge="1">
                  <a:txBody>
                    <a:bodyPr/>
                    <a:lstStyle/>
                    <a:p>
                      <a:endParaRPr lang="en-US"/>
                    </a:p>
                  </a:txBody>
                  <a:tcPr/>
                </a:tc>
                <a:tc hMerge="1">
                  <a:txBody>
                    <a:bodyPr/>
                    <a:lstStyle/>
                    <a:p>
                      <a:endParaRPr lang="en-US"/>
                    </a:p>
                  </a:txBody>
                  <a:tcPr/>
                </a:tc>
              </a:tr>
              <a:tr h="37084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n-MN" dirty="0" smtClean="0"/>
                        <a:t>20... оны 12 сарын 31</a:t>
                      </a:r>
                      <a:endParaRPr lang="en-US" dirty="0" smtClean="0"/>
                    </a:p>
                  </a:txBody>
                  <a:tcPr/>
                </a:tc>
                <a:tc hMerge="1">
                  <a:txBody>
                    <a:bodyPr/>
                    <a:lstStyle/>
                    <a:p>
                      <a:endParaRPr lang="en-US"/>
                    </a:p>
                  </a:txBody>
                  <a:tcPr/>
                </a:tc>
                <a:tc hMerge="1">
                  <a:txBody>
                    <a:bodyPr/>
                    <a:lstStyle/>
                    <a:p>
                      <a:endParaRPr lang="en-US"/>
                    </a:p>
                  </a:txBody>
                  <a:tcPr/>
                </a:tc>
              </a:tr>
              <a:tr h="370840">
                <a:tc>
                  <a:txBody>
                    <a:bodyPr/>
                    <a:lstStyle/>
                    <a:p>
                      <a:endParaRPr lang="en-US"/>
                    </a:p>
                  </a:txBody>
                  <a:tcPr/>
                </a:tc>
                <a:tc>
                  <a:txBody>
                    <a:bodyPr/>
                    <a:lstStyle/>
                    <a:p>
                      <a:r>
                        <a:rPr lang="mn-MN" dirty="0" smtClean="0"/>
                        <a:t>Дүн </a:t>
                      </a:r>
                      <a:endParaRPr lang="en-US" dirty="0"/>
                    </a:p>
                  </a:txBody>
                  <a:tcPr/>
                </a:tc>
                <a:tc>
                  <a:txBody>
                    <a:bodyPr/>
                    <a:lstStyle/>
                    <a:p>
                      <a:r>
                        <a:rPr lang="mn-MN" dirty="0" smtClean="0"/>
                        <a:t>Борлуулалтын хувь</a:t>
                      </a:r>
                      <a:endParaRPr lang="en-US" dirty="0"/>
                    </a:p>
                  </a:txBody>
                  <a:tcPr/>
                </a:tc>
              </a:tr>
              <a:tr h="370840">
                <a:tc>
                  <a:txBody>
                    <a:bodyPr/>
                    <a:lstStyle/>
                    <a:p>
                      <a:r>
                        <a:rPr lang="mn-MN" dirty="0" smtClean="0"/>
                        <a:t>1. Борлуулалт </a:t>
                      </a:r>
                      <a:endParaRPr lang="en-US" dirty="0"/>
                    </a:p>
                  </a:txBody>
                  <a:tcPr/>
                </a:tc>
                <a:tc>
                  <a:txBody>
                    <a:bodyPr/>
                    <a:lstStyle/>
                    <a:p>
                      <a:r>
                        <a:rPr lang="mn-MN" dirty="0" smtClean="0"/>
                        <a:t>4550000</a:t>
                      </a:r>
                      <a:endParaRPr lang="en-US" dirty="0"/>
                    </a:p>
                  </a:txBody>
                  <a:tcPr/>
                </a:tc>
                <a:tc>
                  <a:txBody>
                    <a:bodyPr/>
                    <a:lstStyle/>
                    <a:p>
                      <a:r>
                        <a:rPr lang="mn-MN" dirty="0" smtClean="0"/>
                        <a:t>100</a:t>
                      </a:r>
                      <a:endParaRPr lang="en-US" dirty="0"/>
                    </a:p>
                  </a:txBody>
                  <a:tcPr/>
                </a:tc>
              </a:tr>
              <a:tr h="370840">
                <a:tc>
                  <a:txBody>
                    <a:bodyPr/>
                    <a:lstStyle/>
                    <a:p>
                      <a:r>
                        <a:rPr lang="mn-MN" dirty="0" smtClean="0"/>
                        <a:t>2. ББӨ</a:t>
                      </a:r>
                      <a:endParaRPr lang="en-US" dirty="0"/>
                    </a:p>
                  </a:txBody>
                  <a:tcPr/>
                </a:tc>
                <a:tc>
                  <a:txBody>
                    <a:bodyPr/>
                    <a:lstStyle/>
                    <a:p>
                      <a:r>
                        <a:rPr lang="mn-MN" dirty="0" smtClean="0"/>
                        <a:t>3043190</a:t>
                      </a:r>
                      <a:endParaRPr lang="en-US" dirty="0"/>
                    </a:p>
                  </a:txBody>
                  <a:tcPr/>
                </a:tc>
                <a:tc>
                  <a:txBody>
                    <a:bodyPr/>
                    <a:lstStyle/>
                    <a:p>
                      <a:r>
                        <a:rPr lang="mn-MN" dirty="0" smtClean="0"/>
                        <a:t>66,9</a:t>
                      </a:r>
                      <a:endParaRPr lang="en-US" dirty="0"/>
                    </a:p>
                  </a:txBody>
                  <a:tcPr/>
                </a:tc>
              </a:tr>
              <a:tr h="370840">
                <a:tc>
                  <a:txBody>
                    <a:bodyPr/>
                    <a:lstStyle/>
                    <a:p>
                      <a:r>
                        <a:rPr lang="mn-MN" dirty="0" smtClean="0"/>
                        <a:t>3. Нийт ашиг /1-2/</a:t>
                      </a:r>
                      <a:endParaRPr lang="en-US" dirty="0"/>
                    </a:p>
                  </a:txBody>
                  <a:tcPr/>
                </a:tc>
                <a:tc>
                  <a:txBody>
                    <a:bodyPr/>
                    <a:lstStyle/>
                    <a:p>
                      <a:r>
                        <a:rPr lang="mn-MN" dirty="0" smtClean="0"/>
                        <a:t>1506810</a:t>
                      </a:r>
                      <a:endParaRPr lang="en-US" dirty="0"/>
                    </a:p>
                  </a:txBody>
                  <a:tcPr/>
                </a:tc>
                <a:tc>
                  <a:txBody>
                    <a:bodyPr/>
                    <a:lstStyle/>
                    <a:p>
                      <a:r>
                        <a:rPr lang="mn-MN" dirty="0" smtClean="0"/>
                        <a:t>33,1</a:t>
                      </a:r>
                      <a:endParaRPr lang="en-US" dirty="0"/>
                    </a:p>
                  </a:txBody>
                  <a:tcPr/>
                </a:tc>
              </a:tr>
              <a:tr h="370840">
                <a:tc>
                  <a:txBody>
                    <a:bodyPr/>
                    <a:lstStyle/>
                    <a:p>
                      <a:r>
                        <a:rPr lang="mn-MN" dirty="0" smtClean="0"/>
                        <a:t>4. Үйл ажиллагааны зардлууд. Үүнээс:</a:t>
                      </a:r>
                      <a:endParaRPr lang="en-US" dirty="0"/>
                    </a:p>
                  </a:txBody>
                  <a:tcPr/>
                </a:tc>
                <a:tc>
                  <a:txBody>
                    <a:bodyPr/>
                    <a:lstStyle/>
                    <a:p>
                      <a:r>
                        <a:rPr lang="mn-MN" dirty="0" smtClean="0"/>
                        <a:t>720000</a:t>
                      </a:r>
                      <a:endParaRPr lang="en-US" dirty="0"/>
                    </a:p>
                  </a:txBody>
                  <a:tcPr/>
                </a:tc>
                <a:tc>
                  <a:txBody>
                    <a:bodyPr/>
                    <a:lstStyle/>
                    <a:p>
                      <a:r>
                        <a:rPr lang="mn-MN" dirty="0" smtClean="0"/>
                        <a:t>15,8</a:t>
                      </a:r>
                      <a:endParaRPr lang="en-US" dirty="0"/>
                    </a:p>
                  </a:txBody>
                  <a:tcPr/>
                </a:tc>
              </a:tr>
              <a:tr h="370840">
                <a:tc>
                  <a:txBody>
                    <a:bodyPr/>
                    <a:lstStyle/>
                    <a:p>
                      <a:r>
                        <a:rPr lang="mn-MN" dirty="0" smtClean="0"/>
                        <a:t>     а. Борлуулалтын зардал</a:t>
                      </a:r>
                      <a:endParaRPr lang="en-US" dirty="0"/>
                    </a:p>
                  </a:txBody>
                  <a:tcPr/>
                </a:tc>
                <a:tc>
                  <a:txBody>
                    <a:bodyPr/>
                    <a:lstStyle/>
                    <a:p>
                      <a:r>
                        <a:rPr lang="mn-MN" dirty="0" smtClean="0"/>
                        <a:t>450000</a:t>
                      </a:r>
                      <a:endParaRPr lang="en-US" dirty="0"/>
                    </a:p>
                  </a:txBody>
                  <a:tcPr/>
                </a:tc>
                <a:tc>
                  <a:txBody>
                    <a:bodyPr/>
                    <a:lstStyle/>
                    <a:p>
                      <a:r>
                        <a:rPr lang="mn-MN" dirty="0" smtClean="0"/>
                        <a:t>9,9</a:t>
                      </a:r>
                      <a:endParaRPr lang="en-US" dirty="0"/>
                    </a:p>
                  </a:txBody>
                  <a:tcPr/>
                </a:tc>
              </a:tr>
              <a:tr h="370840">
                <a:tc>
                  <a:txBody>
                    <a:bodyPr/>
                    <a:lstStyle/>
                    <a:p>
                      <a:r>
                        <a:rPr lang="mn-MN" dirty="0" smtClean="0"/>
                        <a:t>     б.</a:t>
                      </a:r>
                      <a:r>
                        <a:rPr lang="mn-MN" baseline="0" dirty="0" smtClean="0"/>
                        <a:t> Удирдлагын зардал</a:t>
                      </a:r>
                      <a:endParaRPr lang="en-US" dirty="0"/>
                    </a:p>
                  </a:txBody>
                  <a:tcPr/>
                </a:tc>
                <a:tc>
                  <a:txBody>
                    <a:bodyPr/>
                    <a:lstStyle/>
                    <a:p>
                      <a:r>
                        <a:rPr lang="mn-MN" dirty="0" smtClean="0"/>
                        <a:t>270000</a:t>
                      </a:r>
                      <a:endParaRPr lang="en-US" dirty="0"/>
                    </a:p>
                  </a:txBody>
                  <a:tcPr/>
                </a:tc>
                <a:tc>
                  <a:txBody>
                    <a:bodyPr/>
                    <a:lstStyle/>
                    <a:p>
                      <a:r>
                        <a:rPr lang="mn-MN" dirty="0" smtClean="0"/>
                        <a:t>5,9</a:t>
                      </a:r>
                      <a:endParaRPr lang="en-US" dirty="0"/>
                    </a:p>
                  </a:txBody>
                  <a:tcPr/>
                </a:tc>
              </a:tr>
              <a:tr h="370840">
                <a:tc>
                  <a:txBody>
                    <a:bodyPr/>
                    <a:lstStyle/>
                    <a:p>
                      <a:r>
                        <a:rPr lang="mn-MN" dirty="0" smtClean="0"/>
                        <a:t>5. Үндсэн үйл ажиллагааны зардал /3-4/</a:t>
                      </a:r>
                      <a:endParaRPr lang="en-US" dirty="0"/>
                    </a:p>
                  </a:txBody>
                  <a:tcPr/>
                </a:tc>
                <a:tc>
                  <a:txBody>
                    <a:bodyPr/>
                    <a:lstStyle/>
                    <a:p>
                      <a:r>
                        <a:rPr lang="mn-MN" dirty="0" smtClean="0"/>
                        <a:t>786810</a:t>
                      </a:r>
                      <a:endParaRPr lang="en-US" dirty="0"/>
                    </a:p>
                  </a:txBody>
                  <a:tcPr/>
                </a:tc>
                <a:tc>
                  <a:txBody>
                    <a:bodyPr/>
                    <a:lstStyle/>
                    <a:p>
                      <a:r>
                        <a:rPr lang="mn-MN" dirty="0" smtClean="0"/>
                        <a:t>17,3</a:t>
                      </a:r>
                      <a:endParaRPr lang="en-US" dirty="0"/>
                    </a:p>
                  </a:txBody>
                  <a:tcPr/>
                </a:tc>
              </a:tr>
              <a:tr h="370840">
                <a:tc>
                  <a:txBody>
                    <a:bodyPr/>
                    <a:lstStyle/>
                    <a:p>
                      <a:r>
                        <a:rPr lang="mn-MN" dirty="0" smtClean="0"/>
                        <a:t>6. Бусад орлого зардал /зөрүү/</a:t>
                      </a:r>
                      <a:endParaRPr lang="en-US" dirty="0"/>
                    </a:p>
                  </a:txBody>
                  <a:tcPr/>
                </a:tc>
                <a:tc>
                  <a:txBody>
                    <a:bodyPr/>
                    <a:lstStyle/>
                    <a:p>
                      <a:r>
                        <a:rPr lang="mn-MN" dirty="0" smtClean="0"/>
                        <a:t>35000</a:t>
                      </a:r>
                      <a:endParaRPr lang="en-US" dirty="0"/>
                    </a:p>
                  </a:txBody>
                  <a:tcPr/>
                </a:tc>
                <a:tc>
                  <a:txBody>
                    <a:bodyPr/>
                    <a:lstStyle/>
                    <a:p>
                      <a:r>
                        <a:rPr lang="mn-MN" dirty="0" smtClean="0"/>
                        <a:t>0,8</a:t>
                      </a:r>
                      <a:endParaRPr lang="en-US" dirty="0"/>
                    </a:p>
                  </a:txBody>
                  <a:tcPr/>
                </a:tc>
              </a:tr>
              <a:tr h="370840">
                <a:tc>
                  <a:txBody>
                    <a:bodyPr/>
                    <a:lstStyle/>
                    <a:p>
                      <a:r>
                        <a:rPr lang="mn-MN" dirty="0" smtClean="0"/>
                        <a:t>7. Татварын өмнөх ашиг /5-6/</a:t>
                      </a:r>
                      <a:endParaRPr lang="en-US" dirty="0"/>
                    </a:p>
                  </a:txBody>
                  <a:tcPr/>
                </a:tc>
                <a:tc>
                  <a:txBody>
                    <a:bodyPr/>
                    <a:lstStyle/>
                    <a:p>
                      <a:r>
                        <a:rPr lang="mn-MN" dirty="0" smtClean="0"/>
                        <a:t>751810</a:t>
                      </a:r>
                      <a:endParaRPr lang="en-US" dirty="0"/>
                    </a:p>
                  </a:txBody>
                  <a:tcPr/>
                </a:tc>
                <a:tc>
                  <a:txBody>
                    <a:bodyPr/>
                    <a:lstStyle/>
                    <a:p>
                      <a:r>
                        <a:rPr lang="mn-MN" dirty="0" smtClean="0"/>
                        <a:t>16,5</a:t>
                      </a:r>
                      <a:endParaRPr lang="en-US" dirty="0"/>
                    </a:p>
                  </a:txBody>
                  <a:tcPr/>
                </a:tc>
              </a:tr>
              <a:tr h="370840">
                <a:tc>
                  <a:txBody>
                    <a:bodyPr/>
                    <a:lstStyle/>
                    <a:p>
                      <a:r>
                        <a:rPr lang="mn-MN" dirty="0" smtClean="0"/>
                        <a:t>8. Орлогын татвар /10%/</a:t>
                      </a:r>
                      <a:endParaRPr lang="en-US" dirty="0"/>
                    </a:p>
                  </a:txBody>
                  <a:tcPr/>
                </a:tc>
                <a:tc>
                  <a:txBody>
                    <a:bodyPr/>
                    <a:lstStyle/>
                    <a:p>
                      <a:r>
                        <a:rPr lang="mn-MN" dirty="0" smtClean="0"/>
                        <a:t>75181</a:t>
                      </a:r>
                      <a:endParaRPr lang="en-US" dirty="0"/>
                    </a:p>
                  </a:txBody>
                  <a:tcPr/>
                </a:tc>
                <a:tc>
                  <a:txBody>
                    <a:bodyPr/>
                    <a:lstStyle/>
                    <a:p>
                      <a:r>
                        <a:rPr lang="mn-MN" dirty="0" smtClean="0"/>
                        <a:t>1,6</a:t>
                      </a:r>
                      <a:endParaRPr lang="en-US" dirty="0"/>
                    </a:p>
                  </a:txBody>
                  <a:tcPr/>
                </a:tc>
              </a:tr>
              <a:tr h="370840">
                <a:tc>
                  <a:txBody>
                    <a:bodyPr/>
                    <a:lstStyle/>
                    <a:p>
                      <a:r>
                        <a:rPr lang="mn-MN" dirty="0" smtClean="0"/>
                        <a:t>9. Цэвэр ашиг /7-8/</a:t>
                      </a:r>
                      <a:endParaRPr lang="en-US" dirty="0"/>
                    </a:p>
                  </a:txBody>
                  <a:tcPr/>
                </a:tc>
                <a:tc>
                  <a:txBody>
                    <a:bodyPr/>
                    <a:lstStyle/>
                    <a:p>
                      <a:r>
                        <a:rPr lang="mn-MN" dirty="0" smtClean="0"/>
                        <a:t>676629</a:t>
                      </a:r>
                      <a:endParaRPr lang="en-US" dirty="0"/>
                    </a:p>
                  </a:txBody>
                  <a:tcPr/>
                </a:tc>
                <a:tc>
                  <a:txBody>
                    <a:bodyPr/>
                    <a:lstStyle/>
                    <a:p>
                      <a:r>
                        <a:rPr lang="mn-MN" dirty="0" smtClean="0"/>
                        <a:t>14,8</a:t>
                      </a:r>
                      <a:endParaRPr lang="en-US" dirty="0"/>
                    </a:p>
                  </a:txBody>
                  <a:tcPr/>
                </a:tc>
              </a:tr>
              <a:tr h="370840">
                <a:tc gridSpan="3">
                  <a:txBody>
                    <a:bodyPr/>
                    <a:lstStyle/>
                    <a:p>
                      <a:r>
                        <a:rPr lang="mn-MN" dirty="0" smtClean="0"/>
                        <a:t>Цэвэр ашиг нь нийт борлуулалтын орлогын 14,8% нь болж байна.</a:t>
                      </a:r>
                      <a:endParaRPr lang="en-US" dirty="0"/>
                    </a:p>
                  </a:txBody>
                  <a:tcPr/>
                </a:tc>
                <a:tc hMerge="1">
                  <a:txBody>
                    <a:bodyPr/>
                    <a:lstStyle/>
                    <a:p>
                      <a:endParaRPr lang="en-US" dirty="0"/>
                    </a:p>
                  </a:txBody>
                  <a:tcPr/>
                </a:tc>
                <a:tc hMerge="1">
                  <a:txBody>
                    <a:bodyPr/>
                    <a:lstStyle/>
                    <a:p>
                      <a:endParaRPr lang="en-US" dirty="0"/>
                    </a:p>
                  </a:txBody>
                  <a:tcPr/>
                </a:tc>
              </a:tr>
            </a:tbl>
          </a:graphicData>
        </a:graphic>
      </p:graphicFrame>
    </p:spTree>
    <p:extLst>
      <p:ext uri="{BB962C8B-B14F-4D97-AF65-F5344CB8AC3E}">
        <p14:creationId xmlns:p14="http://schemas.microsoft.com/office/powerpoint/2010/main" val="341442960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Төсөвлөгдсөн үлдэгдэл баланс</a:t>
            </a:r>
            <a:endParaRPr lang="en-US" dirty="0"/>
          </a:p>
        </p:txBody>
      </p:sp>
      <p:sp>
        <p:nvSpPr>
          <p:cNvPr id="3" name="Content Placeholder 2"/>
          <p:cNvSpPr>
            <a:spLocks noGrp="1"/>
          </p:cNvSpPr>
          <p:nvPr>
            <p:ph idx="1"/>
          </p:nvPr>
        </p:nvSpPr>
        <p:spPr>
          <a:xfrm>
            <a:off x="1097280" y="1637731"/>
            <a:ext cx="10058400" cy="4231363"/>
          </a:xfrm>
        </p:spPr>
        <p:txBody>
          <a:bodyPr>
            <a:noAutofit/>
          </a:bodyPr>
          <a:lstStyle/>
          <a:p>
            <a:pPr algn="just"/>
            <a:r>
              <a:rPr lang="mn-MN" sz="2800" dirty="0" smtClean="0"/>
              <a:t>Төсвийн хугацааны эхэн дэх үлдэгдэл баланс нь төсвийн хугацааны эцсээрх төсөвлөгдсөн үлдэгдэл балансыг бэлтгэх эхлэлийн цэг болдог. </a:t>
            </a:r>
            <a:r>
              <a:rPr lang="mn-MN" sz="2800" dirty="0"/>
              <a:t> </a:t>
            </a:r>
            <a:r>
              <a:rPr lang="mn-MN" sz="2800" dirty="0" smtClean="0"/>
              <a:t>Төсөвлөгдсөн үлдэгдэл балансыг бэлтгэх нь дараах хэд хэдэн давуу тал бүхий үр дүнг үзүүлдэг. Үүнд: </a:t>
            </a:r>
          </a:p>
          <a:p>
            <a:pPr marL="457200" indent="-457200" algn="just">
              <a:buFont typeface="+mj-lt"/>
              <a:buAutoNum type="arabicPeriod"/>
            </a:pPr>
            <a:r>
              <a:rPr lang="mn-MN" sz="2800" dirty="0" smtClean="0"/>
              <a:t>Компанийн удирдлага нь өөрчлөлт хийхийг хүсч болох тааламжгүй түвшин харьцаануудыг илрүүлдэг давуу талтай.</a:t>
            </a:r>
          </a:p>
          <a:p>
            <a:pPr marL="457200" indent="-457200">
              <a:buFont typeface="+mj-lt"/>
              <a:buAutoNum type="arabicPeriod"/>
            </a:pPr>
            <a:r>
              <a:rPr lang="mn-MN" sz="2800" dirty="0" smtClean="0"/>
              <a:t>Бусад бүх төсвийг нариывчлан шалгах боломж олгодог.</a:t>
            </a:r>
          </a:p>
          <a:p>
            <a:pPr marL="457200" indent="-457200" algn="just">
              <a:buFont typeface="+mj-lt"/>
              <a:buAutoNum type="arabicPeriod"/>
            </a:pPr>
            <a:r>
              <a:rPr lang="mn-MN" sz="2800" dirty="0" smtClean="0"/>
              <a:t>Хөрөнгө оруулалтын өгөөжийн харьцааг цэвэр ашгийн үзүүлэлтээр тооцох боломжтой. Хөрөнгө оруулалтын өгөөж хангалтгүй байвал төсвийн өөрчлөлт хэрэгтэй гэдгийг харуулж байгаа хэрэг юм.</a:t>
            </a:r>
            <a:endParaRPr lang="en-US" sz="2800" dirty="0"/>
          </a:p>
        </p:txBody>
      </p:sp>
    </p:spTree>
    <p:extLst>
      <p:ext uri="{BB962C8B-B14F-4D97-AF65-F5344CB8AC3E}">
        <p14:creationId xmlns:p14="http://schemas.microsoft.com/office/powerpoint/2010/main" val="33745615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693712847"/>
              </p:ext>
            </p:extLst>
          </p:nvPr>
        </p:nvGraphicFramePr>
        <p:xfrm>
          <a:off x="1042372" y="0"/>
          <a:ext cx="10058400" cy="7416800"/>
        </p:xfrm>
        <a:graphic>
          <a:graphicData uri="http://schemas.openxmlformats.org/drawingml/2006/table">
            <a:tbl>
              <a:tblPr firstRow="1" bandRow="1">
                <a:tableStyleId>{5C22544A-7EE6-4342-B048-85BDC9FD1C3A}</a:tableStyleId>
              </a:tblPr>
              <a:tblGrid>
                <a:gridCol w="4976291"/>
                <a:gridCol w="2634018"/>
                <a:gridCol w="2448091"/>
              </a:tblGrid>
              <a:tr h="370840">
                <a:tc gridSpan="3">
                  <a:txBody>
                    <a:bodyPr/>
                    <a:lstStyle/>
                    <a:p>
                      <a:pPr algn="ctr"/>
                      <a:r>
                        <a:rPr lang="mn-MN" dirty="0" smtClean="0"/>
                        <a:t>ХХХ компани</a:t>
                      </a:r>
                      <a:endParaRPr lang="en-US" dirty="0"/>
                    </a:p>
                  </a:txBody>
                  <a:tcPr/>
                </a:tc>
                <a:tc hMerge="1">
                  <a:txBody>
                    <a:bodyPr/>
                    <a:lstStyle/>
                    <a:p>
                      <a:endParaRPr lang="en-US"/>
                    </a:p>
                  </a:txBody>
                  <a:tcPr/>
                </a:tc>
                <a:tc hMerge="1">
                  <a:txBody>
                    <a:bodyPr/>
                    <a:lstStyle/>
                    <a:p>
                      <a:endParaRPr lang="en-US"/>
                    </a:p>
                  </a:txBody>
                  <a:tcPr/>
                </a:tc>
              </a:tr>
              <a:tr h="370840">
                <a:tc gridSpan="3">
                  <a:txBody>
                    <a:bodyPr/>
                    <a:lstStyle/>
                    <a:p>
                      <a:pPr algn="ctr"/>
                      <a:r>
                        <a:rPr lang="mn-MN" b="1" dirty="0" smtClean="0"/>
                        <a:t>Төсөвлөгдсөн үлдэгдэл баланс</a:t>
                      </a:r>
                      <a:endParaRPr lang="en-US" b="1" dirty="0"/>
                    </a:p>
                  </a:txBody>
                  <a:tcPr/>
                </a:tc>
                <a:tc hMerge="1">
                  <a:txBody>
                    <a:bodyPr/>
                    <a:lstStyle/>
                    <a:p>
                      <a:endParaRPr lang="en-US" dirty="0"/>
                    </a:p>
                  </a:txBody>
                  <a:tcPr/>
                </a:tc>
                <a:tc hMerge="1">
                  <a:txBody>
                    <a:bodyPr/>
                    <a:lstStyle/>
                    <a:p>
                      <a:endParaRPr lang="en-US"/>
                    </a:p>
                  </a:txBody>
                  <a:tcPr/>
                </a:tc>
              </a:tr>
              <a:tr h="370840">
                <a:tc gridSpan="3">
                  <a:txBody>
                    <a:bodyPr/>
                    <a:lstStyle/>
                    <a:p>
                      <a:pPr algn="ctr"/>
                      <a:r>
                        <a:rPr lang="mn-MN" dirty="0" smtClean="0"/>
                        <a:t>20... оны 12 сарын 31 /төг/</a:t>
                      </a:r>
                      <a:endParaRPr lang="en-US" dirty="0"/>
                    </a:p>
                  </a:txBody>
                  <a:tcPr/>
                </a:tc>
                <a:tc hMerge="1">
                  <a:txBody>
                    <a:bodyPr/>
                    <a:lstStyle/>
                    <a:p>
                      <a:endParaRPr lang="en-US" dirty="0"/>
                    </a:p>
                  </a:txBody>
                  <a:tcPr/>
                </a:tc>
                <a:tc hMerge="1">
                  <a:txBody>
                    <a:bodyPr/>
                    <a:lstStyle/>
                    <a:p>
                      <a:endParaRPr lang="en-US"/>
                    </a:p>
                  </a:txBody>
                  <a:tcPr/>
                </a:tc>
              </a:tr>
              <a:tr h="370840">
                <a:tc>
                  <a:txBody>
                    <a:bodyPr/>
                    <a:lstStyle/>
                    <a:p>
                      <a:r>
                        <a:rPr lang="mn-MN" b="1" dirty="0" smtClean="0"/>
                        <a:t>Хөрөнгө </a:t>
                      </a:r>
                      <a:endParaRPr lang="en-US" b="1" dirty="0"/>
                    </a:p>
                  </a:txBody>
                  <a:tcPr/>
                </a:tc>
                <a:tc>
                  <a:txBody>
                    <a:bodyPr/>
                    <a:lstStyle/>
                    <a:p>
                      <a:endParaRPr lang="en-US"/>
                    </a:p>
                  </a:txBody>
                  <a:tcPr/>
                </a:tc>
                <a:tc>
                  <a:txBody>
                    <a:bodyPr/>
                    <a:lstStyle/>
                    <a:p>
                      <a:endParaRPr lang="en-US"/>
                    </a:p>
                  </a:txBody>
                  <a:tcPr/>
                </a:tc>
              </a:tr>
              <a:tr h="370840">
                <a:tc>
                  <a:txBody>
                    <a:bodyPr/>
                    <a:lstStyle/>
                    <a:p>
                      <a:r>
                        <a:rPr lang="mn-MN" dirty="0" smtClean="0"/>
                        <a:t>    Мөнгө </a:t>
                      </a:r>
                      <a:endParaRPr lang="en-US" dirty="0"/>
                    </a:p>
                  </a:txBody>
                  <a:tcPr/>
                </a:tc>
                <a:tc>
                  <a:txBody>
                    <a:bodyPr/>
                    <a:lstStyle/>
                    <a:p>
                      <a:endParaRPr lang="en-US" dirty="0"/>
                    </a:p>
                  </a:txBody>
                  <a:tcPr/>
                </a:tc>
                <a:tc>
                  <a:txBody>
                    <a:bodyPr/>
                    <a:lstStyle/>
                    <a:p>
                      <a:r>
                        <a:rPr lang="mn-MN" dirty="0" smtClean="0"/>
                        <a:t>245750</a:t>
                      </a:r>
                      <a:endParaRPr lang="en-US" dirty="0"/>
                    </a:p>
                  </a:txBody>
                  <a:tcPr/>
                </a:tc>
              </a:tr>
              <a:tr h="370840">
                <a:tc>
                  <a:txBody>
                    <a:bodyPr/>
                    <a:lstStyle/>
                    <a:p>
                      <a:r>
                        <a:rPr lang="mn-MN" dirty="0" smtClean="0"/>
                        <a:t>    Авлага</a:t>
                      </a:r>
                      <a:r>
                        <a:rPr lang="mn-MN" baseline="0" dirty="0" smtClean="0"/>
                        <a:t> </a:t>
                      </a:r>
                      <a:endParaRPr lang="en-US" dirty="0"/>
                    </a:p>
                  </a:txBody>
                  <a:tcPr/>
                </a:tc>
                <a:tc>
                  <a:txBody>
                    <a:bodyPr/>
                    <a:lstStyle/>
                    <a:p>
                      <a:r>
                        <a:rPr lang="mn-MN" dirty="0" smtClean="0"/>
                        <a:t>370265</a:t>
                      </a:r>
                      <a:endParaRPr lang="en-US" dirty="0"/>
                    </a:p>
                  </a:txBody>
                  <a:tcPr/>
                </a:tc>
                <a:tc>
                  <a:txBody>
                    <a:bodyPr/>
                    <a:lstStyle/>
                    <a:p>
                      <a:endParaRPr lang="en-US"/>
                    </a:p>
                  </a:txBody>
                  <a:tcPr/>
                </a:tc>
              </a:tr>
              <a:tr h="370840">
                <a:tc>
                  <a:txBody>
                    <a:bodyPr/>
                    <a:lstStyle/>
                    <a:p>
                      <a:r>
                        <a:rPr lang="mn-MN" dirty="0" smtClean="0"/>
                        <a:t>    Найдваргүй авлагын нөөц /хасах нь/</a:t>
                      </a:r>
                      <a:endParaRPr lang="en-US" dirty="0"/>
                    </a:p>
                  </a:txBody>
                  <a:tcPr/>
                </a:tc>
                <a:tc>
                  <a:txBody>
                    <a:bodyPr/>
                    <a:lstStyle/>
                    <a:p>
                      <a:r>
                        <a:rPr lang="mn-MN" dirty="0" smtClean="0"/>
                        <a:t>7400</a:t>
                      </a:r>
                      <a:endParaRPr lang="en-US" dirty="0"/>
                    </a:p>
                  </a:txBody>
                  <a:tcPr/>
                </a:tc>
                <a:tc>
                  <a:txBody>
                    <a:bodyPr/>
                    <a:lstStyle/>
                    <a:p>
                      <a:r>
                        <a:rPr lang="mn-MN" dirty="0" smtClean="0"/>
                        <a:t>362865</a:t>
                      </a:r>
                      <a:endParaRPr lang="en-US" dirty="0"/>
                    </a:p>
                  </a:txBody>
                  <a:tcPr/>
                </a:tc>
              </a:tr>
              <a:tr h="370840">
                <a:tc>
                  <a:txBody>
                    <a:bodyPr/>
                    <a:lstStyle/>
                    <a:p>
                      <a:r>
                        <a:rPr lang="mn-MN" dirty="0" smtClean="0"/>
                        <a:t>Бараа материал </a:t>
                      </a:r>
                      <a:endParaRPr lang="en-US" dirty="0"/>
                    </a:p>
                  </a:txBody>
                  <a:tcPr/>
                </a:tc>
                <a:tc>
                  <a:txBody>
                    <a:bodyPr/>
                    <a:lstStyle/>
                    <a:p>
                      <a:endParaRPr lang="en-US"/>
                    </a:p>
                  </a:txBody>
                  <a:tcPr/>
                </a:tc>
                <a:tc>
                  <a:txBody>
                    <a:bodyPr/>
                    <a:lstStyle/>
                    <a:p>
                      <a:endParaRPr lang="en-US"/>
                    </a:p>
                  </a:txBody>
                  <a:tcPr/>
                </a:tc>
              </a:tr>
              <a:tr h="370840">
                <a:tc>
                  <a:txBody>
                    <a:bodyPr/>
                    <a:lstStyle/>
                    <a:p>
                      <a:r>
                        <a:rPr lang="mn-MN" dirty="0" smtClean="0"/>
                        <a:t>    Материал</a:t>
                      </a:r>
                      <a:endParaRPr lang="en-US" dirty="0"/>
                    </a:p>
                  </a:txBody>
                  <a:tcPr/>
                </a:tc>
                <a:tc>
                  <a:txBody>
                    <a:bodyPr/>
                    <a:lstStyle/>
                    <a:p>
                      <a:r>
                        <a:rPr lang="mn-MN" dirty="0" smtClean="0"/>
                        <a:t>214250</a:t>
                      </a:r>
                      <a:endParaRPr lang="en-US" dirty="0"/>
                    </a:p>
                  </a:txBody>
                  <a:tcPr/>
                </a:tc>
                <a:tc>
                  <a:txBody>
                    <a:bodyPr/>
                    <a:lstStyle/>
                    <a:p>
                      <a:endParaRPr lang="en-US"/>
                    </a:p>
                  </a:txBody>
                  <a:tcPr/>
                </a:tc>
              </a:tr>
              <a:tr h="370840">
                <a:tc>
                  <a:txBody>
                    <a:bodyPr/>
                    <a:lstStyle/>
                    <a:p>
                      <a:r>
                        <a:rPr lang="mn-MN" dirty="0" smtClean="0"/>
                        <a:t>    ББ</a:t>
                      </a:r>
                      <a:endParaRPr lang="en-US" dirty="0"/>
                    </a:p>
                  </a:txBody>
                  <a:tcPr/>
                </a:tc>
                <a:tc>
                  <a:txBody>
                    <a:bodyPr/>
                    <a:lstStyle/>
                    <a:p>
                      <a:r>
                        <a:rPr lang="mn-MN" dirty="0" smtClean="0"/>
                        <a:t>81675</a:t>
                      </a:r>
                      <a:endParaRPr lang="en-US" dirty="0"/>
                    </a:p>
                  </a:txBody>
                  <a:tcPr/>
                </a:tc>
                <a:tc>
                  <a:txBody>
                    <a:bodyPr/>
                    <a:lstStyle/>
                    <a:p>
                      <a:r>
                        <a:rPr lang="mn-MN" dirty="0" smtClean="0"/>
                        <a:t>295925</a:t>
                      </a:r>
                      <a:endParaRPr lang="en-US" dirty="0"/>
                    </a:p>
                  </a:txBody>
                  <a:tcPr/>
                </a:tc>
              </a:tr>
              <a:tr h="370840">
                <a:tc>
                  <a:txBody>
                    <a:bodyPr/>
                    <a:lstStyle/>
                    <a:p>
                      <a:r>
                        <a:rPr lang="mn-MN" dirty="0" smtClean="0"/>
                        <a:t>    Тоног төхөөрөмж</a:t>
                      </a:r>
                      <a:endParaRPr lang="en-US" dirty="0"/>
                    </a:p>
                  </a:txBody>
                  <a:tcPr/>
                </a:tc>
                <a:tc>
                  <a:txBody>
                    <a:bodyPr/>
                    <a:lstStyle/>
                    <a:p>
                      <a:r>
                        <a:rPr lang="mn-MN" dirty="0" smtClean="0"/>
                        <a:t>1604740</a:t>
                      </a:r>
                      <a:endParaRPr lang="en-US" dirty="0"/>
                    </a:p>
                  </a:txBody>
                  <a:tcPr/>
                </a:tc>
                <a:tc>
                  <a:txBody>
                    <a:bodyPr/>
                    <a:lstStyle/>
                    <a:p>
                      <a:endParaRPr lang="en-US" dirty="0"/>
                    </a:p>
                  </a:txBody>
                  <a:tcPr/>
                </a:tc>
              </a:tr>
              <a:tr h="370840">
                <a:tc>
                  <a:txBody>
                    <a:bodyPr/>
                    <a:lstStyle/>
                    <a:p>
                      <a:r>
                        <a:rPr lang="mn-MN" dirty="0" smtClean="0"/>
                        <a:t>    Хуримтлагдсан элэгдэл /хасах нь/</a:t>
                      </a:r>
                      <a:endParaRPr lang="en-US" dirty="0"/>
                    </a:p>
                  </a:txBody>
                  <a:tcPr/>
                </a:tc>
                <a:tc>
                  <a:txBody>
                    <a:bodyPr/>
                    <a:lstStyle/>
                    <a:p>
                      <a:r>
                        <a:rPr lang="mn-MN" dirty="0" smtClean="0"/>
                        <a:t>418610</a:t>
                      </a:r>
                      <a:endParaRPr lang="en-US" dirty="0"/>
                    </a:p>
                  </a:txBody>
                  <a:tcPr/>
                </a:tc>
                <a:tc>
                  <a:txBody>
                    <a:bodyPr/>
                    <a:lstStyle/>
                    <a:p>
                      <a:r>
                        <a:rPr lang="mn-MN" dirty="0" smtClean="0"/>
                        <a:t>1186130</a:t>
                      </a:r>
                      <a:endParaRPr lang="en-US" dirty="0"/>
                    </a:p>
                  </a:txBody>
                  <a:tcPr/>
                </a:tc>
              </a:tr>
              <a:tr h="370840">
                <a:tc>
                  <a:txBody>
                    <a:bodyPr/>
                    <a:lstStyle/>
                    <a:p>
                      <a:r>
                        <a:rPr lang="mn-MN" dirty="0" smtClean="0"/>
                        <a:t>    Бусад хөрөнгө </a:t>
                      </a:r>
                      <a:endParaRPr lang="en-US" dirty="0"/>
                    </a:p>
                  </a:txBody>
                  <a:tcPr/>
                </a:tc>
                <a:tc>
                  <a:txBody>
                    <a:bodyPr/>
                    <a:lstStyle/>
                    <a:p>
                      <a:endParaRPr lang="en-US"/>
                    </a:p>
                  </a:txBody>
                  <a:tcPr/>
                </a:tc>
                <a:tc>
                  <a:txBody>
                    <a:bodyPr/>
                    <a:lstStyle/>
                    <a:p>
                      <a:r>
                        <a:rPr lang="mn-MN" dirty="0" smtClean="0"/>
                        <a:t>143834</a:t>
                      </a:r>
                      <a:endParaRPr lang="en-US" dirty="0"/>
                    </a:p>
                  </a:txBody>
                  <a:tcPr/>
                </a:tc>
              </a:tr>
              <a:tr h="370840">
                <a:tc>
                  <a:txBody>
                    <a:bodyPr/>
                    <a:lstStyle/>
                    <a:p>
                      <a:r>
                        <a:rPr lang="mn-MN" b="1" dirty="0" smtClean="0"/>
                        <a:t>Нийт хөрөнгө </a:t>
                      </a:r>
                      <a:endParaRPr lang="en-US" b="1" dirty="0"/>
                    </a:p>
                  </a:txBody>
                  <a:tcPr/>
                </a:tc>
                <a:tc>
                  <a:txBody>
                    <a:bodyPr/>
                    <a:lstStyle/>
                    <a:p>
                      <a:endParaRPr lang="en-US" b="1"/>
                    </a:p>
                  </a:txBody>
                  <a:tcPr/>
                </a:tc>
                <a:tc>
                  <a:txBody>
                    <a:bodyPr/>
                    <a:lstStyle/>
                    <a:p>
                      <a:r>
                        <a:rPr lang="mn-MN" b="1" dirty="0" smtClean="0"/>
                        <a:t>2234504</a:t>
                      </a:r>
                      <a:endParaRPr lang="en-US" b="1" dirty="0"/>
                    </a:p>
                  </a:txBody>
                  <a:tcPr/>
                </a:tc>
              </a:tr>
              <a:tr h="370840">
                <a:tc>
                  <a:txBody>
                    <a:bodyPr/>
                    <a:lstStyle/>
                    <a:p>
                      <a:r>
                        <a:rPr lang="mn-MN" b="1" dirty="0" smtClean="0"/>
                        <a:t>Өр төлбөр ба хувьцаа эзэмшигчийн өмч</a:t>
                      </a:r>
                      <a:endParaRPr lang="en-US" b="1" dirty="0"/>
                    </a:p>
                  </a:txBody>
                  <a:tcPr/>
                </a:tc>
                <a:tc>
                  <a:txBody>
                    <a:bodyPr/>
                    <a:lstStyle/>
                    <a:p>
                      <a:endParaRPr lang="en-US" b="1"/>
                    </a:p>
                  </a:txBody>
                  <a:tcPr/>
                </a:tc>
                <a:tc>
                  <a:txBody>
                    <a:bodyPr/>
                    <a:lstStyle/>
                    <a:p>
                      <a:endParaRPr lang="en-US" b="1" dirty="0"/>
                    </a:p>
                  </a:txBody>
                  <a:tcPr/>
                </a:tc>
              </a:tr>
              <a:tr h="370840">
                <a:tc>
                  <a:txBody>
                    <a:bodyPr/>
                    <a:lstStyle/>
                    <a:p>
                      <a:r>
                        <a:rPr lang="mn-MN" dirty="0" smtClean="0"/>
                        <a:t>    Богино хугацаат өр төлбөр</a:t>
                      </a:r>
                      <a:endParaRPr lang="en-US" dirty="0"/>
                    </a:p>
                  </a:txBody>
                  <a:tcPr/>
                </a:tc>
                <a:tc>
                  <a:txBody>
                    <a:bodyPr/>
                    <a:lstStyle/>
                    <a:p>
                      <a:endParaRPr lang="en-US"/>
                    </a:p>
                  </a:txBody>
                  <a:tcPr/>
                </a:tc>
                <a:tc>
                  <a:txBody>
                    <a:bodyPr/>
                    <a:lstStyle/>
                    <a:p>
                      <a:r>
                        <a:rPr lang="mn-MN" dirty="0" smtClean="0"/>
                        <a:t>327942</a:t>
                      </a:r>
                      <a:endParaRPr lang="en-US" dirty="0"/>
                    </a:p>
                  </a:txBody>
                  <a:tcPr/>
                </a:tc>
              </a:tr>
              <a:tr h="370840">
                <a:tc>
                  <a:txBody>
                    <a:bodyPr/>
                    <a:lstStyle/>
                    <a:p>
                      <a:r>
                        <a:rPr lang="mn-MN" dirty="0" smtClean="0"/>
                        <a:t>    Урт хугацаат өр төлбөр</a:t>
                      </a:r>
                      <a:endParaRPr lang="en-US" dirty="0"/>
                    </a:p>
                  </a:txBody>
                  <a:tcPr/>
                </a:tc>
                <a:tc>
                  <a:txBody>
                    <a:bodyPr/>
                    <a:lstStyle/>
                    <a:p>
                      <a:endParaRPr lang="en-US"/>
                    </a:p>
                  </a:txBody>
                  <a:tcPr/>
                </a:tc>
                <a:tc>
                  <a:txBody>
                    <a:bodyPr/>
                    <a:lstStyle/>
                    <a:p>
                      <a:r>
                        <a:rPr lang="mn-MN" dirty="0" smtClean="0"/>
                        <a:t>450000</a:t>
                      </a:r>
                      <a:endParaRPr lang="en-US" dirty="0"/>
                    </a:p>
                  </a:txBody>
                  <a:tcPr/>
                </a:tc>
              </a:tr>
              <a:tr h="370840">
                <a:tc>
                  <a:txBody>
                    <a:bodyPr/>
                    <a:lstStyle/>
                    <a:p>
                      <a:r>
                        <a:rPr lang="mn-MN" dirty="0" smtClean="0"/>
                        <a:t>    Энгийн хувьцаа </a:t>
                      </a:r>
                      <a:endParaRPr lang="en-US" dirty="0"/>
                    </a:p>
                  </a:txBody>
                  <a:tcPr/>
                </a:tc>
                <a:tc>
                  <a:txBody>
                    <a:bodyPr/>
                    <a:lstStyle/>
                    <a:p>
                      <a:endParaRPr lang="en-US"/>
                    </a:p>
                  </a:txBody>
                  <a:tcPr/>
                </a:tc>
                <a:tc>
                  <a:txBody>
                    <a:bodyPr/>
                    <a:lstStyle/>
                    <a:p>
                      <a:r>
                        <a:rPr lang="mn-MN" dirty="0" smtClean="0"/>
                        <a:t>800000</a:t>
                      </a:r>
                      <a:endParaRPr lang="en-US" dirty="0"/>
                    </a:p>
                  </a:txBody>
                  <a:tcPr/>
                </a:tc>
              </a:tr>
              <a:tr h="370840">
                <a:tc>
                  <a:txBody>
                    <a:bodyPr/>
                    <a:lstStyle/>
                    <a:p>
                      <a:r>
                        <a:rPr lang="mn-MN" dirty="0" smtClean="0"/>
                        <a:t>    Хуримтлагдсан ашиг</a:t>
                      </a:r>
                      <a:endParaRPr lang="en-US" dirty="0"/>
                    </a:p>
                  </a:txBody>
                  <a:tcPr/>
                </a:tc>
                <a:tc>
                  <a:txBody>
                    <a:bodyPr/>
                    <a:lstStyle/>
                    <a:p>
                      <a:endParaRPr lang="en-US"/>
                    </a:p>
                  </a:txBody>
                  <a:tcPr/>
                </a:tc>
                <a:tc>
                  <a:txBody>
                    <a:bodyPr/>
                    <a:lstStyle/>
                    <a:p>
                      <a:r>
                        <a:rPr lang="mn-MN" dirty="0" smtClean="0"/>
                        <a:t>656562</a:t>
                      </a:r>
                      <a:endParaRPr lang="en-US" dirty="0"/>
                    </a:p>
                  </a:txBody>
                  <a:tcPr/>
                </a:tc>
              </a:tr>
              <a:tr h="370840">
                <a:tc>
                  <a:txBody>
                    <a:bodyPr/>
                    <a:lstStyle/>
                    <a:p>
                      <a:r>
                        <a:rPr lang="mn-MN" b="1" dirty="0" smtClean="0"/>
                        <a:t>Нийт өр төлбөр ба хувьцаа эзэмшигчийн өмч</a:t>
                      </a:r>
                      <a:endParaRPr lang="en-US" b="1" dirty="0"/>
                    </a:p>
                  </a:txBody>
                  <a:tcPr/>
                </a:tc>
                <a:tc>
                  <a:txBody>
                    <a:bodyPr/>
                    <a:lstStyle/>
                    <a:p>
                      <a:endParaRPr lang="en-US" b="1"/>
                    </a:p>
                  </a:txBody>
                  <a:tcPr/>
                </a:tc>
                <a:tc>
                  <a:txBody>
                    <a:bodyPr/>
                    <a:lstStyle/>
                    <a:p>
                      <a:r>
                        <a:rPr lang="mn-MN" b="1" dirty="0" smtClean="0"/>
                        <a:t>2234504</a:t>
                      </a:r>
                      <a:endParaRPr lang="en-US" b="1" dirty="0"/>
                    </a:p>
                  </a:txBody>
                  <a:tcPr/>
                </a:tc>
              </a:tr>
            </a:tbl>
          </a:graphicData>
        </a:graphic>
      </p:graphicFrame>
    </p:spTree>
    <p:extLst>
      <p:ext uri="{BB962C8B-B14F-4D97-AF65-F5344CB8AC3E}">
        <p14:creationId xmlns:p14="http://schemas.microsoft.com/office/powerpoint/2010/main" val="40101604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b="1" dirty="0" smtClean="0"/>
              <a:t>ТӨСӨВЛӨЛТ</a:t>
            </a:r>
            <a:r>
              <a:rPr lang="mn-MN" dirty="0" smtClean="0"/>
              <a:t>-</a:t>
            </a:r>
            <a:r>
              <a:rPr lang="en-US" dirty="0" smtClean="0"/>
              <a:t>budgeting</a:t>
            </a:r>
            <a:endParaRPr lang="en-US" dirty="0"/>
          </a:p>
        </p:txBody>
      </p:sp>
      <p:sp>
        <p:nvSpPr>
          <p:cNvPr id="3" name="Content Placeholder 2"/>
          <p:cNvSpPr>
            <a:spLocks noGrp="1"/>
          </p:cNvSpPr>
          <p:nvPr>
            <p:ph idx="1"/>
          </p:nvPr>
        </p:nvSpPr>
        <p:spPr>
          <a:xfrm>
            <a:off x="1097280" y="1737360"/>
            <a:ext cx="10058400" cy="4131734"/>
          </a:xfrm>
        </p:spPr>
        <p:txBody>
          <a:bodyPr>
            <a:noAutofit/>
          </a:bodyPr>
          <a:lstStyle/>
          <a:p>
            <a:pPr algn="just"/>
            <a:r>
              <a:rPr lang="mn-MN" sz="2400" dirty="0" smtClean="0"/>
              <a:t>Зорилго товлож, үр дүнг угтан харах хэрэглүүр, шийдвэр хэрэгжүүлэх нарийвчилсан мөрийн хөтөлбөр. Төсөв төлөвлөгөөнд фирмийн гадаад орчны нөлөө, цаг хугацааны хамаарал нарийн сууж, бизнесийн бодлого үйлдлийг хэрэгжүүлэх хугацаа, үе шат, дайчлах нөөц, эх үүсвэрийн балансжилт бүрэн тусгагддаг.</a:t>
            </a:r>
          </a:p>
          <a:p>
            <a:pPr marL="0" indent="0" algn="just">
              <a:buNone/>
            </a:pPr>
            <a:r>
              <a:rPr lang="mn-MN" sz="2400" dirty="0" smtClean="0"/>
              <a:t>Хэтийн төлөвлөгөө бизнесийн бүх салбар хүрээг хамрахгүй, гол төлөв борлуулалт, капитал зарцуулга, судалгаа боловсруулалт, санхүү гэсэн тусгай хүрээнд хийгдэнэ. Жилийн төлөвлөгөөг төсөв гэх бөгөөд нэгэнт төлөвшсөн фирмийн гадаад орчин, зохион байгуулалтын бүтцийг тэр бүр өөрчлөхгүй, харин түүнд нийцүүлэн урсгал нөөцийг бүрэн дайчлах зорилго дэвшүүлж, шийдэх арга замыг тодорхойлохыг гол болгодог. Богино төлөвлөгөө буюу төсөв зохиолт төлөвлөх, зохицуулах, хүргэж мэдээлэх, урамшуулах, удирдах, үнэлэх гэсэн үндсэн 6 үүрэгтэй.</a:t>
            </a:r>
            <a:endParaRPr lang="en-US" sz="2400" dirty="0"/>
          </a:p>
        </p:txBody>
      </p:sp>
    </p:spTree>
    <p:extLst>
      <p:ext uri="{BB962C8B-B14F-4D97-AF65-F5344CB8AC3E}">
        <p14:creationId xmlns:p14="http://schemas.microsoft.com/office/powerpoint/2010/main" val="1601064206"/>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424</TotalTime>
  <Words>2654</Words>
  <Application>Microsoft Office PowerPoint</Application>
  <PresentationFormat>Widescreen</PresentationFormat>
  <Paragraphs>727</Paragraphs>
  <Slides>34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Calibri</vt:lpstr>
      <vt:lpstr>Calibri Light</vt:lpstr>
      <vt:lpstr>Retrospect</vt:lpstr>
      <vt:lpstr>төсөвлөлт</vt:lpstr>
      <vt:lpstr>ТӨСӨВЛӨЛТИЙН ТУХАЙ ОЙЛГОЛТ </vt:lpstr>
      <vt:lpstr>ТӨСӨВЛӨЛТИЙН ТУХАЙ ОЙЛГОЛТ </vt:lpstr>
      <vt:lpstr>АШГИЙН ТӨСӨВЛӨЛТ</vt:lpstr>
      <vt:lpstr>Ашгийг төлөвлөх хүрээнд компаний удирдлагад дараах тооцоолол шаардлагатай болдог. Үүнд: </vt:lpstr>
      <vt:lpstr>АШГИЙН ТӨСӨВЛӨЛТ</vt:lpstr>
      <vt:lpstr>Ашгийн төлөвлөлт нь хэд хэдэн давуу талтай. Үүнд:</vt:lpstr>
      <vt:lpstr>БАЙНГЫН ТӨСВИЙН БҮРДЭЛ ХЭСГҮҮД</vt:lpstr>
      <vt:lpstr>PowerPoint Presentation</vt:lpstr>
      <vt:lpstr>PowerPoint Presentation</vt:lpstr>
      <vt:lpstr>PowerPoint Presentation</vt:lpstr>
      <vt:lpstr>БОРЛУУЛАЛТЫН ТӨСӨВ</vt:lpstr>
      <vt:lpstr>PowerPoint Presentation</vt:lpstr>
      <vt:lpstr>Бүтээгдэхүүний төсөв</vt:lpstr>
      <vt:lpstr>PowerPoint Presentation</vt:lpstr>
      <vt:lpstr>ҮЙЛДВЭРЛЭЛИЙН ТӨСӨВ</vt:lpstr>
      <vt:lpstr>PowerPoint Presentation</vt:lpstr>
      <vt:lpstr>PowerPoint Presentation</vt:lpstr>
      <vt:lpstr>PowerPoint Presentation</vt:lpstr>
      <vt:lpstr>ҮЙЛДВЭРЛЭЛИЙН ТӨСӨВ</vt:lpstr>
      <vt:lpstr>PowerPoint Presentation</vt:lpstr>
      <vt:lpstr>ҮЙЛДВЭРЛЭЛИЙН ТӨСӨВ</vt:lpstr>
      <vt:lpstr>PowerPoint Presentation</vt:lpstr>
      <vt:lpstr>Бараа материалын эцсийн үлдэгдэл дэх бэлэн бүтээгдэхүүний нэгжийн өртгийг дараах байдлаар тодорхойлдог.</vt:lpstr>
      <vt:lpstr>PowerPoint Presentation</vt:lpstr>
      <vt:lpstr>БОРЛУУЛАЛТЫН ТӨСӨВЛӨЛТ</vt:lpstr>
      <vt:lpstr>PowerPoint Presentation</vt:lpstr>
      <vt:lpstr>Маркетингийн зарлын төсөв</vt:lpstr>
      <vt:lpstr>Удирдлагын зардлын төсөв</vt:lpstr>
      <vt:lpstr>Төсөвлөгдсөн орлогын тайлан</vt:lpstr>
      <vt:lpstr>PowerPoint Presentation</vt:lpstr>
      <vt:lpstr>Төсөвлөгдсөн үлдэгдэл баланс</vt:lpstr>
      <vt:lpstr>PowerPoint Presentation</vt:lpstr>
      <vt:lpstr>ТӨСӨВЛӨЛТ-budgeting</vt:lpstr>
    </vt:vector>
  </TitlesOfParts>
  <Company>222</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төсөвлөлт</dc:title>
  <dc:creator>2</dc:creator>
  <cp:lastModifiedBy>2</cp:lastModifiedBy>
  <cp:revision>47</cp:revision>
  <dcterms:created xsi:type="dcterms:W3CDTF">2015-03-16T15:59:32Z</dcterms:created>
  <dcterms:modified xsi:type="dcterms:W3CDTF">2015-03-17T09:22:53Z</dcterms:modified>
</cp:coreProperties>
</file>