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3" r:id="rId3"/>
    <p:sldId id="258" r:id="rId4"/>
    <p:sldId id="274" r:id="rId5"/>
    <p:sldId id="284" r:id="rId6"/>
    <p:sldId id="264" r:id="rId7"/>
    <p:sldId id="260" r:id="rId8"/>
    <p:sldId id="266" r:id="rId9"/>
    <p:sldId id="267" r:id="rId10"/>
    <p:sldId id="279" r:id="rId11"/>
    <p:sldId id="280" r:id="rId12"/>
    <p:sldId id="265" r:id="rId13"/>
    <p:sldId id="281" r:id="rId14"/>
    <p:sldId id="282" r:id="rId15"/>
    <p:sldId id="273" r:id="rId16"/>
    <p:sldId id="285" r:id="rId17"/>
    <p:sldId id="286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25"/>
    <a:srgbClr val="0CFC0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164CD-530F-410F-83F9-6E68A0ADC35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00AD9-4AD5-4F73-9A40-179356F0A8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7471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403759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276999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276999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276999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276999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276999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828" y="4343324"/>
            <a:ext cx="5486309" cy="403759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D46D3-EB42-4424-91EF-7CDCD8BD2F2A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39403-3BFB-4335-AE39-AE97F2456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gif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Dell\Documents\images.jpg"/>
          <p:cNvPicPr>
            <a:picLocks noChangeAspect="1" noChangeArrowheads="1"/>
          </p:cNvPicPr>
          <p:nvPr/>
        </p:nvPicPr>
        <p:blipFill>
          <a:blip r:embed="rId2"/>
          <a:srcRect b="18750"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28794" y="928670"/>
            <a:ext cx="526907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600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Arial" pitchFamily="34" charset="0"/>
                <a:cs typeface="Arial" pitchFamily="34" charset="0"/>
              </a:rPr>
              <a:t>Дүрслэх урлаг</a:t>
            </a:r>
            <a:endParaRPr lang="en-US" sz="6000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0430" y="2214554"/>
            <a:ext cx="2626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1-р анги</a:t>
            </a:r>
            <a:endParaRPr lang="en-US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8860" y="5214950"/>
            <a:ext cx="635616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0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Төв аймаг Жаргалант сум</a:t>
            </a:r>
          </a:p>
          <a:p>
            <a:pPr algn="ctr"/>
            <a:r>
              <a:rPr lang="mn-MN" sz="40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Багш: Ч.Алиманцэцэг</a:t>
            </a:r>
            <a:endParaRPr lang="en-US" sz="40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data:image/jpeg;base64,/9j/4AAQSkZJRgABAQAAAQABAAD/2wBDAAkGBwgHBgkIBwgKCgkLDRYPDQwMDRsUFRAWIB0iIiAdHx8kKDQsJCYxJx8fLT0tMTU3Ojo6Iys/RD84QzQ5Ojf/2wBDAQoKCg0MDRoPDxo3JR8lNzc3Nzc3Nzc3Nzc3Nzc3Nzc3Nzc3Nzc3Nzc3Nzc3Nzc3Nzc3Nzc3Nzc3Nzc3Nzc3Nzf/wAARCAC3ARMDASIAAhEBAxEB/8QAGwAAAgMBAQEAAAAAAAAAAAAABQYABAcDAgH/xAA6EAACAQMDAwIEBAQFAwUAAAABAgMABBEFEiEGMUETUSIyYXEUQoGRI1Kh0QcVYnKxM1PBFiRDkuH/xAAZAQADAQEBAAAAAAAAAAAAAAABAgMEAAX/xAAnEQACAgICAgICAwADAAAAAAAAAQIRAyESMRNBIlEEYRQjMjNCcf/aAAwDAQACEQMRAD8AA3Who7j1GyPFc5tPaBMxnt2po/BhuGPNUNViESbQeRXiuTSMiAumu91ciBgQRyTTXa2YChVXAoF096Zv5CcbsU82yxCIEYqkYqSFkCZbHKnil7VdN3AlRtYdiKcnlUMR4oRqexslajJVtHIzm5vZbKT05/0NC9S1n1IykR7+aY+qLFbi3YgfEOxpd0rQWuCDL2rXgeNx5MtDjVstdGXExvDEgJz5rXumrMmfdKfixgfSgHTOgwafCHRBvYDmmu2RrZPV5qeWXOXKKIznykW7yNEnKqcgdyaF6pcKEwowBXS7vwATnml3Ub8HJZsCsU8jb0ckDNcVJ4grj8wIp56MtUMCF+EReazZ7tby8jjjbIDVpemXK2WmbAfjIxV8Hxdy9AkdtTux6jFflzxS9qE4Zc9q73LO8uW7d8UD1Cc5YDxU5Scm2zkJ/Uk5t9TgnhOGDd60PS9WW6s4yWG/bzWfavCJruIMMkEmrUS3kChoG249qvKnCKHkrQ7XV3weRQa6uCx70Gm1u6jX+PEGx5BxXXSpL3WXIgg2Rju7HP7VLxyeybVKz5dTqgJZhStqsst1L8KtsHbitJtukgQJLjLn611n6ft0Uj0x+1XxPxO6GjNLdGY6JaW094PxsuyJeWHk/QVsXTGjafaW0U1tAqs/xB/OKz7qDp/YDJbrjHcAU5dCX7PosSSuS65U/TFaJZOasOSXJWhtkCpAWbue1Lt/KCTRHU70bOD2FLF5dZzzWXNNN0iKKt2wfIoJpfTv+ca8CwxBGAZD7/Sr0s4AYk009DwqNNE/5pWLE/TxSY5NO0Nya6DlpYx20KRQRhQBgADtVkWmByM1YhwZW57cUWtbZJIyx7VeGNzlSEqxZntwPGKGXcQwQwz96ZtRKBiAO1AL4rg4pZJxdM5Crf6ZbyPvCKrg5yBV/TLqOIrE+ABxiud2eTQa6crnBx7H2po5Hodq+x6F/ABgAYqVm41mRfhLnIqVp/k/oXgOKzBuc0L1WUFTk19Wfjg0N1OUmNua8xu9F0gNbasbHVFcHKk4NPlnq0csYKvwayO5aSS9CxKXbPYU76TY3j2yllKZFa8kOMU0NNJDiLlGGSeKG3so5xQ8peWo+M71oVfayItwfIYeKyOLk6Qi30etVlXBFdtHjVVBIxSwupNe3RU8KDTPaPtiGPareJwVMbjXY+aUEdE+1ENRdUt9g9qV+nr/AHJsPDLRS5ud3zGj5VGFEXHYvarJKu4qaTNWuLl9wdztpv1a4VsgUla7LlSkY5NTwJSyIpFbOOiXa297GXPAatYs7qOWBZPmXHGKwlxKhycg+9GdF6m1GyZIUzLHn5e5rfl/Hv5RKzx3s1W+udqk9qW7q4U7nY4X618FzqN/CCLQoCM/EaGXOmarK+ZMBB+UVgWNuWyWjnCDczmc8LnAFG4Y09PHegIivrUcqMe1XINTRBiY7TjzTTjfQzZ21CBGXGBk0+9J6ZDBbQxKoGRk8dzWZ3+rQgZVxWi9J6tHd2ME8TA4AyPY02KMk7l0SmmN2oxxQQBQBQC5ZGUiruqXXqKrDtQOebvVc8k5aFQM1BASeARS/BenRbxnAJgc5YDxRq+m780t6mwkjZTz71CL+VDJDFcarDdQb4ZVbPsaCXd4q5G6kuxt9Tnumi06OeU7sARgkf2pituj+o7vHrskIPh3yf2FaX+Lb7HeNLtlHU9UCoyq2SaeOg9UWbQYU3D1IiVYfrxQiL/DWRcNeahnPiKMn+poxpvTdtpBb0J7gsRzuYYP6YpsmLHGFLsWfjcaQ26dfAySAn60bi1QRwlaSYikEm9XcHGDnzXZ9RAHz1mjJwdpkdoM3Vzuyc0DvLnk81wm1Jccmhtxeq5OGFcvk7Y8dkmlL5JyBQ27I2nmu0s4PmhOp3yxQOfzY4p1FXoqkAbm4Hryc/mNShJnOTuznzUrV4ivjNElEsHABNdYdOuL1RvyAaLelHNIvY0ZtUQSIoxgV58Y3sm2DdG6VtrQep6QaQ92NHvwkca84FWZZRtCpwBVSRi3c8Cmm7YqV7ZRv4RtJFIvUNgJJV2L8RNOl7cAZANVNLtFvL0yOMqnbPvUINqdoN0AdF6PDFZ7jIz2FNcGjQQqAEzRyC2zgKKsG12/N3q05ylti22LE2nrDmSAbWHtQDVdZktSVlRh9RTpqKemhpL12JJYnDAEVG/klIKWwG+oyXjFYh3810i04EFpfmPk0M0qYQysnscUca4DKOBWidQ6HemB7/T05IAIo30N05C7G8mUE5+GqNzICp5pl6M1CI2vpAjch7UfJJxoWUnQ7QaRGlt6jAAY80PureHn5a7XOqD8OEJwBQW6vFI4NLNw0kSRRvokLEbRilTX7FXifA58YpjuLjeCAcUF1OZVUlzxjmli6kmiidMQSjhyr5yPc019F6vJpd4FLE27nDL7fUVLLR5dbB/DwFVzzKRgU1ab0baW6KZGaWT6CvReWMlTRWWSLVMapbgSQB1bcrDIIoVO7yNtjVmY+AM0S07SxbQlAXKD5VbtRK3s9mG2KB74wKzvEn2zI5bFldAvrobnKRKfc5P7Vbs+lrSM7rgGYjt6nb9qOzXdtbKRNMv+1TQC96qt4yVt0zjse9Byxw6OuTCsdhFbpiCJYl8n5RXxrm0gB9W6jB/lTk0k3/UF5c7w0hCnjANCXumznJz96jLO29HcR3u+obRWZER2wcHecUIuOo3PEcaKPtS7GZLmUJEpZie1FItBuZcEnB9gKlKTfYdI8y65MwOSv7VzTXFDbZlyPdatP0tcEZLMP0odddMXK8pKAfqKMVF9sKZbF3Fc/wDRYEdyp70I1AXMMpaFWeMnjbyR9KpXdte6cweVWCg/MDxXNNWmB4bIz5FaI42trZRR9ovQSXUziIRMG87hgAfWqmrW+242et6oAByFIwcdsGrKarcFcsePbHeqzyGVyzAZJ7Cqwdeh4sFNbgsalXWAyalU8jH5DXoerLPPsZuaarSUeqATwayO0ju474vDuwr+KcrfWCsSmU7XFZckVDoSSpj9Jn0xsOSa8NwnxsB9KT4uqlQhC2Sfari6lLdjEeckVLa7O6PesXcUKsRjirHRVytxbSP530vvYXWpSMrZVVPYeau9Ph9Gu3jmBWKQ9z4NDHx9gkrRpUEscUWfzVRu7o8sDihz36hcq4IPYg0OvdVCqQDRyzclQiR01C8JBBNKes3QWJ2J4Fd7y/3ZLNgUvalK10Cg+X/mp44uUrYy7ANnfKLhi/k0bju1ZODmhVtocl3dbY/lzzTvpnS8cUS71JOPNbc7x6opNxFK9vNinvVLTNYuLG9E0DHH5l960C96etnjIMQpP1LQGt51FupIZsAU2GeOuLBCUWqY2WWvJfRrlWDEdqlzcMASEb9qJaBo1rp9mjXCl5SASAM0T9P13wsKxp/U1GcISlUEZ5SSehENzczziG2hkkkP5VFGtN6We92vqUnAOfRQ9/uf7U12+liJWZkWGNsbnc4J+n2rpNqWn2EQ2sH8A+5ouMce/YvJvo+WumJFGsUUQ2AYCr2FXJTb26AzyIgA4Ud6Vb7qq5kXbABGtArjUZ7gn1pC30NTf5Ff5BxvsdLjqaytwRApZl8ml/UOqry5BAbao+Ue1L7luTg/tXJQ0kixqCWY4AqTnKXY1JFxZrq+l2qzOT357URi0SUjMhJPsKaunOmxFAuVJduWPuaZG0hII/iUA0qjKXSBZl8+jFV+Q0EvIDbuQe31rVr62jAOAKTuo9PWWB2jGHUEiujaexls79A6StzE9yy5JbA+wp9j0oIARH/Slr/Cm4SXR3XHxJMQR7ea0SWZVg4AzV8eBTb5MHG+xfuINqnKgUBvolB5FHNQuCS2eBS7qFwOcmkajF6OUQTqVvDcQPG4BBGDxSNPaWtkzLgs47lvFOFxP35pO1nM2qELyMAYquFvorFej1Zw/ipQFXIB+I+BVq+ntgFt7YKGU/EVHJP3q+9l+A0cnlXIy3Pc0P6fsVuJgzrkDsPeqX7O5Vs4JpEkihy555+WpWhxaY3prhfFSm/sF8rAFhpKpBuKjJ5oPr1qqZ28GnSNo1h49qXdYhMzHaMk+KwRm1JNjp0AOmtPFxel5ckL4NPtrZr6g9LA45xQPQNKuYHZ2XAbtRtGmtZdzD4TVp51JnN2wvawR2qk4G6hGu7JUPbNWJtQTbkN/WgmpXykEk1nlK9IPqgMt/dQXiQLKSjHABPamY6U09vv3ndis8vLqb/M45UQlEatJ03UI57NGVu47VsUVGK5AkqF2fTZPUPqN8IqrcQKmEUc9qYr2RSDQCeVBeRZPG8ZqKlbpHJjJ03oyjaSoyeaaZbJYUAwBxVXRpYodrHgYohOXu5AWUrH4A7mtKxJwv2RbdgeeEyNsjGTUtNBiaZZJU9R85HHajMgs9OQtduI8dkXlj/b9aWtX6wmOYdMxbxEYLAZY/qam/Hj77O2xgnj06wUC+kUMORCpGf1oHfdVxREpp0CooPzdzj7+9KNxcSSEtIxZicksckmqquWPAJP0qUs831pHJBe+1m5unLyStg8YzQySUt5Jr0LO5dc+mQPrxXI28wdYymWYgADyal2cWtOs7jUZ/SgXt8zY4ApqtOlljUGRdz45JFMvTGgx2FnHGFzIQC7e5o9cWiQx8jmnjilKPJdAtszu70NVU4FBrDThF1DZCQfC0nntnFaBqCptOKUtYPphZ4x/FhYOv3FS2mdujTtNSOJPHFVNWudxIU8VQ0nVY7uyjmibIdc9643k+4nmtflrHxiMnqgfezHB5pevJQQynzmid/NgHmly7lyxOaysJa6FvE0zWbu0J2pcgSIPZh3/pWgTX3wd6xfVLl4HS4hbbJG2VNMWndZwXMAW5b05cchux+xq9Sa5I5pvaGnULzg80sX15ljg1U1LqC2IIWZW+inNLtzq7yk+gp/3NSqEmwpBC9vhEpZm/T3r70rpn+a6k17cgrbxHJz5+lV9I0C81OdZboMlvnLO3H7U37YbO1FtajZEo5I81bWNfs5utIBdXXIKbI+A52qB7VX6df0pVz2odqF4uo3rNF/0oyUWiGnIQy0JtpJM6tGn2txEbeM8cipS1DMwiUZ8VKuvynXQnEA3l3LZZOTto/01ZrfItxKMhu2aB61EJInHuKL9K3wXTY4sYKcV5+uNlRoe3iRdqgDFDLxV2kHFe5L3K8mhV9egA81nb2dQtdRxTRgtbyEc9qt6BoUl7CrzsWJHmhmpagJbqOAc5NP2gMkFsuQPlrfhj8UpaOk9Aq46chSMgRjP2pcuUn0xm9EnaD8tPN3eEuQBnPbFC59HbUCWLbB7Y5opNvQE1WxCueo3LemUYv2wBRTRem9T1m4iuLwNaWwORu+ZvsPFOem9NabYv64hV5ByXYA4+tTUepLayYpbj1X8kHABq7ePH/6B5NfFBiO1tbCEMzhEUfO/c/agepdWBN0VgmAPzk80s6hq9xfSMZXJHhc9q+WOnXWocxIQhPzGsmTLKWlonX2fLm+muG3SyM3OeTVV5M+aY06ZMafGWc/UVTu9MEYwF5qNoZNFLTdOudTn9G3HA+Zv5RTzpvStvaRjK7n8s3JNFOltFj0+xjjVcyvhnJHJJpnawRIsv3q8MUpq0LtiVc6XEqnCj9qEw2MY1my3KMesKcL2NOcUr6sGjxLGcSRsHX9DmoO06Z1M0OwKxjPGap6pcbj34FULHVY7q0jniIw6g9+1Vry5zk5rU839fBDLqinqE/BFLGoS5JBPeit/cgg0uXc2WJrM0MkctK1p9EujFK3/tJDkf6D/amk6lHPGHjkUhu2DWfau6tC2aEWd/d2oxDMwX2PIrRHHzjaCo30aHe3IOcsKA3l0iZLMB96CPq99IMNIB9QtVWEs7fxGZmPvXLA72w8T1f3X4ltqfIvn3rybOVIVldcK3bPc0d0Lpa+vpI5Gh2W+Rl5OBTN/wCnbCCUzXsxuZONqAYVR7Vp1CJzml0JWl6Healv/DRZC9yeB+9MendMW9n/ABNQYSOO0a9v1o7+J9OIRWyLDGPCiqk0qxKZJXAUdyTWaWW9Im5tnaad5QFGFjUcKOOKUupNcDbrCxfc3aV17KPYV91fW5Z45IrUGOLsXzyf7UtaVDuErd8uearjx6c5FceOvkyxpw9CTa3Zv+aZrDAYZoItozc+1E7STYAr8EUMj5Owy3saY3i2DmpQYTnHzVKXkhTxq0wSPB80S6fiUQBj5FL+vXKOQ0fIFXentWjeEIxAYeKnCLrkGg3eyelnaaXry4kfcAaJX9wrA80Du5VUHB5PYUqgpMNAQyenq0JY5ywrULHe0KCME5Wl/pvpL1rhb28QO/dIz2X6mna4ew0aHdeygyY4hTlj/atc6aX6EnNPSPMFmzAZUMQMk9gKo3+uWOn5USCeX+VPlH60v651PeXwMUf8G28Rpxn7nzS087MwA5J9qi8l6gTq+w5qfUV3ebl37Iz+Vfagjz57mr1jol9ekERlFPlqMr0eypukZmao3FdnaBPTWnPq+qJbj5B8Tn6Cti0vQ4oYVCxhVA4xSb0Pp62Go3YK4YouM+2ea0VbpY7cDjOKthjCTuXRy2wbfWsaArSlq0EasG8BwT9s0x6hclsmlXVpTIrLnvWbJXLQa+h/sXRdpHsMV11C7yMA8e1KfT+sLcWSI7/x4QEkHn6Grd3fZHetMc3GHE5P0eb24PJzilnU7gHdVy+vQQeaXb24yTzWSW2NRx03XJNFu3STc9nI2SB3Q+4pkOqwXUPqQSq6nyDSJqDKykt2FA0kljkLwuyZP5SRWmEOcQqN7NAvboc80Cvb2NPmYfagjXN04w88h+7V2stOur6XZbwvK/8ApH/JrlhrtnNHG8na5bA4Udq5xQMSABkn2pwsOjSuH1O4WJfMcfLfqaOWsWm6aNtjarv/AO5J8TVW+KoHNehc0jo6e7hjuLiT8PCRlt64YfpTPZ2ej6SgW0t1llHeRxk1ynuZpuZHJH34rgWVVznHuSaV5a6Qjk2W7q/nn4LbV9hXAFVUs2O3mhF9rMNvkQ/xX+nb96Ttc1jUJm3mdlQHIjTha6EJZGNCDkPFzqUYJWIhmHnxS/qM0sxzNIT7DwKAW+vuECvHz7g12M1zfDOCiHz5p1hcH8iyx12cNUv1jj9OM/FiufTtyokMLsAWORnzVhdKQ8spY+5r6+lqoyFwR2I8VbyY+PEflGqGNECgEOvP14r5JGcZI/UUL028kjt5IJZVUJyN3mhr63ukZY92Ow2jvUo45N6FSbYZacKxHqdvrUpdZrhyWFtKQfpUqngDxG69tAG9Mdz4onoXTKxn15BgmrcttHJqsWOxPNNsaRpCB7CsDyOUdE3J1Qu3WmxspG3mh+mdNxjUTdXTj0k5APYGmK+ljT4mOAP60ImuJ7x1hiXCscBaGOfBfsRyfRdn1qRVa30xQvgyY5x9KEzafcykyS7mY8ktyTT10707bW0HqXGGYDnPk13u4rYFsIAPAxRy458VKTERk9/bNCSCtMnSfTEbxJfXiZZ+UUjsK7azZRu+V7E47U96bbwrCiDAVQAKXFGU9I6RUtrFVwETGK9XFtgYOKKXF1DbxkRLub3xQK7u5OT71TNijBVezlEET3C6bfJcn5Plf6A+aMG8VkDKwIIyMGlrVpPURlY9xSpF1Fc6LKbeUGa0z8Iz8Sfb6VPCuT4jKP0aBd3QCml2+nGTQ09V2FyuVnC/Rxg0MvNbtTnEwP25ppY5dUMk0dZr2a1uRPayFJF89wR7Ee1W160hb+Hdxsj+SnxD+9K9zqXrErCp58mqkcDyuAAWc+AMk1fHi18g8fbGu41+0lyVlP22mhs2qBziJSSfJ4qzp3R+r3YV/wAMYIj/APJOdg/Y80xWfSek2QV9QvHupPMcA2r+/eu8UUK2kI7rPcuAcsT2UD/xRaw6S1O6Cu8It4vLzHb/AEp2iltrMbdOsYbceGxlv3qrcXEspzJIWOfJrnKlQvJ+ilZdM6VZ/FeStdyD8i/Cmf8Ak0T/ABYii9G1jS3i/lQYzVUy4zj25oVqOtWVgD68uSPC8ml5NukCmww7u3JO76+1VpJggy7AD60ozdWyXUohsIxCp49WTk/t4rslwCoe4uAzj5izU08U12UWJ+w9NqG1CsK7vqeBQi6kuJ2JkdseAOBXSK5t2XImT/7Cq93qNpCDvuIwfvmljFt9DqFdHF4wFOaAazhUIzye1XLnXLY5EbFv0oLczNcyhm7eBWzDiknbKQi7tnmygMs8aYwGbk08WunfAAo7CkyCWSJ0cD5ewp+0S7jntUdX3Y4PPah+Um3fo7Js8C2Ve4FeJ4U2niiEyq2cVTnZUUlqwNL0RbFnU7T1WEca5djgUY0bp6G2jBcb5D3Y190j07rU27H0wP3NOmm6eszBe2Kvym0oIEptKgCNMjx8tSnT/KUHHFSn/j5BOTFF7pYb6NmP5sUyi43qMHjGaUIrc3sxZuAp4owhe2tjGz5du30FYlFJWUZ41C59Ryedo7V50Cdf83XeRypwD71SvbiNF25z9qDNdzJcLJCSpU5BoQ3KxGaz/mRRQgbiq814jKcnmlKDqCOaMeoCknkeCa5z6txw1Uncu9nIJaldDa2DTBpGrpPYpLGw3Yww9iKza81Ldnk1UstburCffb8ofnQ9mFdii0c9mp3OpsSfiNDrjUgQcml6DU5NRUfhY5Hc90RSSDVhdH1W4OZFS3X3mfB/Yc10oSfYLor6jf7icGlXWZFZGY4p2Xp2zLD8VqLO3kRqAP3P9q6nTdDtCClmlw47NMS//wCUcWPhK2FSp2ZXZ6fdXsmy1t5ZnP5YkLf8U26V/h/fyHfqckVnGO6s4Lt+gzj9abxeuienCEhi8LEoA/YVwe63ZDux9hWx5xpZJM5W/TmhW6Bb5RdFflSBPTC/QkHLfrROG7gs0xpdhbWi/wAyJ8R/XvQqSUKCzEKvuTgUPu9csrRcyXS5H5UO4/0qXkcnoTbDk91NcPmaZmJ+tcJJgOF5/Sla46utQhNvG7n3b4aW9S6r1G4LJDKIEP8A2xg/v3po4skx1ilI0Oa7jiz60yofZjQ671mKIfwsP9SeKz+0vZJDtkdmc/mY5Jq4ltPL8TyNjwK6X4yj/plPEo9hW/1uWUHdMVX2XiljUbszNhfl8n3om9kPPP3qu+nhs4FXxeOHRSHFFG2bbijOnaabsCSXJXwPeglzbPbOO+D5rStAsAbGHgfKKOeTUfj7DOWgSulIFwEH7VVutJjIOUH7U4S24XjHaqFzEMHisSlJPsnZn0+mMt2kcecOcfamSy0CKOIbgWY+TVyxtFk1ZAw/KSKcNP0VnjZmPHitPknk0gTyPoRZtJUdlqk0FxYP6lq5Q+R4NaJe6ZHEMqdw8/Q0B1CyBUkCpOU4OmIpsVpOpbmEYlg5HkGqNxrlxd/CMICPFW9RtB8QIoCq+nKV9jWrFDHLaReCi9jR0bOItRZJDzKOM/StKtLgxAFDWPWJuFlWe3R2KNkFVyK0fRtUiu4FxxIvDIe4P2qeeNS5IjmW7Q0i+JGc1KFbnPIU4qUnml9kCskCWELSTEZ/KuaHxma8clSRnzRO6tVY+pcyGVj2QHgVVnuJYI8RIqgewrG6ZQ+RaC0h3TNn7VZXQ4FA+E0GGvuJfTZ2VvvUn1G8A3wztk/rTKC+juLDEnTYkTMbjd4zwKrr0tIWzNdQRj75qjDrt0vFwpf3Ktg13GtWvd2dP9wzTNR9IWmi8emNIRSbi9kdvZABXWOy0S2I9GwWUqODKSc/+KEydQWKD4pwP0NcU12zlOYpQfrXPl2kHjIY5NTlVPTiCwp/LGMD+lUXupD3bOfrQqbVIwpIZf3qqLy6ueYtqr7jml+TZ3Bhd5yoJY4HvmqE2u2kJCGUOxPZeaFXsUz59R2b7mhclttYHHmnjFXtjqC9jdHfSyg+nHjPbca8yPeOPm2D/SMUR0KGGRI5GUFStEr2GNhhFAH0oPFcbsFISby2eTPqMzfc5oPd2npk8cU43cI3EYoLqMapEzHxQxSlGSQ60xNlj+MqPeuDwOOcUYt7UyOzY7mrLWJx8tei86Wi3MF6DZvdagqFfhXk09rpbFCQnwjuaC9NQCHVeeNy4rRbdovwjxlfiPmpTcckiOSdsT301S21OTjktxVI2gjldZAPh5yvamy4ZlBBUEfahNyEORs71mlyXQisVNYiRovh7U+9N86fF/sFJ+qRKImKjt4o30VrEM9v+FZgsicYPmqpycE/oq9oYJ48kmh1wg5opcuoUkUB1G/itwTI6j7mpJNyoXbB93eR6deW8znjfhvsa0DStST8IYuGR+VIPvWKazqB1C4Gz/pr2+tH+m9fktEW3uNzxA/Cw5K1qjjljSlHsM8Tq0aDO212GPhNC7pAQcV2gvormPMbhgaq3bgAkGs+STk9kLF3U7fIY0K6c6ebV9TaSbK2sbYY/wA30olq+oJBG+4844FOnRmno2jW7RAZdAxP1NHG5wjr2OpOEWz02kxJCsFvGqr2AA4q7p+g2tgpfYPVbu2OaLRWvpzhW7gURayDKGAzS8ZSdMg5NgX0l8Dj7VKKmFgcbf6VKPiYLYtXQiiJ2qM470MkAZGJHerF3cLjFUTOXBAHFZ3+jVGKEnqUGGT1I8gg+KYelbSS+08SyAljVC/sX1C6EaDIzzTl05ALGEQkYxWhNeNJhnL40gdPpZiXLLg0FvbYDOBTzfkSqaVr9AGIrPKk9CIUb6LCkYoH8e4hCc/SmXVysSEk8ntVXTbEFdzDk81vxZOMLZeD0CRDdsPnYj2zWi9N2m3T4RKpzjnNCbexiOfU4PcGmbT7qFokj3AFeKSWXl6EnKyrqNouTtHFA7m3Ge1NtyoKml+8j+I1mk9io6dP6nHbH8NcNtXPwE9qYZpwU+DsR3rPNQSST+HCCWPtXiCHVoItovJQv8vfFUUFJXdHOK7sbryeNMl2A+9BLtJL5gqA+n9u9Ls63puEM8ruNwzuP1rTtNghSzVgoJZRg+1N4VHdnOoi3b6d6acqBxXRrdcYxTA9uCKpTQBak9HWAXiNvKJoxhlOaYtP1KG5jGGAfyp7ih9zENppS1hpYpR+GLiQnjZ3pscXJ0DjyZo0pypzQu4C5NLFonUxgDGRguOzjmql1c6whKXLSc+wq3gt1YeD+y7rk4x6MXLtxgVW0np2+eRZ1ZoT4Yd6Y+kNBMsQu7tSzsfhB8CnOOxVFwFFc5rH8YgeTjpCo1rfpBse5Zjj5iKUtY0e5eQu8zuf9RrVJrYY7UF1C0UqciprM4uxI5GmZVHE8c3puh3DxRO0nRDg4zV/XbDCNLEMSR8g1X0TUobq4itbq1VjIwUMo5rdjz8o8kjVzuNhLTGmu50isyxbyQe31NOK6NmELPcyO2Odpq9pOiwWqD8LGFz8xx3pgisf4fwpnHmo5svPpGSc76M01fpRGBaJ5N3jcc0y/wCHVy0GnmxusCe2Yr91PY0Sv7bGc0r35msLkXdof4i9x4YexrN5m/iwOTaof3nDXG76VdhvNqYzSNYdRW2oIDHJsnXho2OCP0onDqkbnbuAf2NNykpchOLGNrvk9qlL5vee9SqeaQaEifVoyu8scfaqZ19JWFvEp3NxmpUqUMcWmakhu0GyjSMSSAFjyatXsqpJmMYxUqU8/wDjJLsqS3oZaD3kgYEipUrFJbGQsa3C7R+ofB7ZqxpbgxLx4qVK0XeIp/1C8IV1Ix4odcxStOFgcq2e+alSkuhPQwW8k62wWY7yB396F6hPI7FEABPFSpRW3sWIX0vRV/Dq7YLtyTXu40wKCMCpUpMipC3sC6jp6YOQBRPp699S3NtIfjj4z7ipUrsUm1TC+gm8m3NVZ33DtUqU96AgbdvtU0V6d6ciZReXKq0jcrnkAVKlCH+gSYcls4xlQB+1Lepaek6sdoG2pUpp66OXQx6ZaiKziVQMbRRWGzeRcjGKlSuglJ7JPs43FptBDGgeoRAZqVKWaSYyFPVYgQ3se9CP8O7KKXqaRpACIEZlB981KlaMLqEi8W1Bm02aJ8K4wDRi7aK3tgsa845NSpV8KXCTMyYq38mcmlfVBuB4qVK8+WxkZ51CjQTieJijZ7qcVQXWdQAC/i5eO3xcipUr08HyxqzdiScdlxOqdZRQov5MD35NSpUq3GP0Pxj9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 descr="энэ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500174"/>
            <a:ext cx="2357454" cy="1785950"/>
          </a:xfrm>
          <a:prstGeom prst="rect">
            <a:avLst/>
          </a:prstGeom>
        </p:spPr>
      </p:pic>
      <p:pic>
        <p:nvPicPr>
          <p:cNvPr id="18" name="Picture 17" descr="ээ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68" y="3500438"/>
            <a:ext cx="2286016" cy="1785950"/>
          </a:xfrm>
          <a:prstGeom prst="rect">
            <a:avLst/>
          </a:prstGeom>
        </p:spPr>
      </p:pic>
      <p:pic>
        <p:nvPicPr>
          <p:cNvPr id="19" name="Picture 18" descr="бнгн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1500174"/>
            <a:ext cx="1829853" cy="165734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142976" y="285728"/>
            <a:ext cx="6231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Зургийг ажиглаарай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287627"/>
            <a:ext cx="8786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mn-MN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Эдгээр нь ямар өнгөтэй байна вэ? 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6024" y="5708380"/>
            <a:ext cx="88188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Үндсэн өнгөнөөс өөр ямар өнгө байна вэ?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 descr="зэзэз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58" y="3500438"/>
            <a:ext cx="2571768" cy="1714512"/>
          </a:xfrm>
          <a:prstGeom prst="rect">
            <a:avLst/>
          </a:prstGeom>
        </p:spPr>
      </p:pic>
      <p:pic>
        <p:nvPicPr>
          <p:cNvPr id="14" name="Picture 13" descr="р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892" y="1428736"/>
            <a:ext cx="1918672" cy="1671678"/>
          </a:xfrm>
          <a:prstGeom prst="rect">
            <a:avLst/>
          </a:prstGeom>
        </p:spPr>
      </p:pic>
      <p:pic>
        <p:nvPicPr>
          <p:cNvPr id="15" name="Picture 14" descr="ыаөыөа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612" y="1500174"/>
            <a:ext cx="2071702" cy="1643074"/>
          </a:xfrm>
          <a:prstGeom prst="rect">
            <a:avLst/>
          </a:prstGeom>
        </p:spPr>
      </p:pic>
      <p:pic>
        <p:nvPicPr>
          <p:cNvPr id="16" name="Picture 15" descr="ыужуж.jpg"/>
          <p:cNvPicPr>
            <a:picLocks noChangeAspect="1"/>
          </p:cNvPicPr>
          <p:nvPr/>
        </p:nvPicPr>
        <p:blipFill>
          <a:blip r:embed="rId9"/>
          <a:srcRect l="11610" r="21052"/>
          <a:stretch>
            <a:fillRect/>
          </a:stretch>
        </p:blipFill>
        <p:spPr>
          <a:xfrm>
            <a:off x="6500826" y="3286124"/>
            <a:ext cx="2071702" cy="1857388"/>
          </a:xfrm>
          <a:prstGeom prst="rect">
            <a:avLst/>
          </a:prstGeom>
        </p:spPr>
      </p:pic>
      <p:pic>
        <p:nvPicPr>
          <p:cNvPr id="27" name="Picture 7" descr="AG00373_">
            <a:hlinkClick r:id="" action="ppaction://noaction">
              <a:snd r:embed="rId2" name="applause.wav"/>
            </a:hlinkClick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64" y="571480"/>
            <a:ext cx="7046826" cy="678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  <p:bldP spid="10" grpId="1"/>
      <p:bldP spid="11" grpId="0"/>
      <p:bldP spid="1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энэ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14290"/>
            <a:ext cx="2357454" cy="1785950"/>
          </a:xfrm>
          <a:prstGeom prst="rect">
            <a:avLst/>
          </a:prstGeom>
        </p:spPr>
      </p:pic>
      <p:pic>
        <p:nvPicPr>
          <p:cNvPr id="11" name="Picture 10" descr="ээ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500570"/>
            <a:ext cx="2286016" cy="1785950"/>
          </a:xfrm>
          <a:prstGeom prst="rect">
            <a:avLst/>
          </a:prstGeom>
        </p:spPr>
      </p:pic>
      <p:pic>
        <p:nvPicPr>
          <p:cNvPr id="12" name="Picture 11" descr="бнг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2428868"/>
            <a:ext cx="2286016" cy="1785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000364" y="857232"/>
            <a:ext cx="28739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000" b="1" cap="none" spc="0" dirty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>Улбар шар</a:t>
            </a:r>
            <a:endParaRPr lang="en-US" sz="4000" b="1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14678" y="2786058"/>
            <a:ext cx="3818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0541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</a:rPr>
              <a:t>Үзмэн ягаан</a:t>
            </a:r>
            <a:endParaRPr lang="en-US" sz="5400" b="1" cap="none" spc="0" dirty="0">
              <a:ln w="10541" cmpd="sng">
                <a:solidFill>
                  <a:schemeClr val="accent4"/>
                </a:solidFill>
                <a:prstDash val="solid"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00364" y="4929198"/>
            <a:ext cx="2355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0541" cmpd="sng">
                  <a:solidFill>
                    <a:srgbClr val="92D050"/>
                  </a:solidFill>
                  <a:prstDash val="solid"/>
                </a:ln>
                <a:solidFill>
                  <a:srgbClr val="0CFC0C"/>
                </a:solidFill>
                <a:effectLst/>
              </a:rPr>
              <a:t>Ногоон</a:t>
            </a:r>
            <a:endParaRPr lang="en-US" sz="5400" b="1" cap="none" spc="0" dirty="0">
              <a:ln w="10541" cmpd="sng">
                <a:solidFill>
                  <a:srgbClr val="92D050"/>
                </a:solidFill>
                <a:prstDash val="solid"/>
              </a:ln>
              <a:solidFill>
                <a:srgbClr val="0CFC0C"/>
              </a:solidFill>
              <a:effectLst/>
            </a:endParaRPr>
          </a:p>
        </p:txBody>
      </p:sp>
      <p:pic>
        <p:nvPicPr>
          <p:cNvPr id="16" name="Picture 15" descr="oryor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4500570"/>
            <a:ext cx="2343150" cy="1952625"/>
          </a:xfrm>
          <a:prstGeom prst="rect">
            <a:avLst/>
          </a:prstGeom>
        </p:spPr>
      </p:pic>
      <p:pic>
        <p:nvPicPr>
          <p:cNvPr id="17" name="Picture 16" descr="ггнн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7950" y="285728"/>
            <a:ext cx="2428875" cy="1885950"/>
          </a:xfrm>
          <a:prstGeom prst="rect">
            <a:avLst/>
          </a:prstGeom>
        </p:spPr>
      </p:pic>
      <p:pic>
        <p:nvPicPr>
          <p:cNvPr id="18" name="Picture 17" descr="уэ₮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6644" y="2285992"/>
            <a:ext cx="1314448" cy="2190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457170" y="476672"/>
            <a:ext cx="8228766" cy="5613491"/>
          </a:xfrm>
        </p:spPr>
        <p:txBody>
          <a:bodyPr anchor="ctr" anchorCtr="1">
            <a:normAutofit lnSpcReduction="10000"/>
          </a:bodyPr>
          <a:lstStyle/>
          <a:p>
            <a:pPr marL="0" indent="-195933" algn="ctr">
              <a:buNone/>
            </a:pPr>
            <a:r>
              <a:rPr lang="fi-FI" sz="6500" b="1" dirty="0" smtClean="0">
                <a:solidFill>
                  <a:srgbClr val="0000FF"/>
                </a:solidFill>
                <a:latin typeface="Nimbus Roman No9 L" pitchFamily="18"/>
              </a:rPr>
              <a:t>Улаан</a:t>
            </a:r>
            <a:endParaRPr lang="mn-MN" sz="6500" b="1" dirty="0" smtClean="0">
              <a:solidFill>
                <a:srgbClr val="0000FF"/>
              </a:solidFill>
              <a:latin typeface="Nimbus Roman No9 L" pitchFamily="18"/>
            </a:endParaRPr>
          </a:p>
          <a:p>
            <a:pPr marL="0" indent="-195933" algn="ctr">
              <a:buNone/>
            </a:pPr>
            <a:endParaRPr lang="fi-FI" sz="6500" b="1" dirty="0">
              <a:solidFill>
                <a:srgbClr val="0000FF"/>
              </a:solidFill>
              <a:latin typeface="Nimbus Roman No9 L" pitchFamily="18"/>
            </a:endParaRPr>
          </a:p>
          <a:p>
            <a:pPr marL="0" indent="-195933" algn="ctr">
              <a:buNone/>
            </a:pPr>
            <a:r>
              <a:rPr lang="fi-FI" sz="6500" b="1" dirty="0" smtClean="0">
                <a:solidFill>
                  <a:srgbClr val="0000FF"/>
                </a:solidFill>
                <a:latin typeface="Nimbus Roman No9 L" pitchFamily="18"/>
              </a:rPr>
              <a:t>Хөх</a:t>
            </a:r>
            <a:endParaRPr lang="mn-MN" sz="6500" b="1" dirty="0" smtClean="0">
              <a:solidFill>
                <a:srgbClr val="0000FF"/>
              </a:solidFill>
              <a:latin typeface="Nimbus Roman No9 L" pitchFamily="18"/>
            </a:endParaRPr>
          </a:p>
          <a:p>
            <a:pPr marL="0" indent="-195933" algn="ctr">
              <a:buNone/>
            </a:pPr>
            <a:endParaRPr lang="fi-FI" sz="6500" b="1" dirty="0">
              <a:solidFill>
                <a:srgbClr val="0000FF"/>
              </a:solidFill>
              <a:latin typeface="Nimbus Roman No9 L" pitchFamily="18"/>
            </a:endParaRPr>
          </a:p>
          <a:p>
            <a:pPr marL="0" indent="-195933" algn="ctr">
              <a:buNone/>
            </a:pPr>
            <a:r>
              <a:rPr lang="fi-FI" sz="6500" b="1" dirty="0">
                <a:solidFill>
                  <a:srgbClr val="0000FF"/>
                </a:solidFill>
                <a:latin typeface="Nimbus Roman No9 L" pitchFamily="18"/>
              </a:rPr>
              <a:t>Шар</a:t>
            </a:r>
          </a:p>
        </p:txBody>
      </p:sp>
      <p:pic>
        <p:nvPicPr>
          <p:cNvPr id="3" name="Picture 412" descr="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29200"/>
            <a:ext cx="1039800" cy="11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ani-bird_blu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372368"/>
            <a:ext cx="3429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fantasyflash.ru/anime/flowers/image/f50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69678" y="5355"/>
            <a:ext cx="10858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22298847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0.069 0.25 0.125 L 0.25 0.25 E" pathEditMode="relative" ptsTypes="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-0.00046 L 0.03541 -0.02731 C 0.05138 -0.04028 0.00763 -0.20185 -0.04358 -0.3206 L -0.1566 -0.58379 " pathEditMode="relative" rAng="-1791541" ptsTypes="FfFF"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95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11093 4.44444E-6 C -0.16076 4.44444E-6 -0.2217 0.19953 -0.2217 0.3618 L -0.2217 0.72384 " pathEditMode="relative" rAng="0" ptsTypes="FfFF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3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ягжзураг\йыужайу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86380" cy="6858000"/>
          </a:xfrm>
          <a:prstGeom prst="rect">
            <a:avLst/>
          </a:prstGeom>
          <a:noFill/>
        </p:spPr>
      </p:pic>
      <p:sp>
        <p:nvSpPr>
          <p:cNvPr id="4" name="Cloud 3"/>
          <p:cNvSpPr/>
          <p:nvPr/>
        </p:nvSpPr>
        <p:spPr>
          <a:xfrm>
            <a:off x="5072066" y="214290"/>
            <a:ext cx="3857652" cy="2214578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Өнөөдрийн хичээлийн сэдэв</a:t>
            </a:r>
            <a:endParaRPr lang="en-US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4714876" y="0"/>
            <a:ext cx="4429124" cy="314327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Завсрын 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mn-MN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үүсмэл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mn-MN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өнгө</a:t>
            </a:r>
            <a:endParaRPr lang="en-US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Scroll 5"/>
          <p:cNvSpPr/>
          <p:nvPr/>
        </p:nvSpPr>
        <p:spPr>
          <a:xfrm>
            <a:off x="642910" y="1500174"/>
            <a:ext cx="7929618" cy="3500462"/>
          </a:xfrm>
          <a:prstGeom prst="verticalScroll">
            <a:avLst>
              <a:gd name="adj" fmla="val 1859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Юмсын өнгүүдийг таньж,  нэрлэж сурна.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n-M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Үндсэн өнгөөс үүсмэл 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mn-MN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завсрын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mn-MN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өнгө гаргаж сурна.</a:t>
            </a:r>
          </a:p>
          <a:p>
            <a:endParaRPr lang="mn-MN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357166"/>
            <a:ext cx="75009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Бид юу мэдэж авах вэ?</a:t>
            </a:r>
            <a:endParaRPr lang="en-US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OW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286124"/>
            <a:ext cx="4017973" cy="38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Scroll 5"/>
          <p:cNvSpPr/>
          <p:nvPr/>
        </p:nvSpPr>
        <p:spPr>
          <a:xfrm>
            <a:off x="714348" y="1214422"/>
            <a:ext cx="8215402" cy="3857652"/>
          </a:xfrm>
          <a:prstGeom prst="verticalScroll">
            <a:avLst>
              <a:gd name="adj" fmla="val 875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Юмсыг  ажиглан өнгийг ялган таньж нэрлэх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n-MN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Үзмэн ягаан, ногоон, улбар шар өнгүүдийг үндсэн 2 өнгийг хольж гаргах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n-MN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Шүлгийг сонсоод юуны тухай өгүүлснийг зургаар илэрхийлэх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Зурсан зургаа өнгө ялган битүүлж будах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Өөрийн болон бусдын зурсан зургийг уншиж ойлгох, тайлбарлан ярих 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14480" y="285728"/>
            <a:ext cx="63815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Бид юу хийж бүтээх вэ?</a:t>
            </a:r>
            <a:endParaRPr lang="en-US" sz="40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OW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285784" y="3286124"/>
            <a:ext cx="4017973" cy="38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63275" y="26365"/>
            <a:ext cx="8228766" cy="1092607"/>
          </a:xfrm>
        </p:spPr>
        <p:txBody>
          <a:bodyPr anchorCtr="0">
            <a:spAutoFit/>
          </a:bodyPr>
          <a:lstStyle/>
          <a:p>
            <a:pPr lvl="0" algn="l">
              <a:buNone/>
            </a:pPr>
            <a:r>
              <a:rPr lang="fi-FI" sz="6500" dirty="0">
                <a:solidFill>
                  <a:srgbClr val="000080"/>
                </a:solidFill>
              </a:rPr>
              <a:t>  </a:t>
            </a:r>
            <a:r>
              <a:rPr lang="fi-FI" sz="6500" dirty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Туршиж </a:t>
            </a:r>
            <a:r>
              <a:rPr lang="fi-FI" sz="6500" dirty="0" smtClean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үз</a:t>
            </a:r>
            <a:r>
              <a:rPr lang="mn-MN" sz="6500" dirty="0" smtClean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э</a:t>
            </a:r>
            <a:r>
              <a:rPr lang="fi-FI" sz="6500" dirty="0" smtClean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цгээе</a:t>
            </a:r>
            <a:endParaRPr lang="fi-FI" sz="6500" dirty="0">
              <a:solidFill>
                <a:srgbClr val="000000"/>
              </a:solidFill>
              <a:latin typeface="Nimbus Roman No9 L" pitchFamily="18"/>
              <a:hlinkClick r:id="" action="ppaction://hlinkfile"/>
            </a:endParaRPr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11516" y="1571612"/>
            <a:ext cx="4332484" cy="513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Callout 6"/>
          <p:cNvSpPr/>
          <p:nvPr/>
        </p:nvSpPr>
        <p:spPr>
          <a:xfrm>
            <a:off x="142844" y="1214422"/>
            <a:ext cx="4143404" cy="4786346"/>
          </a:xfrm>
          <a:prstGeom prst="wedgeEllipseCallout">
            <a:avLst>
              <a:gd name="adj1" fmla="val 77956"/>
              <a:gd name="adj2" fmla="val -483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000" b="1" dirty="0" smtClean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t>Өнгүүдийг </a:t>
            </a:r>
            <a:r>
              <a:rPr lang="fi-FI" sz="3000" b="1" dirty="0" smtClean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t>хольж ямар өнгө үүсэж байгааг туршиж үзэцгээе</a:t>
            </a:r>
            <a:r>
              <a:rPr lang="mn-MN" sz="3000" b="1" dirty="0" smtClean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fi-FI" sz="3000" b="1" dirty="0" smtClean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xmlns="" val="769249457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928662" y="2214554"/>
            <a:ext cx="4488368" cy="35004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DC230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0" compatLnSpc="0"/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 idx="4294967295"/>
          </p:nvPr>
        </p:nvSpPr>
        <p:spPr>
          <a:xfrm>
            <a:off x="163275" y="256645"/>
            <a:ext cx="8816880" cy="1446550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Улаан хөх 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өнги</a:t>
            </a:r>
            <a:r>
              <a:rPr lang="mn-MN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 </a:t>
            </a: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хольвол ямар өнгө 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үүсэх </a:t>
            </a: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вэ?</a:t>
            </a:r>
          </a:p>
        </p:txBody>
      </p:sp>
      <p:sp>
        <p:nvSpPr>
          <p:cNvPr id="7" name="Freeform 6"/>
          <p:cNvSpPr/>
          <p:nvPr/>
        </p:nvSpPr>
        <p:spPr>
          <a:xfrm>
            <a:off x="3786182" y="2143116"/>
            <a:ext cx="4488368" cy="35004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0070C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0" compatLnSpc="0"/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286116" y="2571744"/>
            <a:ext cx="2357454" cy="27146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1" compatLnSpc="0"/>
          <a:lstStyle/>
          <a:p>
            <a:pPr algn="ctr"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115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</p:txBody>
      </p:sp>
      <p:sp>
        <p:nvSpPr>
          <p:cNvPr id="9" name="Freeform 8"/>
          <p:cNvSpPr/>
          <p:nvPr/>
        </p:nvSpPr>
        <p:spPr>
          <a:xfrm>
            <a:off x="3286116" y="2571744"/>
            <a:ext cx="2357454" cy="27146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7030A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1" compatLnSpc="0"/>
          <a:lstStyle/>
          <a:p>
            <a:pPr algn="ctr"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1500" b="1" dirty="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28860" y="5715016"/>
            <a:ext cx="3818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Үзмэн ягаан</a:t>
            </a:r>
            <a:endParaRPr lang="en-US" sz="5400" b="1" cap="none" spc="0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629384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928662" y="2214554"/>
            <a:ext cx="4488368" cy="35004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DC230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0" compatLnSpc="0"/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 idx="4294967295"/>
          </p:nvPr>
        </p:nvSpPr>
        <p:spPr>
          <a:xfrm>
            <a:off x="163275" y="256645"/>
            <a:ext cx="8816880" cy="1446550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Улаан </a:t>
            </a:r>
            <a:r>
              <a:rPr lang="mn-MN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шар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өнги</a:t>
            </a:r>
            <a:r>
              <a:rPr lang="mn-MN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 </a:t>
            </a: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хольвол ямар өнгө 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үүсэх </a:t>
            </a: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вэ?</a:t>
            </a:r>
          </a:p>
        </p:txBody>
      </p:sp>
      <p:sp>
        <p:nvSpPr>
          <p:cNvPr id="7" name="Freeform 6"/>
          <p:cNvSpPr/>
          <p:nvPr/>
        </p:nvSpPr>
        <p:spPr>
          <a:xfrm>
            <a:off x="3786182" y="2143116"/>
            <a:ext cx="4488368" cy="35004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0" compatLnSpc="0"/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286116" y="2571744"/>
            <a:ext cx="2357454" cy="27146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1" compatLnSpc="0"/>
          <a:lstStyle/>
          <a:p>
            <a:pPr algn="ctr"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115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</p:txBody>
      </p:sp>
      <p:sp>
        <p:nvSpPr>
          <p:cNvPr id="9" name="Freeform 8"/>
          <p:cNvSpPr/>
          <p:nvPr/>
        </p:nvSpPr>
        <p:spPr>
          <a:xfrm>
            <a:off x="3286116" y="2571744"/>
            <a:ext cx="2357454" cy="27146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FFC00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1" compatLnSpc="0"/>
          <a:lstStyle/>
          <a:p>
            <a:pPr algn="ctr"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1500" b="1" dirty="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28860" y="5715016"/>
            <a:ext cx="3348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Улбар шар</a:t>
            </a:r>
            <a:endParaRPr lang="en-US" sz="5400" b="1" cap="none" spc="0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629384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928662" y="2214554"/>
            <a:ext cx="4488368" cy="35004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0070C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0" compatLnSpc="0"/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 idx="4294967295"/>
          </p:nvPr>
        </p:nvSpPr>
        <p:spPr>
          <a:xfrm>
            <a:off x="163275" y="256645"/>
            <a:ext cx="8816880" cy="1446550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mn-MN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Хөх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шар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өнги</a:t>
            </a:r>
            <a:r>
              <a:rPr lang="mn-MN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 </a:t>
            </a: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хольвол ямар өнгө </a:t>
            </a:r>
            <a:r>
              <a:rPr lang="fi-FI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үүсэх </a:t>
            </a:r>
            <a:r>
              <a:rPr lang="fi-FI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вэ?</a:t>
            </a:r>
          </a:p>
        </p:txBody>
      </p:sp>
      <p:sp>
        <p:nvSpPr>
          <p:cNvPr id="7" name="Freeform 6"/>
          <p:cNvSpPr/>
          <p:nvPr/>
        </p:nvSpPr>
        <p:spPr>
          <a:xfrm>
            <a:off x="3786182" y="2143116"/>
            <a:ext cx="4488368" cy="35004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0" compatLnSpc="0"/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286116" y="2571744"/>
            <a:ext cx="2357454" cy="27146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1" compatLnSpc="0"/>
          <a:lstStyle/>
          <a:p>
            <a:pPr algn="ctr"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115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</p:txBody>
      </p:sp>
      <p:sp>
        <p:nvSpPr>
          <p:cNvPr id="9" name="Freeform 8"/>
          <p:cNvSpPr/>
          <p:nvPr/>
        </p:nvSpPr>
        <p:spPr>
          <a:xfrm>
            <a:off x="3286116" y="2571744"/>
            <a:ext cx="2357454" cy="27146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81643" tIns="40817" rIns="81643" bIns="40817" anchor="ctr" anchorCtr="1" compatLnSpc="0"/>
          <a:lstStyle/>
          <a:p>
            <a:pPr algn="ctr"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1500" b="1" dirty="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00430" y="5786454"/>
            <a:ext cx="2355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B050"/>
                </a:solidFill>
              </a:rPr>
              <a:t>Ногоон</a:t>
            </a:r>
            <a:endParaRPr lang="en-US" sz="5400" b="1" cap="none" spc="0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629384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26551" y="69888"/>
            <a:ext cx="8228766" cy="1319403"/>
          </a:xfrm>
        </p:spPr>
        <p:txBody>
          <a:bodyPr/>
          <a:lstStyle/>
          <a:p>
            <a:pPr lvl="0">
              <a:buNone/>
            </a:pPr>
            <a:r>
              <a:rPr lang="fi-FI" sz="8000" dirty="0">
                <a:solidFill>
                  <a:srgbClr val="0000FF"/>
                </a:solidFill>
                <a:latin typeface="Nimbus Roman No9 L" pitchFamily="18"/>
                <a:hlinkClick r:id="" action="ppaction://hlinkfile"/>
              </a:rPr>
              <a:t>Завсрын өнгө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0" y="1772816"/>
            <a:ext cx="5616624" cy="4392488"/>
          </a:xfrm>
        </p:spPr>
        <p:txBody>
          <a:bodyPr anchor="ctr">
            <a:noAutofit/>
          </a:bodyPr>
          <a:lstStyle/>
          <a:p>
            <a:pPr marL="0" indent="-195933" algn="ctr">
              <a:buNone/>
            </a:pPr>
            <a:r>
              <a:rPr lang="fi-FI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Үндсэн</a:t>
            </a:r>
            <a:r>
              <a:rPr lang="mn-MN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fi-FI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800" dirty="0">
                <a:latin typeface="Arial" panose="020B0604020202020204" pitchFamily="34" charset="0"/>
                <a:cs typeface="Arial" panose="020B0604020202020204" pitchFamily="34" charset="0"/>
              </a:rPr>
              <a:t>өнгө өөр хоорондоо нийлж бүтсэн </a:t>
            </a:r>
            <a:r>
              <a:rPr lang="fi-FI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өнгийг</a:t>
            </a:r>
            <a:r>
              <a:rPr lang="mn-MN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завсрын </a:t>
            </a:r>
            <a:r>
              <a:rPr lang="fi-FI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өнгө </a:t>
            </a:r>
            <a:r>
              <a:rPr lang="fi-FI" sz="4800" dirty="0">
                <a:latin typeface="Arial" panose="020B0604020202020204" pitchFamily="34" charset="0"/>
                <a:cs typeface="Arial" panose="020B0604020202020204" pitchFamily="34" charset="0"/>
              </a:rPr>
              <a:t>гэнэ</a:t>
            </a:r>
            <a:r>
              <a:rPr lang="fi-FI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i-FI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740" b="100000" l="870" r="986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556792"/>
            <a:ext cx="3923928" cy="43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7870416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food00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-109392"/>
            <a:ext cx="4214842" cy="696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loud Callout 2"/>
          <p:cNvSpPr/>
          <p:nvPr/>
        </p:nvSpPr>
        <p:spPr>
          <a:xfrm>
            <a:off x="0" y="214290"/>
            <a:ext cx="5643570" cy="2286016"/>
          </a:xfrm>
          <a:prstGeom prst="cloudCallout">
            <a:avLst>
              <a:gd name="adj1" fmla="val 73207"/>
              <a:gd name="adj2" fmla="val 1108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3286116" y="500042"/>
            <a:ext cx="5643570" cy="2286016"/>
          </a:xfrm>
          <a:prstGeom prst="cloudCallout">
            <a:avLst>
              <a:gd name="adj1" fmla="val -53920"/>
              <a:gd name="adj2" fmla="val 95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14282" y="2857496"/>
          <a:ext cx="3000396" cy="3681417"/>
        </p:xfrm>
        <a:graphic>
          <a:graphicData uri="http://schemas.openxmlformats.org/presentationml/2006/ole">
            <p:oleObj spid="_x0000_s1026" name="CorelDRAW" r:id="rId3" imgW="2973324" imgH="4408627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24839" y="149476"/>
            <a:ext cx="8228766" cy="846386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fi-FI" sz="4900" b="1" dirty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Аль нь </a:t>
            </a:r>
            <a:r>
              <a:rPr lang="mn-MN" sz="4900" b="1" dirty="0" smtClean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завсрын</a:t>
            </a:r>
            <a:r>
              <a:rPr lang="fi-FI" sz="4900" b="1" dirty="0" smtClean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 </a:t>
            </a:r>
            <a:r>
              <a:rPr lang="fi-FI" sz="4900" b="1" dirty="0">
                <a:solidFill>
                  <a:srgbClr val="000000"/>
                </a:solidFill>
                <a:latin typeface="Nimbus Roman No9 L" pitchFamily="18"/>
                <a:hlinkClick r:id="" action="ppaction://hlinkfile"/>
              </a:rPr>
              <a:t>өнгө вэ?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364" y="1142984"/>
            <a:ext cx="30651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8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1. Ногоон</a:t>
            </a:r>
            <a:endParaRPr lang="en-US" sz="48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00364" y="1928802"/>
            <a:ext cx="22092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8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2. Шар</a:t>
            </a:r>
            <a:endParaRPr lang="en-US" sz="48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1802" y="2714620"/>
            <a:ext cx="26641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3</a:t>
            </a:r>
            <a:r>
              <a:rPr lang="mn-MN" sz="4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mn-MN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Улаан</a:t>
            </a:r>
            <a:endParaRPr lang="en-US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1802" y="3500438"/>
            <a:ext cx="41019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8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4. Улбар шар</a:t>
            </a:r>
            <a:endParaRPr lang="en-US" sz="48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71802" y="4286256"/>
            <a:ext cx="450854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5. Үзмэн ягаан</a:t>
            </a:r>
            <a:endParaRPr lang="en-US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71802" y="5072074"/>
            <a:ext cx="20008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4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6. Хөх</a:t>
            </a:r>
            <a:endParaRPr lang="en-US" sz="48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onut 9"/>
          <p:cNvSpPr/>
          <p:nvPr/>
        </p:nvSpPr>
        <p:spPr>
          <a:xfrm>
            <a:off x="2857488" y="1142984"/>
            <a:ext cx="928694" cy="857256"/>
          </a:xfrm>
          <a:prstGeom prst="donut">
            <a:avLst>
              <a:gd name="adj" fmla="val 107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2928926" y="3500438"/>
            <a:ext cx="928694" cy="857256"/>
          </a:xfrm>
          <a:prstGeom prst="donut">
            <a:avLst>
              <a:gd name="adj" fmla="val 107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2928926" y="4286256"/>
            <a:ext cx="928694" cy="857256"/>
          </a:xfrm>
          <a:prstGeom prst="donut">
            <a:avLst>
              <a:gd name="adj" fmla="val 107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920976"/>
      </p:ext>
    </p:extLst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1214422"/>
            <a:ext cx="4818435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Солонго</a:t>
            </a:r>
          </a:p>
          <a:p>
            <a:r>
              <a:rPr lang="mn-MN" sz="2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Намираа борооны дараа</a:t>
            </a:r>
          </a:p>
          <a:p>
            <a:r>
              <a:rPr lang="mn-MN" sz="2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Нар таатай ээлээ</a:t>
            </a:r>
          </a:p>
          <a:p>
            <a:r>
              <a:rPr lang="mn-MN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Өнгөрсөн борооны наагуур</a:t>
            </a:r>
          </a:p>
          <a:p>
            <a:r>
              <a:rPr lang="mn-MN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Өнгийн солонго татлаа</a:t>
            </a:r>
          </a:p>
          <a:p>
            <a:r>
              <a:rPr lang="mn-MN" sz="2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Тэр солонгыг барих гэж</a:t>
            </a:r>
          </a:p>
          <a:p>
            <a:r>
              <a:rPr lang="mn-MN" sz="2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Тэнхээгээрээ бид хурдлав</a:t>
            </a:r>
          </a:p>
          <a:p>
            <a:r>
              <a:rPr lang="mn-MN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Цагираг солонго харин</a:t>
            </a:r>
          </a:p>
          <a:p>
            <a:r>
              <a:rPr lang="mn-MN" sz="2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Цаашаа зугтан одов.</a:t>
            </a:r>
          </a:p>
          <a:p>
            <a:r>
              <a:rPr lang="mn-MN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Байгалийн сайхан солонгыг</a:t>
            </a:r>
          </a:p>
          <a:p>
            <a:r>
              <a:rPr lang="mn-MN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Барьж болдоггүйг мэдэв</a:t>
            </a:r>
            <a:r>
              <a:rPr lang="mn-MN" sz="2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24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57158" y="0"/>
            <a:ext cx="8572560" cy="4786346"/>
          </a:xfrm>
          <a:prstGeom prst="rect">
            <a:avLst/>
          </a:prstGeom>
          <a:noFill/>
        </p:spPr>
        <p:txBody>
          <a:bodyPr wrap="none">
            <a:prstTxWarp prst="textTriangleInverted">
              <a:avLst>
                <a:gd name="adj" fmla="val 53232"/>
              </a:avLst>
            </a:prstTxWarp>
            <a:spAutoFit/>
          </a:bodyPr>
          <a:lstStyle/>
          <a:p>
            <a:pPr algn="ctr">
              <a:defRPr/>
            </a:pPr>
            <a:r>
              <a:rPr lang="mn-MN" sz="5400" dirty="0" smtClean="0">
                <a:ln w="18415" cmpd="sng">
                  <a:solidFill>
                    <a:srgbClr val="19F20E"/>
                  </a:solidFill>
                  <a:prstDash val="solid"/>
                </a:ln>
                <a:solidFill>
                  <a:srgbClr val="6666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Хичээлд идэвхитэй оролцсон </a:t>
            </a:r>
          </a:p>
          <a:p>
            <a:pPr algn="ctr">
              <a:defRPr/>
            </a:pPr>
            <a:r>
              <a:rPr lang="mn-MN" sz="5400" dirty="0" smtClean="0">
                <a:ln w="18415" cmpd="sng">
                  <a:solidFill>
                    <a:srgbClr val="19F20E"/>
                  </a:solidFill>
                  <a:prstDash val="solid"/>
                </a:ln>
                <a:solidFill>
                  <a:srgbClr val="6666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шавь нартаа</a:t>
            </a:r>
          </a:p>
          <a:p>
            <a:pPr algn="ctr">
              <a:defRPr/>
            </a:pPr>
            <a:r>
              <a:rPr lang="mn-MN" sz="5400" dirty="0" smtClean="0">
                <a:ln w="18415" cmpd="sng">
                  <a:solidFill>
                    <a:srgbClr val="19F20E"/>
                  </a:solidFill>
                  <a:prstDash val="solid"/>
                </a:ln>
                <a:solidFill>
                  <a:srgbClr val="6666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Баярлалаа</a:t>
            </a:r>
            <a:r>
              <a:rPr lang="en-US" sz="5400" dirty="0">
                <a:ln w="18415" cmpd="sng">
                  <a:solidFill>
                    <a:srgbClr val="19F20E"/>
                  </a:solidFill>
                  <a:prstDash val="solid"/>
                </a:ln>
                <a:solidFill>
                  <a:srgbClr val="6666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!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6500826" y="2143116"/>
            <a:ext cx="2428860" cy="2878142"/>
            <a:chOff x="5760" y="1434"/>
            <a:chExt cx="1901" cy="1363"/>
          </a:xfrm>
        </p:grpSpPr>
        <p:grpSp>
          <p:nvGrpSpPr>
            <p:cNvPr id="18493" name="Group 4"/>
            <p:cNvGrpSpPr>
              <a:grpSpLocks/>
            </p:cNvGrpSpPr>
            <p:nvPr/>
          </p:nvGrpSpPr>
          <p:grpSpPr bwMode="auto">
            <a:xfrm>
              <a:off x="5760" y="1570"/>
              <a:ext cx="1901" cy="1227"/>
              <a:chOff x="3288" y="2523"/>
              <a:chExt cx="1901" cy="1227"/>
            </a:xfrm>
          </p:grpSpPr>
          <p:sp>
            <p:nvSpPr>
              <p:cNvPr id="18496" name="Oval 5"/>
              <p:cNvSpPr>
                <a:spLocks noChangeArrowheads="1"/>
              </p:cNvSpPr>
              <p:nvPr/>
            </p:nvSpPr>
            <p:spPr bwMode="auto">
              <a:xfrm>
                <a:off x="3923" y="2976"/>
                <a:ext cx="681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97" name="Oval 6"/>
              <p:cNvSpPr>
                <a:spLocks noChangeArrowheads="1"/>
              </p:cNvSpPr>
              <p:nvPr/>
            </p:nvSpPr>
            <p:spPr bwMode="auto">
              <a:xfrm>
                <a:off x="3969" y="2523"/>
                <a:ext cx="576" cy="576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98" name="AutoShape 7"/>
              <p:cNvSpPr>
                <a:spLocks noChangeArrowheads="1"/>
              </p:cNvSpPr>
              <p:nvPr/>
            </p:nvSpPr>
            <p:spPr bwMode="auto">
              <a:xfrm rot="16200000" flipH="1">
                <a:off x="3945" y="2728"/>
                <a:ext cx="137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99" name="AutoShape 8"/>
              <p:cNvSpPr>
                <a:spLocks noChangeArrowheads="1"/>
              </p:cNvSpPr>
              <p:nvPr/>
            </p:nvSpPr>
            <p:spPr bwMode="auto">
              <a:xfrm rot="974858">
                <a:off x="3897" y="3523"/>
                <a:ext cx="272" cy="227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500" name="AutoShape 9"/>
              <p:cNvSpPr>
                <a:spLocks noChangeArrowheads="1"/>
              </p:cNvSpPr>
              <p:nvPr/>
            </p:nvSpPr>
            <p:spPr bwMode="auto">
              <a:xfrm rot="-1195560">
                <a:off x="4332" y="3521"/>
                <a:ext cx="272" cy="227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501" name="AutoShape 10"/>
              <p:cNvSpPr>
                <a:spLocks noChangeArrowheads="1"/>
              </p:cNvSpPr>
              <p:nvPr/>
            </p:nvSpPr>
            <p:spPr bwMode="auto">
              <a:xfrm rot="-4994630">
                <a:off x="3473" y="2973"/>
                <a:ext cx="261" cy="631"/>
              </a:xfrm>
              <a:prstGeom prst="moon">
                <a:avLst>
                  <a:gd name="adj" fmla="val 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502" name="AutoShape 11"/>
              <p:cNvSpPr>
                <a:spLocks noChangeArrowheads="1"/>
              </p:cNvSpPr>
              <p:nvPr/>
            </p:nvSpPr>
            <p:spPr bwMode="auto">
              <a:xfrm rot="-4994630">
                <a:off x="4743" y="2973"/>
                <a:ext cx="261" cy="631"/>
              </a:xfrm>
              <a:prstGeom prst="moon">
                <a:avLst>
                  <a:gd name="adj" fmla="val 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503" name="Oval 12"/>
              <p:cNvSpPr>
                <a:spLocks noChangeArrowheads="1"/>
              </p:cNvSpPr>
              <p:nvPr/>
            </p:nvSpPr>
            <p:spPr bwMode="auto">
              <a:xfrm>
                <a:off x="4059" y="2659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504" name="Oval 13"/>
              <p:cNvSpPr>
                <a:spLocks noChangeArrowheads="1"/>
              </p:cNvSpPr>
              <p:nvPr/>
            </p:nvSpPr>
            <p:spPr bwMode="auto">
              <a:xfrm>
                <a:off x="4286" y="27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8494" name="AutoShape 14"/>
            <p:cNvSpPr>
              <a:spLocks noChangeArrowheads="1"/>
            </p:cNvSpPr>
            <p:nvPr/>
          </p:nvSpPr>
          <p:spPr bwMode="auto">
            <a:xfrm rot="16200000" flipH="1">
              <a:off x="6736" y="1411"/>
              <a:ext cx="181" cy="227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495" name="AutoShape 15"/>
            <p:cNvSpPr>
              <a:spLocks noChangeArrowheads="1"/>
            </p:cNvSpPr>
            <p:nvPr/>
          </p:nvSpPr>
          <p:spPr bwMode="auto">
            <a:xfrm rot="5400000">
              <a:off x="6509" y="1411"/>
              <a:ext cx="181" cy="227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285720" y="2285992"/>
            <a:ext cx="2000231" cy="2714644"/>
            <a:chOff x="940" y="2795"/>
            <a:chExt cx="1351" cy="1227"/>
          </a:xfrm>
        </p:grpSpPr>
        <p:grpSp>
          <p:nvGrpSpPr>
            <p:cNvPr id="18467" name="Group 17"/>
            <p:cNvGrpSpPr>
              <a:grpSpLocks/>
            </p:cNvGrpSpPr>
            <p:nvPr/>
          </p:nvGrpSpPr>
          <p:grpSpPr bwMode="auto">
            <a:xfrm flipH="1">
              <a:off x="940" y="2795"/>
              <a:ext cx="1351" cy="1227"/>
              <a:chOff x="940" y="2795"/>
              <a:chExt cx="1351" cy="1227"/>
            </a:xfrm>
          </p:grpSpPr>
          <p:sp>
            <p:nvSpPr>
              <p:cNvPr id="18471" name="Oval 18"/>
              <p:cNvSpPr>
                <a:spLocks noChangeArrowheads="1"/>
              </p:cNvSpPr>
              <p:nvPr/>
            </p:nvSpPr>
            <p:spPr bwMode="auto">
              <a:xfrm>
                <a:off x="1292" y="3248"/>
                <a:ext cx="681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2" name="Oval 19"/>
              <p:cNvSpPr>
                <a:spLocks noChangeArrowheads="1"/>
              </p:cNvSpPr>
              <p:nvPr/>
            </p:nvSpPr>
            <p:spPr bwMode="auto">
              <a:xfrm>
                <a:off x="1338" y="2795"/>
                <a:ext cx="576" cy="576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3" name="AutoShape 20"/>
              <p:cNvSpPr>
                <a:spLocks noChangeArrowheads="1"/>
              </p:cNvSpPr>
              <p:nvPr/>
            </p:nvSpPr>
            <p:spPr bwMode="auto">
              <a:xfrm rot="16200000" flipH="1">
                <a:off x="1314" y="3000"/>
                <a:ext cx="137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4" name="AutoShape 21"/>
              <p:cNvSpPr>
                <a:spLocks noChangeArrowheads="1"/>
              </p:cNvSpPr>
              <p:nvPr/>
            </p:nvSpPr>
            <p:spPr bwMode="auto">
              <a:xfrm rot="974858">
                <a:off x="1266" y="3795"/>
                <a:ext cx="272" cy="227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5" name="AutoShape 22"/>
              <p:cNvSpPr>
                <a:spLocks noChangeArrowheads="1"/>
              </p:cNvSpPr>
              <p:nvPr/>
            </p:nvSpPr>
            <p:spPr bwMode="auto">
              <a:xfrm rot="-1195560">
                <a:off x="1701" y="3793"/>
                <a:ext cx="272" cy="227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6" name="AutoShape 23"/>
              <p:cNvSpPr>
                <a:spLocks noChangeArrowheads="1"/>
              </p:cNvSpPr>
              <p:nvPr/>
            </p:nvSpPr>
            <p:spPr bwMode="auto">
              <a:xfrm rot="13704771" flipH="1">
                <a:off x="1051" y="3217"/>
                <a:ext cx="227" cy="449"/>
              </a:xfrm>
              <a:prstGeom prst="moon">
                <a:avLst>
                  <a:gd name="adj" fmla="val 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7" name="AutoShape 24"/>
              <p:cNvSpPr>
                <a:spLocks noChangeArrowheads="1"/>
              </p:cNvSpPr>
              <p:nvPr/>
            </p:nvSpPr>
            <p:spPr bwMode="auto">
              <a:xfrm rot="7895229">
                <a:off x="1973" y="3294"/>
                <a:ext cx="227" cy="409"/>
              </a:xfrm>
              <a:prstGeom prst="moon">
                <a:avLst>
                  <a:gd name="adj" fmla="val 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8" name="Oval 25"/>
              <p:cNvSpPr>
                <a:spLocks noChangeArrowheads="1"/>
              </p:cNvSpPr>
              <p:nvPr/>
            </p:nvSpPr>
            <p:spPr bwMode="auto">
              <a:xfrm>
                <a:off x="1428" y="2931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9" name="Oval 26"/>
              <p:cNvSpPr>
                <a:spLocks noChangeArrowheads="1"/>
              </p:cNvSpPr>
              <p:nvPr/>
            </p:nvSpPr>
            <p:spPr bwMode="auto">
              <a:xfrm>
                <a:off x="1655" y="2976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8468" name="Group 27"/>
            <p:cNvGrpSpPr>
              <a:grpSpLocks/>
            </p:cNvGrpSpPr>
            <p:nvPr/>
          </p:nvGrpSpPr>
          <p:grpSpPr bwMode="auto">
            <a:xfrm>
              <a:off x="1292" y="3294"/>
              <a:ext cx="567" cy="295"/>
              <a:chOff x="4490" y="890"/>
              <a:chExt cx="567" cy="295"/>
            </a:xfrm>
          </p:grpSpPr>
          <p:sp>
            <p:nvSpPr>
              <p:cNvPr id="18469" name="AutoShape 28"/>
              <p:cNvSpPr>
                <a:spLocks noChangeArrowheads="1"/>
              </p:cNvSpPr>
              <p:nvPr/>
            </p:nvSpPr>
            <p:spPr bwMode="auto">
              <a:xfrm rot="-5400000">
                <a:off x="4763" y="867"/>
                <a:ext cx="272" cy="317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470" name="AutoShape 29"/>
              <p:cNvSpPr>
                <a:spLocks noChangeArrowheads="1"/>
              </p:cNvSpPr>
              <p:nvPr/>
            </p:nvSpPr>
            <p:spPr bwMode="auto">
              <a:xfrm rot="5400000" flipH="1">
                <a:off x="4513" y="890"/>
                <a:ext cx="272" cy="317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47" name="Content Placeholder 4" descr="C:\Documents and Settings\Julie\Local Settings\Temporary Internet Files\Content.IE5\2JKHNFNT\MCj04244660000[1].wmf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429132"/>
            <a:ext cx="3000396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1626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3261 L -0.00781 0.13992 C -0.00781 0.21716 -0.0724 0.31244 -0.12465 0.31244 L -0.24132 0.31244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1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4163 L 0.00504 0.12627 C 0.00504 0.20166 0.0823 0.2944 0.14532 0.2944 L 0.2856 0.2944 " pathEditMode="relative" rAng="0" ptsTypes="FfFF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255</Words>
  <Application>Microsoft Office PowerPoint</Application>
  <PresentationFormat>On-screen Show (4:3)</PresentationFormat>
  <Paragraphs>60</Paragraphs>
  <Slides>18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CorelDRAW 12.0 Graphic</vt:lpstr>
      <vt:lpstr>Slide 1</vt:lpstr>
      <vt:lpstr>Slide 2</vt:lpstr>
      <vt:lpstr>Slide 3</vt:lpstr>
      <vt:lpstr>Slide 4</vt:lpstr>
      <vt:lpstr>Slide 5</vt:lpstr>
      <vt:lpstr>Slide 6</vt:lpstr>
      <vt:lpstr>Slide 7</vt:lpstr>
      <vt:lpstr>  Туршиж үзэцгээе</vt:lpstr>
      <vt:lpstr>Улаан хөх өнгийг хольвол ямар өнгө үүсэх вэ?</vt:lpstr>
      <vt:lpstr>Улаан шар өнгийг хольвол ямар өнгө үүсэх вэ?</vt:lpstr>
      <vt:lpstr>Хөх шар өнгийг хольвол ямар өнгө үүсэх вэ?</vt:lpstr>
      <vt:lpstr>Завсрын өнгө</vt:lpstr>
      <vt:lpstr>Slide 13</vt:lpstr>
      <vt:lpstr>Slide 14</vt:lpstr>
      <vt:lpstr>Аль нь завсрын өнгө вэ?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Uuganaa</cp:lastModifiedBy>
  <cp:revision>29</cp:revision>
  <dcterms:created xsi:type="dcterms:W3CDTF">2014-04-01T05:30:55Z</dcterms:created>
  <dcterms:modified xsi:type="dcterms:W3CDTF">2014-03-28T18:44:25Z</dcterms:modified>
</cp:coreProperties>
</file>