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1" d="100"/>
          <a:sy n="61" d="100"/>
        </p:scale>
        <p:origin x="-468"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5BB5BFF4-B1A6-40A4-9F22-0C85906DC3AA}" type="datetimeFigureOut">
              <a:rPr lang="en-US" smtClean="0"/>
              <a:t>5/22/2014</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DEAC30C4-2E70-411C-BD1B-30966D164AE5}"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BB5BFF4-B1A6-40A4-9F22-0C85906DC3AA}" type="datetimeFigureOut">
              <a:rPr lang="en-US" smtClean="0"/>
              <a:t>5/22/2014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AC30C4-2E70-411C-BD1B-30966D164AE5}"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5BB5BFF4-B1A6-40A4-9F22-0C85906DC3AA}" type="datetimeFigureOut">
              <a:rPr lang="en-US" smtClean="0"/>
              <a:t>5/22/2014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AC30C4-2E70-411C-BD1B-30966D164AE5}"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5BB5BFF4-B1A6-40A4-9F22-0C85906DC3AA}" type="datetimeFigureOut">
              <a:rPr lang="en-US" smtClean="0"/>
              <a:t>5/22/2014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AC30C4-2E70-411C-BD1B-30966D164AE5}"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5BB5BFF4-B1A6-40A4-9F22-0C85906DC3AA}" type="datetimeFigureOut">
              <a:rPr lang="en-US" smtClean="0"/>
              <a:t>5/22/2014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EAC30C4-2E70-411C-BD1B-30966D164AE5}"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5BB5BFF4-B1A6-40A4-9F22-0C85906DC3AA}" type="datetimeFigureOut">
              <a:rPr lang="en-US" smtClean="0"/>
              <a:t>5/22/2014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EAC30C4-2E70-411C-BD1B-30966D164AE5}"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B5BFF4-B1A6-40A4-9F22-0C85906DC3AA}" type="datetimeFigureOut">
              <a:rPr lang="en-US" smtClean="0"/>
              <a:t>5/22/2014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EAC30C4-2E70-411C-BD1B-30966D164AE5}"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5BB5BFF4-B1A6-40A4-9F22-0C85906DC3AA}" type="datetimeFigureOut">
              <a:rPr lang="en-US" smtClean="0"/>
              <a:t>5/22/2014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AC30C4-2E70-411C-BD1B-30966D164AE5}"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5BB5BFF4-B1A6-40A4-9F22-0C85906DC3AA}" type="datetimeFigureOut">
              <a:rPr lang="en-US" smtClean="0"/>
              <a:t>5/22/2014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DEAC30C4-2E70-411C-BD1B-30966D164AE5}" type="slidenum">
              <a:rPr lang="en-US" smtClean="0"/>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BB5BFF4-B1A6-40A4-9F22-0C85906DC3AA}" type="datetimeFigureOut">
              <a:rPr lang="en-US" smtClean="0"/>
              <a:t>5/22/2014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AC30C4-2E70-411C-BD1B-30966D164AE5}"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BB5BFF4-B1A6-40A4-9F22-0C85906DC3AA}" type="datetimeFigureOut">
              <a:rPr lang="en-US" smtClean="0"/>
              <a:t>5/22/2014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AC30C4-2E70-411C-BD1B-30966D164AE5}"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5BB5BFF4-B1A6-40A4-9F22-0C85906DC3AA}" type="datetimeFigureOut">
              <a:rPr lang="en-US" smtClean="0"/>
              <a:t>5/22/2014</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DEAC30C4-2E70-411C-BD1B-30966D164AE5}" type="slidenum">
              <a:rPr lang="en-US" smtClean="0"/>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838201"/>
            <a:ext cx="7772400" cy="1523999"/>
          </a:xfrm>
        </p:spPr>
        <p:txBody>
          <a:bodyPr>
            <a:normAutofit fontScale="90000"/>
          </a:bodyPr>
          <a:lstStyle/>
          <a:p>
            <a:r>
              <a:rPr lang="mn-MN" b="1" dirty="0"/>
              <a:t>МЭРГЭШҮҮЛЭХ ДАДЛАГЫН</a:t>
            </a:r>
            <a:r>
              <a:rPr lang="en-US" dirty="0"/>
              <a:t/>
            </a:r>
            <a:br>
              <a:rPr lang="en-US" dirty="0"/>
            </a:br>
            <a:r>
              <a:rPr lang="mn-MN" b="1" dirty="0"/>
              <a:t>АЖЛЫН ТАЙЛАН</a:t>
            </a:r>
            <a:endParaRPr lang="en-US" dirty="0"/>
          </a:p>
        </p:txBody>
      </p:sp>
      <p:sp>
        <p:nvSpPr>
          <p:cNvPr id="3" name="Subtitle 2"/>
          <p:cNvSpPr>
            <a:spLocks noGrp="1"/>
          </p:cNvSpPr>
          <p:nvPr>
            <p:ph type="subTitle" idx="1"/>
          </p:nvPr>
        </p:nvSpPr>
        <p:spPr>
          <a:xfrm>
            <a:off x="1295400" y="3048000"/>
            <a:ext cx="6400800" cy="2514600"/>
          </a:xfrm>
        </p:spPr>
        <p:txBody>
          <a:bodyPr>
            <a:normAutofit/>
          </a:bodyPr>
          <a:lstStyle/>
          <a:p>
            <a:r>
              <a:rPr lang="mn-MN" sz="2400" b="1" dirty="0"/>
              <a:t>МУИС</a:t>
            </a:r>
            <a:endParaRPr lang="en-US" sz="2400" dirty="0"/>
          </a:p>
          <a:p>
            <a:endParaRPr lang="mn-MN" sz="1600" dirty="0" smtClean="0"/>
          </a:p>
          <a:p>
            <a:r>
              <a:rPr lang="en-US" sz="1600" dirty="0" smtClean="0"/>
              <a:t>a</a:t>
            </a:r>
            <a:r>
              <a:rPr lang="mn-MN" sz="1600" dirty="0" smtClean="0"/>
              <a:t>нгийн оюутан</a:t>
            </a:r>
            <a:endParaRPr lang="en-US" sz="1600" dirty="0" smtClean="0"/>
          </a:p>
          <a:p>
            <a:r>
              <a:rPr lang="mn-MN" sz="1600" dirty="0" smtClean="0"/>
              <a:t>				</a:t>
            </a:r>
            <a:r>
              <a:rPr lang="mn-MN" sz="1600" smtClean="0"/>
              <a:t>	</a:t>
            </a:r>
            <a:endParaRPr lang="en-US" sz="16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70000" lnSpcReduction="20000"/>
          </a:bodyPr>
          <a:lstStyle/>
          <a:p>
            <a:pPr algn="ctr">
              <a:buNone/>
            </a:pPr>
            <a:r>
              <a:rPr lang="mn-MN" b="1" dirty="0" smtClean="0"/>
              <a:t>Оршил </a:t>
            </a:r>
            <a:endParaRPr lang="en-US" dirty="0" smtClean="0"/>
          </a:p>
          <a:p>
            <a:pPr>
              <a:buNone/>
            </a:pPr>
            <a:r>
              <a:rPr lang="mn-MN" b="1" dirty="0" smtClean="0"/>
              <a:t> </a:t>
            </a:r>
            <a:endParaRPr lang="en-US" dirty="0" smtClean="0"/>
          </a:p>
          <a:p>
            <a:pPr>
              <a:buNone/>
            </a:pPr>
            <a:r>
              <a:rPr lang="en-US" dirty="0" smtClean="0"/>
              <a:t> </a:t>
            </a:r>
          </a:p>
          <a:p>
            <a:pPr>
              <a:buNone/>
            </a:pPr>
            <a:r>
              <a:rPr lang="mn-MN" dirty="0" smtClean="0"/>
              <a:t>Капитрон банкыг сонгож авсан гол шалтгаан нь банкны системд эрүүл орчин бий болсноороо өрсөлдөөн, интернет мэдээлэл, сүлжээний өндөр хурдыг ашиглан олон улсын санхүүгийн уламжлагдсан хэрэгслүүдээр дэлхийн зах зээлд өрсөлдөх боломж маш их болсон билээ. Мөн тус банк нь эрхэм зорилгодоо мэдээллийн шинэ техник технологийг ашигладаг гэсэн нь сонирхол татсан төдийгүй, чухам энэ зорилгодоо хүрэхийн тулд юу хийдэг болохыг судлах, банк санхүүгийн системийн отгон банкуудын нэг болохоор сонгосон юм.</a:t>
            </a:r>
            <a:endParaRPr lang="en-US" dirty="0" smtClean="0"/>
          </a:p>
          <a:p>
            <a:pPr>
              <a:buNone/>
            </a:pPr>
            <a:r>
              <a:rPr lang="mn-MN" dirty="0" smtClean="0"/>
              <a:t>	Миний дадлагын гол чиглэл нь орчин үеийн банкны үйлчилгээнд интернет банк, мобайл банк, картын үйлчилгээ зэрэг олон олон шинэ үйлчилгээг техник технологийн хөгжлийг ашиглан найдвартай, түргэн шуурхай ашиглаж байгаа үүн дээр тулгуурлан удирдлагууд ямар ажил явуулдаг вэ? Цаашид ямар ажил явуулж болох вэ гэх мэт асуудлыг авч үзэн, дотоод сүлжээ хэрхэн арилладагийг нарийвчлан судлах зорилготой байлаа.</a:t>
            </a:r>
            <a:endParaRPr lang="en-US" dirty="0" smtClean="0"/>
          </a:p>
          <a:p>
            <a:endParaRPr lang="en-US" dirty="0"/>
          </a:p>
        </p:txBody>
      </p:sp>
      <p:pic>
        <p:nvPicPr>
          <p:cNvPr id="4" name="Picture 3"/>
          <p:cNvPicPr/>
          <p:nvPr/>
        </p:nvPicPr>
        <p:blipFill>
          <a:blip r:embed="rId2"/>
          <a:srcRect/>
          <a:stretch>
            <a:fillRect/>
          </a:stretch>
        </p:blipFill>
        <p:spPr bwMode="auto">
          <a:xfrm>
            <a:off x="609600" y="838200"/>
            <a:ext cx="3810000" cy="990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70000" lnSpcReduction="20000"/>
          </a:bodyPr>
          <a:lstStyle/>
          <a:p>
            <a:r>
              <a:rPr lang="en-GB" b="1" dirty="0" err="1" smtClean="0"/>
              <a:t>Банкны</a:t>
            </a:r>
            <a:r>
              <a:rPr lang="en-GB" b="1" dirty="0" smtClean="0"/>
              <a:t> </a:t>
            </a:r>
            <a:r>
              <a:rPr lang="en-GB" b="1" dirty="0" err="1" smtClean="0"/>
              <a:t>эрхэм</a:t>
            </a:r>
            <a:r>
              <a:rPr lang="en-GB" b="1" dirty="0" smtClean="0"/>
              <a:t> </a:t>
            </a:r>
            <a:r>
              <a:rPr lang="en-GB" b="1" dirty="0" err="1" smtClean="0"/>
              <a:t>зорилго</a:t>
            </a:r>
            <a:r>
              <a:rPr lang="en-GB" b="1" dirty="0" smtClean="0"/>
              <a:t/>
            </a:r>
            <a:br>
              <a:rPr lang="en-GB" b="1" dirty="0" smtClean="0"/>
            </a:br>
            <a:r>
              <a:rPr lang="en-GB" b="1" dirty="0" smtClean="0"/>
              <a:t/>
            </a:r>
            <a:br>
              <a:rPr lang="en-GB" b="1" dirty="0" smtClean="0"/>
            </a:br>
            <a:r>
              <a:rPr lang="en-GB" dirty="0" err="1" smtClean="0"/>
              <a:t>Мэдээллийн</a:t>
            </a:r>
            <a:r>
              <a:rPr lang="en-GB" dirty="0" smtClean="0"/>
              <a:t> </a:t>
            </a:r>
            <a:r>
              <a:rPr lang="en-GB" dirty="0" err="1" smtClean="0"/>
              <a:t>технологийн</a:t>
            </a:r>
            <a:r>
              <a:rPr lang="en-GB" dirty="0" smtClean="0"/>
              <a:t> </a:t>
            </a:r>
            <a:r>
              <a:rPr lang="en-GB" dirty="0" err="1" smtClean="0"/>
              <a:t>дэвшил</a:t>
            </a:r>
            <a:r>
              <a:rPr lang="en-GB" dirty="0" smtClean="0"/>
              <a:t> </a:t>
            </a:r>
            <a:r>
              <a:rPr lang="en-GB" dirty="0" err="1" smtClean="0"/>
              <a:t>болон</a:t>
            </a:r>
            <a:r>
              <a:rPr lang="en-GB" dirty="0" smtClean="0"/>
              <a:t> </a:t>
            </a:r>
            <a:r>
              <a:rPr lang="en-GB" dirty="0" err="1" smtClean="0"/>
              <a:t>оюуны</a:t>
            </a:r>
            <a:r>
              <a:rPr lang="en-GB" dirty="0" smtClean="0"/>
              <a:t> </a:t>
            </a:r>
            <a:r>
              <a:rPr lang="en-GB" dirty="0" err="1" smtClean="0"/>
              <a:t>өндөр</a:t>
            </a:r>
            <a:r>
              <a:rPr lang="en-GB" dirty="0" smtClean="0"/>
              <a:t> </a:t>
            </a:r>
            <a:r>
              <a:rPr lang="en-GB" dirty="0" err="1" smtClean="0"/>
              <a:t>чадавхид</a:t>
            </a:r>
            <a:r>
              <a:rPr lang="en-GB" dirty="0" smtClean="0"/>
              <a:t> </a:t>
            </a:r>
            <a:r>
              <a:rPr lang="en-GB" dirty="0" err="1" smtClean="0"/>
              <a:t>тулгуурлан</a:t>
            </a:r>
            <a:r>
              <a:rPr lang="en-GB" dirty="0" smtClean="0"/>
              <a:t> </a:t>
            </a:r>
            <a:r>
              <a:rPr lang="en-GB" dirty="0" err="1" smtClean="0"/>
              <a:t>олон</a:t>
            </a:r>
            <a:r>
              <a:rPr lang="en-GB" dirty="0" smtClean="0"/>
              <a:t> </a:t>
            </a:r>
            <a:r>
              <a:rPr lang="en-GB" dirty="0" err="1" smtClean="0"/>
              <a:t>улсын</a:t>
            </a:r>
            <a:r>
              <a:rPr lang="en-GB" dirty="0" smtClean="0"/>
              <a:t> </a:t>
            </a:r>
            <a:r>
              <a:rPr lang="en-GB" dirty="0" err="1" smtClean="0"/>
              <a:t>жишигт</a:t>
            </a:r>
            <a:r>
              <a:rPr lang="en-GB" dirty="0" smtClean="0"/>
              <a:t> </a:t>
            </a:r>
            <a:r>
              <a:rPr lang="en-GB" dirty="0" err="1" smtClean="0"/>
              <a:t>нийцсэн</a:t>
            </a:r>
            <a:r>
              <a:rPr lang="en-GB" dirty="0" smtClean="0"/>
              <a:t> </a:t>
            </a:r>
            <a:r>
              <a:rPr lang="en-GB" dirty="0" err="1" smtClean="0"/>
              <a:t>орчин</a:t>
            </a:r>
            <a:r>
              <a:rPr lang="en-GB" dirty="0" smtClean="0"/>
              <a:t> </a:t>
            </a:r>
            <a:r>
              <a:rPr lang="en-GB" dirty="0" err="1" smtClean="0"/>
              <a:t>үеийн</a:t>
            </a:r>
            <a:r>
              <a:rPr lang="en-GB" dirty="0" smtClean="0"/>
              <a:t> </a:t>
            </a:r>
            <a:r>
              <a:rPr lang="en-GB" dirty="0" err="1" smtClean="0"/>
              <a:t>банк</a:t>
            </a:r>
            <a:r>
              <a:rPr lang="en-GB" dirty="0" smtClean="0"/>
              <a:t>, </a:t>
            </a:r>
            <a:r>
              <a:rPr lang="en-GB" dirty="0" err="1" smtClean="0"/>
              <a:t>санхүүгийн</a:t>
            </a:r>
            <a:r>
              <a:rPr lang="en-GB" dirty="0" smtClean="0"/>
              <a:t> </a:t>
            </a:r>
            <a:r>
              <a:rPr lang="en-GB" dirty="0" err="1" smtClean="0"/>
              <a:t>үйлчилгээг</a:t>
            </a:r>
            <a:r>
              <a:rPr lang="en-GB" dirty="0" smtClean="0"/>
              <a:t> </a:t>
            </a:r>
            <a:r>
              <a:rPr lang="en-GB" dirty="0" err="1" smtClean="0"/>
              <a:t>орон</a:t>
            </a:r>
            <a:r>
              <a:rPr lang="en-GB" dirty="0" smtClean="0"/>
              <a:t> </a:t>
            </a:r>
            <a:r>
              <a:rPr lang="en-GB" dirty="0" err="1" smtClean="0"/>
              <a:t>зай</a:t>
            </a:r>
            <a:r>
              <a:rPr lang="en-GB" dirty="0" smtClean="0"/>
              <a:t>, </a:t>
            </a:r>
            <a:r>
              <a:rPr lang="en-GB" dirty="0" err="1" smtClean="0"/>
              <a:t>цаг</a:t>
            </a:r>
            <a:r>
              <a:rPr lang="en-GB" dirty="0" smtClean="0"/>
              <a:t> </a:t>
            </a:r>
            <a:r>
              <a:rPr lang="en-GB" dirty="0" err="1" smtClean="0"/>
              <a:t>хугацаанаас</a:t>
            </a:r>
            <a:r>
              <a:rPr lang="en-GB" dirty="0" smtClean="0"/>
              <a:t> </a:t>
            </a:r>
            <a:r>
              <a:rPr lang="en-GB" dirty="0" err="1" smtClean="0"/>
              <a:t>үл</a:t>
            </a:r>
            <a:r>
              <a:rPr lang="en-GB" dirty="0" smtClean="0"/>
              <a:t> </a:t>
            </a:r>
            <a:r>
              <a:rPr lang="en-GB" dirty="0" err="1" smtClean="0"/>
              <a:t>хамааран</a:t>
            </a:r>
            <a:r>
              <a:rPr lang="en-GB" dirty="0" smtClean="0"/>
              <a:t> </a:t>
            </a:r>
            <a:r>
              <a:rPr lang="en-GB" dirty="0" err="1" smtClean="0"/>
              <a:t>харилцагчиддаа</a:t>
            </a:r>
            <a:r>
              <a:rPr lang="en-GB" dirty="0" smtClean="0"/>
              <a:t> </a:t>
            </a:r>
            <a:r>
              <a:rPr lang="en-GB" dirty="0" err="1" smtClean="0"/>
              <a:t>хүргэх</a:t>
            </a:r>
            <a:r>
              <a:rPr lang="en-GB" dirty="0" smtClean="0"/>
              <a:t> </a:t>
            </a:r>
            <a:r>
              <a:rPr lang="en-GB" dirty="0" err="1" smtClean="0"/>
              <a:t>явдал</a:t>
            </a:r>
            <a:r>
              <a:rPr lang="en-GB" dirty="0" smtClean="0"/>
              <a:t> </a:t>
            </a:r>
            <a:r>
              <a:rPr lang="en-GB" dirty="0" err="1" smtClean="0"/>
              <a:t>юм</a:t>
            </a:r>
            <a:r>
              <a:rPr lang="en-GB" dirty="0" smtClean="0"/>
              <a:t>.</a:t>
            </a:r>
            <a:endParaRPr lang="en-US" dirty="0" smtClean="0"/>
          </a:p>
          <a:p>
            <a:r>
              <a:rPr lang="en-GB" b="1" dirty="0" err="1" smtClean="0"/>
              <a:t>Банкны</a:t>
            </a:r>
            <a:r>
              <a:rPr lang="en-GB" b="1" dirty="0" smtClean="0"/>
              <a:t> </a:t>
            </a:r>
            <a:r>
              <a:rPr lang="en-GB" b="1" dirty="0" err="1" smtClean="0"/>
              <a:t>тухай</a:t>
            </a:r>
            <a:r>
              <a:rPr lang="en-GB" b="1" dirty="0" smtClean="0"/>
              <a:t> </a:t>
            </a:r>
            <a:r>
              <a:rPr lang="en-GB" b="1" dirty="0" err="1" smtClean="0"/>
              <a:t>товч</a:t>
            </a:r>
            <a:r>
              <a:rPr lang="en-GB" b="1" dirty="0" smtClean="0"/>
              <a:t> </a:t>
            </a:r>
            <a:r>
              <a:rPr lang="en-GB" b="1" dirty="0" err="1" smtClean="0"/>
              <a:t>танилцуулга</a:t>
            </a:r>
            <a:r>
              <a:rPr lang="en-GB" dirty="0" smtClean="0"/>
              <a:t/>
            </a:r>
            <a:br>
              <a:rPr lang="en-GB" dirty="0" smtClean="0"/>
            </a:br>
            <a:r>
              <a:rPr lang="en-GB" dirty="0" smtClean="0"/>
              <a:t/>
            </a:r>
            <a:br>
              <a:rPr lang="en-GB" dirty="0" smtClean="0"/>
            </a:br>
            <a:r>
              <a:rPr lang="en-GB" dirty="0" smtClean="0"/>
              <a:t>          </a:t>
            </a:r>
            <a:r>
              <a:rPr lang="en-GB" dirty="0" err="1" smtClean="0"/>
              <a:t>Капитрон</a:t>
            </a:r>
            <a:r>
              <a:rPr lang="en-GB" dirty="0" smtClean="0"/>
              <a:t> </a:t>
            </a:r>
            <a:r>
              <a:rPr lang="en-GB" dirty="0" err="1" smtClean="0"/>
              <a:t>банк</a:t>
            </a:r>
            <a:r>
              <a:rPr lang="en-GB" dirty="0" smtClean="0"/>
              <a:t> </a:t>
            </a:r>
            <a:r>
              <a:rPr lang="en-GB" dirty="0" err="1" smtClean="0"/>
              <a:t>нь</a:t>
            </a:r>
            <a:r>
              <a:rPr lang="en-GB" dirty="0" smtClean="0"/>
              <a:t> 2001 </a:t>
            </a:r>
            <a:r>
              <a:rPr lang="en-GB" dirty="0" err="1" smtClean="0"/>
              <a:t>оны</a:t>
            </a:r>
            <a:r>
              <a:rPr lang="en-GB" dirty="0" smtClean="0"/>
              <a:t> 11 </a:t>
            </a:r>
            <a:r>
              <a:rPr lang="en-GB" dirty="0" err="1" smtClean="0"/>
              <a:t>дүгээр</a:t>
            </a:r>
            <a:r>
              <a:rPr lang="en-GB" dirty="0" smtClean="0"/>
              <a:t> </a:t>
            </a:r>
            <a:r>
              <a:rPr lang="en-GB" dirty="0" err="1" smtClean="0"/>
              <a:t>сарын</a:t>
            </a:r>
            <a:r>
              <a:rPr lang="en-GB" dirty="0" smtClean="0"/>
              <a:t> 16-ны </a:t>
            </a:r>
            <a:r>
              <a:rPr lang="en-GB" dirty="0" err="1" smtClean="0"/>
              <a:t>өдөр</a:t>
            </a:r>
            <a:r>
              <a:rPr lang="en-GB" dirty="0" smtClean="0"/>
              <a:t> </a:t>
            </a:r>
            <a:r>
              <a:rPr lang="en-GB" dirty="0" err="1" smtClean="0"/>
              <a:t>үүсгэн</a:t>
            </a:r>
            <a:r>
              <a:rPr lang="en-GB" dirty="0" smtClean="0"/>
              <a:t> </a:t>
            </a:r>
            <a:r>
              <a:rPr lang="en-GB" dirty="0" err="1" smtClean="0"/>
              <a:t>байгуулагдаж</a:t>
            </a:r>
            <a:r>
              <a:rPr lang="en-GB" dirty="0" smtClean="0"/>
              <a:t>, </a:t>
            </a:r>
            <a:r>
              <a:rPr lang="en-GB" dirty="0" err="1" smtClean="0"/>
              <a:t>өдгөө</a:t>
            </a:r>
            <a:r>
              <a:rPr lang="en-GB" dirty="0" smtClean="0"/>
              <a:t> 10 </a:t>
            </a:r>
            <a:r>
              <a:rPr lang="en-GB" dirty="0" err="1" smtClean="0"/>
              <a:t>дахь</a:t>
            </a:r>
            <a:r>
              <a:rPr lang="en-GB" dirty="0" smtClean="0"/>
              <a:t> </a:t>
            </a:r>
            <a:r>
              <a:rPr lang="en-GB" dirty="0" err="1" smtClean="0"/>
              <a:t>жилдээ</a:t>
            </a:r>
            <a:r>
              <a:rPr lang="en-GB" dirty="0" smtClean="0"/>
              <a:t> </a:t>
            </a:r>
            <a:r>
              <a:rPr lang="en-GB" dirty="0" err="1" smtClean="0"/>
              <a:t>үйл</a:t>
            </a:r>
            <a:r>
              <a:rPr lang="en-GB" dirty="0" smtClean="0"/>
              <a:t> </a:t>
            </a:r>
            <a:r>
              <a:rPr lang="en-GB" dirty="0" err="1" smtClean="0"/>
              <a:t>ажиллагаагаа</a:t>
            </a:r>
            <a:r>
              <a:rPr lang="en-GB" dirty="0" smtClean="0"/>
              <a:t> </a:t>
            </a:r>
            <a:r>
              <a:rPr lang="en-GB" dirty="0" err="1" smtClean="0"/>
              <a:t>амжилттай</a:t>
            </a:r>
            <a:r>
              <a:rPr lang="en-GB" dirty="0" smtClean="0"/>
              <a:t> </a:t>
            </a:r>
            <a:r>
              <a:rPr lang="en-GB" dirty="0" err="1" smtClean="0"/>
              <a:t>явуулж</a:t>
            </a:r>
            <a:r>
              <a:rPr lang="en-GB" dirty="0" smtClean="0"/>
              <a:t> </a:t>
            </a:r>
            <a:r>
              <a:rPr lang="en-GB" dirty="0" err="1" smtClean="0"/>
              <a:t>байна</a:t>
            </a:r>
            <a:r>
              <a:rPr lang="en-GB" dirty="0" smtClean="0"/>
              <a:t>. </a:t>
            </a:r>
            <a:r>
              <a:rPr lang="en-GB" dirty="0" err="1" smtClean="0"/>
              <a:t>Капитрон</a:t>
            </a:r>
            <a:r>
              <a:rPr lang="en-GB" dirty="0" smtClean="0"/>
              <a:t> </a:t>
            </a:r>
            <a:r>
              <a:rPr lang="en-GB" dirty="0" err="1" smtClean="0"/>
              <a:t>банк</a:t>
            </a:r>
            <a:r>
              <a:rPr lang="en-GB" dirty="0" smtClean="0"/>
              <a:t> </a:t>
            </a:r>
            <a:r>
              <a:rPr lang="en-GB" dirty="0" err="1" smtClean="0"/>
              <a:t>мэргэжлийн</a:t>
            </a:r>
            <a:r>
              <a:rPr lang="en-GB" dirty="0" smtClean="0"/>
              <a:t> </a:t>
            </a:r>
            <a:r>
              <a:rPr lang="en-GB" dirty="0" err="1" smtClean="0"/>
              <a:t>өндөр</a:t>
            </a:r>
            <a:r>
              <a:rPr lang="en-GB" dirty="0" smtClean="0"/>
              <a:t> </a:t>
            </a:r>
            <a:r>
              <a:rPr lang="en-GB" dirty="0" err="1" smtClean="0"/>
              <a:t>ур</a:t>
            </a:r>
            <a:r>
              <a:rPr lang="en-GB" dirty="0" smtClean="0"/>
              <a:t> </a:t>
            </a:r>
            <a:r>
              <a:rPr lang="en-GB" dirty="0" err="1" smtClean="0"/>
              <a:t>чадвартай</a:t>
            </a:r>
            <a:r>
              <a:rPr lang="en-GB" dirty="0" smtClean="0"/>
              <a:t> </a:t>
            </a:r>
            <a:r>
              <a:rPr lang="en-GB" dirty="0" err="1" smtClean="0"/>
              <a:t>боловсон</a:t>
            </a:r>
            <a:r>
              <a:rPr lang="en-GB" dirty="0" smtClean="0"/>
              <a:t> </a:t>
            </a:r>
            <a:r>
              <a:rPr lang="en-GB" dirty="0" err="1" smtClean="0"/>
              <a:t>хүчинг</a:t>
            </a:r>
            <a:r>
              <a:rPr lang="en-GB" dirty="0" smtClean="0"/>
              <a:t> </a:t>
            </a:r>
            <a:r>
              <a:rPr lang="en-GB" dirty="0" err="1" smtClean="0"/>
              <a:t>олон</a:t>
            </a:r>
            <a:r>
              <a:rPr lang="en-GB" dirty="0" smtClean="0"/>
              <a:t> </a:t>
            </a:r>
            <a:r>
              <a:rPr lang="en-GB" dirty="0" err="1" smtClean="0"/>
              <a:t>жилийн</a:t>
            </a:r>
            <a:r>
              <a:rPr lang="en-GB" dirty="0" smtClean="0"/>
              <a:t> </a:t>
            </a:r>
            <a:r>
              <a:rPr lang="en-GB" dirty="0" err="1" smtClean="0"/>
              <a:t>ажлын</a:t>
            </a:r>
            <a:r>
              <a:rPr lang="en-GB" dirty="0" smtClean="0"/>
              <a:t> </a:t>
            </a:r>
            <a:r>
              <a:rPr lang="en-GB" dirty="0" err="1" smtClean="0"/>
              <a:t>туршлагатай</a:t>
            </a:r>
            <a:r>
              <a:rPr lang="en-GB" dirty="0" smtClean="0"/>
              <a:t> </a:t>
            </a:r>
            <a:r>
              <a:rPr lang="en-GB" dirty="0" err="1" smtClean="0"/>
              <a:t>шилдэг</a:t>
            </a:r>
            <a:r>
              <a:rPr lang="en-GB" dirty="0" smtClean="0"/>
              <a:t> </a:t>
            </a:r>
            <a:r>
              <a:rPr lang="en-GB" dirty="0" err="1" smtClean="0"/>
              <a:t>удирдлагаар</a:t>
            </a:r>
            <a:r>
              <a:rPr lang="en-GB" dirty="0" smtClean="0"/>
              <a:t> </a:t>
            </a:r>
            <a:r>
              <a:rPr lang="en-GB" dirty="0" err="1" smtClean="0"/>
              <a:t>удирдуулан</a:t>
            </a:r>
            <a:r>
              <a:rPr lang="en-GB" dirty="0" smtClean="0"/>
              <a:t> </a:t>
            </a:r>
            <a:r>
              <a:rPr lang="en-GB" dirty="0" err="1" smtClean="0"/>
              <a:t>орчин</a:t>
            </a:r>
            <a:r>
              <a:rPr lang="en-GB" dirty="0" smtClean="0"/>
              <a:t> </a:t>
            </a:r>
            <a:r>
              <a:rPr lang="en-GB" dirty="0" err="1" smtClean="0"/>
              <a:t>үеийн</a:t>
            </a:r>
            <a:r>
              <a:rPr lang="en-GB" dirty="0" smtClean="0"/>
              <a:t> </a:t>
            </a:r>
            <a:r>
              <a:rPr lang="en-GB" dirty="0" err="1" smtClean="0"/>
              <a:t>мэдээллийн</a:t>
            </a:r>
            <a:r>
              <a:rPr lang="en-GB" dirty="0" smtClean="0"/>
              <a:t> </a:t>
            </a:r>
            <a:r>
              <a:rPr lang="en-GB" dirty="0" err="1" smtClean="0"/>
              <a:t>техник</a:t>
            </a:r>
            <a:r>
              <a:rPr lang="en-GB" dirty="0" smtClean="0"/>
              <a:t> </a:t>
            </a:r>
            <a:r>
              <a:rPr lang="en-GB" dirty="0" err="1" smtClean="0"/>
              <a:t>технологийг</a:t>
            </a:r>
            <a:r>
              <a:rPr lang="en-GB" dirty="0" smtClean="0"/>
              <a:t> </a:t>
            </a:r>
            <a:r>
              <a:rPr lang="en-GB" dirty="0" err="1" smtClean="0"/>
              <a:t>банкны</a:t>
            </a:r>
            <a:r>
              <a:rPr lang="en-GB" dirty="0" smtClean="0"/>
              <a:t> </a:t>
            </a:r>
            <a:r>
              <a:rPr lang="en-GB" dirty="0" err="1" smtClean="0"/>
              <a:t>үйлчилгээнд</a:t>
            </a:r>
            <a:r>
              <a:rPr lang="en-GB" dirty="0" smtClean="0"/>
              <a:t> </a:t>
            </a:r>
            <a:r>
              <a:rPr lang="en-GB" dirty="0" err="1" smtClean="0"/>
              <a:t>нэвтрүүлэх</a:t>
            </a:r>
            <a:r>
              <a:rPr lang="en-GB" dirty="0" smtClean="0"/>
              <a:t> </a:t>
            </a:r>
            <a:r>
              <a:rPr lang="en-GB" dirty="0" err="1" smtClean="0"/>
              <a:t>стратеги</a:t>
            </a:r>
            <a:r>
              <a:rPr lang="en-GB" dirty="0" smtClean="0"/>
              <a:t> </a:t>
            </a:r>
            <a:r>
              <a:rPr lang="en-GB" dirty="0" err="1" smtClean="0"/>
              <a:t>баримтлан</a:t>
            </a:r>
            <a:r>
              <a:rPr lang="en-GB" dirty="0" smtClean="0"/>
              <a:t> </a:t>
            </a:r>
            <a:r>
              <a:rPr lang="en-GB" dirty="0" err="1" smtClean="0"/>
              <a:t>ажилласнаар</a:t>
            </a:r>
            <a:r>
              <a:rPr lang="en-GB" dirty="0" smtClean="0"/>
              <a:t> </a:t>
            </a:r>
            <a:r>
              <a:rPr lang="en-GB" dirty="0" err="1" smtClean="0"/>
              <a:t>Монгол</a:t>
            </a:r>
            <a:r>
              <a:rPr lang="en-GB" dirty="0" smtClean="0"/>
              <a:t> </a:t>
            </a:r>
            <a:r>
              <a:rPr lang="en-GB" dirty="0" err="1" smtClean="0"/>
              <a:t>улсын</a:t>
            </a:r>
            <a:r>
              <a:rPr lang="en-GB" dirty="0" smtClean="0"/>
              <a:t> </a:t>
            </a:r>
            <a:r>
              <a:rPr lang="en-GB" dirty="0" err="1" smtClean="0"/>
              <a:t>банк</a:t>
            </a:r>
            <a:r>
              <a:rPr lang="en-GB" dirty="0" smtClean="0"/>
              <a:t> </a:t>
            </a:r>
            <a:r>
              <a:rPr lang="en-GB" dirty="0" err="1" smtClean="0"/>
              <a:t>санхүүгийн</a:t>
            </a:r>
            <a:r>
              <a:rPr lang="en-GB" dirty="0" smtClean="0"/>
              <a:t> </a:t>
            </a:r>
            <a:r>
              <a:rPr lang="en-GB" dirty="0" err="1" smtClean="0"/>
              <a:t>зах</a:t>
            </a:r>
            <a:r>
              <a:rPr lang="en-GB" dirty="0" smtClean="0"/>
              <a:t> </a:t>
            </a:r>
            <a:r>
              <a:rPr lang="en-GB" dirty="0" err="1" smtClean="0"/>
              <a:t>зээлд</a:t>
            </a:r>
            <a:r>
              <a:rPr lang="en-GB" dirty="0" smtClean="0"/>
              <a:t> </a:t>
            </a:r>
            <a:r>
              <a:rPr lang="en-GB" dirty="0" err="1" smtClean="0"/>
              <a:t>орчин</a:t>
            </a:r>
            <a:r>
              <a:rPr lang="en-GB" dirty="0" smtClean="0"/>
              <a:t> </a:t>
            </a:r>
            <a:r>
              <a:rPr lang="en-GB" dirty="0" err="1" smtClean="0"/>
              <a:t>үеийн</a:t>
            </a:r>
            <a:r>
              <a:rPr lang="en-GB" dirty="0" smtClean="0"/>
              <a:t> </a:t>
            </a:r>
            <a:r>
              <a:rPr lang="en-GB" dirty="0" err="1" smtClean="0"/>
              <a:t>банкны</a:t>
            </a:r>
            <a:r>
              <a:rPr lang="en-GB" dirty="0" smtClean="0"/>
              <a:t> </a:t>
            </a:r>
            <a:r>
              <a:rPr lang="en-GB" dirty="0" err="1" smtClean="0"/>
              <a:t>дүр</a:t>
            </a:r>
            <a:r>
              <a:rPr lang="en-GB" dirty="0" smtClean="0"/>
              <a:t> </a:t>
            </a:r>
            <a:r>
              <a:rPr lang="en-GB" dirty="0" err="1" smtClean="0"/>
              <a:t>төрхийг</a:t>
            </a:r>
            <a:r>
              <a:rPr lang="en-GB" dirty="0" smtClean="0"/>
              <a:t> </a:t>
            </a:r>
            <a:r>
              <a:rPr lang="en-GB" dirty="0" err="1" smtClean="0"/>
              <a:t>анхлан</a:t>
            </a:r>
            <a:r>
              <a:rPr lang="en-GB" dirty="0" smtClean="0"/>
              <a:t> </a:t>
            </a:r>
            <a:r>
              <a:rPr lang="en-GB" dirty="0" err="1" smtClean="0"/>
              <a:t>бий</a:t>
            </a:r>
            <a:r>
              <a:rPr lang="en-GB" dirty="0" smtClean="0"/>
              <a:t> </a:t>
            </a:r>
            <a:r>
              <a:rPr lang="en-GB" dirty="0" err="1" smtClean="0"/>
              <a:t>болгосон</a:t>
            </a:r>
            <a:r>
              <a:rPr lang="en-GB" dirty="0" smtClean="0"/>
              <a:t> </a:t>
            </a:r>
            <a:r>
              <a:rPr lang="en-GB" dirty="0" err="1" smtClean="0"/>
              <a:t>юм</a:t>
            </a:r>
            <a:r>
              <a:rPr lang="en-GB" dirty="0" smtClean="0"/>
              <a:t>.</a:t>
            </a:r>
            <a:br>
              <a:rPr lang="en-GB" dirty="0" smtClean="0"/>
            </a:br>
            <a:r>
              <a:rPr lang="en-GB" dirty="0" smtClean="0"/>
              <a:t/>
            </a:r>
            <a:br>
              <a:rPr lang="en-GB" dirty="0" smtClean="0"/>
            </a:br>
            <a:r>
              <a:rPr lang="en-GB" dirty="0" smtClean="0"/>
              <a:t>         </a:t>
            </a:r>
            <a:endParaRPr lang="en-US" dirty="0"/>
          </a:p>
        </p:txBody>
      </p:sp>
      <p:pic>
        <p:nvPicPr>
          <p:cNvPr id="4" name="Picture 3"/>
          <p:cNvPicPr/>
          <p:nvPr/>
        </p:nvPicPr>
        <p:blipFill>
          <a:blip r:embed="rId2"/>
          <a:srcRect/>
          <a:stretch>
            <a:fillRect/>
          </a:stretch>
        </p:blipFill>
        <p:spPr bwMode="auto">
          <a:xfrm>
            <a:off x="609600" y="838200"/>
            <a:ext cx="3810000" cy="990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85000" lnSpcReduction="10000"/>
          </a:bodyPr>
          <a:lstStyle/>
          <a:p>
            <a:r>
              <a:rPr lang="en-GB" dirty="0" smtClean="0"/>
              <a:t> </a:t>
            </a:r>
            <a:r>
              <a:rPr lang="en-GB" dirty="0" err="1" smtClean="0"/>
              <a:t>Капитрон</a:t>
            </a:r>
            <a:r>
              <a:rPr lang="en-GB" dirty="0" smtClean="0"/>
              <a:t> </a:t>
            </a:r>
            <a:r>
              <a:rPr lang="en-GB" dirty="0" err="1" smtClean="0"/>
              <a:t>банк</a:t>
            </a:r>
            <a:r>
              <a:rPr lang="en-GB" dirty="0" smtClean="0"/>
              <a:t> </a:t>
            </a:r>
            <a:r>
              <a:rPr lang="en-GB" dirty="0" err="1" smtClean="0"/>
              <a:t>өнгөрсөн</a:t>
            </a:r>
            <a:r>
              <a:rPr lang="en-GB" dirty="0" smtClean="0"/>
              <a:t> </a:t>
            </a:r>
            <a:r>
              <a:rPr lang="en-GB" dirty="0" err="1" smtClean="0"/>
              <a:t>хугацаанд</a:t>
            </a:r>
            <a:r>
              <a:rPr lang="en-GB" dirty="0" smtClean="0"/>
              <a:t> </a:t>
            </a:r>
            <a:r>
              <a:rPr lang="en-GB" dirty="0" err="1" smtClean="0"/>
              <a:t>зах</a:t>
            </a:r>
            <a:r>
              <a:rPr lang="en-GB" dirty="0" smtClean="0"/>
              <a:t> </a:t>
            </a:r>
            <a:r>
              <a:rPr lang="en-GB" dirty="0" err="1" smtClean="0"/>
              <a:t>зээл</a:t>
            </a:r>
            <a:r>
              <a:rPr lang="en-GB" dirty="0" smtClean="0"/>
              <a:t> </a:t>
            </a:r>
            <a:r>
              <a:rPr lang="en-GB" dirty="0" err="1" smtClean="0"/>
              <a:t>дээрх</a:t>
            </a:r>
            <a:r>
              <a:rPr lang="en-GB" dirty="0" smtClean="0"/>
              <a:t> </a:t>
            </a:r>
            <a:r>
              <a:rPr lang="en-GB" dirty="0" err="1" smtClean="0"/>
              <a:t>уламжлалт</a:t>
            </a:r>
            <a:r>
              <a:rPr lang="en-GB" dirty="0" smtClean="0"/>
              <a:t> </a:t>
            </a:r>
            <a:r>
              <a:rPr lang="en-GB" dirty="0" err="1" smtClean="0"/>
              <a:t>бүтээгдэхүүн</a:t>
            </a:r>
            <a:r>
              <a:rPr lang="en-GB" dirty="0" smtClean="0"/>
              <a:t> </a:t>
            </a:r>
            <a:r>
              <a:rPr lang="en-GB" dirty="0" err="1" smtClean="0"/>
              <a:t>үйлчилгээг</a:t>
            </a:r>
            <a:r>
              <a:rPr lang="en-GB" dirty="0" smtClean="0"/>
              <a:t> </a:t>
            </a:r>
            <a:r>
              <a:rPr lang="en-GB" dirty="0" err="1" smtClean="0"/>
              <a:t>шинэ</a:t>
            </a:r>
            <a:r>
              <a:rPr lang="en-GB" dirty="0" smtClean="0"/>
              <a:t> </a:t>
            </a:r>
            <a:r>
              <a:rPr lang="en-GB" dirty="0" err="1" smtClean="0"/>
              <a:t>техник</a:t>
            </a:r>
            <a:r>
              <a:rPr lang="en-GB" dirty="0" smtClean="0"/>
              <a:t> </a:t>
            </a:r>
            <a:r>
              <a:rPr lang="en-GB" dirty="0" err="1" smtClean="0"/>
              <a:t>технологоор</a:t>
            </a:r>
            <a:r>
              <a:rPr lang="en-GB" dirty="0" smtClean="0"/>
              <a:t> </a:t>
            </a:r>
            <a:r>
              <a:rPr lang="en-GB" dirty="0" err="1" smtClean="0"/>
              <a:t>баяжуулах</a:t>
            </a:r>
            <a:r>
              <a:rPr lang="en-GB" dirty="0" smtClean="0"/>
              <a:t>, </a:t>
            </a:r>
            <a:r>
              <a:rPr lang="en-GB" dirty="0" err="1" smtClean="0"/>
              <a:t>шинэ</a:t>
            </a:r>
            <a:r>
              <a:rPr lang="en-GB" dirty="0" smtClean="0"/>
              <a:t> </a:t>
            </a:r>
            <a:r>
              <a:rPr lang="en-GB" dirty="0" err="1" smtClean="0"/>
              <a:t>төрлийн</a:t>
            </a:r>
            <a:r>
              <a:rPr lang="en-GB" dirty="0" smtClean="0"/>
              <a:t> </a:t>
            </a:r>
            <a:r>
              <a:rPr lang="en-GB" dirty="0" err="1" smtClean="0"/>
              <a:t>бүтээгдэхүүн</a:t>
            </a:r>
            <a:r>
              <a:rPr lang="en-GB" dirty="0" smtClean="0"/>
              <a:t> </a:t>
            </a:r>
            <a:r>
              <a:rPr lang="en-GB" dirty="0" err="1" smtClean="0"/>
              <a:t>үйлчилгээг</a:t>
            </a:r>
            <a:r>
              <a:rPr lang="en-GB" dirty="0" smtClean="0"/>
              <a:t> </a:t>
            </a:r>
            <a:r>
              <a:rPr lang="en-GB" dirty="0" err="1" smtClean="0"/>
              <a:t>зах</a:t>
            </a:r>
            <a:r>
              <a:rPr lang="en-GB" dirty="0" smtClean="0"/>
              <a:t> </a:t>
            </a:r>
            <a:r>
              <a:rPr lang="en-GB" dirty="0" err="1" smtClean="0"/>
              <a:t>зээлд</a:t>
            </a:r>
            <a:r>
              <a:rPr lang="en-GB" dirty="0" smtClean="0"/>
              <a:t> </a:t>
            </a:r>
            <a:r>
              <a:rPr lang="en-GB" dirty="0" err="1" smtClean="0"/>
              <a:t>нэвтрүүлэх</a:t>
            </a:r>
            <a:r>
              <a:rPr lang="en-GB" dirty="0" smtClean="0"/>
              <a:t> </a:t>
            </a:r>
            <a:r>
              <a:rPr lang="en-GB" dirty="0" err="1" smtClean="0"/>
              <a:t>алхамуудыг</a:t>
            </a:r>
            <a:r>
              <a:rPr lang="en-GB" dirty="0" smtClean="0"/>
              <a:t> </a:t>
            </a:r>
            <a:r>
              <a:rPr lang="en-GB" dirty="0" err="1" smtClean="0"/>
              <a:t>удаа</a:t>
            </a:r>
            <a:r>
              <a:rPr lang="en-GB" dirty="0" smtClean="0"/>
              <a:t> </a:t>
            </a:r>
            <a:r>
              <a:rPr lang="en-GB" dirty="0" err="1" smtClean="0"/>
              <a:t>дараалан</a:t>
            </a:r>
            <a:r>
              <a:rPr lang="en-GB" dirty="0" smtClean="0"/>
              <a:t> </a:t>
            </a:r>
            <a:r>
              <a:rPr lang="en-GB" dirty="0" err="1" smtClean="0"/>
              <a:t>хийж</a:t>
            </a:r>
            <a:r>
              <a:rPr lang="en-GB" dirty="0" smtClean="0"/>
              <a:t> </a:t>
            </a:r>
            <a:r>
              <a:rPr lang="en-GB" dirty="0" err="1" smtClean="0"/>
              <a:t>гүйцэтгэсээр</a:t>
            </a:r>
            <a:r>
              <a:rPr lang="en-GB" dirty="0" smtClean="0"/>
              <a:t> </a:t>
            </a:r>
            <a:r>
              <a:rPr lang="en-GB" dirty="0" err="1" smtClean="0"/>
              <a:t>ирсэн</a:t>
            </a:r>
            <a:r>
              <a:rPr lang="en-GB" dirty="0" smtClean="0"/>
              <a:t> </a:t>
            </a:r>
            <a:r>
              <a:rPr lang="en-GB" dirty="0" err="1" smtClean="0"/>
              <a:t>билээ</a:t>
            </a:r>
            <a:r>
              <a:rPr lang="en-GB" dirty="0" smtClean="0"/>
              <a:t>. </a:t>
            </a:r>
            <a:r>
              <a:rPr lang="en-GB" dirty="0" err="1" smtClean="0"/>
              <a:t>Үүний</a:t>
            </a:r>
            <a:r>
              <a:rPr lang="en-GB" dirty="0" smtClean="0"/>
              <a:t> </a:t>
            </a:r>
            <a:r>
              <a:rPr lang="en-GB" dirty="0" err="1" smtClean="0"/>
              <a:t>үр</a:t>
            </a:r>
            <a:r>
              <a:rPr lang="en-GB" dirty="0" smtClean="0"/>
              <a:t> </a:t>
            </a:r>
            <a:r>
              <a:rPr lang="en-GB" dirty="0" err="1" smtClean="0"/>
              <a:t>дүнд</a:t>
            </a:r>
            <a:r>
              <a:rPr lang="en-GB" dirty="0" smtClean="0"/>
              <a:t> </a:t>
            </a:r>
            <a:r>
              <a:rPr lang="en-GB" dirty="0" err="1" smtClean="0"/>
              <a:t>бид</a:t>
            </a:r>
            <a:r>
              <a:rPr lang="en-GB" dirty="0" smtClean="0"/>
              <a:t> </a:t>
            </a:r>
            <a:r>
              <a:rPr lang="en-GB" dirty="0" err="1" smtClean="0"/>
              <a:t>Монгол</a:t>
            </a:r>
            <a:r>
              <a:rPr lang="en-GB" dirty="0" smtClean="0"/>
              <a:t> </a:t>
            </a:r>
            <a:r>
              <a:rPr lang="en-GB" dirty="0" err="1" smtClean="0"/>
              <a:t>Улсын</a:t>
            </a:r>
            <a:r>
              <a:rPr lang="en-GB" dirty="0" smtClean="0"/>
              <a:t> </a:t>
            </a:r>
            <a:r>
              <a:rPr lang="en-GB" dirty="0" err="1" smtClean="0"/>
              <a:t>банк</a:t>
            </a:r>
            <a:r>
              <a:rPr lang="en-GB" dirty="0" smtClean="0"/>
              <a:t> </a:t>
            </a:r>
            <a:r>
              <a:rPr lang="en-GB" dirty="0" err="1" smtClean="0"/>
              <a:t>санхүүгийн</a:t>
            </a:r>
            <a:r>
              <a:rPr lang="en-GB" dirty="0" smtClean="0"/>
              <a:t> </a:t>
            </a:r>
            <a:r>
              <a:rPr lang="en-GB" dirty="0" err="1" smtClean="0"/>
              <a:t>зах</a:t>
            </a:r>
            <a:r>
              <a:rPr lang="en-GB" dirty="0" smtClean="0"/>
              <a:t> </a:t>
            </a:r>
            <a:r>
              <a:rPr lang="en-GB" dirty="0" err="1" smtClean="0"/>
              <a:t>зээлд</a:t>
            </a:r>
            <a:r>
              <a:rPr lang="en-GB" dirty="0" smtClean="0"/>
              <a:t> </a:t>
            </a:r>
            <a:r>
              <a:rPr lang="en-GB" dirty="0" err="1" smtClean="0"/>
              <a:t>анх</a:t>
            </a:r>
            <a:r>
              <a:rPr lang="en-GB" dirty="0" smtClean="0"/>
              <a:t> </a:t>
            </a:r>
            <a:r>
              <a:rPr lang="en-GB" dirty="0" err="1" smtClean="0"/>
              <a:t>удаа</a:t>
            </a:r>
            <a:r>
              <a:rPr lang="en-GB" dirty="0" smtClean="0"/>
              <a:t> </a:t>
            </a:r>
            <a:r>
              <a:rPr lang="en-GB" dirty="0" err="1" smtClean="0"/>
              <a:t>Эскроу</a:t>
            </a:r>
            <a:r>
              <a:rPr lang="en-GB" dirty="0" smtClean="0"/>
              <a:t> </a:t>
            </a:r>
            <a:r>
              <a:rPr lang="en-GB" dirty="0" err="1" smtClean="0"/>
              <a:t>данс</a:t>
            </a:r>
            <a:r>
              <a:rPr lang="en-GB" dirty="0" smtClean="0"/>
              <a:t>, </a:t>
            </a:r>
            <a:r>
              <a:rPr lang="en-GB" dirty="0" err="1" smtClean="0"/>
              <a:t>Овердрафт</a:t>
            </a:r>
            <a:r>
              <a:rPr lang="en-GB" dirty="0" smtClean="0"/>
              <a:t>, </a:t>
            </a:r>
            <a:r>
              <a:rPr lang="en-GB" dirty="0" err="1" smtClean="0"/>
              <a:t>Интернет</a:t>
            </a:r>
            <a:r>
              <a:rPr lang="en-GB" dirty="0" smtClean="0"/>
              <a:t> </a:t>
            </a:r>
            <a:r>
              <a:rPr lang="en-GB" dirty="0" err="1" smtClean="0"/>
              <a:t>банк</a:t>
            </a:r>
            <a:r>
              <a:rPr lang="en-GB" dirty="0" smtClean="0"/>
              <a:t>, </a:t>
            </a:r>
            <a:r>
              <a:rPr lang="en-GB" dirty="0" err="1" smtClean="0"/>
              <a:t>Лизинг</a:t>
            </a:r>
            <a:r>
              <a:rPr lang="en-GB" dirty="0" smtClean="0"/>
              <a:t>, </a:t>
            </a:r>
            <a:r>
              <a:rPr lang="en-GB" dirty="0" err="1" smtClean="0"/>
              <a:t>Моргэж</a:t>
            </a:r>
            <a:r>
              <a:rPr lang="en-GB" dirty="0" smtClean="0"/>
              <a:t>, SMS </a:t>
            </a:r>
            <a:r>
              <a:rPr lang="en-GB" dirty="0" err="1" smtClean="0"/>
              <a:t>банк</a:t>
            </a:r>
            <a:r>
              <a:rPr lang="en-GB" dirty="0" smtClean="0"/>
              <a:t>, </a:t>
            </a:r>
            <a:r>
              <a:rPr lang="en-GB" dirty="0" err="1" smtClean="0"/>
              <a:t>Телефон</a:t>
            </a:r>
            <a:r>
              <a:rPr lang="en-GB" dirty="0" smtClean="0"/>
              <a:t> </a:t>
            </a:r>
            <a:r>
              <a:rPr lang="en-GB" dirty="0" err="1" smtClean="0"/>
              <a:t>банк</a:t>
            </a:r>
            <a:r>
              <a:rPr lang="en-GB" dirty="0" smtClean="0"/>
              <a:t> </a:t>
            </a:r>
            <a:r>
              <a:rPr lang="en-GB" dirty="0" err="1" smtClean="0"/>
              <a:t>зэрэг</a:t>
            </a:r>
            <a:r>
              <a:rPr lang="en-GB" dirty="0" smtClean="0"/>
              <a:t> </a:t>
            </a:r>
            <a:r>
              <a:rPr lang="en-GB" dirty="0" err="1" smtClean="0"/>
              <a:t>бүтээгдэхүүн</a:t>
            </a:r>
            <a:r>
              <a:rPr lang="en-GB" dirty="0" smtClean="0"/>
              <a:t> </a:t>
            </a:r>
            <a:r>
              <a:rPr lang="en-GB" dirty="0" err="1" smtClean="0"/>
              <a:t>үйлчилгээг</a:t>
            </a:r>
            <a:r>
              <a:rPr lang="en-GB" dirty="0" smtClean="0"/>
              <a:t> </a:t>
            </a:r>
            <a:r>
              <a:rPr lang="en-GB" dirty="0" err="1" smtClean="0"/>
              <a:t>амжилттай</a:t>
            </a:r>
            <a:r>
              <a:rPr lang="en-GB" dirty="0" smtClean="0"/>
              <a:t> </a:t>
            </a:r>
            <a:r>
              <a:rPr lang="en-GB" dirty="0" err="1" smtClean="0"/>
              <a:t>нэвтрүүлж</a:t>
            </a:r>
            <a:r>
              <a:rPr lang="en-GB" dirty="0" smtClean="0"/>
              <a:t> </a:t>
            </a:r>
            <a:r>
              <a:rPr lang="en-GB" dirty="0" err="1" smtClean="0"/>
              <a:t>чадсан</a:t>
            </a:r>
            <a:r>
              <a:rPr lang="en-GB" dirty="0" smtClean="0"/>
              <a:t> </a:t>
            </a:r>
            <a:r>
              <a:rPr lang="en-GB" dirty="0" err="1" smtClean="0"/>
              <a:t>юм</a:t>
            </a:r>
            <a:r>
              <a:rPr lang="en-GB" dirty="0" smtClean="0"/>
              <a:t>. </a:t>
            </a:r>
            <a:r>
              <a:rPr lang="en-GB" dirty="0" err="1" smtClean="0"/>
              <a:t>Эдгээр</a:t>
            </a:r>
            <a:r>
              <a:rPr lang="en-GB" dirty="0" smtClean="0"/>
              <a:t> </a:t>
            </a:r>
            <a:r>
              <a:rPr lang="en-GB" dirty="0" err="1" smtClean="0"/>
              <a:t>нь</a:t>
            </a:r>
            <a:r>
              <a:rPr lang="en-GB" dirty="0" smtClean="0"/>
              <a:t> </a:t>
            </a:r>
            <a:r>
              <a:rPr lang="en-GB" dirty="0" err="1" smtClean="0"/>
              <a:t>зөвхөн</a:t>
            </a:r>
            <a:r>
              <a:rPr lang="en-GB" dirty="0" smtClean="0"/>
              <a:t> </a:t>
            </a:r>
            <a:r>
              <a:rPr lang="en-GB" dirty="0" err="1" smtClean="0"/>
              <a:t>Капитрон</a:t>
            </a:r>
            <a:r>
              <a:rPr lang="en-GB" dirty="0" smtClean="0"/>
              <a:t> </a:t>
            </a:r>
            <a:r>
              <a:rPr lang="en-GB" dirty="0" err="1" smtClean="0"/>
              <a:t>банкны</a:t>
            </a:r>
            <a:r>
              <a:rPr lang="en-GB" dirty="0" smtClean="0"/>
              <a:t> </a:t>
            </a:r>
            <a:r>
              <a:rPr lang="en-GB" dirty="0" err="1" smtClean="0"/>
              <a:t>ашиг</a:t>
            </a:r>
            <a:r>
              <a:rPr lang="en-GB" dirty="0" smtClean="0"/>
              <a:t> </a:t>
            </a:r>
            <a:r>
              <a:rPr lang="en-GB" dirty="0" err="1" smtClean="0"/>
              <a:t>орлогыг</a:t>
            </a:r>
            <a:r>
              <a:rPr lang="en-GB" dirty="0" smtClean="0"/>
              <a:t> </a:t>
            </a:r>
            <a:r>
              <a:rPr lang="en-GB" dirty="0" err="1" smtClean="0"/>
              <a:t>нэмэгдүүлж</a:t>
            </a:r>
            <a:r>
              <a:rPr lang="en-GB" dirty="0" smtClean="0"/>
              <a:t>, </a:t>
            </a:r>
            <a:r>
              <a:rPr lang="en-GB" dirty="0" err="1" smtClean="0"/>
              <a:t>харилцагчдын</a:t>
            </a:r>
            <a:r>
              <a:rPr lang="en-GB" dirty="0" smtClean="0"/>
              <a:t> </a:t>
            </a:r>
            <a:r>
              <a:rPr lang="en-GB" dirty="0" err="1" smtClean="0"/>
              <a:t>хэрэгцээ</a:t>
            </a:r>
            <a:r>
              <a:rPr lang="en-GB" dirty="0" smtClean="0"/>
              <a:t> </a:t>
            </a:r>
            <a:r>
              <a:rPr lang="en-GB" dirty="0" err="1" smtClean="0"/>
              <a:t>шаардлагыг</a:t>
            </a:r>
            <a:r>
              <a:rPr lang="en-GB" dirty="0" smtClean="0"/>
              <a:t> </a:t>
            </a:r>
            <a:r>
              <a:rPr lang="en-GB" dirty="0" err="1" smtClean="0"/>
              <a:t>ханган</a:t>
            </a:r>
            <a:r>
              <a:rPr lang="en-GB" dirty="0" smtClean="0"/>
              <a:t>, </a:t>
            </a:r>
            <a:r>
              <a:rPr lang="en-GB" dirty="0" err="1" smtClean="0"/>
              <a:t>тэдний</a:t>
            </a:r>
            <a:r>
              <a:rPr lang="en-GB" dirty="0" smtClean="0"/>
              <a:t> </a:t>
            </a:r>
            <a:r>
              <a:rPr lang="en-GB" dirty="0" err="1" smtClean="0"/>
              <a:t>таалалд</a:t>
            </a:r>
            <a:r>
              <a:rPr lang="en-GB" dirty="0" smtClean="0"/>
              <a:t> </a:t>
            </a:r>
            <a:r>
              <a:rPr lang="en-GB" dirty="0" err="1" smtClean="0"/>
              <a:t>нийцсэн</a:t>
            </a:r>
            <a:r>
              <a:rPr lang="en-GB" dirty="0" smtClean="0"/>
              <a:t> </a:t>
            </a:r>
            <a:r>
              <a:rPr lang="en-GB" dirty="0" err="1" smtClean="0"/>
              <a:t>төдийгүй</a:t>
            </a:r>
            <a:r>
              <a:rPr lang="en-GB" dirty="0" smtClean="0"/>
              <a:t> </a:t>
            </a:r>
            <a:r>
              <a:rPr lang="en-GB" dirty="0" err="1" smtClean="0"/>
              <a:t>улс</a:t>
            </a:r>
            <a:r>
              <a:rPr lang="en-GB" dirty="0" smtClean="0"/>
              <a:t> </a:t>
            </a:r>
            <a:r>
              <a:rPr lang="en-GB" dirty="0" err="1" smtClean="0"/>
              <a:t>орны</a:t>
            </a:r>
            <a:r>
              <a:rPr lang="en-GB" dirty="0" smtClean="0"/>
              <a:t> </a:t>
            </a:r>
            <a:r>
              <a:rPr lang="en-GB" dirty="0" err="1" smtClean="0"/>
              <a:t>хөгжил</a:t>
            </a:r>
            <a:r>
              <a:rPr lang="en-GB" dirty="0" smtClean="0"/>
              <a:t>, </a:t>
            </a:r>
            <a:r>
              <a:rPr lang="en-GB" dirty="0" err="1" smtClean="0"/>
              <a:t>тэр</a:t>
            </a:r>
            <a:r>
              <a:rPr lang="en-GB" dirty="0" smtClean="0"/>
              <a:t> </a:t>
            </a:r>
            <a:r>
              <a:rPr lang="en-GB" dirty="0" err="1" smtClean="0"/>
              <a:t>дундаа</a:t>
            </a:r>
            <a:r>
              <a:rPr lang="en-GB" dirty="0" smtClean="0"/>
              <a:t> </a:t>
            </a:r>
            <a:r>
              <a:rPr lang="en-GB" dirty="0" err="1" smtClean="0"/>
              <a:t>банк</a:t>
            </a:r>
            <a:r>
              <a:rPr lang="en-GB" dirty="0" smtClean="0"/>
              <a:t> </a:t>
            </a:r>
            <a:r>
              <a:rPr lang="en-GB" dirty="0" err="1" smtClean="0"/>
              <a:t>санхүүгийн</a:t>
            </a:r>
            <a:r>
              <a:rPr lang="en-GB" dirty="0" smtClean="0"/>
              <a:t> </a:t>
            </a:r>
            <a:r>
              <a:rPr lang="en-GB" dirty="0" err="1" smtClean="0"/>
              <a:t>салбарын</a:t>
            </a:r>
            <a:r>
              <a:rPr lang="en-GB" dirty="0" smtClean="0"/>
              <a:t> </a:t>
            </a:r>
            <a:r>
              <a:rPr lang="en-GB" dirty="0" err="1" smtClean="0"/>
              <a:t>хөгжилд</a:t>
            </a:r>
            <a:r>
              <a:rPr lang="en-GB" dirty="0" smtClean="0"/>
              <a:t> </a:t>
            </a:r>
            <a:r>
              <a:rPr lang="en-GB" dirty="0" err="1" smtClean="0"/>
              <a:t>маш</a:t>
            </a:r>
            <a:r>
              <a:rPr lang="en-GB" dirty="0" smtClean="0"/>
              <a:t> </a:t>
            </a:r>
            <a:r>
              <a:rPr lang="en-GB" dirty="0" err="1" smtClean="0"/>
              <a:t>чухал</a:t>
            </a:r>
            <a:r>
              <a:rPr lang="en-GB" dirty="0" smtClean="0"/>
              <a:t> </a:t>
            </a:r>
            <a:r>
              <a:rPr lang="en-GB" dirty="0" err="1" smtClean="0"/>
              <a:t>ач</a:t>
            </a:r>
            <a:r>
              <a:rPr lang="en-GB" dirty="0" smtClean="0"/>
              <a:t> </a:t>
            </a:r>
            <a:r>
              <a:rPr lang="en-GB" dirty="0" err="1" smtClean="0"/>
              <a:t>холбогдолтой</a:t>
            </a:r>
            <a:r>
              <a:rPr lang="en-GB" dirty="0" smtClean="0"/>
              <a:t> </a:t>
            </a:r>
            <a:r>
              <a:rPr lang="en-GB" dirty="0" err="1" smtClean="0"/>
              <a:t>хөрөнгө</a:t>
            </a:r>
            <a:r>
              <a:rPr lang="en-GB" dirty="0" smtClean="0"/>
              <a:t> </a:t>
            </a:r>
            <a:r>
              <a:rPr lang="en-GB" dirty="0" err="1" smtClean="0"/>
              <a:t>оруулалт</a:t>
            </a:r>
            <a:r>
              <a:rPr lang="en-GB" dirty="0" smtClean="0"/>
              <a:t> </a:t>
            </a:r>
            <a:r>
              <a:rPr lang="en-GB" dirty="0" err="1" smtClean="0"/>
              <a:t>болсон</a:t>
            </a:r>
            <a:r>
              <a:rPr lang="en-GB" dirty="0" smtClean="0"/>
              <a:t> </a:t>
            </a:r>
            <a:r>
              <a:rPr lang="en-GB" dirty="0" err="1" smtClean="0"/>
              <a:t>билээ</a:t>
            </a:r>
            <a:r>
              <a:rPr lang="en-GB" dirty="0" smtClean="0"/>
              <a:t>.</a:t>
            </a:r>
            <a:br>
              <a:rPr lang="en-GB" dirty="0" smtClean="0"/>
            </a:br>
            <a:endParaRPr lang="en-US" dirty="0"/>
          </a:p>
        </p:txBody>
      </p:sp>
      <p:pic>
        <p:nvPicPr>
          <p:cNvPr id="4" name="Picture 3"/>
          <p:cNvPicPr/>
          <p:nvPr/>
        </p:nvPicPr>
        <p:blipFill>
          <a:blip r:embed="rId2"/>
          <a:srcRect/>
          <a:stretch>
            <a:fillRect/>
          </a:stretch>
        </p:blipFill>
        <p:spPr bwMode="auto">
          <a:xfrm>
            <a:off x="609600" y="838200"/>
            <a:ext cx="3810000" cy="990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70000" lnSpcReduction="20000"/>
          </a:bodyPr>
          <a:lstStyle/>
          <a:p>
            <a:pPr>
              <a:buNone/>
            </a:pPr>
            <a:r>
              <a:rPr lang="en-GB" dirty="0" err="1" smtClean="0"/>
              <a:t>Банк</a:t>
            </a:r>
            <a:r>
              <a:rPr lang="en-GB" dirty="0" smtClean="0"/>
              <a:t> </a:t>
            </a:r>
            <a:r>
              <a:rPr lang="en-GB" dirty="0" err="1" smtClean="0"/>
              <a:t>өсч</a:t>
            </a:r>
            <a:r>
              <a:rPr lang="en-GB" dirty="0" smtClean="0"/>
              <a:t> </a:t>
            </a:r>
            <a:r>
              <a:rPr lang="en-GB" dirty="0" err="1" smtClean="0"/>
              <a:t>томрохын</a:t>
            </a:r>
            <a:r>
              <a:rPr lang="en-GB" dirty="0" smtClean="0"/>
              <a:t> </a:t>
            </a:r>
            <a:r>
              <a:rPr lang="en-GB" dirty="0" err="1" smtClean="0"/>
              <a:t>хэрээр</a:t>
            </a:r>
            <a:r>
              <a:rPr lang="en-GB" dirty="0" smtClean="0"/>
              <a:t> </a:t>
            </a:r>
            <a:r>
              <a:rPr lang="en-GB" dirty="0" err="1" smtClean="0"/>
              <a:t>Засгийн</a:t>
            </a:r>
            <a:r>
              <a:rPr lang="en-GB" dirty="0" smtClean="0"/>
              <a:t> </a:t>
            </a:r>
            <a:r>
              <a:rPr lang="en-GB" dirty="0" err="1" smtClean="0"/>
              <a:t>газар</a:t>
            </a:r>
            <a:r>
              <a:rPr lang="en-GB" dirty="0" smtClean="0"/>
              <a:t> </a:t>
            </a:r>
            <a:r>
              <a:rPr lang="en-GB" dirty="0" err="1" smtClean="0"/>
              <a:t>болон</a:t>
            </a:r>
            <a:r>
              <a:rPr lang="en-GB" dirty="0" smtClean="0"/>
              <a:t> </a:t>
            </a:r>
            <a:r>
              <a:rPr lang="en-GB" dirty="0" err="1" smtClean="0"/>
              <a:t>Олон</a:t>
            </a:r>
            <a:r>
              <a:rPr lang="en-GB" dirty="0" smtClean="0"/>
              <a:t> </a:t>
            </a:r>
            <a:r>
              <a:rPr lang="en-GB" dirty="0" err="1" smtClean="0"/>
              <a:t>улсын</a:t>
            </a:r>
            <a:r>
              <a:rPr lang="en-GB" dirty="0" smtClean="0"/>
              <a:t> </a:t>
            </a:r>
            <a:r>
              <a:rPr lang="en-GB" dirty="0" err="1" smtClean="0"/>
              <a:t>хамтын</a:t>
            </a:r>
            <a:r>
              <a:rPr lang="en-GB" dirty="0" smtClean="0"/>
              <a:t> </a:t>
            </a:r>
            <a:r>
              <a:rPr lang="en-GB" dirty="0" err="1" smtClean="0"/>
              <a:t>ажиллагааны</a:t>
            </a:r>
            <a:r>
              <a:rPr lang="en-GB" dirty="0" smtClean="0"/>
              <a:t> </a:t>
            </a:r>
            <a:r>
              <a:rPr lang="en-GB" dirty="0" err="1" smtClean="0"/>
              <a:t>хөтөлбөрүүдэд</a:t>
            </a:r>
            <a:r>
              <a:rPr lang="en-GB" dirty="0" smtClean="0"/>
              <a:t> </a:t>
            </a:r>
            <a:r>
              <a:rPr lang="en-GB" dirty="0" err="1" smtClean="0"/>
              <a:t>хамрагдаж</a:t>
            </a:r>
            <a:r>
              <a:rPr lang="en-GB" dirty="0" smtClean="0"/>
              <a:t>, </a:t>
            </a:r>
            <a:r>
              <a:rPr lang="en-GB" dirty="0" err="1" smtClean="0"/>
              <a:t>олон</a:t>
            </a:r>
            <a:r>
              <a:rPr lang="en-GB" dirty="0" smtClean="0"/>
              <a:t> </a:t>
            </a:r>
            <a:r>
              <a:rPr lang="en-GB" dirty="0" err="1" smtClean="0"/>
              <a:t>улсын</a:t>
            </a:r>
            <a:r>
              <a:rPr lang="en-GB" dirty="0" smtClean="0"/>
              <a:t> </a:t>
            </a:r>
            <a:r>
              <a:rPr lang="en-GB" dirty="0" err="1" smtClean="0"/>
              <a:t>банк</a:t>
            </a:r>
            <a:r>
              <a:rPr lang="en-GB" dirty="0" smtClean="0"/>
              <a:t> </a:t>
            </a:r>
            <a:r>
              <a:rPr lang="en-GB" dirty="0" err="1" smtClean="0"/>
              <a:t>санхүүгийн</a:t>
            </a:r>
            <a:r>
              <a:rPr lang="en-GB" dirty="0" smtClean="0"/>
              <a:t> </a:t>
            </a:r>
            <a:r>
              <a:rPr lang="en-GB" dirty="0" err="1" smtClean="0"/>
              <a:t>байгууллагуудтай</a:t>
            </a:r>
            <a:r>
              <a:rPr lang="en-GB" dirty="0" smtClean="0"/>
              <a:t> </a:t>
            </a:r>
            <a:r>
              <a:rPr lang="en-GB" dirty="0" err="1" smtClean="0"/>
              <a:t>харилцаагаа</a:t>
            </a:r>
            <a:r>
              <a:rPr lang="en-GB" dirty="0" smtClean="0"/>
              <a:t> </a:t>
            </a:r>
            <a:r>
              <a:rPr lang="en-GB" dirty="0" err="1" smtClean="0"/>
              <a:t>улам</a:t>
            </a:r>
            <a:r>
              <a:rPr lang="en-GB" dirty="0" smtClean="0"/>
              <a:t> </a:t>
            </a:r>
            <a:r>
              <a:rPr lang="en-GB" dirty="0" err="1" smtClean="0"/>
              <a:t>өргөтгөн</a:t>
            </a:r>
            <a:r>
              <a:rPr lang="en-GB" dirty="0" smtClean="0"/>
              <a:t>, </a:t>
            </a:r>
            <a:r>
              <a:rPr lang="en-GB" dirty="0" err="1" smtClean="0"/>
              <a:t>олон</a:t>
            </a:r>
            <a:r>
              <a:rPr lang="en-GB" dirty="0" smtClean="0"/>
              <a:t> </a:t>
            </a:r>
            <a:r>
              <a:rPr lang="en-GB" dirty="0" err="1" smtClean="0"/>
              <a:t>улсын</a:t>
            </a:r>
            <a:r>
              <a:rPr lang="en-GB" dirty="0" smtClean="0"/>
              <a:t> </a:t>
            </a:r>
            <a:r>
              <a:rPr lang="en-GB" dirty="0" err="1" smtClean="0"/>
              <a:t>хэмжээнд</a:t>
            </a:r>
            <a:r>
              <a:rPr lang="en-GB" dirty="0" smtClean="0"/>
              <a:t> </a:t>
            </a:r>
            <a:r>
              <a:rPr lang="en-GB" dirty="0" err="1" smtClean="0"/>
              <a:t>танигдан</a:t>
            </a:r>
            <a:r>
              <a:rPr lang="en-GB" dirty="0" smtClean="0"/>
              <a:t>, </a:t>
            </a:r>
            <a:r>
              <a:rPr lang="en-GB" dirty="0" err="1" smtClean="0"/>
              <a:t>хүлээн</a:t>
            </a:r>
            <a:r>
              <a:rPr lang="en-GB" dirty="0" smtClean="0"/>
              <a:t> </a:t>
            </a:r>
            <a:r>
              <a:rPr lang="en-GB" dirty="0" err="1" smtClean="0"/>
              <a:t>зөвшөөрөгдөж</a:t>
            </a:r>
            <a:r>
              <a:rPr lang="en-GB" dirty="0" smtClean="0"/>
              <a:t>, </a:t>
            </a:r>
            <a:r>
              <a:rPr lang="en-GB" dirty="0" err="1" smtClean="0"/>
              <a:t>улс</a:t>
            </a:r>
            <a:r>
              <a:rPr lang="en-GB" dirty="0" smtClean="0"/>
              <a:t> </a:t>
            </a:r>
            <a:r>
              <a:rPr lang="en-GB" dirty="0" err="1" smtClean="0"/>
              <a:t>орны</a:t>
            </a:r>
            <a:r>
              <a:rPr lang="en-GB" dirty="0" smtClean="0"/>
              <a:t> </a:t>
            </a:r>
            <a:r>
              <a:rPr lang="en-GB" dirty="0" err="1" smtClean="0"/>
              <a:t>хөгжлийн</a:t>
            </a:r>
            <a:r>
              <a:rPr lang="en-GB" dirty="0" smtClean="0"/>
              <a:t> </a:t>
            </a:r>
            <a:r>
              <a:rPr lang="en-GB" dirty="0" err="1" smtClean="0"/>
              <a:t>үйл</a:t>
            </a:r>
            <a:r>
              <a:rPr lang="en-GB" dirty="0" smtClean="0"/>
              <a:t> </a:t>
            </a:r>
            <a:r>
              <a:rPr lang="en-GB" dirty="0" err="1" smtClean="0"/>
              <a:t>явцад</a:t>
            </a:r>
            <a:r>
              <a:rPr lang="en-GB" dirty="0" smtClean="0"/>
              <a:t> </a:t>
            </a:r>
            <a:r>
              <a:rPr lang="en-GB" dirty="0" err="1" smtClean="0"/>
              <a:t>идэвхтэй</a:t>
            </a:r>
            <a:r>
              <a:rPr lang="en-GB" dirty="0" smtClean="0"/>
              <a:t> </a:t>
            </a:r>
            <a:r>
              <a:rPr lang="en-GB" dirty="0" err="1" smtClean="0"/>
              <a:t>оролцох</a:t>
            </a:r>
            <a:r>
              <a:rPr lang="en-GB" dirty="0" smtClean="0"/>
              <a:t> </a:t>
            </a:r>
            <a:r>
              <a:rPr lang="en-GB" dirty="0" err="1" smtClean="0"/>
              <a:t>шаардлага</a:t>
            </a:r>
            <a:r>
              <a:rPr lang="en-GB" dirty="0" smtClean="0"/>
              <a:t> </a:t>
            </a:r>
            <a:r>
              <a:rPr lang="en-GB" dirty="0" err="1" smtClean="0"/>
              <a:t>улам</a:t>
            </a:r>
            <a:r>
              <a:rPr lang="en-GB" dirty="0" smtClean="0"/>
              <a:t> </a:t>
            </a:r>
            <a:r>
              <a:rPr lang="en-GB" dirty="0" err="1" smtClean="0"/>
              <a:t>бүр</a:t>
            </a:r>
            <a:r>
              <a:rPr lang="en-GB" dirty="0" smtClean="0"/>
              <a:t> </a:t>
            </a:r>
            <a:r>
              <a:rPr lang="en-GB" dirty="0" err="1" smtClean="0"/>
              <a:t>нэмэгдсэн</a:t>
            </a:r>
            <a:r>
              <a:rPr lang="en-GB" dirty="0" smtClean="0"/>
              <a:t> </a:t>
            </a:r>
            <a:r>
              <a:rPr lang="en-GB" dirty="0" err="1" smtClean="0"/>
              <a:t>юм</a:t>
            </a:r>
            <a:r>
              <a:rPr lang="en-GB" dirty="0" smtClean="0"/>
              <a:t>. </a:t>
            </a:r>
            <a:r>
              <a:rPr lang="en-GB" dirty="0" err="1" smtClean="0"/>
              <a:t>Энэ</a:t>
            </a:r>
            <a:r>
              <a:rPr lang="en-GB" dirty="0" smtClean="0"/>
              <a:t> </a:t>
            </a:r>
            <a:r>
              <a:rPr lang="en-GB" dirty="0" err="1" smtClean="0"/>
              <a:t>хүрээнд</a:t>
            </a:r>
            <a:r>
              <a:rPr lang="en-GB" dirty="0" smtClean="0"/>
              <a:t> </a:t>
            </a:r>
            <a:r>
              <a:rPr lang="en-GB" dirty="0" err="1" smtClean="0"/>
              <a:t>Капитрон</a:t>
            </a:r>
            <a:r>
              <a:rPr lang="en-GB" dirty="0" smtClean="0"/>
              <a:t> </a:t>
            </a:r>
            <a:r>
              <a:rPr lang="en-GB" dirty="0" err="1" smtClean="0"/>
              <a:t>банк</a:t>
            </a:r>
            <a:r>
              <a:rPr lang="en-GB" dirty="0" smtClean="0"/>
              <a:t> ХБНГУ-</a:t>
            </a:r>
            <a:r>
              <a:rPr lang="en-GB" dirty="0" err="1" smtClean="0"/>
              <a:t>ын</a:t>
            </a:r>
            <a:r>
              <a:rPr lang="en-GB" dirty="0" smtClean="0"/>
              <a:t> KFW </a:t>
            </a:r>
            <a:r>
              <a:rPr lang="en-GB" dirty="0" err="1" smtClean="0"/>
              <a:t>төслийн</a:t>
            </a:r>
            <a:r>
              <a:rPr lang="en-GB" dirty="0" smtClean="0"/>
              <a:t> “</a:t>
            </a:r>
            <a:r>
              <a:rPr lang="en-GB" dirty="0" err="1" smtClean="0"/>
              <a:t>Жижиг</a:t>
            </a:r>
            <a:r>
              <a:rPr lang="en-GB" dirty="0" smtClean="0"/>
              <a:t> </a:t>
            </a:r>
            <a:r>
              <a:rPr lang="en-GB" dirty="0" err="1" smtClean="0"/>
              <a:t>дунд</a:t>
            </a:r>
            <a:r>
              <a:rPr lang="en-GB" dirty="0" smtClean="0"/>
              <a:t> </a:t>
            </a:r>
            <a:r>
              <a:rPr lang="en-GB" dirty="0" err="1" smtClean="0"/>
              <a:t>үйлдвэрлэлийг</a:t>
            </a:r>
            <a:r>
              <a:rPr lang="en-GB" dirty="0" smtClean="0"/>
              <a:t> </a:t>
            </a:r>
            <a:r>
              <a:rPr lang="en-GB" dirty="0" err="1" smtClean="0"/>
              <a:t>хөгжүүлэх</a:t>
            </a:r>
            <a:r>
              <a:rPr lang="en-GB" dirty="0" smtClean="0"/>
              <a:t> </a:t>
            </a:r>
            <a:r>
              <a:rPr lang="en-GB" dirty="0" err="1" smtClean="0"/>
              <a:t>төслийн</a:t>
            </a:r>
            <a:r>
              <a:rPr lang="en-GB" dirty="0" smtClean="0"/>
              <a:t> </a:t>
            </a:r>
            <a:r>
              <a:rPr lang="en-GB" dirty="0" err="1" smtClean="0"/>
              <a:t>зээл</a:t>
            </a:r>
            <a:r>
              <a:rPr lang="en-GB" dirty="0" smtClean="0"/>
              <a:t>”, </a:t>
            </a:r>
            <a:r>
              <a:rPr lang="en-GB" dirty="0" err="1" smtClean="0"/>
              <a:t>Монгол</a:t>
            </a:r>
            <a:r>
              <a:rPr lang="en-GB" dirty="0" smtClean="0"/>
              <a:t> </a:t>
            </a:r>
            <a:r>
              <a:rPr lang="en-GB" dirty="0" err="1" smtClean="0"/>
              <a:t>улсын</a:t>
            </a:r>
            <a:r>
              <a:rPr lang="en-GB" dirty="0" smtClean="0"/>
              <a:t> </a:t>
            </a:r>
            <a:r>
              <a:rPr lang="en-GB" dirty="0" err="1" smtClean="0"/>
              <a:t>Засгийн</a:t>
            </a:r>
            <a:r>
              <a:rPr lang="en-GB" dirty="0" smtClean="0"/>
              <a:t> </a:t>
            </a:r>
            <a:r>
              <a:rPr lang="en-GB" dirty="0" err="1" smtClean="0"/>
              <a:t>газар</a:t>
            </a:r>
            <a:r>
              <a:rPr lang="en-GB" dirty="0" smtClean="0"/>
              <a:t>, </a:t>
            </a:r>
            <a:r>
              <a:rPr lang="en-GB" dirty="0" err="1" smtClean="0"/>
              <a:t>Япон</a:t>
            </a:r>
            <a:r>
              <a:rPr lang="en-GB" dirty="0" smtClean="0"/>
              <a:t> </a:t>
            </a:r>
            <a:r>
              <a:rPr lang="en-GB" dirty="0" err="1" smtClean="0"/>
              <a:t>улсын</a:t>
            </a:r>
            <a:r>
              <a:rPr lang="en-GB" dirty="0" smtClean="0"/>
              <a:t> </a:t>
            </a:r>
            <a:r>
              <a:rPr lang="en-GB" dirty="0" err="1" smtClean="0"/>
              <a:t>Засгийн</a:t>
            </a:r>
            <a:r>
              <a:rPr lang="en-GB" dirty="0" smtClean="0"/>
              <a:t> </a:t>
            </a:r>
            <a:r>
              <a:rPr lang="en-GB" dirty="0" err="1" smtClean="0"/>
              <a:t>газрын</a:t>
            </a:r>
            <a:r>
              <a:rPr lang="en-GB" dirty="0" smtClean="0"/>
              <a:t> </a:t>
            </a:r>
            <a:r>
              <a:rPr lang="en-GB" dirty="0" err="1" smtClean="0"/>
              <a:t>хэлэлцээрээр</a:t>
            </a:r>
            <a:r>
              <a:rPr lang="en-GB" dirty="0" smtClean="0"/>
              <a:t> </a:t>
            </a:r>
            <a:r>
              <a:rPr lang="en-GB" dirty="0" err="1" smtClean="0"/>
              <a:t>Япон</a:t>
            </a:r>
            <a:r>
              <a:rPr lang="en-GB" dirty="0" smtClean="0"/>
              <a:t> </a:t>
            </a:r>
            <a:r>
              <a:rPr lang="en-GB" dirty="0" err="1" smtClean="0"/>
              <a:t>улсын</a:t>
            </a:r>
            <a:r>
              <a:rPr lang="en-GB" dirty="0" smtClean="0"/>
              <a:t> </a:t>
            </a:r>
            <a:r>
              <a:rPr lang="en-GB" dirty="0" err="1" smtClean="0"/>
              <a:t>Олон</a:t>
            </a:r>
            <a:r>
              <a:rPr lang="en-GB" dirty="0" smtClean="0"/>
              <a:t> </a:t>
            </a:r>
            <a:r>
              <a:rPr lang="en-GB" dirty="0" err="1" smtClean="0"/>
              <a:t>улсын</a:t>
            </a:r>
            <a:r>
              <a:rPr lang="en-GB" dirty="0" smtClean="0"/>
              <a:t> </a:t>
            </a:r>
            <a:r>
              <a:rPr lang="en-GB" dirty="0" err="1" smtClean="0"/>
              <a:t>хамтын</a:t>
            </a:r>
            <a:r>
              <a:rPr lang="en-GB" dirty="0" smtClean="0"/>
              <a:t> </a:t>
            </a:r>
            <a:r>
              <a:rPr lang="en-GB" dirty="0" err="1" smtClean="0"/>
              <a:t>ажиллагааны</a:t>
            </a:r>
            <a:r>
              <a:rPr lang="en-GB" dirty="0" smtClean="0"/>
              <a:t> </a:t>
            </a:r>
            <a:r>
              <a:rPr lang="en-GB" dirty="0" err="1" smtClean="0"/>
              <a:t>банкаар</a:t>
            </a:r>
            <a:r>
              <a:rPr lang="en-GB" dirty="0" smtClean="0"/>
              <a:t> </a:t>
            </a:r>
            <a:r>
              <a:rPr lang="en-GB" dirty="0" err="1" smtClean="0"/>
              <a:t>дамжуулан</a:t>
            </a:r>
            <a:r>
              <a:rPr lang="en-GB" dirty="0" smtClean="0"/>
              <a:t> </a:t>
            </a:r>
            <a:r>
              <a:rPr lang="en-GB" dirty="0" err="1" smtClean="0"/>
              <a:t>хэрэгжүүлж</a:t>
            </a:r>
            <a:r>
              <a:rPr lang="en-GB" dirty="0" smtClean="0"/>
              <a:t> </a:t>
            </a:r>
            <a:r>
              <a:rPr lang="en-GB" dirty="0" err="1" smtClean="0"/>
              <a:t>буй</a:t>
            </a:r>
            <a:r>
              <a:rPr lang="en-GB" dirty="0" smtClean="0"/>
              <a:t> “</a:t>
            </a:r>
            <a:r>
              <a:rPr lang="en-GB" dirty="0" err="1" smtClean="0"/>
              <a:t>Жижиг</a:t>
            </a:r>
            <a:r>
              <a:rPr lang="en-GB" dirty="0" smtClean="0"/>
              <a:t>, </a:t>
            </a:r>
            <a:r>
              <a:rPr lang="en-GB" dirty="0" err="1" smtClean="0"/>
              <a:t>дунд</a:t>
            </a:r>
            <a:r>
              <a:rPr lang="en-GB" dirty="0" smtClean="0"/>
              <a:t> </a:t>
            </a:r>
            <a:r>
              <a:rPr lang="en-GB" dirty="0" err="1" smtClean="0"/>
              <a:t>үйлдвэрлэлийг</a:t>
            </a:r>
            <a:r>
              <a:rPr lang="en-GB" dirty="0" smtClean="0"/>
              <a:t> </a:t>
            </a:r>
            <a:r>
              <a:rPr lang="en-GB" dirty="0" err="1" smtClean="0"/>
              <a:t>хөгжүүлэх</a:t>
            </a:r>
            <a:r>
              <a:rPr lang="en-GB" dirty="0" smtClean="0"/>
              <a:t>, </a:t>
            </a:r>
            <a:r>
              <a:rPr lang="en-GB" dirty="0" err="1" smtClean="0"/>
              <a:t>байгаль</a:t>
            </a:r>
            <a:r>
              <a:rPr lang="en-GB" dirty="0" smtClean="0"/>
              <a:t> </a:t>
            </a:r>
            <a:r>
              <a:rPr lang="en-GB" dirty="0" err="1" smtClean="0"/>
              <a:t>орчныг</a:t>
            </a:r>
            <a:r>
              <a:rPr lang="en-GB" dirty="0" smtClean="0"/>
              <a:t> </a:t>
            </a:r>
            <a:r>
              <a:rPr lang="en-GB" dirty="0" err="1" smtClean="0"/>
              <a:t>хамгаалах</a:t>
            </a:r>
            <a:r>
              <a:rPr lang="en-GB" dirty="0" smtClean="0"/>
              <a:t> </a:t>
            </a:r>
            <a:r>
              <a:rPr lang="en-GB" dirty="0" err="1" smtClean="0"/>
              <a:t>хоёр</a:t>
            </a:r>
            <a:r>
              <a:rPr lang="en-GB" dirty="0" smtClean="0"/>
              <a:t> </a:t>
            </a:r>
            <a:r>
              <a:rPr lang="en-GB" dirty="0" err="1" smtClean="0"/>
              <a:t>үе</a:t>
            </a:r>
            <a:r>
              <a:rPr lang="en-GB" dirty="0" smtClean="0"/>
              <a:t> </a:t>
            </a:r>
            <a:r>
              <a:rPr lang="en-GB" dirty="0" err="1" smtClean="0"/>
              <a:t>шаттай</a:t>
            </a:r>
            <a:r>
              <a:rPr lang="en-GB" dirty="0" smtClean="0"/>
              <a:t> </a:t>
            </a:r>
            <a:r>
              <a:rPr lang="en-GB" dirty="0" err="1" smtClean="0"/>
              <a:t>зээлийн</a:t>
            </a:r>
            <a:r>
              <a:rPr lang="en-GB" dirty="0" smtClean="0"/>
              <a:t> </a:t>
            </a:r>
            <a:r>
              <a:rPr lang="en-GB" dirty="0" err="1" smtClean="0"/>
              <a:t>төсөл</a:t>
            </a:r>
            <a:r>
              <a:rPr lang="en-GB" dirty="0" smtClean="0"/>
              <a:t>”-</a:t>
            </a:r>
            <a:r>
              <a:rPr lang="en-GB" dirty="0" err="1" smtClean="0"/>
              <a:t>ийн</a:t>
            </a:r>
            <a:r>
              <a:rPr lang="en-GB" dirty="0" smtClean="0"/>
              <a:t> </a:t>
            </a:r>
            <a:r>
              <a:rPr lang="en-GB" dirty="0" err="1" smtClean="0"/>
              <a:t>хөтөлбөрийг</a:t>
            </a:r>
            <a:r>
              <a:rPr lang="en-GB" dirty="0" smtClean="0"/>
              <a:t> </a:t>
            </a:r>
            <a:r>
              <a:rPr lang="en-GB" dirty="0" err="1" smtClean="0"/>
              <a:t>хэрэгжүүлэгч</a:t>
            </a:r>
            <a:r>
              <a:rPr lang="en-GB" dirty="0" smtClean="0"/>
              <a:t>, </a:t>
            </a:r>
            <a:r>
              <a:rPr lang="en-GB" dirty="0" err="1" smtClean="0"/>
              <a:t>Монгол</a:t>
            </a:r>
            <a:r>
              <a:rPr lang="en-GB" dirty="0" smtClean="0"/>
              <a:t> </a:t>
            </a:r>
            <a:r>
              <a:rPr lang="en-GB" dirty="0" err="1" smtClean="0"/>
              <a:t>Улсын</a:t>
            </a:r>
            <a:r>
              <a:rPr lang="en-GB" dirty="0" smtClean="0"/>
              <a:t> </a:t>
            </a:r>
            <a:r>
              <a:rPr lang="en-GB" dirty="0" err="1" smtClean="0"/>
              <a:t>Засгийн</a:t>
            </a:r>
            <a:r>
              <a:rPr lang="en-GB" dirty="0" smtClean="0"/>
              <a:t> </a:t>
            </a:r>
            <a:r>
              <a:rPr lang="en-GB" dirty="0" err="1" smtClean="0"/>
              <a:t>Газар</a:t>
            </a:r>
            <a:r>
              <a:rPr lang="en-GB" dirty="0" smtClean="0"/>
              <a:t> </a:t>
            </a:r>
            <a:r>
              <a:rPr lang="en-GB" dirty="0" err="1" smtClean="0"/>
              <a:t>Дэлхийн</a:t>
            </a:r>
            <a:r>
              <a:rPr lang="en-GB" dirty="0" smtClean="0"/>
              <a:t> </a:t>
            </a:r>
            <a:r>
              <a:rPr lang="en-GB" dirty="0" err="1" smtClean="0"/>
              <a:t>банкны</a:t>
            </a:r>
            <a:r>
              <a:rPr lang="en-GB" dirty="0" smtClean="0"/>
              <a:t> </a:t>
            </a:r>
            <a:r>
              <a:rPr lang="en-GB" dirty="0" err="1" smtClean="0"/>
              <a:t>олон</a:t>
            </a:r>
            <a:r>
              <a:rPr lang="en-GB" dirty="0" smtClean="0"/>
              <a:t> </a:t>
            </a:r>
            <a:r>
              <a:rPr lang="en-GB" dirty="0" err="1" smtClean="0"/>
              <a:t>улсын</a:t>
            </a:r>
            <a:r>
              <a:rPr lang="en-GB" dirty="0" smtClean="0"/>
              <a:t> </a:t>
            </a:r>
            <a:r>
              <a:rPr lang="en-GB" dirty="0" err="1" smtClean="0"/>
              <a:t>хөгжлийн</a:t>
            </a:r>
            <a:r>
              <a:rPr lang="en-GB" dirty="0" smtClean="0"/>
              <a:t> </a:t>
            </a:r>
            <a:r>
              <a:rPr lang="en-GB" dirty="0" err="1" smtClean="0"/>
              <a:t>ассоциаци</a:t>
            </a:r>
            <a:r>
              <a:rPr lang="en-GB" dirty="0" smtClean="0"/>
              <a:t> </a:t>
            </a:r>
            <a:r>
              <a:rPr lang="en-GB" dirty="0" err="1" smtClean="0"/>
              <a:t>хамтран</a:t>
            </a:r>
            <a:r>
              <a:rPr lang="en-GB" dirty="0" smtClean="0"/>
              <a:t> </a:t>
            </a:r>
            <a:r>
              <a:rPr lang="en-GB" dirty="0" err="1" smtClean="0"/>
              <a:t>хэрэгжүүлж</a:t>
            </a:r>
            <a:r>
              <a:rPr lang="en-GB" dirty="0" smtClean="0"/>
              <a:t> </a:t>
            </a:r>
            <a:r>
              <a:rPr lang="en-GB" dirty="0" err="1" smtClean="0"/>
              <a:t>байгаа</a:t>
            </a:r>
            <a:r>
              <a:rPr lang="en-GB" dirty="0" smtClean="0"/>
              <a:t> “</a:t>
            </a:r>
            <a:r>
              <a:rPr lang="en-GB" dirty="0" err="1" smtClean="0"/>
              <a:t>Тогтвортой</a:t>
            </a:r>
            <a:r>
              <a:rPr lang="en-GB" dirty="0" smtClean="0"/>
              <a:t> </a:t>
            </a:r>
            <a:r>
              <a:rPr lang="en-GB" dirty="0" err="1" smtClean="0"/>
              <a:t>амьжиргаа</a:t>
            </a:r>
            <a:r>
              <a:rPr lang="en-GB" dirty="0" smtClean="0"/>
              <a:t> </a:t>
            </a:r>
            <a:r>
              <a:rPr lang="en-GB" dirty="0" err="1" smtClean="0"/>
              <a:t>төсөл</a:t>
            </a:r>
            <a:r>
              <a:rPr lang="en-GB" dirty="0" smtClean="0"/>
              <a:t>”, АНУ-</a:t>
            </a:r>
            <a:r>
              <a:rPr lang="en-GB" dirty="0" err="1" smtClean="0"/>
              <a:t>ын</a:t>
            </a:r>
            <a:r>
              <a:rPr lang="en-GB" dirty="0" smtClean="0"/>
              <a:t> </a:t>
            </a:r>
            <a:r>
              <a:rPr lang="en-GB" dirty="0" err="1" smtClean="0"/>
              <a:t>Олон</a:t>
            </a:r>
            <a:r>
              <a:rPr lang="en-GB" dirty="0" smtClean="0"/>
              <a:t> </a:t>
            </a:r>
            <a:r>
              <a:rPr lang="en-GB" dirty="0" err="1" smtClean="0"/>
              <a:t>Улсын</a:t>
            </a:r>
            <a:r>
              <a:rPr lang="en-GB" dirty="0" smtClean="0"/>
              <a:t> </a:t>
            </a:r>
            <a:r>
              <a:rPr lang="en-GB" dirty="0" err="1" smtClean="0"/>
              <a:t>Хөгжлийн</a:t>
            </a:r>
            <a:r>
              <a:rPr lang="en-GB" dirty="0" smtClean="0"/>
              <a:t> </a:t>
            </a:r>
            <a:r>
              <a:rPr lang="en-GB" dirty="0" err="1" smtClean="0"/>
              <a:t>Агентлаг</a:t>
            </a:r>
            <a:r>
              <a:rPr lang="en-GB" dirty="0" smtClean="0"/>
              <a:t> </a:t>
            </a:r>
            <a:r>
              <a:rPr lang="en-GB" dirty="0" err="1" smtClean="0"/>
              <a:t>болон</a:t>
            </a:r>
            <a:r>
              <a:rPr lang="en-GB" dirty="0" smtClean="0"/>
              <a:t> АНУ-</a:t>
            </a:r>
            <a:r>
              <a:rPr lang="en-GB" dirty="0" err="1" smtClean="0"/>
              <a:t>ын</a:t>
            </a:r>
            <a:r>
              <a:rPr lang="en-GB" dirty="0" smtClean="0"/>
              <a:t> </a:t>
            </a:r>
            <a:r>
              <a:rPr lang="en-GB" dirty="0" err="1" smtClean="0"/>
              <a:t>Хөдөө</a:t>
            </a:r>
            <a:r>
              <a:rPr lang="en-GB" dirty="0" smtClean="0"/>
              <a:t> </a:t>
            </a:r>
            <a:r>
              <a:rPr lang="en-GB" dirty="0" err="1" smtClean="0"/>
              <a:t>Аж</a:t>
            </a:r>
            <a:r>
              <a:rPr lang="en-GB" dirty="0" smtClean="0"/>
              <a:t> </a:t>
            </a:r>
            <a:r>
              <a:rPr lang="en-GB" dirty="0" err="1" smtClean="0"/>
              <a:t>Ахуйн</a:t>
            </a:r>
            <a:r>
              <a:rPr lang="en-GB" dirty="0" smtClean="0"/>
              <a:t> </a:t>
            </a:r>
            <a:r>
              <a:rPr lang="en-GB" dirty="0" err="1" smtClean="0"/>
              <a:t>Яамны</a:t>
            </a:r>
            <a:r>
              <a:rPr lang="en-GB" dirty="0" smtClean="0"/>
              <a:t> </a:t>
            </a:r>
            <a:r>
              <a:rPr lang="en-GB" dirty="0" err="1" smtClean="0"/>
              <a:t>санхүүжилт</a:t>
            </a:r>
            <a:r>
              <a:rPr lang="en-GB" dirty="0" smtClean="0"/>
              <a:t> </a:t>
            </a:r>
            <a:r>
              <a:rPr lang="en-GB" dirty="0" err="1" smtClean="0"/>
              <a:t>бүхий</a:t>
            </a:r>
            <a:r>
              <a:rPr lang="en-GB" dirty="0" smtClean="0"/>
              <a:t> “</a:t>
            </a:r>
            <a:r>
              <a:rPr lang="en-GB" dirty="0" err="1" smtClean="0"/>
              <a:t>Гэр</a:t>
            </a:r>
            <a:r>
              <a:rPr lang="en-GB" dirty="0" smtClean="0"/>
              <a:t> </a:t>
            </a:r>
            <a:r>
              <a:rPr lang="en-GB" dirty="0" err="1" smtClean="0"/>
              <a:t>Санаачлага</a:t>
            </a:r>
            <a:r>
              <a:rPr lang="en-GB" dirty="0" smtClean="0"/>
              <a:t>” </a:t>
            </a:r>
            <a:r>
              <a:rPr lang="en-GB" dirty="0" err="1" smtClean="0"/>
              <a:t>зэрэг</a:t>
            </a:r>
            <a:r>
              <a:rPr lang="en-GB" dirty="0" smtClean="0"/>
              <a:t> </a:t>
            </a:r>
            <a:r>
              <a:rPr lang="en-GB" dirty="0" err="1" smtClean="0"/>
              <a:t>төслүүдийг</a:t>
            </a:r>
            <a:r>
              <a:rPr lang="en-GB" dirty="0" smtClean="0"/>
              <a:t> </a:t>
            </a:r>
            <a:r>
              <a:rPr lang="en-GB" dirty="0" err="1" smtClean="0"/>
              <a:t>олгохоор</a:t>
            </a:r>
            <a:r>
              <a:rPr lang="en-GB" dirty="0" smtClean="0"/>
              <a:t> </a:t>
            </a:r>
            <a:r>
              <a:rPr lang="en-GB" dirty="0" err="1" smtClean="0"/>
              <a:t>тус</a:t>
            </a:r>
            <a:r>
              <a:rPr lang="en-GB" dirty="0" smtClean="0"/>
              <a:t> </a:t>
            </a:r>
            <a:r>
              <a:rPr lang="en-GB" dirty="0" err="1" smtClean="0"/>
              <a:t>тус</a:t>
            </a:r>
            <a:r>
              <a:rPr lang="en-GB" dirty="0" smtClean="0"/>
              <a:t> </a:t>
            </a:r>
            <a:r>
              <a:rPr lang="en-GB" dirty="0" err="1" smtClean="0"/>
              <a:t>сонгогдож</a:t>
            </a:r>
            <a:r>
              <a:rPr lang="en-GB" dirty="0" smtClean="0"/>
              <a:t>, </a:t>
            </a:r>
            <a:r>
              <a:rPr lang="en-GB" dirty="0" err="1" smtClean="0"/>
              <a:t>Улаанбаатар</a:t>
            </a:r>
            <a:r>
              <a:rPr lang="en-GB" dirty="0" smtClean="0"/>
              <a:t> </a:t>
            </a:r>
            <a:r>
              <a:rPr lang="en-GB" dirty="0" err="1" smtClean="0"/>
              <a:t>хотоос</a:t>
            </a:r>
            <a:r>
              <a:rPr lang="en-GB" dirty="0" smtClean="0"/>
              <a:t> </a:t>
            </a:r>
            <a:r>
              <a:rPr lang="en-GB" dirty="0" err="1" smtClean="0"/>
              <a:t>гадна</a:t>
            </a:r>
            <a:r>
              <a:rPr lang="en-GB" dirty="0" smtClean="0"/>
              <a:t> </a:t>
            </a:r>
            <a:r>
              <a:rPr lang="en-GB" dirty="0" err="1" smtClean="0"/>
              <a:t>Дархан-Уул</a:t>
            </a:r>
            <a:r>
              <a:rPr lang="en-GB" dirty="0" smtClean="0"/>
              <a:t>, </a:t>
            </a:r>
            <a:r>
              <a:rPr lang="en-GB" dirty="0" err="1" smtClean="0"/>
              <a:t>Орхон</a:t>
            </a:r>
            <a:r>
              <a:rPr lang="en-GB" dirty="0" smtClean="0"/>
              <a:t>, </a:t>
            </a:r>
            <a:r>
              <a:rPr lang="en-GB" dirty="0" err="1" smtClean="0"/>
              <a:t>Баян-өлгий</a:t>
            </a:r>
            <a:r>
              <a:rPr lang="en-GB" dirty="0" smtClean="0"/>
              <a:t> </a:t>
            </a:r>
            <a:r>
              <a:rPr lang="en-GB" dirty="0" err="1" smtClean="0"/>
              <a:t>аймгуудад</a:t>
            </a:r>
            <a:r>
              <a:rPr lang="en-GB" dirty="0" smtClean="0"/>
              <a:t> </a:t>
            </a:r>
            <a:r>
              <a:rPr lang="en-GB" dirty="0" err="1" smtClean="0"/>
              <a:t>амжилттай</a:t>
            </a:r>
            <a:r>
              <a:rPr lang="en-GB" dirty="0" smtClean="0"/>
              <a:t> </a:t>
            </a:r>
            <a:r>
              <a:rPr lang="en-GB" dirty="0" err="1" smtClean="0"/>
              <a:t>хэрэгжүүлсээр</a:t>
            </a:r>
            <a:r>
              <a:rPr lang="en-GB" dirty="0" smtClean="0"/>
              <a:t> </a:t>
            </a:r>
            <a:r>
              <a:rPr lang="en-GB" dirty="0" err="1" smtClean="0"/>
              <a:t>ирлээ</a:t>
            </a:r>
            <a:r>
              <a:rPr lang="en-GB" dirty="0" smtClean="0"/>
              <a:t>.</a:t>
            </a:r>
            <a:br>
              <a:rPr lang="en-GB" dirty="0" smtClean="0"/>
            </a:br>
            <a:endParaRPr lang="mn-MN" dirty="0" smtClean="0"/>
          </a:p>
        </p:txBody>
      </p:sp>
      <p:pic>
        <p:nvPicPr>
          <p:cNvPr id="4" name="Picture 3"/>
          <p:cNvPicPr/>
          <p:nvPr/>
        </p:nvPicPr>
        <p:blipFill>
          <a:blip r:embed="rId2"/>
          <a:srcRect/>
          <a:stretch>
            <a:fillRect/>
          </a:stretch>
        </p:blipFill>
        <p:spPr bwMode="auto">
          <a:xfrm>
            <a:off x="609600" y="838200"/>
            <a:ext cx="3810000" cy="990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62500" lnSpcReduction="20000"/>
          </a:bodyPr>
          <a:lstStyle/>
          <a:p>
            <a:pPr>
              <a:buNone/>
            </a:pPr>
            <a:r>
              <a:rPr lang="en-US" dirty="0" smtClean="0"/>
              <a:t> </a:t>
            </a:r>
            <a:r>
              <a:rPr lang="en-US" b="1" dirty="0" err="1" smtClean="0"/>
              <a:t>Хувь</a:t>
            </a:r>
            <a:r>
              <a:rPr lang="en-US" b="1" dirty="0" smtClean="0"/>
              <a:t> </a:t>
            </a:r>
            <a:r>
              <a:rPr lang="en-US" b="1" dirty="0" err="1" smtClean="0"/>
              <a:t>нийлүүлэгч</a:t>
            </a:r>
            <a:endParaRPr lang="en-US" dirty="0" smtClean="0"/>
          </a:p>
          <a:p>
            <a:pPr>
              <a:buNone/>
            </a:pPr>
            <a:r>
              <a:rPr lang="en-US" dirty="0" err="1" smtClean="0"/>
              <a:t>Тус</a:t>
            </a:r>
            <a:r>
              <a:rPr lang="en-US" dirty="0" smtClean="0"/>
              <a:t> </a:t>
            </a:r>
            <a:r>
              <a:rPr lang="en-US" dirty="0" err="1" smtClean="0"/>
              <a:t>банкны</a:t>
            </a:r>
            <a:r>
              <a:rPr lang="en-US" dirty="0" smtClean="0"/>
              <a:t> </a:t>
            </a:r>
            <a:r>
              <a:rPr lang="en-US" dirty="0" err="1" smtClean="0"/>
              <a:t>нийт</a:t>
            </a:r>
            <a:r>
              <a:rPr lang="en-US" dirty="0" smtClean="0"/>
              <a:t> </a:t>
            </a:r>
            <a:r>
              <a:rPr lang="en-US" dirty="0" err="1" smtClean="0"/>
              <a:t>хувьцааны</a:t>
            </a:r>
            <a:r>
              <a:rPr lang="en-US" dirty="0" smtClean="0"/>
              <a:t> 49.05% -</a:t>
            </a:r>
            <a:r>
              <a:rPr lang="en-US" dirty="0" err="1" smtClean="0"/>
              <a:t>ийг</a:t>
            </a:r>
            <a:r>
              <a:rPr lang="en-US" dirty="0" smtClean="0"/>
              <a:t> </a:t>
            </a:r>
            <a:r>
              <a:rPr lang="en-US" dirty="0" err="1" smtClean="0"/>
              <a:t>иргэн</a:t>
            </a:r>
            <a:r>
              <a:rPr lang="en-US" dirty="0" smtClean="0"/>
              <a:t> Б. </a:t>
            </a:r>
            <a:r>
              <a:rPr lang="en-US" dirty="0" err="1" smtClean="0"/>
              <a:t>Мэдрээ</a:t>
            </a:r>
            <a:r>
              <a:rPr lang="en-US" dirty="0" smtClean="0"/>
              <a:t>, 46.33% -</a:t>
            </a:r>
            <a:r>
              <a:rPr lang="en-US" dirty="0" err="1" smtClean="0"/>
              <a:t>ийг</a:t>
            </a:r>
            <a:r>
              <a:rPr lang="en-US" dirty="0" smtClean="0"/>
              <a:t> </a:t>
            </a:r>
            <a:r>
              <a:rPr lang="en-US" dirty="0" err="1" smtClean="0"/>
              <a:t>иргэн</a:t>
            </a:r>
            <a:r>
              <a:rPr lang="en-US" dirty="0" smtClean="0"/>
              <a:t> П. </a:t>
            </a:r>
            <a:r>
              <a:rPr lang="en-US" dirty="0" err="1" smtClean="0"/>
              <a:t>Мөнхсайхан</a:t>
            </a:r>
            <a:r>
              <a:rPr lang="en-US" dirty="0" smtClean="0"/>
              <a:t> </a:t>
            </a:r>
            <a:r>
              <a:rPr lang="en-US" dirty="0" err="1" smtClean="0"/>
              <a:t>эзэмшдэг</a:t>
            </a:r>
            <a:r>
              <a:rPr lang="en-US" dirty="0" smtClean="0"/>
              <a:t>.</a:t>
            </a:r>
            <a:endParaRPr lang="mn-MN" dirty="0" smtClean="0"/>
          </a:p>
          <a:p>
            <a:pPr>
              <a:buNone/>
            </a:pPr>
            <a:endParaRPr lang="en-US" dirty="0" smtClean="0"/>
          </a:p>
          <a:p>
            <a:pPr>
              <a:buNone/>
            </a:pPr>
            <a:r>
              <a:rPr lang="en-US" b="1" dirty="0" err="1" smtClean="0"/>
              <a:t>Хянан</a:t>
            </a:r>
            <a:r>
              <a:rPr lang="en-US" b="1" dirty="0" smtClean="0"/>
              <a:t> </a:t>
            </a:r>
            <a:r>
              <a:rPr lang="en-US" b="1" dirty="0" err="1" smtClean="0"/>
              <a:t>шалгах</a:t>
            </a:r>
            <a:r>
              <a:rPr lang="en-US" b="1" dirty="0" smtClean="0"/>
              <a:t> </a:t>
            </a:r>
            <a:r>
              <a:rPr lang="en-US" b="1" dirty="0" err="1" smtClean="0"/>
              <a:t>зөвлөл</a:t>
            </a:r>
            <a:r>
              <a:rPr lang="en-US" dirty="0" smtClean="0"/>
              <a:t> </a:t>
            </a:r>
          </a:p>
          <a:p>
            <a:pPr>
              <a:buNone/>
            </a:pPr>
            <a:r>
              <a:rPr lang="en-US" dirty="0" err="1" smtClean="0"/>
              <a:t>Хянан</a:t>
            </a:r>
            <a:r>
              <a:rPr lang="en-US" dirty="0" smtClean="0"/>
              <a:t> </a:t>
            </a:r>
            <a:r>
              <a:rPr lang="en-US" dirty="0" err="1" smtClean="0"/>
              <a:t>шалгах</a:t>
            </a:r>
            <a:r>
              <a:rPr lang="en-US" dirty="0" smtClean="0"/>
              <a:t> </a:t>
            </a:r>
            <a:r>
              <a:rPr lang="en-US" dirty="0" err="1" smtClean="0"/>
              <a:t>зөвлөлийн</a:t>
            </a:r>
            <a:r>
              <a:rPr lang="en-US" dirty="0" smtClean="0"/>
              <a:t> </a:t>
            </a:r>
            <a:r>
              <a:rPr lang="en-US" dirty="0" err="1" smtClean="0"/>
              <a:t>гишүүн</a:t>
            </a:r>
            <a:endParaRPr lang="en-US" dirty="0" smtClean="0"/>
          </a:p>
          <a:p>
            <a:pPr>
              <a:buNone/>
            </a:pPr>
            <a:r>
              <a:rPr lang="en-US" dirty="0" err="1" smtClean="0"/>
              <a:t>Ө.Хишгээ</a:t>
            </a:r>
            <a:endParaRPr lang="en-US" dirty="0" smtClean="0"/>
          </a:p>
          <a:p>
            <a:pPr>
              <a:buNone/>
            </a:pPr>
            <a:r>
              <a:rPr lang="en-US" b="1" dirty="0" err="1" smtClean="0"/>
              <a:t>Төлөөлөн</a:t>
            </a:r>
            <a:r>
              <a:rPr lang="en-US" b="1" dirty="0" smtClean="0"/>
              <a:t> </a:t>
            </a:r>
            <a:r>
              <a:rPr lang="en-US" b="1" dirty="0" err="1" smtClean="0"/>
              <a:t>удирдах</a:t>
            </a:r>
            <a:r>
              <a:rPr lang="en-US" b="1" dirty="0" smtClean="0"/>
              <a:t> </a:t>
            </a:r>
            <a:r>
              <a:rPr lang="en-US" b="1" dirty="0" err="1" smtClean="0"/>
              <a:t>зөвлөл</a:t>
            </a:r>
            <a:r>
              <a:rPr lang="en-US" dirty="0" smtClean="0"/>
              <a:t> </a:t>
            </a:r>
          </a:p>
          <a:p>
            <a:pPr>
              <a:buNone/>
            </a:pPr>
            <a:r>
              <a:rPr lang="en-US" dirty="0" err="1" smtClean="0"/>
              <a:t>Төлөөлөн</a:t>
            </a:r>
            <a:r>
              <a:rPr lang="en-US" dirty="0" smtClean="0"/>
              <a:t> </a:t>
            </a:r>
            <a:r>
              <a:rPr lang="en-US" dirty="0" err="1" smtClean="0"/>
              <a:t>удирдах</a:t>
            </a:r>
            <a:r>
              <a:rPr lang="en-US" dirty="0" smtClean="0"/>
              <a:t> </a:t>
            </a:r>
            <a:r>
              <a:rPr lang="en-US" dirty="0" err="1" smtClean="0"/>
              <a:t>зөвлөлийн</a:t>
            </a:r>
            <a:r>
              <a:rPr lang="en-US" dirty="0" smtClean="0"/>
              <a:t> </a:t>
            </a:r>
            <a:r>
              <a:rPr lang="en-US" dirty="0" err="1" smtClean="0"/>
              <a:t>гишүүн</a:t>
            </a:r>
            <a:endParaRPr lang="en-US" dirty="0" smtClean="0"/>
          </a:p>
          <a:p>
            <a:pPr>
              <a:buNone/>
            </a:pPr>
            <a:r>
              <a:rPr lang="en-US" dirty="0" err="1" smtClean="0"/>
              <a:t>Б.Мэдрээ</a:t>
            </a:r>
            <a:endParaRPr lang="en-US" dirty="0" smtClean="0"/>
          </a:p>
          <a:p>
            <a:pPr>
              <a:buNone/>
            </a:pPr>
            <a:r>
              <a:rPr lang="en-US" dirty="0" err="1" smtClean="0"/>
              <a:t>Төлөөлөн</a:t>
            </a:r>
            <a:r>
              <a:rPr lang="en-US" dirty="0" smtClean="0"/>
              <a:t> </a:t>
            </a:r>
            <a:r>
              <a:rPr lang="en-US" dirty="0" err="1" smtClean="0"/>
              <a:t>удирдах</a:t>
            </a:r>
            <a:r>
              <a:rPr lang="en-US" dirty="0" smtClean="0"/>
              <a:t> </a:t>
            </a:r>
            <a:r>
              <a:rPr lang="en-US" dirty="0" err="1" smtClean="0"/>
              <a:t>зөвлөлийн</a:t>
            </a:r>
            <a:r>
              <a:rPr lang="en-US" dirty="0" smtClean="0"/>
              <a:t> </a:t>
            </a:r>
            <a:r>
              <a:rPr lang="en-US" dirty="0" err="1" smtClean="0"/>
              <a:t>гишүүн</a:t>
            </a:r>
            <a:endParaRPr lang="en-US" dirty="0" smtClean="0"/>
          </a:p>
          <a:p>
            <a:pPr>
              <a:buNone/>
            </a:pPr>
            <a:r>
              <a:rPr lang="en-US" dirty="0" err="1" smtClean="0"/>
              <a:t>П.Мөнхсайхан</a:t>
            </a:r>
            <a:endParaRPr lang="en-US" dirty="0" smtClean="0"/>
          </a:p>
          <a:p>
            <a:pPr>
              <a:buNone/>
            </a:pPr>
            <a:r>
              <a:rPr lang="en-US" dirty="0" smtClean="0"/>
              <a:t> </a:t>
            </a:r>
          </a:p>
          <a:p>
            <a:pPr>
              <a:buNone/>
            </a:pPr>
            <a:r>
              <a:rPr lang="en-US" dirty="0" smtClean="0"/>
              <a:t> </a:t>
            </a:r>
          </a:p>
          <a:p>
            <a:pPr>
              <a:buNone/>
            </a:pPr>
            <a:r>
              <a:rPr lang="en-US" b="1" dirty="0" err="1" smtClean="0"/>
              <a:t>Дотоод</a:t>
            </a:r>
            <a:r>
              <a:rPr lang="en-US" b="1" dirty="0" smtClean="0"/>
              <a:t> </a:t>
            </a:r>
            <a:r>
              <a:rPr lang="en-US" b="1" dirty="0" err="1" smtClean="0"/>
              <a:t>аудит</a:t>
            </a:r>
            <a:endParaRPr lang="en-US" dirty="0" smtClean="0"/>
          </a:p>
          <a:p>
            <a:pPr>
              <a:buNone/>
            </a:pPr>
            <a:r>
              <a:rPr lang="en-US" dirty="0" err="1" smtClean="0"/>
              <a:t>Дотоод</a:t>
            </a:r>
            <a:r>
              <a:rPr lang="en-US" dirty="0" smtClean="0"/>
              <a:t> </a:t>
            </a:r>
            <a:r>
              <a:rPr lang="en-US" dirty="0" err="1" smtClean="0"/>
              <a:t>аудитын</a:t>
            </a:r>
            <a:r>
              <a:rPr lang="en-US" dirty="0" smtClean="0"/>
              <a:t> </a:t>
            </a:r>
            <a:r>
              <a:rPr lang="en-US" dirty="0" err="1" smtClean="0"/>
              <a:t>газрын</a:t>
            </a:r>
            <a:r>
              <a:rPr lang="en-US" dirty="0" smtClean="0"/>
              <a:t> </a:t>
            </a:r>
            <a:r>
              <a:rPr lang="en-US" dirty="0" err="1" smtClean="0"/>
              <a:t>захирал</a:t>
            </a:r>
            <a:endParaRPr lang="en-US" dirty="0" smtClean="0"/>
          </a:p>
          <a:p>
            <a:pPr>
              <a:buNone/>
            </a:pPr>
            <a:r>
              <a:rPr lang="en-US" dirty="0" err="1" smtClean="0"/>
              <a:t>Л.Батболд</a:t>
            </a:r>
            <a:endParaRPr lang="en-US" dirty="0" smtClean="0"/>
          </a:p>
          <a:p>
            <a:pPr>
              <a:buNone/>
            </a:pPr>
            <a:endParaRPr lang="en-US" dirty="0"/>
          </a:p>
        </p:txBody>
      </p:sp>
      <p:pic>
        <p:nvPicPr>
          <p:cNvPr id="4" name="Picture 3"/>
          <p:cNvPicPr/>
          <p:nvPr/>
        </p:nvPicPr>
        <p:blipFill>
          <a:blip r:embed="rId2"/>
          <a:srcRect/>
          <a:stretch>
            <a:fillRect/>
          </a:stretch>
        </p:blipFill>
        <p:spPr bwMode="auto">
          <a:xfrm>
            <a:off x="609600" y="838200"/>
            <a:ext cx="3810000" cy="990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62500" lnSpcReduction="20000"/>
          </a:bodyPr>
          <a:lstStyle/>
          <a:p>
            <a:pPr>
              <a:buNone/>
            </a:pPr>
            <a:r>
              <a:rPr lang="en-US" b="1" dirty="0" err="1" smtClean="0"/>
              <a:t>Удирдлагын</a:t>
            </a:r>
            <a:r>
              <a:rPr lang="en-US" b="1" dirty="0" smtClean="0"/>
              <a:t> </a:t>
            </a:r>
            <a:r>
              <a:rPr lang="en-US" b="1" dirty="0" err="1" smtClean="0"/>
              <a:t>баг</a:t>
            </a:r>
            <a:r>
              <a:rPr lang="en-US" dirty="0" smtClean="0"/>
              <a:t> </a:t>
            </a:r>
          </a:p>
          <a:p>
            <a:pPr>
              <a:buNone/>
            </a:pPr>
            <a:r>
              <a:rPr lang="en-US" dirty="0" err="1" smtClean="0"/>
              <a:t>Гүйцэтгэх</a:t>
            </a:r>
            <a:r>
              <a:rPr lang="en-US" dirty="0" smtClean="0"/>
              <a:t> </a:t>
            </a:r>
            <a:r>
              <a:rPr lang="en-US" dirty="0" err="1" smtClean="0"/>
              <a:t>захирал</a:t>
            </a:r>
            <a:r>
              <a:rPr lang="en-US" dirty="0" smtClean="0"/>
              <a:t> </a:t>
            </a:r>
          </a:p>
          <a:p>
            <a:pPr>
              <a:buNone/>
            </a:pPr>
            <a:r>
              <a:rPr lang="en-US" dirty="0" err="1" smtClean="0"/>
              <a:t>П.Мөнхсайхан</a:t>
            </a:r>
            <a:endParaRPr lang="en-US" dirty="0" smtClean="0"/>
          </a:p>
          <a:p>
            <a:pPr>
              <a:buNone/>
            </a:pPr>
            <a:r>
              <a:rPr lang="en-US" dirty="0" err="1" smtClean="0"/>
              <a:t>Тэргүүн</a:t>
            </a:r>
            <a:r>
              <a:rPr lang="en-US" dirty="0" smtClean="0"/>
              <a:t> </a:t>
            </a:r>
            <a:r>
              <a:rPr lang="en-US" dirty="0" err="1" smtClean="0"/>
              <a:t>дэд</a:t>
            </a:r>
            <a:r>
              <a:rPr lang="en-US" dirty="0" smtClean="0"/>
              <a:t> </a:t>
            </a:r>
            <a:r>
              <a:rPr lang="en-US" dirty="0" err="1" smtClean="0"/>
              <a:t>захирал</a:t>
            </a:r>
            <a:endParaRPr lang="en-US" dirty="0" smtClean="0"/>
          </a:p>
          <a:p>
            <a:pPr>
              <a:buNone/>
            </a:pPr>
            <a:r>
              <a:rPr lang="en-US" dirty="0" err="1" smtClean="0"/>
              <a:t>Ө.Одонсүрэн</a:t>
            </a:r>
            <a:endParaRPr lang="en-US" dirty="0" smtClean="0"/>
          </a:p>
          <a:p>
            <a:pPr>
              <a:buNone/>
            </a:pPr>
            <a:r>
              <a:rPr lang="en-US" dirty="0" err="1" smtClean="0"/>
              <a:t>Тайлан</a:t>
            </a:r>
            <a:r>
              <a:rPr lang="en-US" dirty="0" smtClean="0"/>
              <a:t> </a:t>
            </a:r>
            <a:r>
              <a:rPr lang="en-US" dirty="0" err="1" smtClean="0"/>
              <a:t>бүртгэл</a:t>
            </a:r>
            <a:r>
              <a:rPr lang="en-US" dirty="0" smtClean="0"/>
              <a:t>, </a:t>
            </a:r>
            <a:r>
              <a:rPr lang="en-US" dirty="0" err="1" smtClean="0"/>
              <a:t>хяналтын</a:t>
            </a:r>
            <a:r>
              <a:rPr lang="en-US" dirty="0" smtClean="0"/>
              <a:t> </a:t>
            </a:r>
            <a:r>
              <a:rPr lang="en-US" dirty="0" err="1" smtClean="0"/>
              <a:t>газрын</a:t>
            </a:r>
            <a:r>
              <a:rPr lang="en-US" dirty="0" smtClean="0"/>
              <a:t> </a:t>
            </a:r>
            <a:r>
              <a:rPr lang="en-US" dirty="0" err="1" smtClean="0"/>
              <a:t>захирал</a:t>
            </a:r>
            <a:r>
              <a:rPr lang="en-US" dirty="0" smtClean="0"/>
              <a:t> </a:t>
            </a:r>
            <a:r>
              <a:rPr lang="en-US" dirty="0" err="1" smtClean="0"/>
              <a:t>бөгөөд</a:t>
            </a:r>
            <a:r>
              <a:rPr lang="en-US" dirty="0" smtClean="0"/>
              <a:t> </a:t>
            </a:r>
            <a:r>
              <a:rPr lang="en-US" dirty="0" err="1" smtClean="0"/>
              <a:t>ерөнхий</a:t>
            </a:r>
            <a:r>
              <a:rPr lang="en-US" dirty="0" smtClean="0"/>
              <a:t> </a:t>
            </a:r>
            <a:r>
              <a:rPr lang="en-US" dirty="0" err="1" smtClean="0"/>
              <a:t>нягтлан</a:t>
            </a:r>
            <a:r>
              <a:rPr lang="en-US" dirty="0" smtClean="0"/>
              <a:t> </a:t>
            </a:r>
            <a:r>
              <a:rPr lang="en-US" dirty="0" err="1" smtClean="0"/>
              <a:t>бодогч</a:t>
            </a:r>
            <a:endParaRPr lang="en-US" dirty="0" smtClean="0"/>
          </a:p>
          <a:p>
            <a:pPr>
              <a:buNone/>
            </a:pPr>
            <a:r>
              <a:rPr lang="en-US" dirty="0" err="1" smtClean="0"/>
              <a:t>Б.Алтанхуяг</a:t>
            </a:r>
            <a:endParaRPr lang="en-US" dirty="0" smtClean="0"/>
          </a:p>
          <a:p>
            <a:pPr>
              <a:buNone/>
            </a:pPr>
            <a:r>
              <a:rPr lang="en-US" dirty="0" err="1" smtClean="0"/>
              <a:t>Эрсдлийн</a:t>
            </a:r>
            <a:r>
              <a:rPr lang="en-US" dirty="0" smtClean="0"/>
              <a:t> </a:t>
            </a:r>
            <a:r>
              <a:rPr lang="en-US" dirty="0" err="1" smtClean="0"/>
              <a:t>удирдлага</a:t>
            </a:r>
            <a:r>
              <a:rPr lang="en-US" dirty="0" smtClean="0"/>
              <a:t>, </a:t>
            </a:r>
            <a:r>
              <a:rPr lang="en-US" dirty="0" err="1" smtClean="0"/>
              <a:t>хяналтын</a:t>
            </a:r>
            <a:r>
              <a:rPr lang="en-US" dirty="0" smtClean="0"/>
              <a:t> </a:t>
            </a:r>
            <a:r>
              <a:rPr lang="en-US" dirty="0" err="1" smtClean="0"/>
              <a:t>газрын</a:t>
            </a:r>
            <a:r>
              <a:rPr lang="en-US" dirty="0" smtClean="0"/>
              <a:t> </a:t>
            </a:r>
            <a:r>
              <a:rPr lang="en-US" dirty="0" err="1" smtClean="0"/>
              <a:t>захирал</a:t>
            </a:r>
            <a:endParaRPr lang="en-US" dirty="0" smtClean="0"/>
          </a:p>
          <a:p>
            <a:pPr>
              <a:buNone/>
            </a:pPr>
            <a:r>
              <a:rPr lang="en-US" dirty="0" err="1" smtClean="0"/>
              <a:t>Л.Хонгорзул</a:t>
            </a:r>
            <a:endParaRPr lang="en-US" dirty="0" smtClean="0"/>
          </a:p>
          <a:p>
            <a:pPr>
              <a:buNone/>
            </a:pPr>
            <a:r>
              <a:rPr lang="en-US" dirty="0" err="1" smtClean="0"/>
              <a:t>Хөрөнгө</a:t>
            </a:r>
            <a:r>
              <a:rPr lang="en-US" dirty="0" smtClean="0"/>
              <a:t> </a:t>
            </a:r>
            <a:r>
              <a:rPr lang="en-US" dirty="0" err="1" smtClean="0"/>
              <a:t>удирдлагын</a:t>
            </a:r>
            <a:r>
              <a:rPr lang="en-US" dirty="0" smtClean="0"/>
              <a:t> </a:t>
            </a:r>
            <a:r>
              <a:rPr lang="en-US" dirty="0" err="1" smtClean="0"/>
              <a:t>газрын</a:t>
            </a:r>
            <a:r>
              <a:rPr lang="en-US" dirty="0" smtClean="0"/>
              <a:t> </a:t>
            </a:r>
            <a:r>
              <a:rPr lang="en-US" dirty="0" err="1" smtClean="0"/>
              <a:t>захирал</a:t>
            </a:r>
            <a:endParaRPr lang="en-US" dirty="0" smtClean="0"/>
          </a:p>
          <a:p>
            <a:pPr>
              <a:buNone/>
            </a:pPr>
            <a:r>
              <a:rPr lang="en-US" dirty="0" err="1" smtClean="0"/>
              <a:t>С.Ганболд</a:t>
            </a:r>
            <a:endParaRPr lang="en-US" dirty="0" smtClean="0"/>
          </a:p>
          <a:p>
            <a:pPr>
              <a:buNone/>
            </a:pPr>
            <a:r>
              <a:rPr lang="en-US" dirty="0" err="1" smtClean="0"/>
              <a:t>Хэрэг</a:t>
            </a:r>
            <a:r>
              <a:rPr lang="en-US" dirty="0" smtClean="0"/>
              <a:t> </a:t>
            </a:r>
            <a:r>
              <a:rPr lang="en-US" dirty="0" err="1" smtClean="0"/>
              <a:t>эрхлэх</a:t>
            </a:r>
            <a:r>
              <a:rPr lang="en-US" dirty="0" smtClean="0"/>
              <a:t> </a:t>
            </a:r>
            <a:r>
              <a:rPr lang="en-US" dirty="0" err="1" smtClean="0"/>
              <a:t>газрын</a:t>
            </a:r>
            <a:r>
              <a:rPr lang="en-US" dirty="0" smtClean="0"/>
              <a:t> </a:t>
            </a:r>
            <a:r>
              <a:rPr lang="en-US" dirty="0" err="1" smtClean="0"/>
              <a:t>захирал</a:t>
            </a:r>
            <a:endParaRPr lang="en-US" dirty="0" smtClean="0"/>
          </a:p>
          <a:p>
            <a:pPr>
              <a:buNone/>
            </a:pPr>
            <a:r>
              <a:rPr lang="en-US" dirty="0" err="1" smtClean="0"/>
              <a:t>Т.Алтанзул</a:t>
            </a:r>
            <a:endParaRPr lang="en-US" dirty="0" smtClean="0"/>
          </a:p>
          <a:p>
            <a:pPr>
              <a:buNone/>
            </a:pPr>
            <a:r>
              <a:rPr lang="en-US" dirty="0" err="1" smtClean="0"/>
              <a:t>Бизнесийн</a:t>
            </a:r>
            <a:r>
              <a:rPr lang="en-US" dirty="0" smtClean="0"/>
              <a:t> </a:t>
            </a:r>
            <a:r>
              <a:rPr lang="en-US" dirty="0" err="1" smtClean="0"/>
              <a:t>банкны</a:t>
            </a:r>
            <a:r>
              <a:rPr lang="en-US" dirty="0" smtClean="0"/>
              <a:t> </a:t>
            </a:r>
            <a:r>
              <a:rPr lang="en-US" dirty="0" err="1" smtClean="0"/>
              <a:t>газрын</a:t>
            </a:r>
            <a:r>
              <a:rPr lang="en-US" dirty="0" smtClean="0"/>
              <a:t> </a:t>
            </a:r>
            <a:r>
              <a:rPr lang="en-US" dirty="0" err="1" smtClean="0"/>
              <a:t>захирал</a:t>
            </a:r>
            <a:endParaRPr lang="en-US" dirty="0" smtClean="0"/>
          </a:p>
          <a:p>
            <a:pPr>
              <a:buNone/>
            </a:pPr>
            <a:r>
              <a:rPr lang="en-US" dirty="0" err="1" smtClean="0"/>
              <a:t>Б.Эрдэнэцэцэг</a:t>
            </a:r>
            <a:endParaRPr lang="en-US" dirty="0" smtClean="0"/>
          </a:p>
          <a:p>
            <a:pPr>
              <a:buNone/>
            </a:pPr>
            <a:r>
              <a:rPr lang="en-US" dirty="0" err="1" smtClean="0"/>
              <a:t>Иргэдийн</a:t>
            </a:r>
            <a:r>
              <a:rPr lang="en-US" dirty="0" smtClean="0"/>
              <a:t> </a:t>
            </a:r>
            <a:r>
              <a:rPr lang="en-US" dirty="0" err="1" smtClean="0"/>
              <a:t>банкны</a:t>
            </a:r>
            <a:r>
              <a:rPr lang="en-US" dirty="0" smtClean="0"/>
              <a:t> </a:t>
            </a:r>
            <a:r>
              <a:rPr lang="en-US" dirty="0" err="1" smtClean="0"/>
              <a:t>газрын</a:t>
            </a:r>
            <a:r>
              <a:rPr lang="en-US" dirty="0" smtClean="0"/>
              <a:t> </a:t>
            </a:r>
            <a:r>
              <a:rPr lang="en-US" dirty="0" err="1" smtClean="0"/>
              <a:t>захирал</a:t>
            </a:r>
            <a:endParaRPr lang="en-US" dirty="0" smtClean="0"/>
          </a:p>
          <a:p>
            <a:pPr>
              <a:buNone/>
            </a:pPr>
            <a:r>
              <a:rPr lang="en-US" dirty="0" err="1" smtClean="0"/>
              <a:t>А.Бүдээ</a:t>
            </a:r>
            <a:endParaRPr lang="en-US" dirty="0" smtClean="0"/>
          </a:p>
          <a:p>
            <a:pPr>
              <a:buNone/>
            </a:pPr>
            <a:endParaRPr lang="en-US" dirty="0"/>
          </a:p>
        </p:txBody>
      </p:sp>
      <p:pic>
        <p:nvPicPr>
          <p:cNvPr id="4" name="Picture 3"/>
          <p:cNvPicPr/>
          <p:nvPr/>
        </p:nvPicPr>
        <p:blipFill>
          <a:blip r:embed="rId2"/>
          <a:srcRect/>
          <a:stretch>
            <a:fillRect/>
          </a:stretch>
        </p:blipFill>
        <p:spPr bwMode="auto">
          <a:xfrm>
            <a:off x="609600" y="838200"/>
            <a:ext cx="3810000" cy="990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70000" lnSpcReduction="20000"/>
          </a:bodyPr>
          <a:lstStyle/>
          <a:p>
            <a:r>
              <a:rPr lang="en-GB" dirty="0" err="1" smtClean="0"/>
              <a:t>Корреспондент</a:t>
            </a:r>
            <a:r>
              <a:rPr lang="en-GB" dirty="0" smtClean="0"/>
              <a:t> </a:t>
            </a:r>
            <a:r>
              <a:rPr lang="en-GB" dirty="0" err="1" smtClean="0"/>
              <a:t>харилцаа</a:t>
            </a:r>
            <a:endParaRPr lang="en-US" dirty="0" smtClean="0"/>
          </a:p>
          <a:p>
            <a:r>
              <a:rPr lang="en-GB" dirty="0" err="1" smtClean="0"/>
              <a:t>Капитрон</a:t>
            </a:r>
            <a:r>
              <a:rPr lang="en-GB" dirty="0" smtClean="0"/>
              <a:t> </a:t>
            </a:r>
            <a:r>
              <a:rPr lang="en-GB" dirty="0" err="1" smtClean="0"/>
              <a:t>банк</a:t>
            </a:r>
            <a:r>
              <a:rPr lang="en-GB" dirty="0" smtClean="0"/>
              <a:t> </a:t>
            </a:r>
            <a:r>
              <a:rPr lang="en-GB" dirty="0" err="1" smtClean="0"/>
              <a:t>олон</a:t>
            </a:r>
            <a:r>
              <a:rPr lang="en-GB" dirty="0" smtClean="0"/>
              <a:t> </a:t>
            </a:r>
            <a:r>
              <a:rPr lang="en-GB" dirty="0" err="1" smtClean="0"/>
              <a:t>улсын</a:t>
            </a:r>
            <a:r>
              <a:rPr lang="en-GB" dirty="0" smtClean="0"/>
              <a:t> </a:t>
            </a:r>
            <a:r>
              <a:rPr lang="en-GB" dirty="0" err="1" smtClean="0"/>
              <a:t>нэр</a:t>
            </a:r>
            <a:r>
              <a:rPr lang="en-GB" dirty="0" smtClean="0"/>
              <a:t> </a:t>
            </a:r>
            <a:r>
              <a:rPr lang="en-GB" dirty="0" err="1" smtClean="0"/>
              <a:t>хүнд</a:t>
            </a:r>
            <a:r>
              <a:rPr lang="en-GB" dirty="0" smtClean="0"/>
              <a:t> </a:t>
            </a:r>
            <a:r>
              <a:rPr lang="en-GB" dirty="0" err="1" smtClean="0"/>
              <a:t>бүхий</a:t>
            </a:r>
            <a:r>
              <a:rPr lang="en-GB" dirty="0" smtClean="0"/>
              <a:t> </a:t>
            </a:r>
            <a:r>
              <a:rPr lang="en-GB" dirty="0" err="1" smtClean="0"/>
              <a:t>банкуудтай</a:t>
            </a:r>
            <a:r>
              <a:rPr lang="en-GB" dirty="0" smtClean="0"/>
              <a:t> </a:t>
            </a:r>
            <a:r>
              <a:rPr lang="en-GB" dirty="0" err="1" smtClean="0"/>
              <a:t>корреспондент</a:t>
            </a:r>
            <a:r>
              <a:rPr lang="en-GB" dirty="0" smtClean="0"/>
              <a:t> </a:t>
            </a:r>
            <a:r>
              <a:rPr lang="en-GB" dirty="0" err="1" smtClean="0"/>
              <a:t>харилцаа</a:t>
            </a:r>
            <a:r>
              <a:rPr lang="en-GB" dirty="0" smtClean="0"/>
              <a:t> </a:t>
            </a:r>
            <a:r>
              <a:rPr lang="en-GB" dirty="0" err="1" smtClean="0"/>
              <a:t>тогтоосноор</a:t>
            </a:r>
            <a:r>
              <a:rPr lang="en-GB" dirty="0" smtClean="0"/>
              <a:t> </a:t>
            </a:r>
            <a:r>
              <a:rPr lang="en-GB" dirty="0" err="1" smtClean="0"/>
              <a:t>харилцагчиддаа</a:t>
            </a:r>
            <a:r>
              <a:rPr lang="en-GB" dirty="0" smtClean="0"/>
              <a:t> </a:t>
            </a:r>
            <a:r>
              <a:rPr lang="en-GB" dirty="0" err="1" smtClean="0"/>
              <a:t>гадаад</a:t>
            </a:r>
            <a:r>
              <a:rPr lang="en-GB" dirty="0" smtClean="0"/>
              <a:t> </a:t>
            </a:r>
            <a:r>
              <a:rPr lang="en-GB" dirty="0" err="1" smtClean="0"/>
              <a:t>гуйвуулга</a:t>
            </a:r>
            <a:r>
              <a:rPr lang="en-GB" dirty="0" smtClean="0"/>
              <a:t> </a:t>
            </a:r>
            <a:r>
              <a:rPr lang="en-GB" dirty="0" err="1" smtClean="0"/>
              <a:t>хийх</a:t>
            </a:r>
            <a:r>
              <a:rPr lang="en-GB" dirty="0" smtClean="0"/>
              <a:t> </a:t>
            </a:r>
            <a:r>
              <a:rPr lang="en-GB" dirty="0" err="1" smtClean="0"/>
              <a:t>болон</a:t>
            </a:r>
            <a:r>
              <a:rPr lang="en-GB" dirty="0" smtClean="0"/>
              <a:t> </a:t>
            </a:r>
            <a:r>
              <a:rPr lang="en-GB" dirty="0" err="1" smtClean="0"/>
              <a:t>хүлээн</a:t>
            </a:r>
            <a:r>
              <a:rPr lang="en-GB" dirty="0" smtClean="0"/>
              <a:t> </a:t>
            </a:r>
            <a:r>
              <a:rPr lang="en-GB" dirty="0" err="1" smtClean="0"/>
              <a:t>авах</a:t>
            </a:r>
            <a:r>
              <a:rPr lang="en-GB" dirty="0" smtClean="0"/>
              <a:t>, </a:t>
            </a:r>
            <a:r>
              <a:rPr lang="en-GB" dirty="0" err="1" smtClean="0"/>
              <a:t>валютын</a:t>
            </a:r>
            <a:r>
              <a:rPr lang="en-GB" dirty="0" smtClean="0"/>
              <a:t> </a:t>
            </a:r>
            <a:r>
              <a:rPr lang="en-GB" dirty="0" err="1" smtClean="0"/>
              <a:t>арилжаа</a:t>
            </a:r>
            <a:r>
              <a:rPr lang="en-GB" dirty="0" smtClean="0"/>
              <a:t> </a:t>
            </a:r>
            <a:r>
              <a:rPr lang="en-GB" dirty="0" err="1" smtClean="0"/>
              <a:t>болон</a:t>
            </a:r>
            <a:r>
              <a:rPr lang="en-GB" dirty="0" smtClean="0"/>
              <a:t> </a:t>
            </a:r>
            <a:r>
              <a:rPr lang="en-GB" dirty="0" err="1" smtClean="0"/>
              <a:t>хөрвүүлэг</a:t>
            </a:r>
            <a:r>
              <a:rPr lang="en-GB" dirty="0" smtClean="0"/>
              <a:t> </a:t>
            </a:r>
            <a:r>
              <a:rPr lang="en-GB" dirty="0" err="1" smtClean="0"/>
              <a:t>хийх</a:t>
            </a:r>
            <a:r>
              <a:rPr lang="en-GB" dirty="0" smtClean="0"/>
              <a:t>, </a:t>
            </a:r>
            <a:r>
              <a:rPr lang="en-GB" dirty="0" err="1" smtClean="0"/>
              <a:t>импортын</a:t>
            </a:r>
            <a:r>
              <a:rPr lang="en-GB" dirty="0" smtClean="0"/>
              <a:t> </a:t>
            </a:r>
            <a:r>
              <a:rPr lang="en-GB" dirty="0" err="1" smtClean="0"/>
              <a:t>болон</a:t>
            </a:r>
            <a:r>
              <a:rPr lang="en-GB" dirty="0" smtClean="0"/>
              <a:t> </a:t>
            </a:r>
            <a:r>
              <a:rPr lang="en-GB" dirty="0" err="1" smtClean="0"/>
              <a:t>экспортын</a:t>
            </a:r>
            <a:r>
              <a:rPr lang="en-GB" dirty="0" smtClean="0"/>
              <a:t> </a:t>
            </a:r>
            <a:r>
              <a:rPr lang="en-GB" dirty="0" err="1" smtClean="0"/>
              <a:t>аккредитив</a:t>
            </a:r>
            <a:r>
              <a:rPr lang="en-GB" dirty="0" smtClean="0"/>
              <a:t> </a:t>
            </a:r>
            <a:r>
              <a:rPr lang="en-GB" dirty="0" err="1" smtClean="0"/>
              <a:t>нээх</a:t>
            </a:r>
            <a:r>
              <a:rPr lang="en-GB" dirty="0" smtClean="0"/>
              <a:t>, </a:t>
            </a:r>
            <a:r>
              <a:rPr lang="en-GB" dirty="0" err="1" smtClean="0"/>
              <a:t>баталгаа</a:t>
            </a:r>
            <a:r>
              <a:rPr lang="en-GB" dirty="0" smtClean="0"/>
              <a:t> </a:t>
            </a:r>
            <a:r>
              <a:rPr lang="en-GB" dirty="0" err="1" smtClean="0"/>
              <a:t>гаргах</a:t>
            </a:r>
            <a:r>
              <a:rPr lang="en-GB" dirty="0" smtClean="0"/>
              <a:t> </a:t>
            </a:r>
            <a:r>
              <a:rPr lang="en-GB" dirty="0" err="1" smtClean="0"/>
              <a:t>зэрэг</a:t>
            </a:r>
            <a:r>
              <a:rPr lang="en-GB" dirty="0" smtClean="0"/>
              <a:t> </a:t>
            </a:r>
            <a:r>
              <a:rPr lang="en-GB" dirty="0" err="1" smtClean="0"/>
              <a:t>гадаад</a:t>
            </a:r>
            <a:r>
              <a:rPr lang="en-GB" dirty="0" smtClean="0"/>
              <a:t> </a:t>
            </a:r>
            <a:r>
              <a:rPr lang="en-GB" dirty="0" err="1" smtClean="0"/>
              <a:t>төлбөр</a:t>
            </a:r>
            <a:r>
              <a:rPr lang="en-GB" dirty="0" smtClean="0"/>
              <a:t> </a:t>
            </a:r>
            <a:r>
              <a:rPr lang="en-GB" dirty="0" err="1" smtClean="0"/>
              <a:t>тооцооны</a:t>
            </a:r>
            <a:r>
              <a:rPr lang="en-GB" dirty="0" smtClean="0"/>
              <a:t> </a:t>
            </a:r>
            <a:r>
              <a:rPr lang="en-GB" dirty="0" err="1" smtClean="0"/>
              <a:t>үйлчилгээнүүдийг</a:t>
            </a:r>
            <a:r>
              <a:rPr lang="en-GB" dirty="0" smtClean="0"/>
              <a:t> </a:t>
            </a:r>
            <a:r>
              <a:rPr lang="en-GB" dirty="0" err="1" smtClean="0"/>
              <a:t>найдвартай</a:t>
            </a:r>
            <a:r>
              <a:rPr lang="en-GB" dirty="0" smtClean="0"/>
              <a:t> </a:t>
            </a:r>
            <a:r>
              <a:rPr lang="en-GB" dirty="0" err="1" smtClean="0"/>
              <a:t>хүргэж</a:t>
            </a:r>
            <a:r>
              <a:rPr lang="en-GB" dirty="0" smtClean="0"/>
              <a:t> </a:t>
            </a:r>
            <a:r>
              <a:rPr lang="en-GB" dirty="0" err="1" smtClean="0"/>
              <a:t>чаддаг</a:t>
            </a:r>
            <a:r>
              <a:rPr lang="en-GB" dirty="0" smtClean="0"/>
              <a:t> </a:t>
            </a:r>
            <a:r>
              <a:rPr lang="en-GB" dirty="0" err="1" smtClean="0"/>
              <a:t>юм</a:t>
            </a:r>
            <a:r>
              <a:rPr lang="en-GB" dirty="0" smtClean="0"/>
              <a:t>.</a:t>
            </a:r>
            <a:endParaRPr lang="en-US" dirty="0" smtClean="0"/>
          </a:p>
          <a:p>
            <a:r>
              <a:rPr lang="en-GB" dirty="0" err="1" smtClean="0"/>
              <a:t>Тус</a:t>
            </a:r>
            <a:r>
              <a:rPr lang="en-GB" dirty="0" smtClean="0"/>
              <a:t> </a:t>
            </a:r>
            <a:r>
              <a:rPr lang="en-GB" dirty="0" err="1" smtClean="0"/>
              <a:t>банк</a:t>
            </a:r>
            <a:r>
              <a:rPr lang="en-GB" dirty="0" smtClean="0"/>
              <a:t> </a:t>
            </a:r>
            <a:r>
              <a:rPr lang="en-GB" dirty="0" err="1" smtClean="0"/>
              <a:t>дараах</a:t>
            </a:r>
            <a:r>
              <a:rPr lang="en-GB" dirty="0" smtClean="0"/>
              <a:t> </a:t>
            </a:r>
            <a:r>
              <a:rPr lang="en-GB" dirty="0" err="1" smtClean="0"/>
              <a:t>олон</a:t>
            </a:r>
            <a:r>
              <a:rPr lang="en-GB" dirty="0" smtClean="0"/>
              <a:t> </a:t>
            </a:r>
            <a:r>
              <a:rPr lang="en-GB" dirty="0" err="1" smtClean="0"/>
              <a:t>улсын</a:t>
            </a:r>
            <a:r>
              <a:rPr lang="en-GB" dirty="0" smtClean="0"/>
              <a:t> </a:t>
            </a:r>
            <a:r>
              <a:rPr lang="en-GB" dirty="0" err="1" smtClean="0"/>
              <a:t>банкуудтай</a:t>
            </a:r>
            <a:r>
              <a:rPr lang="en-GB" dirty="0" smtClean="0"/>
              <a:t> </a:t>
            </a:r>
            <a:r>
              <a:rPr lang="en-GB" dirty="0" err="1" smtClean="0"/>
              <a:t>корреспондент</a:t>
            </a:r>
            <a:r>
              <a:rPr lang="en-GB" dirty="0" smtClean="0"/>
              <a:t> </a:t>
            </a:r>
            <a:r>
              <a:rPr lang="en-GB" dirty="0" err="1" smtClean="0"/>
              <a:t>харилцаатай</a:t>
            </a:r>
            <a:r>
              <a:rPr lang="en-GB" dirty="0" smtClean="0"/>
              <a:t> </a:t>
            </a:r>
            <a:r>
              <a:rPr lang="en-GB" dirty="0" err="1" smtClean="0"/>
              <a:t>ажиллаж</a:t>
            </a:r>
            <a:r>
              <a:rPr lang="en-GB" dirty="0" smtClean="0"/>
              <a:t> </a:t>
            </a:r>
            <a:r>
              <a:rPr lang="en-GB" dirty="0" err="1" smtClean="0"/>
              <a:t>байна</a:t>
            </a:r>
            <a:r>
              <a:rPr lang="en-GB" dirty="0" smtClean="0"/>
              <a:t>. </a:t>
            </a:r>
            <a:r>
              <a:rPr lang="en-GB" dirty="0" err="1" smtClean="0"/>
              <a:t>Үүнд</a:t>
            </a:r>
            <a:r>
              <a:rPr lang="en-GB" dirty="0" smtClean="0"/>
              <a:t>:</a:t>
            </a:r>
            <a:endParaRPr lang="mn-MN" dirty="0" smtClean="0"/>
          </a:p>
          <a:p>
            <a:pPr>
              <a:buNone/>
            </a:pPr>
            <a:r>
              <a:rPr lang="en-GB" dirty="0" smtClean="0"/>
              <a:t> </a:t>
            </a:r>
            <a:endParaRPr lang="en-US" dirty="0" smtClean="0"/>
          </a:p>
          <a:p>
            <a:r>
              <a:rPr lang="en-GB" dirty="0" smtClean="0"/>
              <a:t>- БНСУ-</a:t>
            </a:r>
            <a:r>
              <a:rPr lang="en-GB" dirty="0" err="1" smtClean="0"/>
              <a:t>ын</a:t>
            </a:r>
            <a:r>
              <a:rPr lang="en-GB" dirty="0" smtClean="0"/>
              <a:t> </a:t>
            </a:r>
            <a:r>
              <a:rPr lang="en-GB" dirty="0" err="1" smtClean="0"/>
              <a:t>Kookmin</a:t>
            </a:r>
            <a:r>
              <a:rPr lang="en-GB" dirty="0" smtClean="0"/>
              <a:t> Bank, 2003 </a:t>
            </a:r>
            <a:r>
              <a:rPr lang="en-GB" dirty="0" err="1" smtClean="0"/>
              <a:t>он</a:t>
            </a:r>
            <a:endParaRPr lang="en-US" dirty="0" smtClean="0"/>
          </a:p>
          <a:p>
            <a:r>
              <a:rPr lang="en-GB" dirty="0" smtClean="0"/>
              <a:t>- </a:t>
            </a:r>
            <a:r>
              <a:rPr lang="en-GB" dirty="0" err="1" smtClean="0"/>
              <a:t>Австри</a:t>
            </a:r>
            <a:r>
              <a:rPr lang="en-GB" dirty="0" smtClean="0"/>
              <a:t> </a:t>
            </a:r>
            <a:r>
              <a:rPr lang="en-GB" dirty="0" err="1" smtClean="0"/>
              <a:t>улсын</a:t>
            </a:r>
            <a:r>
              <a:rPr lang="en-GB" dirty="0" smtClean="0"/>
              <a:t> </a:t>
            </a:r>
            <a:r>
              <a:rPr lang="en-GB" dirty="0" err="1" smtClean="0"/>
              <a:t>Raiffesisen</a:t>
            </a:r>
            <a:r>
              <a:rPr lang="en-GB" dirty="0" smtClean="0"/>
              <a:t> </a:t>
            </a:r>
            <a:r>
              <a:rPr lang="en-GB" dirty="0" err="1" smtClean="0"/>
              <a:t>Zentral</a:t>
            </a:r>
            <a:r>
              <a:rPr lang="en-GB" dirty="0" smtClean="0"/>
              <a:t> Bank, 2004 </a:t>
            </a:r>
            <a:r>
              <a:rPr lang="en-GB" dirty="0" err="1" smtClean="0"/>
              <a:t>он</a:t>
            </a:r>
            <a:endParaRPr lang="en-US" dirty="0" smtClean="0"/>
          </a:p>
          <a:p>
            <a:r>
              <a:rPr lang="en-GB" dirty="0" smtClean="0"/>
              <a:t>- </a:t>
            </a:r>
            <a:r>
              <a:rPr lang="en-GB" dirty="0" err="1" smtClean="0"/>
              <a:t>Япон</a:t>
            </a:r>
            <a:r>
              <a:rPr lang="en-GB" dirty="0" smtClean="0"/>
              <a:t> </a:t>
            </a:r>
            <a:r>
              <a:rPr lang="en-GB" dirty="0" err="1" smtClean="0"/>
              <a:t>улсын</a:t>
            </a:r>
            <a:r>
              <a:rPr lang="en-GB" dirty="0" smtClean="0"/>
              <a:t> Sumitomo Mitsui Banking Corporation, 2004 </a:t>
            </a:r>
            <a:r>
              <a:rPr lang="en-GB" dirty="0" err="1" smtClean="0"/>
              <a:t>он</a:t>
            </a:r>
            <a:endParaRPr lang="en-US" dirty="0" smtClean="0"/>
          </a:p>
          <a:p>
            <a:r>
              <a:rPr lang="en-GB" dirty="0" smtClean="0"/>
              <a:t>- БНХАУ-</a:t>
            </a:r>
            <a:r>
              <a:rPr lang="en-GB" dirty="0" err="1" smtClean="0"/>
              <a:t>ын</a:t>
            </a:r>
            <a:r>
              <a:rPr lang="en-GB" dirty="0" smtClean="0"/>
              <a:t> Agricultural Bank of China, 2005 </a:t>
            </a:r>
            <a:r>
              <a:rPr lang="en-GB" dirty="0" err="1" smtClean="0"/>
              <a:t>он</a:t>
            </a:r>
            <a:endParaRPr lang="en-US" dirty="0" smtClean="0"/>
          </a:p>
          <a:p>
            <a:r>
              <a:rPr lang="en-GB" dirty="0" smtClean="0"/>
              <a:t>- </a:t>
            </a:r>
            <a:r>
              <a:rPr lang="en-GB" dirty="0" err="1" smtClean="0"/>
              <a:t>Швецари</a:t>
            </a:r>
            <a:r>
              <a:rPr lang="en-GB" dirty="0" smtClean="0"/>
              <a:t> </a:t>
            </a:r>
            <a:r>
              <a:rPr lang="en-GB" dirty="0" err="1" smtClean="0"/>
              <a:t>улсын</a:t>
            </a:r>
            <a:r>
              <a:rPr lang="en-GB" dirty="0" smtClean="0"/>
              <a:t> UBS AG, 2007 </a:t>
            </a:r>
            <a:r>
              <a:rPr lang="en-GB" dirty="0" err="1" smtClean="0"/>
              <a:t>он</a:t>
            </a:r>
            <a:endParaRPr lang="en-US" dirty="0" smtClean="0"/>
          </a:p>
          <a:p>
            <a:r>
              <a:rPr lang="en-GB" dirty="0" smtClean="0"/>
              <a:t>- ОХУ-</a:t>
            </a:r>
            <a:r>
              <a:rPr lang="en-GB" dirty="0" err="1" smtClean="0"/>
              <a:t>ын</a:t>
            </a:r>
            <a:r>
              <a:rPr lang="en-GB" dirty="0" smtClean="0"/>
              <a:t>  </a:t>
            </a:r>
            <a:r>
              <a:rPr lang="en-GB" dirty="0" err="1" smtClean="0"/>
              <a:t>Unicredit</a:t>
            </a:r>
            <a:r>
              <a:rPr lang="en-GB" dirty="0" smtClean="0"/>
              <a:t> Bank, 2007 </a:t>
            </a:r>
            <a:r>
              <a:rPr lang="en-GB" dirty="0" err="1" smtClean="0"/>
              <a:t>он</a:t>
            </a:r>
            <a:endParaRPr lang="en-US" dirty="0" smtClean="0"/>
          </a:p>
          <a:p>
            <a:r>
              <a:rPr lang="en-GB" dirty="0" smtClean="0"/>
              <a:t>- ОХУ-</a:t>
            </a:r>
            <a:r>
              <a:rPr lang="en-GB" dirty="0" err="1" smtClean="0"/>
              <a:t>ын</a:t>
            </a:r>
            <a:r>
              <a:rPr lang="en-GB" dirty="0" smtClean="0"/>
              <a:t> International Bank for Economic </a:t>
            </a:r>
            <a:r>
              <a:rPr lang="en-GB" dirty="0" err="1" smtClean="0"/>
              <a:t>Coopertaion</a:t>
            </a:r>
            <a:r>
              <a:rPr lang="en-GB" dirty="0" smtClean="0"/>
              <a:t>, 2007 </a:t>
            </a:r>
            <a:r>
              <a:rPr lang="en-GB" dirty="0" err="1" smtClean="0"/>
              <a:t>он</a:t>
            </a:r>
            <a:endParaRPr lang="en-US" dirty="0" smtClean="0"/>
          </a:p>
          <a:p>
            <a:endParaRPr lang="en-US" dirty="0"/>
          </a:p>
        </p:txBody>
      </p:sp>
      <p:pic>
        <p:nvPicPr>
          <p:cNvPr id="4" name="Picture 3"/>
          <p:cNvPicPr/>
          <p:nvPr/>
        </p:nvPicPr>
        <p:blipFill>
          <a:blip r:embed="rId2"/>
          <a:srcRect/>
          <a:stretch>
            <a:fillRect/>
          </a:stretch>
        </p:blipFill>
        <p:spPr bwMode="auto">
          <a:xfrm>
            <a:off x="609600" y="838200"/>
            <a:ext cx="3810000" cy="990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70000" lnSpcReduction="20000"/>
          </a:bodyPr>
          <a:lstStyle/>
          <a:p>
            <a:pPr>
              <a:buNone/>
            </a:pPr>
            <a:r>
              <a:rPr lang="en-GB" dirty="0" smtClean="0"/>
              <a:t>Б</a:t>
            </a:r>
            <a:r>
              <a:rPr lang="mn-MN" dirty="0" smtClean="0"/>
              <a:t>анк</a:t>
            </a:r>
            <a:r>
              <a:rPr lang="en-GB" dirty="0" err="1" smtClean="0"/>
              <a:t>ний</a:t>
            </a:r>
            <a:r>
              <a:rPr lang="en-GB" dirty="0" smtClean="0"/>
              <a:t> </a:t>
            </a:r>
            <a:r>
              <a:rPr lang="en-GB" dirty="0" err="1" smtClean="0"/>
              <a:t>түүх</a:t>
            </a:r>
            <a:r>
              <a:rPr lang="en-GB" dirty="0" smtClean="0"/>
              <a:t>, </a:t>
            </a:r>
            <a:r>
              <a:rPr lang="en-GB" dirty="0" err="1" smtClean="0"/>
              <a:t>ололт</a:t>
            </a:r>
            <a:r>
              <a:rPr lang="en-GB" dirty="0" smtClean="0"/>
              <a:t> </a:t>
            </a:r>
            <a:r>
              <a:rPr lang="en-GB" dirty="0" err="1" smtClean="0"/>
              <a:t>амжилт</a:t>
            </a:r>
            <a:endParaRPr lang="en-US" dirty="0" smtClean="0"/>
          </a:p>
          <a:p>
            <a:pPr>
              <a:buNone/>
            </a:pPr>
            <a:r>
              <a:rPr lang="en-GB" dirty="0" smtClean="0"/>
              <a:t>2001-11</a:t>
            </a:r>
            <a:endParaRPr lang="en-US" dirty="0" smtClean="0"/>
          </a:p>
          <a:p>
            <a:pPr>
              <a:buNone/>
            </a:pPr>
            <a:r>
              <a:rPr lang="en-GB" dirty="0" err="1" smtClean="0"/>
              <a:t>Монгол</a:t>
            </a:r>
            <a:r>
              <a:rPr lang="en-GB" dirty="0" smtClean="0"/>
              <a:t> </a:t>
            </a:r>
            <a:r>
              <a:rPr lang="en-GB" dirty="0" err="1" smtClean="0"/>
              <a:t>банкнаас</a:t>
            </a:r>
            <a:r>
              <a:rPr lang="en-GB" dirty="0" smtClean="0"/>
              <a:t> </a:t>
            </a:r>
            <a:r>
              <a:rPr lang="en-GB" dirty="0" err="1" smtClean="0"/>
              <a:t>арилжааны</a:t>
            </a:r>
            <a:r>
              <a:rPr lang="en-GB" dirty="0" smtClean="0"/>
              <a:t> </a:t>
            </a:r>
            <a:r>
              <a:rPr lang="en-GB" dirty="0" err="1" smtClean="0"/>
              <a:t>банкны</a:t>
            </a:r>
            <a:r>
              <a:rPr lang="en-GB" dirty="0" smtClean="0"/>
              <a:t> </a:t>
            </a:r>
            <a:r>
              <a:rPr lang="en-GB" dirty="0" err="1" smtClean="0"/>
              <a:t>үйл</a:t>
            </a:r>
            <a:r>
              <a:rPr lang="en-GB" dirty="0" smtClean="0"/>
              <a:t> </a:t>
            </a:r>
            <a:r>
              <a:rPr lang="en-GB" dirty="0" err="1" smtClean="0"/>
              <a:t>ажиллагаа</a:t>
            </a:r>
            <a:r>
              <a:rPr lang="en-GB" dirty="0" smtClean="0"/>
              <a:t> </a:t>
            </a:r>
            <a:r>
              <a:rPr lang="en-GB" dirty="0" err="1" smtClean="0"/>
              <a:t>эрхлэх</a:t>
            </a:r>
            <a:r>
              <a:rPr lang="en-GB" dirty="0" smtClean="0"/>
              <a:t> </a:t>
            </a:r>
            <a:r>
              <a:rPr lang="en-GB" dirty="0" err="1" smtClean="0"/>
              <a:t>зөвшөөрлийг</a:t>
            </a:r>
            <a:r>
              <a:rPr lang="en-GB" dirty="0" smtClean="0"/>
              <a:t> </a:t>
            </a:r>
            <a:r>
              <a:rPr lang="en-GB" dirty="0" err="1" smtClean="0"/>
              <a:t>олгов</a:t>
            </a:r>
            <a:r>
              <a:rPr lang="en-GB" dirty="0" smtClean="0"/>
              <a:t>.</a:t>
            </a:r>
            <a:endParaRPr lang="en-US" dirty="0" smtClean="0"/>
          </a:p>
          <a:p>
            <a:pPr>
              <a:buNone/>
            </a:pPr>
            <a:r>
              <a:rPr lang="en-GB" dirty="0" smtClean="0"/>
              <a:t>2001-11</a:t>
            </a:r>
            <a:endParaRPr lang="en-US" dirty="0" smtClean="0"/>
          </a:p>
          <a:p>
            <a:pPr>
              <a:buNone/>
            </a:pPr>
            <a:r>
              <a:rPr lang="en-GB" dirty="0" err="1" smtClean="0"/>
              <a:t>Капитрон</a:t>
            </a:r>
            <a:r>
              <a:rPr lang="en-GB" dirty="0" smtClean="0"/>
              <a:t> </a:t>
            </a:r>
            <a:r>
              <a:rPr lang="en-GB" dirty="0" err="1" smtClean="0"/>
              <a:t>банк</a:t>
            </a:r>
            <a:r>
              <a:rPr lang="en-GB" dirty="0" smtClean="0"/>
              <a:t> 3 </a:t>
            </a:r>
            <a:r>
              <a:rPr lang="en-GB" dirty="0" err="1" smtClean="0"/>
              <a:t>тэрбум</a:t>
            </a:r>
            <a:r>
              <a:rPr lang="en-GB" dirty="0" smtClean="0"/>
              <a:t> </a:t>
            </a:r>
            <a:r>
              <a:rPr lang="en-GB" dirty="0" err="1" smtClean="0"/>
              <a:t>төгрөгийн</a:t>
            </a:r>
            <a:r>
              <a:rPr lang="en-GB" dirty="0" smtClean="0"/>
              <a:t> </a:t>
            </a:r>
            <a:r>
              <a:rPr lang="en-GB" dirty="0" err="1" smtClean="0"/>
              <a:t>дүрмийн</a:t>
            </a:r>
            <a:r>
              <a:rPr lang="en-GB" dirty="0" smtClean="0"/>
              <a:t> </a:t>
            </a:r>
            <a:r>
              <a:rPr lang="en-GB" dirty="0" err="1" smtClean="0"/>
              <a:t>сан</a:t>
            </a:r>
            <a:r>
              <a:rPr lang="en-GB" dirty="0" smtClean="0"/>
              <a:t>, 17 </a:t>
            </a:r>
            <a:r>
              <a:rPr lang="en-GB" dirty="0" err="1" smtClean="0"/>
              <a:t>ажилтантайгаар</a:t>
            </a:r>
            <a:r>
              <a:rPr lang="en-GB" dirty="0" smtClean="0"/>
              <a:t> </a:t>
            </a:r>
            <a:r>
              <a:rPr lang="en-GB" dirty="0" err="1" smtClean="0"/>
              <a:t>үйл</a:t>
            </a:r>
            <a:r>
              <a:rPr lang="en-GB" dirty="0" smtClean="0"/>
              <a:t> </a:t>
            </a:r>
            <a:r>
              <a:rPr lang="en-GB" dirty="0" err="1" smtClean="0"/>
              <a:t>ажиллагаагаа</a:t>
            </a:r>
            <a:r>
              <a:rPr lang="en-GB" dirty="0" smtClean="0"/>
              <a:t> </a:t>
            </a:r>
            <a:r>
              <a:rPr lang="en-GB" dirty="0" err="1" smtClean="0"/>
              <a:t>явуулж</a:t>
            </a:r>
            <a:r>
              <a:rPr lang="en-GB" dirty="0" smtClean="0"/>
              <a:t> </a:t>
            </a:r>
            <a:r>
              <a:rPr lang="en-GB" dirty="0" err="1" smtClean="0"/>
              <a:t>эхлэв</a:t>
            </a:r>
            <a:r>
              <a:rPr lang="en-GB" dirty="0" smtClean="0"/>
              <a:t>.</a:t>
            </a:r>
            <a:endParaRPr lang="en-US" dirty="0" smtClean="0"/>
          </a:p>
          <a:p>
            <a:pPr>
              <a:buNone/>
            </a:pPr>
            <a:r>
              <a:rPr lang="en-GB" dirty="0" smtClean="0"/>
              <a:t>2002-06</a:t>
            </a:r>
            <a:endParaRPr lang="en-US" dirty="0" smtClean="0"/>
          </a:p>
          <a:p>
            <a:pPr>
              <a:buNone/>
            </a:pPr>
            <a:r>
              <a:rPr lang="en-GB" dirty="0" err="1" smtClean="0"/>
              <a:t>Улаанбаатар</a:t>
            </a:r>
            <a:r>
              <a:rPr lang="en-GB" dirty="0" smtClean="0"/>
              <a:t> </a:t>
            </a:r>
            <a:r>
              <a:rPr lang="en-GB" dirty="0" err="1" smtClean="0"/>
              <a:t>хотод</a:t>
            </a:r>
            <a:r>
              <a:rPr lang="en-GB" dirty="0" smtClean="0"/>
              <a:t> </a:t>
            </a:r>
            <a:r>
              <a:rPr lang="en-GB" dirty="0" err="1" smtClean="0"/>
              <a:t>анхны</a:t>
            </a:r>
            <a:r>
              <a:rPr lang="en-GB" dirty="0" smtClean="0"/>
              <a:t> </a:t>
            </a:r>
            <a:r>
              <a:rPr lang="en-GB" dirty="0" err="1" smtClean="0"/>
              <a:t>салбараа</a:t>
            </a:r>
            <a:r>
              <a:rPr lang="en-GB" dirty="0" smtClean="0"/>
              <a:t> </a:t>
            </a:r>
            <a:r>
              <a:rPr lang="en-GB" dirty="0" err="1" smtClean="0"/>
              <a:t>нээв</a:t>
            </a:r>
            <a:r>
              <a:rPr lang="en-GB" dirty="0" smtClean="0"/>
              <a:t>.</a:t>
            </a:r>
            <a:endParaRPr lang="en-US" dirty="0" smtClean="0"/>
          </a:p>
          <a:p>
            <a:pPr>
              <a:buNone/>
            </a:pPr>
            <a:r>
              <a:rPr lang="en-GB" dirty="0" smtClean="0"/>
              <a:t>2002-09</a:t>
            </a:r>
            <a:endParaRPr lang="en-US" dirty="0" smtClean="0"/>
          </a:p>
          <a:p>
            <a:pPr>
              <a:buNone/>
            </a:pPr>
            <a:r>
              <a:rPr lang="en-GB" dirty="0" err="1" smtClean="0"/>
              <a:t>Монгол</a:t>
            </a:r>
            <a:r>
              <a:rPr lang="en-GB" dirty="0" smtClean="0"/>
              <a:t> </a:t>
            </a:r>
            <a:r>
              <a:rPr lang="en-GB" dirty="0" err="1" smtClean="0"/>
              <a:t>улсын</a:t>
            </a:r>
            <a:r>
              <a:rPr lang="en-GB" dirty="0" smtClean="0"/>
              <a:t> </a:t>
            </a:r>
            <a:r>
              <a:rPr lang="en-GB" dirty="0" err="1" smtClean="0"/>
              <a:t>банкны</a:t>
            </a:r>
            <a:r>
              <a:rPr lang="en-GB" dirty="0" smtClean="0"/>
              <a:t> </a:t>
            </a:r>
            <a:r>
              <a:rPr lang="en-GB" dirty="0" err="1" smtClean="0"/>
              <a:t>салбарт</a:t>
            </a:r>
            <a:r>
              <a:rPr lang="en-GB" dirty="0" smtClean="0"/>
              <a:t> </a:t>
            </a:r>
            <a:r>
              <a:rPr lang="en-GB" dirty="0" err="1" smtClean="0"/>
              <a:t>цоо</a:t>
            </a:r>
            <a:r>
              <a:rPr lang="en-GB" dirty="0" smtClean="0"/>
              <a:t> </a:t>
            </a:r>
            <a:r>
              <a:rPr lang="en-GB" dirty="0" err="1" smtClean="0"/>
              <a:t>шинэ</a:t>
            </a:r>
            <a:r>
              <a:rPr lang="en-GB" dirty="0" smtClean="0"/>
              <a:t> </a:t>
            </a:r>
            <a:r>
              <a:rPr lang="en-GB" dirty="0" err="1" smtClean="0"/>
              <a:t>үйлчилгээ</a:t>
            </a:r>
            <a:r>
              <a:rPr lang="en-GB" dirty="0" smtClean="0"/>
              <a:t> </a:t>
            </a:r>
            <a:r>
              <a:rPr lang="en-GB" dirty="0" err="1" smtClean="0"/>
              <a:t>болох</a:t>
            </a:r>
            <a:r>
              <a:rPr lang="en-GB" dirty="0" smtClean="0"/>
              <a:t> </a:t>
            </a:r>
            <a:r>
              <a:rPr lang="en-GB" dirty="0" err="1" smtClean="0"/>
              <a:t>Интернэт</a:t>
            </a:r>
            <a:r>
              <a:rPr lang="en-GB" dirty="0" smtClean="0"/>
              <a:t> </a:t>
            </a:r>
            <a:r>
              <a:rPr lang="en-GB" dirty="0" err="1" smtClean="0"/>
              <a:t>банкны</a:t>
            </a:r>
            <a:r>
              <a:rPr lang="en-GB" dirty="0" smtClean="0"/>
              <a:t> </a:t>
            </a:r>
            <a:r>
              <a:rPr lang="en-GB" dirty="0" err="1" smtClean="0"/>
              <a:t>үйлчилгээг</a:t>
            </a:r>
            <a:r>
              <a:rPr lang="en-GB" dirty="0" smtClean="0"/>
              <a:t> </a:t>
            </a:r>
            <a:r>
              <a:rPr lang="en-GB" dirty="0" err="1" smtClean="0"/>
              <a:t>зах</a:t>
            </a:r>
            <a:r>
              <a:rPr lang="en-GB" dirty="0" smtClean="0"/>
              <a:t> </a:t>
            </a:r>
            <a:r>
              <a:rPr lang="en-GB" dirty="0" err="1" smtClean="0"/>
              <a:t>зээлд</a:t>
            </a:r>
            <a:r>
              <a:rPr lang="en-GB" dirty="0" smtClean="0"/>
              <a:t> </a:t>
            </a:r>
            <a:r>
              <a:rPr lang="en-GB" dirty="0" err="1" smtClean="0"/>
              <a:t>амжилттай</a:t>
            </a:r>
            <a:r>
              <a:rPr lang="en-GB" dirty="0" smtClean="0"/>
              <a:t> </a:t>
            </a:r>
            <a:r>
              <a:rPr lang="en-GB" dirty="0" err="1" smtClean="0"/>
              <a:t>нэвтрүүлэв</a:t>
            </a:r>
            <a:r>
              <a:rPr lang="en-GB" dirty="0" smtClean="0"/>
              <a:t>.</a:t>
            </a:r>
            <a:endParaRPr lang="en-US" dirty="0" smtClean="0"/>
          </a:p>
          <a:p>
            <a:pPr>
              <a:buNone/>
            </a:pPr>
            <a:r>
              <a:rPr lang="en-GB" dirty="0" smtClean="0"/>
              <a:t>2002-10</a:t>
            </a:r>
            <a:endParaRPr lang="en-US" dirty="0" smtClean="0"/>
          </a:p>
          <a:p>
            <a:pPr>
              <a:buNone/>
            </a:pPr>
            <a:r>
              <a:rPr lang="en-GB" dirty="0" err="1" smtClean="0"/>
              <a:t>Монгол</a:t>
            </a:r>
            <a:r>
              <a:rPr lang="en-GB" dirty="0" smtClean="0"/>
              <a:t> </a:t>
            </a:r>
            <a:r>
              <a:rPr lang="en-GB" dirty="0" err="1" smtClean="0"/>
              <a:t>улсын</a:t>
            </a:r>
            <a:r>
              <a:rPr lang="en-GB" dirty="0" smtClean="0"/>
              <a:t> </a:t>
            </a:r>
            <a:r>
              <a:rPr lang="en-GB" dirty="0" err="1" smtClean="0"/>
              <a:t>банк</a:t>
            </a:r>
            <a:r>
              <a:rPr lang="en-GB" dirty="0" smtClean="0"/>
              <a:t> </a:t>
            </a:r>
            <a:r>
              <a:rPr lang="en-GB" dirty="0" err="1" smtClean="0"/>
              <a:t>санхүүгийн</a:t>
            </a:r>
            <a:r>
              <a:rPr lang="en-GB" dirty="0" smtClean="0"/>
              <a:t> </a:t>
            </a:r>
            <a:r>
              <a:rPr lang="en-GB" dirty="0" err="1" smtClean="0"/>
              <a:t>зах</a:t>
            </a:r>
            <a:r>
              <a:rPr lang="en-GB" dirty="0" smtClean="0"/>
              <a:t> </a:t>
            </a:r>
            <a:r>
              <a:rPr lang="en-GB" dirty="0" err="1" smtClean="0"/>
              <a:t>зээлд</a:t>
            </a:r>
            <a:r>
              <a:rPr lang="en-GB" dirty="0" smtClean="0"/>
              <a:t> </a:t>
            </a:r>
            <a:r>
              <a:rPr lang="en-GB" dirty="0" err="1" smtClean="0"/>
              <a:t>цоо</a:t>
            </a:r>
            <a:r>
              <a:rPr lang="en-GB" dirty="0" smtClean="0"/>
              <a:t> </a:t>
            </a:r>
            <a:r>
              <a:rPr lang="en-GB" dirty="0" err="1" smtClean="0"/>
              <a:t>шинэ</a:t>
            </a:r>
            <a:r>
              <a:rPr lang="en-GB" dirty="0" smtClean="0"/>
              <a:t> </a:t>
            </a:r>
            <a:r>
              <a:rPr lang="en-GB" dirty="0" err="1" smtClean="0"/>
              <a:t>бүтээгдэхүүн</a:t>
            </a:r>
            <a:r>
              <a:rPr lang="en-GB" dirty="0" smtClean="0"/>
              <a:t> </a:t>
            </a:r>
            <a:r>
              <a:rPr lang="en-GB" dirty="0" err="1" smtClean="0"/>
              <a:t>болох</a:t>
            </a:r>
            <a:r>
              <a:rPr lang="en-GB" dirty="0" smtClean="0"/>
              <a:t> </a:t>
            </a:r>
            <a:r>
              <a:rPr lang="en-GB" dirty="0" err="1" smtClean="0"/>
              <a:t>Эскроу</a:t>
            </a:r>
            <a:r>
              <a:rPr lang="en-GB" dirty="0" smtClean="0"/>
              <a:t> </a:t>
            </a:r>
            <a:r>
              <a:rPr lang="en-GB" dirty="0" err="1" smtClean="0"/>
              <a:t>дансны</a:t>
            </a:r>
            <a:r>
              <a:rPr lang="en-GB" dirty="0" smtClean="0"/>
              <a:t> </a:t>
            </a:r>
            <a:r>
              <a:rPr lang="en-GB" dirty="0" err="1" smtClean="0"/>
              <a:t>үйлчилгээг</a:t>
            </a:r>
            <a:r>
              <a:rPr lang="en-GB" dirty="0" smtClean="0"/>
              <a:t> </a:t>
            </a:r>
            <a:r>
              <a:rPr lang="en-GB" dirty="0" err="1" smtClean="0"/>
              <a:t>нэвтрүүлэв</a:t>
            </a:r>
            <a:r>
              <a:rPr lang="en-GB" dirty="0" smtClean="0"/>
              <a:t>.</a:t>
            </a:r>
            <a:endParaRPr lang="en-US" dirty="0" smtClean="0"/>
          </a:p>
          <a:p>
            <a:pPr>
              <a:buNone/>
            </a:pPr>
            <a:r>
              <a:rPr lang="en-GB" dirty="0" smtClean="0"/>
              <a:t>2003-05</a:t>
            </a:r>
            <a:endParaRPr lang="en-US" dirty="0" smtClean="0"/>
          </a:p>
          <a:p>
            <a:pPr>
              <a:buNone/>
            </a:pPr>
            <a:endParaRPr lang="en-US" dirty="0"/>
          </a:p>
        </p:txBody>
      </p:sp>
      <p:pic>
        <p:nvPicPr>
          <p:cNvPr id="4" name="Picture 3"/>
          <p:cNvPicPr/>
          <p:nvPr/>
        </p:nvPicPr>
        <p:blipFill>
          <a:blip r:embed="rId2"/>
          <a:srcRect/>
          <a:stretch>
            <a:fillRect/>
          </a:stretch>
        </p:blipFill>
        <p:spPr bwMode="auto">
          <a:xfrm>
            <a:off x="609600" y="838200"/>
            <a:ext cx="3810000" cy="990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62500" lnSpcReduction="20000"/>
          </a:bodyPr>
          <a:lstStyle/>
          <a:p>
            <a:pPr>
              <a:buNone/>
            </a:pPr>
            <a:r>
              <a:rPr lang="en-GB" dirty="0" err="1" smtClean="0"/>
              <a:t>Бие</a:t>
            </a:r>
            <a:r>
              <a:rPr lang="en-GB" dirty="0" smtClean="0"/>
              <a:t> </a:t>
            </a:r>
            <a:r>
              <a:rPr lang="en-GB" dirty="0" err="1" smtClean="0"/>
              <a:t>даасан</a:t>
            </a:r>
            <a:r>
              <a:rPr lang="en-GB" dirty="0" smtClean="0"/>
              <a:t> </a:t>
            </a:r>
            <a:r>
              <a:rPr lang="en-GB" dirty="0" err="1" smtClean="0"/>
              <a:t>картын</a:t>
            </a:r>
            <a:r>
              <a:rPr lang="en-GB" dirty="0" smtClean="0"/>
              <a:t> </a:t>
            </a:r>
            <a:r>
              <a:rPr lang="en-GB" dirty="0" err="1" smtClean="0"/>
              <a:t>төвийг</a:t>
            </a:r>
            <a:r>
              <a:rPr lang="en-GB" dirty="0" smtClean="0"/>
              <a:t> </a:t>
            </a:r>
            <a:r>
              <a:rPr lang="en-GB" dirty="0" err="1" smtClean="0"/>
              <a:t>байгуулж</a:t>
            </a:r>
            <a:r>
              <a:rPr lang="en-GB" dirty="0" smtClean="0"/>
              <a:t>, MasterCard </a:t>
            </a:r>
            <a:r>
              <a:rPr lang="en-GB" dirty="0" err="1" smtClean="0"/>
              <a:t>үйлчилгээг</a:t>
            </a:r>
            <a:r>
              <a:rPr lang="en-GB" dirty="0" smtClean="0"/>
              <a:t> </a:t>
            </a:r>
            <a:r>
              <a:rPr lang="en-GB" dirty="0" err="1" smtClean="0"/>
              <a:t>зах</a:t>
            </a:r>
            <a:r>
              <a:rPr lang="en-GB" dirty="0" smtClean="0"/>
              <a:t> </a:t>
            </a:r>
            <a:r>
              <a:rPr lang="en-GB" dirty="0" err="1" smtClean="0"/>
              <a:t>зээлд</a:t>
            </a:r>
            <a:r>
              <a:rPr lang="en-GB" dirty="0" smtClean="0"/>
              <a:t> </a:t>
            </a:r>
            <a:r>
              <a:rPr lang="en-GB" dirty="0" err="1" smtClean="0"/>
              <a:t>нэвтрүүлэв</a:t>
            </a:r>
            <a:r>
              <a:rPr lang="en-GB" dirty="0" smtClean="0"/>
              <a:t>.</a:t>
            </a:r>
            <a:endParaRPr lang="en-US" dirty="0" smtClean="0"/>
          </a:p>
          <a:p>
            <a:pPr>
              <a:buNone/>
            </a:pPr>
            <a:r>
              <a:rPr lang="en-GB" dirty="0" smtClean="0"/>
              <a:t>2003-06</a:t>
            </a:r>
            <a:endParaRPr lang="en-US" dirty="0" smtClean="0"/>
          </a:p>
          <a:p>
            <a:pPr>
              <a:buNone/>
            </a:pPr>
            <a:r>
              <a:rPr lang="en-GB" dirty="0" err="1" smtClean="0"/>
              <a:t>Капитрон</a:t>
            </a:r>
            <a:r>
              <a:rPr lang="en-GB" dirty="0" smtClean="0"/>
              <a:t> </a:t>
            </a:r>
            <a:r>
              <a:rPr lang="en-GB" dirty="0" err="1" smtClean="0"/>
              <a:t>банк</a:t>
            </a:r>
            <a:r>
              <a:rPr lang="en-GB" dirty="0" smtClean="0"/>
              <a:t> </a:t>
            </a:r>
            <a:r>
              <a:rPr lang="en-GB" dirty="0" err="1" smtClean="0"/>
              <a:t>нь</a:t>
            </a:r>
            <a:r>
              <a:rPr lang="en-GB" dirty="0" smtClean="0"/>
              <a:t> </a:t>
            </a:r>
            <a:r>
              <a:rPr lang="en-GB" dirty="0" err="1" smtClean="0"/>
              <a:t>олон</a:t>
            </a:r>
            <a:r>
              <a:rPr lang="en-GB" dirty="0" smtClean="0"/>
              <a:t> </a:t>
            </a:r>
            <a:r>
              <a:rPr lang="en-GB" dirty="0" err="1" smtClean="0"/>
              <a:t>улсын</a:t>
            </a:r>
            <a:r>
              <a:rPr lang="en-GB" dirty="0" smtClean="0"/>
              <a:t> </a:t>
            </a:r>
            <a:r>
              <a:rPr lang="en-GB" dirty="0" err="1" smtClean="0"/>
              <a:t>мөнгөн</a:t>
            </a:r>
            <a:r>
              <a:rPr lang="en-GB" dirty="0" smtClean="0"/>
              <a:t> </a:t>
            </a:r>
            <a:r>
              <a:rPr lang="en-GB" dirty="0" err="1" smtClean="0"/>
              <a:t>шилжүүлгийн</a:t>
            </a:r>
            <a:r>
              <a:rPr lang="en-GB" dirty="0" smtClean="0"/>
              <a:t> SWIFT.NET </a:t>
            </a:r>
            <a:r>
              <a:rPr lang="en-GB" dirty="0" err="1" smtClean="0"/>
              <a:t>сүлжээнд</a:t>
            </a:r>
            <a:r>
              <a:rPr lang="en-GB" dirty="0" smtClean="0"/>
              <a:t> </a:t>
            </a:r>
            <a:r>
              <a:rPr lang="en-GB" dirty="0" err="1" smtClean="0"/>
              <a:t>холбогдсон</a:t>
            </a:r>
            <a:r>
              <a:rPr lang="en-GB" dirty="0" smtClean="0"/>
              <a:t> </a:t>
            </a:r>
            <a:r>
              <a:rPr lang="en-GB" dirty="0" err="1" smtClean="0"/>
              <a:t>анхны</a:t>
            </a:r>
            <a:r>
              <a:rPr lang="en-GB" dirty="0" smtClean="0"/>
              <a:t> </a:t>
            </a:r>
            <a:r>
              <a:rPr lang="en-GB" dirty="0" err="1" smtClean="0"/>
              <a:t>Монголын</a:t>
            </a:r>
            <a:r>
              <a:rPr lang="en-GB" dirty="0" smtClean="0"/>
              <a:t> </a:t>
            </a:r>
            <a:r>
              <a:rPr lang="en-GB" dirty="0" err="1" smtClean="0"/>
              <a:t>банк</a:t>
            </a:r>
            <a:r>
              <a:rPr lang="en-GB" dirty="0" smtClean="0"/>
              <a:t> </a:t>
            </a:r>
            <a:r>
              <a:rPr lang="en-GB" dirty="0" err="1" smtClean="0"/>
              <a:t>болов</a:t>
            </a:r>
            <a:r>
              <a:rPr lang="en-GB" dirty="0" smtClean="0"/>
              <a:t>.</a:t>
            </a:r>
            <a:endParaRPr lang="en-US" dirty="0" smtClean="0"/>
          </a:p>
          <a:p>
            <a:pPr>
              <a:buNone/>
            </a:pPr>
            <a:r>
              <a:rPr lang="en-GB" dirty="0" smtClean="0"/>
              <a:t>2003-07</a:t>
            </a:r>
            <a:endParaRPr lang="en-US" dirty="0" smtClean="0"/>
          </a:p>
          <a:p>
            <a:pPr>
              <a:buNone/>
            </a:pPr>
            <a:r>
              <a:rPr lang="en-GB" dirty="0" err="1" smtClean="0"/>
              <a:t>Орон</a:t>
            </a:r>
            <a:r>
              <a:rPr lang="en-GB" dirty="0" smtClean="0"/>
              <a:t> </a:t>
            </a:r>
            <a:r>
              <a:rPr lang="en-GB" dirty="0" err="1" smtClean="0"/>
              <a:t>нутагт</a:t>
            </a:r>
            <a:r>
              <a:rPr lang="en-GB" dirty="0" smtClean="0"/>
              <a:t> </a:t>
            </a:r>
            <a:r>
              <a:rPr lang="en-GB" dirty="0" err="1" smtClean="0"/>
              <a:t>анхны</a:t>
            </a:r>
            <a:r>
              <a:rPr lang="en-GB" dirty="0" smtClean="0"/>
              <a:t> </a:t>
            </a:r>
            <a:r>
              <a:rPr lang="en-GB" dirty="0" err="1" smtClean="0"/>
              <a:t>салбараа</a:t>
            </a:r>
            <a:r>
              <a:rPr lang="en-GB" dirty="0" smtClean="0"/>
              <a:t> </a:t>
            </a:r>
            <a:r>
              <a:rPr lang="en-GB" dirty="0" err="1" smtClean="0"/>
              <a:t>Монгол</a:t>
            </a:r>
            <a:r>
              <a:rPr lang="en-GB" dirty="0" smtClean="0"/>
              <a:t> </a:t>
            </a:r>
            <a:r>
              <a:rPr lang="en-GB" dirty="0" err="1" smtClean="0"/>
              <a:t>улсын</a:t>
            </a:r>
            <a:r>
              <a:rPr lang="en-GB" dirty="0" smtClean="0"/>
              <a:t> </a:t>
            </a:r>
            <a:r>
              <a:rPr lang="en-GB" dirty="0" err="1" smtClean="0"/>
              <a:t>хоёр</a:t>
            </a:r>
            <a:r>
              <a:rPr lang="en-GB" dirty="0" smtClean="0"/>
              <a:t> </a:t>
            </a:r>
            <a:r>
              <a:rPr lang="en-GB" dirty="0" err="1" smtClean="0"/>
              <a:t>дахь</a:t>
            </a:r>
            <a:r>
              <a:rPr lang="en-GB" dirty="0" smtClean="0"/>
              <a:t> </a:t>
            </a:r>
            <a:r>
              <a:rPr lang="en-GB" dirty="0" err="1" smtClean="0"/>
              <a:t>том</a:t>
            </a:r>
            <a:r>
              <a:rPr lang="en-GB" dirty="0" smtClean="0"/>
              <a:t> </a:t>
            </a:r>
            <a:r>
              <a:rPr lang="en-GB" dirty="0" err="1" smtClean="0"/>
              <a:t>хот</a:t>
            </a:r>
            <a:r>
              <a:rPr lang="en-GB" dirty="0" smtClean="0"/>
              <a:t> </a:t>
            </a:r>
            <a:r>
              <a:rPr lang="en-GB" dirty="0" err="1" smtClean="0"/>
              <a:t>болох</a:t>
            </a:r>
            <a:r>
              <a:rPr lang="en-GB" dirty="0" smtClean="0"/>
              <a:t> </a:t>
            </a:r>
            <a:r>
              <a:rPr lang="en-GB" dirty="0" err="1" smtClean="0"/>
              <a:t>Дархан-Уул</a:t>
            </a:r>
            <a:r>
              <a:rPr lang="en-GB" dirty="0" smtClean="0"/>
              <a:t> </a:t>
            </a:r>
            <a:r>
              <a:rPr lang="en-GB" dirty="0" err="1" smtClean="0"/>
              <a:t>аймаг</a:t>
            </a:r>
            <a:r>
              <a:rPr lang="en-GB" dirty="0" smtClean="0"/>
              <a:t> </a:t>
            </a:r>
            <a:r>
              <a:rPr lang="en-GB" dirty="0" err="1" smtClean="0"/>
              <a:t>нээлээ</a:t>
            </a:r>
            <a:r>
              <a:rPr lang="en-GB" dirty="0" smtClean="0"/>
              <a:t>.</a:t>
            </a:r>
            <a:endParaRPr lang="en-US" dirty="0" smtClean="0"/>
          </a:p>
          <a:p>
            <a:pPr>
              <a:buNone/>
            </a:pPr>
            <a:r>
              <a:rPr lang="en-GB" dirty="0" smtClean="0"/>
              <a:t>2003-08</a:t>
            </a:r>
            <a:endParaRPr lang="en-US" dirty="0" smtClean="0"/>
          </a:p>
          <a:p>
            <a:pPr>
              <a:buNone/>
            </a:pPr>
            <a:r>
              <a:rPr lang="en-GB" dirty="0" err="1" smtClean="0"/>
              <a:t>Монгол</a:t>
            </a:r>
            <a:r>
              <a:rPr lang="en-GB" dirty="0" smtClean="0"/>
              <a:t> </a:t>
            </a:r>
            <a:r>
              <a:rPr lang="en-GB" dirty="0" err="1" smtClean="0"/>
              <a:t>улсын</a:t>
            </a:r>
            <a:r>
              <a:rPr lang="en-GB" dirty="0" smtClean="0"/>
              <a:t> </a:t>
            </a:r>
            <a:r>
              <a:rPr lang="en-GB" dirty="0" err="1" smtClean="0"/>
              <a:t>банкны</a:t>
            </a:r>
            <a:r>
              <a:rPr lang="en-GB" dirty="0" smtClean="0"/>
              <a:t> </a:t>
            </a:r>
            <a:r>
              <a:rPr lang="en-GB" dirty="0" err="1" smtClean="0"/>
              <a:t>салбарт</a:t>
            </a:r>
            <a:r>
              <a:rPr lang="en-GB" dirty="0" smtClean="0"/>
              <a:t> </a:t>
            </a:r>
            <a:r>
              <a:rPr lang="en-GB" dirty="0" err="1" smtClean="0"/>
              <a:t>цоо</a:t>
            </a:r>
            <a:r>
              <a:rPr lang="en-GB" dirty="0" smtClean="0"/>
              <a:t> </a:t>
            </a:r>
            <a:r>
              <a:rPr lang="en-GB" dirty="0" err="1" smtClean="0"/>
              <a:t>шинэ</a:t>
            </a:r>
            <a:r>
              <a:rPr lang="en-GB" dirty="0" smtClean="0"/>
              <a:t> </a:t>
            </a:r>
            <a:r>
              <a:rPr lang="en-GB" dirty="0" err="1" smtClean="0"/>
              <a:t>бүтээгдэхүүн</a:t>
            </a:r>
            <a:r>
              <a:rPr lang="en-GB" dirty="0" smtClean="0"/>
              <a:t> </a:t>
            </a:r>
            <a:r>
              <a:rPr lang="en-GB" dirty="0" err="1" smtClean="0"/>
              <a:t>болох</a:t>
            </a:r>
            <a:r>
              <a:rPr lang="en-GB" dirty="0" smtClean="0"/>
              <a:t> </a:t>
            </a:r>
            <a:r>
              <a:rPr lang="en-GB" dirty="0" err="1" smtClean="0"/>
              <a:t>OverDraft</a:t>
            </a:r>
            <a:r>
              <a:rPr lang="en-GB" dirty="0" smtClean="0"/>
              <a:t> </a:t>
            </a:r>
            <a:r>
              <a:rPr lang="en-GB" dirty="0" err="1" smtClean="0"/>
              <a:t>зээлийн</a:t>
            </a:r>
            <a:r>
              <a:rPr lang="en-GB" dirty="0" smtClean="0"/>
              <a:t> </a:t>
            </a:r>
            <a:r>
              <a:rPr lang="en-GB" dirty="0" err="1" smtClean="0"/>
              <a:t>үйлчилгээг</a:t>
            </a:r>
            <a:r>
              <a:rPr lang="en-GB" dirty="0" smtClean="0"/>
              <a:t> </a:t>
            </a:r>
            <a:r>
              <a:rPr lang="en-GB" dirty="0" err="1" smtClean="0"/>
              <a:t>нэвтрүүлэв</a:t>
            </a:r>
            <a:r>
              <a:rPr lang="en-GB" dirty="0" smtClean="0"/>
              <a:t>.</a:t>
            </a:r>
            <a:endParaRPr lang="en-US" dirty="0" smtClean="0"/>
          </a:p>
          <a:p>
            <a:pPr>
              <a:buNone/>
            </a:pPr>
            <a:r>
              <a:rPr lang="en-GB" dirty="0" smtClean="0"/>
              <a:t>2003-12</a:t>
            </a:r>
            <a:endParaRPr lang="en-US" dirty="0" smtClean="0"/>
          </a:p>
          <a:p>
            <a:pPr>
              <a:buNone/>
            </a:pPr>
            <a:r>
              <a:rPr lang="en-GB" dirty="0" err="1" smtClean="0"/>
              <a:t>Оны</a:t>
            </a:r>
            <a:r>
              <a:rPr lang="en-GB" dirty="0" smtClean="0"/>
              <a:t> "Top 100" </a:t>
            </a:r>
            <a:r>
              <a:rPr lang="en-GB" dirty="0" err="1" smtClean="0"/>
              <a:t>аж</a:t>
            </a:r>
            <a:r>
              <a:rPr lang="en-GB" dirty="0" smtClean="0"/>
              <a:t> </a:t>
            </a:r>
            <a:r>
              <a:rPr lang="en-GB" dirty="0" err="1" smtClean="0"/>
              <a:t>ахуй</a:t>
            </a:r>
            <a:r>
              <a:rPr lang="en-GB" dirty="0" smtClean="0"/>
              <a:t> </a:t>
            </a:r>
            <a:r>
              <a:rPr lang="en-GB" dirty="0" err="1" smtClean="0"/>
              <a:t>нэгжээр</a:t>
            </a:r>
            <a:r>
              <a:rPr lang="en-GB" dirty="0" smtClean="0"/>
              <a:t> </a:t>
            </a:r>
            <a:r>
              <a:rPr lang="en-GB" dirty="0" err="1" smtClean="0"/>
              <a:t>шалгарав</a:t>
            </a:r>
            <a:r>
              <a:rPr lang="en-GB" dirty="0" smtClean="0"/>
              <a:t>.</a:t>
            </a:r>
            <a:endParaRPr lang="en-US" dirty="0" smtClean="0"/>
          </a:p>
          <a:p>
            <a:pPr>
              <a:buNone/>
            </a:pPr>
            <a:r>
              <a:rPr lang="en-GB" dirty="0" smtClean="0"/>
              <a:t>2004-02</a:t>
            </a:r>
            <a:endParaRPr lang="en-US" dirty="0" smtClean="0"/>
          </a:p>
          <a:p>
            <a:pPr>
              <a:buNone/>
            </a:pPr>
            <a:r>
              <a:rPr lang="en-GB" dirty="0" err="1" smtClean="0"/>
              <a:t>Монгол</a:t>
            </a:r>
            <a:r>
              <a:rPr lang="en-GB" dirty="0" smtClean="0"/>
              <a:t> </a:t>
            </a:r>
            <a:r>
              <a:rPr lang="en-GB" dirty="0" err="1" smtClean="0"/>
              <a:t>улсын</a:t>
            </a:r>
            <a:r>
              <a:rPr lang="en-GB" dirty="0" smtClean="0"/>
              <a:t> </a:t>
            </a:r>
            <a:r>
              <a:rPr lang="en-GB" dirty="0" err="1" smtClean="0"/>
              <a:t>эдийн</a:t>
            </a:r>
            <a:r>
              <a:rPr lang="en-GB" dirty="0" smtClean="0"/>
              <a:t> </a:t>
            </a:r>
            <a:r>
              <a:rPr lang="en-GB" dirty="0" err="1" smtClean="0"/>
              <a:t>засгийн</a:t>
            </a:r>
            <a:r>
              <a:rPr lang="en-GB" dirty="0" smtClean="0"/>
              <a:t> </a:t>
            </a:r>
            <a:r>
              <a:rPr lang="en-GB" dirty="0" err="1" smtClean="0"/>
              <a:t>томоохон</a:t>
            </a:r>
            <a:r>
              <a:rPr lang="en-GB" dirty="0" smtClean="0"/>
              <a:t> </a:t>
            </a:r>
            <a:r>
              <a:rPr lang="en-GB" dirty="0" err="1" smtClean="0"/>
              <a:t>түшиц</a:t>
            </a:r>
            <a:r>
              <a:rPr lang="en-GB" dirty="0" smtClean="0"/>
              <a:t> </a:t>
            </a:r>
            <a:r>
              <a:rPr lang="en-GB" dirty="0" err="1" smtClean="0"/>
              <a:t>хот</a:t>
            </a:r>
            <a:r>
              <a:rPr lang="en-GB" dirty="0" smtClean="0"/>
              <a:t> </a:t>
            </a:r>
            <a:r>
              <a:rPr lang="en-GB" dirty="0" err="1" smtClean="0"/>
              <a:t>болох</a:t>
            </a:r>
            <a:r>
              <a:rPr lang="en-GB" dirty="0" smtClean="0"/>
              <a:t> </a:t>
            </a:r>
            <a:r>
              <a:rPr lang="en-GB" dirty="0" err="1" smtClean="0"/>
              <a:t>Эрдэнэт</a:t>
            </a:r>
            <a:r>
              <a:rPr lang="en-GB" dirty="0" smtClean="0"/>
              <a:t> </a:t>
            </a:r>
            <a:r>
              <a:rPr lang="en-GB" dirty="0" err="1" smtClean="0"/>
              <a:t>хотод</a:t>
            </a:r>
            <a:r>
              <a:rPr lang="en-GB" dirty="0" smtClean="0"/>
              <a:t> </a:t>
            </a:r>
            <a:r>
              <a:rPr lang="en-GB" dirty="0" err="1" smtClean="0"/>
              <a:t>салбараа</a:t>
            </a:r>
            <a:r>
              <a:rPr lang="en-GB" dirty="0" smtClean="0"/>
              <a:t> </a:t>
            </a:r>
            <a:r>
              <a:rPr lang="en-GB" dirty="0" err="1" smtClean="0"/>
              <a:t>нээж</a:t>
            </a:r>
            <a:r>
              <a:rPr lang="en-GB" dirty="0" smtClean="0"/>
              <a:t> </a:t>
            </a:r>
            <a:r>
              <a:rPr lang="en-GB" dirty="0" err="1" smtClean="0"/>
              <a:t>үйл</a:t>
            </a:r>
            <a:r>
              <a:rPr lang="en-GB" dirty="0" smtClean="0"/>
              <a:t> </a:t>
            </a:r>
            <a:r>
              <a:rPr lang="en-GB" dirty="0" err="1" smtClean="0"/>
              <a:t>ажиллагаагаа</a:t>
            </a:r>
            <a:r>
              <a:rPr lang="en-GB" dirty="0" smtClean="0"/>
              <a:t> </a:t>
            </a:r>
            <a:r>
              <a:rPr lang="en-GB" dirty="0" err="1" smtClean="0"/>
              <a:t>өргөжүүллээ</a:t>
            </a:r>
            <a:r>
              <a:rPr lang="en-GB" dirty="0" smtClean="0"/>
              <a:t>.</a:t>
            </a:r>
            <a:endParaRPr lang="en-US" dirty="0" smtClean="0"/>
          </a:p>
          <a:p>
            <a:pPr>
              <a:buNone/>
            </a:pPr>
            <a:r>
              <a:rPr lang="en-GB" dirty="0" smtClean="0"/>
              <a:t>2004-04</a:t>
            </a:r>
            <a:endParaRPr lang="en-US" dirty="0" smtClean="0"/>
          </a:p>
          <a:p>
            <a:pPr>
              <a:buNone/>
            </a:pPr>
            <a:r>
              <a:rPr lang="en-GB" dirty="0" smtClean="0"/>
              <a:t>ХБНГУ-</a:t>
            </a:r>
            <a:r>
              <a:rPr lang="en-GB" dirty="0" err="1" smtClean="0"/>
              <a:t>ын</a:t>
            </a:r>
            <a:r>
              <a:rPr lang="en-GB" dirty="0" smtClean="0"/>
              <a:t> </a:t>
            </a:r>
            <a:r>
              <a:rPr lang="en-GB" dirty="0" err="1" smtClean="0"/>
              <a:t>Засгийн</a:t>
            </a:r>
            <a:r>
              <a:rPr lang="en-GB" dirty="0" smtClean="0"/>
              <a:t> </a:t>
            </a:r>
            <a:r>
              <a:rPr lang="en-GB" dirty="0" err="1" smtClean="0"/>
              <a:t>газар</a:t>
            </a:r>
            <a:r>
              <a:rPr lang="en-GB" dirty="0" smtClean="0"/>
              <a:t>, </a:t>
            </a:r>
            <a:r>
              <a:rPr lang="en-GB" dirty="0" err="1" smtClean="0"/>
              <a:t>Монгол</a:t>
            </a:r>
            <a:r>
              <a:rPr lang="en-GB" dirty="0" smtClean="0"/>
              <a:t> </a:t>
            </a:r>
            <a:r>
              <a:rPr lang="en-GB" dirty="0" err="1" smtClean="0"/>
              <a:t>улсын</a:t>
            </a:r>
            <a:r>
              <a:rPr lang="en-GB" dirty="0" smtClean="0"/>
              <a:t> </a:t>
            </a:r>
            <a:r>
              <a:rPr lang="en-GB" dirty="0" err="1" smtClean="0"/>
              <a:t>Засгийн</a:t>
            </a:r>
            <a:r>
              <a:rPr lang="en-GB" dirty="0" smtClean="0"/>
              <a:t> </a:t>
            </a:r>
            <a:r>
              <a:rPr lang="en-GB" dirty="0" err="1" smtClean="0"/>
              <a:t>газрын</a:t>
            </a:r>
            <a:r>
              <a:rPr lang="en-GB" dirty="0" smtClean="0"/>
              <a:t> ЖДҮ-</a:t>
            </a:r>
            <a:r>
              <a:rPr lang="en-GB" dirty="0" err="1" smtClean="0"/>
              <a:t>ийн</a:t>
            </a:r>
            <a:r>
              <a:rPr lang="en-GB" dirty="0" smtClean="0"/>
              <a:t> </a:t>
            </a:r>
            <a:r>
              <a:rPr lang="en-GB" dirty="0" err="1" smtClean="0"/>
              <a:t>зээлийн</a:t>
            </a:r>
            <a:r>
              <a:rPr lang="en-GB" dirty="0" smtClean="0"/>
              <a:t> </a:t>
            </a:r>
            <a:r>
              <a:rPr lang="en-GB" dirty="0" err="1" smtClean="0"/>
              <a:t>хөтөлбөрийн</a:t>
            </a:r>
            <a:r>
              <a:rPr lang="en-GB" dirty="0" smtClean="0"/>
              <a:t> </a:t>
            </a:r>
            <a:r>
              <a:rPr lang="en-GB" dirty="0" err="1" smtClean="0"/>
              <a:t>шалгууруудыг</a:t>
            </a:r>
            <a:r>
              <a:rPr lang="en-GB" dirty="0" smtClean="0"/>
              <a:t> </a:t>
            </a:r>
            <a:r>
              <a:rPr lang="en-GB" dirty="0" err="1" smtClean="0"/>
              <a:t>хангасаны</a:t>
            </a:r>
            <a:r>
              <a:rPr lang="en-GB" dirty="0" smtClean="0"/>
              <a:t> </a:t>
            </a:r>
            <a:r>
              <a:rPr lang="en-GB" dirty="0" err="1" smtClean="0"/>
              <a:t>үндсэн</a:t>
            </a:r>
            <a:r>
              <a:rPr lang="en-GB" dirty="0" smtClean="0"/>
              <a:t> </a:t>
            </a:r>
            <a:r>
              <a:rPr lang="en-GB" dirty="0" err="1" smtClean="0"/>
              <a:t>дээр</a:t>
            </a:r>
            <a:r>
              <a:rPr lang="en-GB" dirty="0" smtClean="0"/>
              <a:t> </a:t>
            </a:r>
            <a:r>
              <a:rPr lang="en-GB" dirty="0" err="1" smtClean="0"/>
              <a:t>Германы</a:t>
            </a:r>
            <a:r>
              <a:rPr lang="en-GB" dirty="0" smtClean="0"/>
              <a:t> </a:t>
            </a:r>
            <a:r>
              <a:rPr lang="en-GB" dirty="0" err="1" smtClean="0"/>
              <a:t>KfW</a:t>
            </a:r>
            <a:r>
              <a:rPr lang="en-GB" dirty="0" smtClean="0"/>
              <a:t> </a:t>
            </a:r>
            <a:r>
              <a:rPr lang="en-GB" dirty="0" err="1" smtClean="0"/>
              <a:t>банкны</a:t>
            </a:r>
            <a:r>
              <a:rPr lang="en-GB" dirty="0" smtClean="0"/>
              <a:t> ЖДҮ-</a:t>
            </a:r>
            <a:r>
              <a:rPr lang="en-GB" dirty="0" err="1" smtClean="0"/>
              <a:t>ийг</a:t>
            </a:r>
            <a:r>
              <a:rPr lang="en-GB" dirty="0" smtClean="0"/>
              <a:t> </a:t>
            </a:r>
            <a:r>
              <a:rPr lang="en-GB" dirty="0" err="1" smtClean="0"/>
              <a:t>хөгжүүлэх</a:t>
            </a:r>
            <a:r>
              <a:rPr lang="en-GB" dirty="0" smtClean="0"/>
              <a:t> </a:t>
            </a:r>
            <a:r>
              <a:rPr lang="en-GB" dirty="0" err="1" smtClean="0"/>
              <a:t>төслийн</a:t>
            </a:r>
            <a:r>
              <a:rPr lang="en-GB" dirty="0" smtClean="0"/>
              <a:t> </a:t>
            </a:r>
            <a:r>
              <a:rPr lang="en-GB" dirty="0" err="1" smtClean="0"/>
              <a:t>хэрэгжүүлэгч</a:t>
            </a:r>
            <a:r>
              <a:rPr lang="en-GB" dirty="0" smtClean="0"/>
              <a:t>, </a:t>
            </a:r>
            <a:r>
              <a:rPr lang="en-GB" dirty="0" err="1" smtClean="0"/>
              <a:t>оролцогч</a:t>
            </a:r>
            <a:r>
              <a:rPr lang="en-GB" dirty="0" smtClean="0"/>
              <a:t> </a:t>
            </a:r>
            <a:r>
              <a:rPr lang="en-GB" dirty="0" err="1" smtClean="0"/>
              <a:t>банк</a:t>
            </a:r>
            <a:r>
              <a:rPr lang="en-GB" dirty="0" smtClean="0"/>
              <a:t> </a:t>
            </a:r>
            <a:r>
              <a:rPr lang="en-GB" dirty="0" err="1" smtClean="0"/>
              <a:t>болов</a:t>
            </a:r>
            <a:r>
              <a:rPr lang="en-GB" dirty="0" smtClean="0"/>
              <a:t>.</a:t>
            </a:r>
            <a:endParaRPr lang="en-US" dirty="0" smtClean="0"/>
          </a:p>
          <a:p>
            <a:pPr>
              <a:buNone/>
            </a:pPr>
            <a:endParaRPr lang="en-US" dirty="0"/>
          </a:p>
        </p:txBody>
      </p:sp>
      <p:pic>
        <p:nvPicPr>
          <p:cNvPr id="4" name="Picture 3"/>
          <p:cNvPicPr/>
          <p:nvPr/>
        </p:nvPicPr>
        <p:blipFill>
          <a:blip r:embed="rId2"/>
          <a:srcRect/>
          <a:stretch>
            <a:fillRect/>
          </a:stretch>
        </p:blipFill>
        <p:spPr bwMode="auto">
          <a:xfrm>
            <a:off x="609600" y="838200"/>
            <a:ext cx="3810000" cy="990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47500" lnSpcReduction="20000"/>
          </a:bodyPr>
          <a:lstStyle/>
          <a:p>
            <a:pPr>
              <a:buNone/>
            </a:pPr>
            <a:r>
              <a:rPr lang="en-GB" dirty="0" smtClean="0"/>
              <a:t>2004-12</a:t>
            </a:r>
            <a:endParaRPr lang="en-US" dirty="0" smtClean="0"/>
          </a:p>
          <a:p>
            <a:pPr>
              <a:buNone/>
            </a:pPr>
            <a:r>
              <a:rPr lang="en-GB" dirty="0" err="1" smtClean="0"/>
              <a:t>Мэдээллийн</a:t>
            </a:r>
            <a:r>
              <a:rPr lang="en-GB" dirty="0" smtClean="0"/>
              <a:t> </a:t>
            </a:r>
            <a:r>
              <a:rPr lang="en-GB" dirty="0" err="1" smtClean="0"/>
              <a:t>технологийн</a:t>
            </a:r>
            <a:r>
              <a:rPr lang="en-GB" dirty="0" smtClean="0"/>
              <a:t> </a:t>
            </a:r>
            <a:r>
              <a:rPr lang="en-GB" dirty="0" err="1" smtClean="0"/>
              <a:t>шинэ</a:t>
            </a:r>
            <a:r>
              <a:rPr lang="en-GB" dirty="0" smtClean="0"/>
              <a:t> </a:t>
            </a:r>
            <a:r>
              <a:rPr lang="en-GB" dirty="0" err="1" smtClean="0"/>
              <a:t>системийг</a:t>
            </a:r>
            <a:r>
              <a:rPr lang="en-GB" dirty="0" smtClean="0"/>
              <a:t> </a:t>
            </a:r>
            <a:r>
              <a:rPr lang="en-GB" dirty="0" err="1" smtClean="0"/>
              <a:t>нэвтрүүлснээр</a:t>
            </a:r>
            <a:r>
              <a:rPr lang="en-GB" dirty="0" smtClean="0"/>
              <a:t> </a:t>
            </a:r>
            <a:r>
              <a:rPr lang="en-GB" dirty="0" err="1" smtClean="0"/>
              <a:t>зээлийн</a:t>
            </a:r>
            <a:r>
              <a:rPr lang="en-GB" dirty="0" smtClean="0"/>
              <a:t> </a:t>
            </a:r>
            <a:r>
              <a:rPr lang="en-GB" dirty="0" err="1" smtClean="0"/>
              <a:t>бүртгэл</a:t>
            </a:r>
            <a:r>
              <a:rPr lang="en-GB" dirty="0" smtClean="0"/>
              <a:t>, </a:t>
            </a:r>
            <a:r>
              <a:rPr lang="en-GB" dirty="0" err="1" smtClean="0"/>
              <a:t>хяналтыг</a:t>
            </a:r>
            <a:r>
              <a:rPr lang="en-GB" dirty="0" smtClean="0"/>
              <a:t> </a:t>
            </a:r>
            <a:r>
              <a:rPr lang="en-GB" dirty="0" err="1" smtClean="0"/>
              <a:t>автоматаар</a:t>
            </a:r>
            <a:r>
              <a:rPr lang="en-GB" dirty="0" smtClean="0"/>
              <a:t> </a:t>
            </a:r>
            <a:r>
              <a:rPr lang="en-GB" dirty="0" err="1" smtClean="0"/>
              <a:t>хэрэгжүүлэх</a:t>
            </a:r>
            <a:r>
              <a:rPr lang="en-GB" dirty="0" smtClean="0"/>
              <a:t> </a:t>
            </a:r>
            <a:r>
              <a:rPr lang="en-GB" dirty="0" err="1" smtClean="0"/>
              <a:t>боломжтой</a:t>
            </a:r>
            <a:r>
              <a:rPr lang="en-GB" dirty="0" smtClean="0"/>
              <a:t> </a:t>
            </a:r>
            <a:r>
              <a:rPr lang="en-GB" dirty="0" err="1" smtClean="0"/>
              <a:t>болов</a:t>
            </a:r>
            <a:r>
              <a:rPr lang="en-GB" dirty="0" smtClean="0"/>
              <a:t>.</a:t>
            </a:r>
            <a:endParaRPr lang="en-US" dirty="0" smtClean="0"/>
          </a:p>
          <a:p>
            <a:pPr>
              <a:buNone/>
            </a:pPr>
            <a:r>
              <a:rPr lang="en-GB" dirty="0" smtClean="0"/>
              <a:t>2005-05</a:t>
            </a:r>
            <a:endParaRPr lang="en-US" dirty="0" smtClean="0"/>
          </a:p>
          <a:p>
            <a:pPr>
              <a:buNone/>
            </a:pPr>
            <a:r>
              <a:rPr lang="en-GB" dirty="0" err="1" smtClean="0"/>
              <a:t>Үйл</a:t>
            </a:r>
            <a:r>
              <a:rPr lang="en-GB" dirty="0" smtClean="0"/>
              <a:t> </a:t>
            </a:r>
            <a:r>
              <a:rPr lang="en-GB" dirty="0" err="1" smtClean="0"/>
              <a:t>ажиллагаагаа</a:t>
            </a:r>
            <a:r>
              <a:rPr lang="en-GB" dirty="0" smtClean="0"/>
              <a:t> </a:t>
            </a:r>
            <a:r>
              <a:rPr lang="en-GB" dirty="0" err="1" smtClean="0"/>
              <a:t>өргөжүүлэн</a:t>
            </a:r>
            <a:r>
              <a:rPr lang="en-GB" dirty="0" smtClean="0"/>
              <a:t> 4-р </a:t>
            </a:r>
            <a:r>
              <a:rPr lang="en-GB" dirty="0" err="1" smtClean="0"/>
              <a:t>салбараа</a:t>
            </a:r>
            <a:r>
              <a:rPr lang="en-GB" dirty="0" smtClean="0"/>
              <a:t> </a:t>
            </a:r>
            <a:r>
              <a:rPr lang="en-GB" dirty="0" err="1" smtClean="0"/>
              <a:t>бичил</a:t>
            </a:r>
            <a:r>
              <a:rPr lang="en-GB" dirty="0" smtClean="0"/>
              <a:t> </a:t>
            </a:r>
            <a:r>
              <a:rPr lang="en-GB" dirty="0" err="1" smtClean="0"/>
              <a:t>зээлийн</a:t>
            </a:r>
            <a:r>
              <a:rPr lang="en-GB" dirty="0" smtClean="0"/>
              <a:t> </a:t>
            </a:r>
            <a:r>
              <a:rPr lang="en-GB" dirty="0" err="1" smtClean="0"/>
              <a:t>үйл</a:t>
            </a:r>
            <a:r>
              <a:rPr lang="en-GB" dirty="0" smtClean="0"/>
              <a:t> </a:t>
            </a:r>
            <a:r>
              <a:rPr lang="en-GB" dirty="0" err="1" smtClean="0"/>
              <a:t>ажиллагагааг</a:t>
            </a:r>
            <a:r>
              <a:rPr lang="en-GB" dirty="0" smtClean="0"/>
              <a:t> </a:t>
            </a:r>
            <a:r>
              <a:rPr lang="en-GB" dirty="0" err="1" smtClean="0"/>
              <a:t>дэмжиж</a:t>
            </a:r>
            <a:r>
              <a:rPr lang="en-GB" dirty="0" smtClean="0"/>
              <a:t> </a:t>
            </a:r>
            <a:r>
              <a:rPr lang="en-GB" dirty="0" err="1" smtClean="0"/>
              <a:t>нээв</a:t>
            </a:r>
            <a:r>
              <a:rPr lang="en-GB" dirty="0" smtClean="0"/>
              <a:t>.</a:t>
            </a:r>
            <a:endParaRPr lang="en-US" dirty="0" smtClean="0"/>
          </a:p>
          <a:p>
            <a:pPr>
              <a:buNone/>
            </a:pPr>
            <a:r>
              <a:rPr lang="en-GB" dirty="0" smtClean="0"/>
              <a:t>2005-05</a:t>
            </a:r>
            <a:endParaRPr lang="en-US" dirty="0" smtClean="0"/>
          </a:p>
          <a:p>
            <a:pPr>
              <a:buNone/>
            </a:pPr>
            <a:r>
              <a:rPr lang="en-GB" dirty="0" err="1" smtClean="0"/>
              <a:t>Хөрш</a:t>
            </a:r>
            <a:r>
              <a:rPr lang="en-GB" dirty="0" smtClean="0"/>
              <a:t> 3 </a:t>
            </a:r>
            <a:r>
              <a:rPr lang="en-GB" dirty="0" err="1" smtClean="0"/>
              <a:t>улстай</a:t>
            </a:r>
            <a:r>
              <a:rPr lang="en-GB" dirty="0" smtClean="0"/>
              <a:t> </a:t>
            </a:r>
            <a:r>
              <a:rPr lang="en-GB" dirty="0" err="1" smtClean="0"/>
              <a:t>хил</a:t>
            </a:r>
            <a:r>
              <a:rPr lang="en-GB" dirty="0" smtClean="0"/>
              <a:t> </a:t>
            </a:r>
            <a:r>
              <a:rPr lang="en-GB" dirty="0" err="1" smtClean="0"/>
              <a:t>залгадаг</a:t>
            </a:r>
            <a:r>
              <a:rPr lang="en-GB" dirty="0" smtClean="0"/>
              <a:t>, </a:t>
            </a:r>
            <a:r>
              <a:rPr lang="en-GB" dirty="0" err="1" smtClean="0"/>
              <a:t>тухайн</a:t>
            </a:r>
            <a:r>
              <a:rPr lang="en-GB" dirty="0" smtClean="0"/>
              <a:t> </a:t>
            </a:r>
            <a:r>
              <a:rPr lang="en-GB" dirty="0" err="1" smtClean="0"/>
              <a:t>бүс</a:t>
            </a:r>
            <a:r>
              <a:rPr lang="en-GB" dirty="0" smtClean="0"/>
              <a:t> </a:t>
            </a:r>
            <a:r>
              <a:rPr lang="en-GB" dirty="0" err="1" smtClean="0"/>
              <a:t>нутагтаа</a:t>
            </a:r>
            <a:r>
              <a:rPr lang="en-GB" dirty="0" smtClean="0"/>
              <a:t> </a:t>
            </a:r>
            <a:r>
              <a:rPr lang="en-GB" dirty="0" err="1" smtClean="0"/>
              <a:t>нийгэм</a:t>
            </a:r>
            <a:r>
              <a:rPr lang="en-GB" dirty="0" smtClean="0"/>
              <a:t>, </a:t>
            </a:r>
            <a:r>
              <a:rPr lang="en-GB" dirty="0" err="1" smtClean="0"/>
              <a:t>эдийн</a:t>
            </a:r>
            <a:r>
              <a:rPr lang="en-GB" dirty="0" smtClean="0"/>
              <a:t> </a:t>
            </a:r>
            <a:r>
              <a:rPr lang="en-GB" dirty="0" err="1" smtClean="0"/>
              <a:t>засгийн</a:t>
            </a:r>
            <a:r>
              <a:rPr lang="en-GB" dirty="0" smtClean="0"/>
              <a:t> </a:t>
            </a:r>
            <a:r>
              <a:rPr lang="en-GB" dirty="0" err="1" smtClean="0"/>
              <a:t>төв</a:t>
            </a:r>
            <a:r>
              <a:rPr lang="en-GB" dirty="0" smtClean="0"/>
              <a:t> </a:t>
            </a:r>
            <a:r>
              <a:rPr lang="en-GB" dirty="0" err="1" smtClean="0"/>
              <a:t>болсон</a:t>
            </a:r>
            <a:r>
              <a:rPr lang="en-GB" dirty="0" smtClean="0"/>
              <a:t> </a:t>
            </a:r>
            <a:r>
              <a:rPr lang="en-GB" dirty="0" err="1" smtClean="0"/>
              <a:t>Баян-Өлгий</a:t>
            </a:r>
            <a:r>
              <a:rPr lang="en-GB" dirty="0" smtClean="0"/>
              <a:t> </a:t>
            </a:r>
            <a:r>
              <a:rPr lang="en-GB" dirty="0" err="1" smtClean="0"/>
              <a:t>аймагт</a:t>
            </a:r>
            <a:r>
              <a:rPr lang="en-GB" dirty="0" smtClean="0"/>
              <a:t> 5-р </a:t>
            </a:r>
            <a:r>
              <a:rPr lang="en-GB" dirty="0" err="1" smtClean="0"/>
              <a:t>салбараа</a:t>
            </a:r>
            <a:r>
              <a:rPr lang="en-GB" dirty="0" smtClean="0"/>
              <a:t> </a:t>
            </a:r>
            <a:r>
              <a:rPr lang="en-GB" dirty="0" err="1" smtClean="0"/>
              <a:t>нээв</a:t>
            </a:r>
            <a:r>
              <a:rPr lang="en-GB" dirty="0" smtClean="0"/>
              <a:t>.</a:t>
            </a:r>
            <a:endParaRPr lang="en-US" dirty="0" smtClean="0"/>
          </a:p>
          <a:p>
            <a:pPr>
              <a:buNone/>
            </a:pPr>
            <a:r>
              <a:rPr lang="en-GB" dirty="0" smtClean="0"/>
              <a:t>2005-08</a:t>
            </a:r>
            <a:endParaRPr lang="en-US" dirty="0" smtClean="0"/>
          </a:p>
          <a:p>
            <a:pPr>
              <a:buNone/>
            </a:pPr>
            <a:r>
              <a:rPr lang="en-GB" dirty="0" err="1" smtClean="0"/>
              <a:t>Дэлхийн</a:t>
            </a:r>
            <a:r>
              <a:rPr lang="en-GB" dirty="0" smtClean="0"/>
              <a:t> </a:t>
            </a:r>
            <a:r>
              <a:rPr lang="en-GB" dirty="0" err="1" smtClean="0"/>
              <a:t>банкны</a:t>
            </a:r>
            <a:r>
              <a:rPr lang="en-GB" dirty="0" smtClean="0"/>
              <a:t> </a:t>
            </a:r>
            <a:r>
              <a:rPr lang="en-GB" dirty="0" err="1" smtClean="0"/>
              <a:t>Бичил</a:t>
            </a:r>
            <a:r>
              <a:rPr lang="en-GB" dirty="0" smtClean="0"/>
              <a:t> </a:t>
            </a:r>
            <a:r>
              <a:rPr lang="en-GB" dirty="0" err="1" smtClean="0"/>
              <a:t>санхүүгийн</a:t>
            </a:r>
            <a:r>
              <a:rPr lang="en-GB" dirty="0" smtClean="0"/>
              <a:t> </a:t>
            </a:r>
            <a:r>
              <a:rPr lang="en-GB" dirty="0" err="1" smtClean="0"/>
              <a:t>хөгжлийн</a:t>
            </a:r>
            <a:r>
              <a:rPr lang="en-GB" dirty="0" smtClean="0"/>
              <a:t> </a:t>
            </a:r>
            <a:r>
              <a:rPr lang="en-GB" dirty="0" err="1" smtClean="0"/>
              <a:t>сангийн</a:t>
            </a:r>
            <a:r>
              <a:rPr lang="en-GB" dirty="0" smtClean="0"/>
              <a:t> </a:t>
            </a:r>
            <a:r>
              <a:rPr lang="en-GB" dirty="0" err="1" smtClean="0"/>
              <a:t>төслийн</a:t>
            </a:r>
            <a:r>
              <a:rPr lang="en-GB" dirty="0" smtClean="0"/>
              <a:t> </a:t>
            </a:r>
            <a:r>
              <a:rPr lang="en-GB" dirty="0" err="1" smtClean="0"/>
              <a:t>хүрээнд</a:t>
            </a:r>
            <a:r>
              <a:rPr lang="en-GB" dirty="0" smtClean="0"/>
              <a:t> </a:t>
            </a:r>
            <a:r>
              <a:rPr lang="en-GB" dirty="0" err="1" smtClean="0"/>
              <a:t>хоёр</a:t>
            </a:r>
            <a:r>
              <a:rPr lang="en-GB" dirty="0" smtClean="0"/>
              <a:t> </a:t>
            </a:r>
            <a:r>
              <a:rPr lang="en-GB" dirty="0" err="1" smtClean="0"/>
              <a:t>тендерт</a:t>
            </a:r>
            <a:r>
              <a:rPr lang="en-GB" dirty="0" smtClean="0"/>
              <a:t> </a:t>
            </a:r>
            <a:r>
              <a:rPr lang="en-GB" dirty="0" err="1" smtClean="0"/>
              <a:t>ялж</a:t>
            </a:r>
            <a:r>
              <a:rPr lang="en-GB" dirty="0" smtClean="0"/>
              <a:t>, </a:t>
            </a:r>
            <a:r>
              <a:rPr lang="en-GB" dirty="0" err="1" smtClean="0"/>
              <a:t>Дархан-Уул</a:t>
            </a:r>
            <a:r>
              <a:rPr lang="en-GB" dirty="0" smtClean="0"/>
              <a:t> </a:t>
            </a:r>
            <a:r>
              <a:rPr lang="en-GB" dirty="0" err="1" smtClean="0"/>
              <a:t>болон</a:t>
            </a:r>
            <a:r>
              <a:rPr lang="en-GB" dirty="0" smtClean="0"/>
              <a:t> </a:t>
            </a:r>
            <a:r>
              <a:rPr lang="en-GB" dirty="0" err="1" smtClean="0"/>
              <a:t>Орхон</a:t>
            </a:r>
            <a:r>
              <a:rPr lang="en-GB" dirty="0" smtClean="0"/>
              <a:t> </a:t>
            </a:r>
            <a:r>
              <a:rPr lang="en-GB" dirty="0" err="1" smtClean="0"/>
              <a:t>аймгуудад</a:t>
            </a:r>
            <a:r>
              <a:rPr lang="en-GB" dirty="0" smtClean="0"/>
              <a:t> </a:t>
            </a:r>
            <a:r>
              <a:rPr lang="en-GB" dirty="0" err="1" smtClean="0"/>
              <a:t>бичил</a:t>
            </a:r>
            <a:r>
              <a:rPr lang="en-GB" dirty="0" smtClean="0"/>
              <a:t> </a:t>
            </a:r>
            <a:r>
              <a:rPr lang="en-GB" dirty="0" err="1" smtClean="0"/>
              <a:t>санхүүгийн</a:t>
            </a:r>
            <a:r>
              <a:rPr lang="en-GB" dirty="0" smtClean="0"/>
              <a:t> </a:t>
            </a:r>
            <a:r>
              <a:rPr lang="en-GB" dirty="0" err="1" smtClean="0"/>
              <a:t>үйлчилгээгээ</a:t>
            </a:r>
            <a:r>
              <a:rPr lang="en-GB" dirty="0" smtClean="0"/>
              <a:t> </a:t>
            </a:r>
            <a:r>
              <a:rPr lang="en-GB" dirty="0" err="1" smtClean="0"/>
              <a:t>хүргэж</a:t>
            </a:r>
            <a:r>
              <a:rPr lang="en-GB" dirty="0" smtClean="0"/>
              <a:t> </a:t>
            </a:r>
            <a:r>
              <a:rPr lang="en-GB" dirty="0" err="1" smtClean="0"/>
              <a:t>эхлэв</a:t>
            </a:r>
            <a:r>
              <a:rPr lang="en-GB" dirty="0" smtClean="0"/>
              <a:t>.</a:t>
            </a:r>
            <a:endParaRPr lang="en-US" dirty="0" smtClean="0"/>
          </a:p>
          <a:p>
            <a:pPr>
              <a:buNone/>
            </a:pPr>
            <a:r>
              <a:rPr lang="en-GB" dirty="0" smtClean="0"/>
              <a:t>2005-12</a:t>
            </a:r>
            <a:endParaRPr lang="en-US" dirty="0" smtClean="0"/>
          </a:p>
          <a:p>
            <a:pPr>
              <a:buNone/>
            </a:pPr>
            <a:r>
              <a:rPr lang="en-GB" dirty="0" err="1" smtClean="0"/>
              <a:t>Төв</a:t>
            </a:r>
            <a:r>
              <a:rPr lang="en-GB" dirty="0" smtClean="0"/>
              <a:t> </a:t>
            </a:r>
            <a:r>
              <a:rPr lang="en-GB" dirty="0" err="1" smtClean="0"/>
              <a:t>удирдлага</a:t>
            </a:r>
            <a:r>
              <a:rPr lang="en-GB" dirty="0" smtClean="0"/>
              <a:t> </a:t>
            </a:r>
            <a:r>
              <a:rPr lang="en-GB" dirty="0" err="1" smtClean="0"/>
              <a:t>болон</a:t>
            </a:r>
            <a:r>
              <a:rPr lang="en-GB" dirty="0" smtClean="0"/>
              <a:t> </a:t>
            </a:r>
            <a:r>
              <a:rPr lang="en-GB" dirty="0" err="1" smtClean="0"/>
              <a:t>орон</a:t>
            </a:r>
            <a:r>
              <a:rPr lang="en-GB" dirty="0" smtClean="0"/>
              <a:t> </a:t>
            </a:r>
            <a:r>
              <a:rPr lang="en-GB" dirty="0" err="1" smtClean="0"/>
              <a:t>нутгийн</a:t>
            </a:r>
            <a:r>
              <a:rPr lang="en-GB" dirty="0" smtClean="0"/>
              <a:t> </a:t>
            </a:r>
            <a:r>
              <a:rPr lang="en-GB" dirty="0" err="1" smtClean="0"/>
              <a:t>бусад</a:t>
            </a:r>
            <a:r>
              <a:rPr lang="en-GB" dirty="0" smtClean="0"/>
              <a:t> </a:t>
            </a:r>
            <a:r>
              <a:rPr lang="en-GB" dirty="0" err="1" smtClean="0"/>
              <a:t>бүх</a:t>
            </a:r>
            <a:r>
              <a:rPr lang="en-GB" dirty="0" smtClean="0"/>
              <a:t> </a:t>
            </a:r>
            <a:r>
              <a:rPr lang="en-GB" dirty="0" err="1" smtClean="0"/>
              <a:t>салбар</a:t>
            </a:r>
            <a:r>
              <a:rPr lang="en-GB" dirty="0" smtClean="0"/>
              <a:t> </a:t>
            </a:r>
            <a:r>
              <a:rPr lang="en-GB" dirty="0" err="1" smtClean="0"/>
              <a:t>нэгжүүд</a:t>
            </a:r>
            <a:r>
              <a:rPr lang="en-GB" dirty="0" smtClean="0"/>
              <a:t> </a:t>
            </a:r>
            <a:r>
              <a:rPr lang="en-GB" dirty="0" err="1" smtClean="0"/>
              <a:t>Онлайн</a:t>
            </a:r>
            <a:r>
              <a:rPr lang="en-GB" dirty="0" smtClean="0"/>
              <a:t> </a:t>
            </a:r>
            <a:r>
              <a:rPr lang="en-GB" dirty="0" err="1" smtClean="0"/>
              <a:t>сүлжээнд</a:t>
            </a:r>
            <a:r>
              <a:rPr lang="en-GB" dirty="0" smtClean="0"/>
              <a:t> </a:t>
            </a:r>
            <a:r>
              <a:rPr lang="en-GB" dirty="0" err="1" smtClean="0"/>
              <a:t>хамрагдав</a:t>
            </a:r>
            <a:r>
              <a:rPr lang="en-GB" dirty="0" smtClean="0"/>
              <a:t>.</a:t>
            </a:r>
            <a:endParaRPr lang="en-US" dirty="0" smtClean="0"/>
          </a:p>
          <a:p>
            <a:pPr>
              <a:buNone/>
            </a:pPr>
            <a:r>
              <a:rPr lang="en-GB" dirty="0" smtClean="0"/>
              <a:t>2006-02</a:t>
            </a:r>
            <a:endParaRPr lang="en-US" dirty="0" smtClean="0"/>
          </a:p>
          <a:p>
            <a:pPr>
              <a:buNone/>
            </a:pPr>
            <a:r>
              <a:rPr lang="en-GB" dirty="0" err="1" smtClean="0"/>
              <a:t>Капитрон</a:t>
            </a:r>
            <a:r>
              <a:rPr lang="en-GB" dirty="0" smtClean="0"/>
              <a:t> </a:t>
            </a:r>
            <a:r>
              <a:rPr lang="en-GB" dirty="0" err="1" smtClean="0"/>
              <a:t>банк</a:t>
            </a:r>
            <a:r>
              <a:rPr lang="en-GB" dirty="0" smtClean="0"/>
              <a:t> </a:t>
            </a:r>
            <a:r>
              <a:rPr lang="en-GB" dirty="0" err="1" smtClean="0"/>
              <a:t>нь</a:t>
            </a:r>
            <a:r>
              <a:rPr lang="en-GB" dirty="0" smtClean="0"/>
              <a:t> </a:t>
            </a:r>
            <a:r>
              <a:rPr lang="en-GB" dirty="0" err="1" smtClean="0"/>
              <a:t>Интер</a:t>
            </a:r>
            <a:r>
              <a:rPr lang="en-GB" dirty="0" smtClean="0"/>
              <a:t> </a:t>
            </a:r>
            <a:r>
              <a:rPr lang="en-GB" dirty="0" err="1" smtClean="0"/>
              <a:t>банкийг</a:t>
            </a:r>
            <a:r>
              <a:rPr lang="en-GB" dirty="0" smtClean="0"/>
              <a:t> </a:t>
            </a:r>
            <a:r>
              <a:rPr lang="en-GB" dirty="0" err="1" smtClean="0"/>
              <a:t>худалдаж</a:t>
            </a:r>
            <a:r>
              <a:rPr lang="en-GB" dirty="0" smtClean="0"/>
              <a:t> </a:t>
            </a:r>
            <a:r>
              <a:rPr lang="en-GB" dirty="0" err="1" smtClean="0"/>
              <a:t>авсан</a:t>
            </a:r>
            <a:r>
              <a:rPr lang="en-GB" dirty="0" smtClean="0"/>
              <a:t> </a:t>
            </a:r>
            <a:r>
              <a:rPr lang="en-GB" dirty="0" err="1" smtClean="0"/>
              <a:t>нь</a:t>
            </a:r>
            <a:r>
              <a:rPr lang="en-GB" dirty="0" smtClean="0"/>
              <a:t> </a:t>
            </a:r>
            <a:r>
              <a:rPr lang="en-GB" dirty="0" err="1" smtClean="0"/>
              <a:t>Монгол</a:t>
            </a:r>
            <a:r>
              <a:rPr lang="en-GB" dirty="0" smtClean="0"/>
              <a:t> </a:t>
            </a:r>
            <a:r>
              <a:rPr lang="en-GB" dirty="0" err="1" smtClean="0"/>
              <a:t>улсын</a:t>
            </a:r>
            <a:r>
              <a:rPr lang="en-GB" dirty="0" smtClean="0"/>
              <a:t> </a:t>
            </a:r>
            <a:r>
              <a:rPr lang="en-GB" dirty="0" err="1" smtClean="0"/>
              <a:t>банкны</a:t>
            </a:r>
            <a:r>
              <a:rPr lang="en-GB" dirty="0" smtClean="0"/>
              <a:t> </a:t>
            </a:r>
            <a:r>
              <a:rPr lang="en-GB" dirty="0" err="1" smtClean="0"/>
              <a:t>салбарын</a:t>
            </a:r>
            <a:r>
              <a:rPr lang="en-GB" dirty="0" smtClean="0"/>
              <a:t> </a:t>
            </a:r>
            <a:r>
              <a:rPr lang="en-GB" dirty="0" err="1" smtClean="0"/>
              <a:t>түүхэнд</a:t>
            </a:r>
            <a:r>
              <a:rPr lang="en-GB" dirty="0" smtClean="0"/>
              <a:t> </a:t>
            </a:r>
            <a:r>
              <a:rPr lang="en-GB" dirty="0" err="1" smtClean="0"/>
              <a:t>анхны</a:t>
            </a:r>
            <a:r>
              <a:rPr lang="en-GB" dirty="0" smtClean="0"/>
              <a:t> </a:t>
            </a:r>
            <a:r>
              <a:rPr lang="en-GB" dirty="0" err="1" smtClean="0"/>
              <a:t>нэгдэх</a:t>
            </a:r>
            <a:r>
              <a:rPr lang="en-GB" dirty="0" smtClean="0"/>
              <a:t> </a:t>
            </a:r>
            <a:r>
              <a:rPr lang="en-GB" dirty="0" err="1" smtClean="0"/>
              <a:t>процесс</a:t>
            </a:r>
            <a:r>
              <a:rPr lang="en-GB" dirty="0" smtClean="0"/>
              <a:t> </a:t>
            </a:r>
            <a:r>
              <a:rPr lang="en-GB" dirty="0" err="1" smtClean="0"/>
              <a:t>болов</a:t>
            </a:r>
            <a:r>
              <a:rPr lang="en-GB" dirty="0" smtClean="0"/>
              <a:t>.</a:t>
            </a:r>
            <a:endParaRPr lang="en-US" dirty="0" smtClean="0"/>
          </a:p>
          <a:p>
            <a:pPr>
              <a:buNone/>
            </a:pPr>
            <a:r>
              <a:rPr lang="en-GB" dirty="0" smtClean="0"/>
              <a:t>2006-03</a:t>
            </a:r>
            <a:endParaRPr lang="en-US" dirty="0" smtClean="0"/>
          </a:p>
          <a:p>
            <a:pPr>
              <a:buNone/>
            </a:pPr>
            <a:r>
              <a:rPr lang="en-GB" dirty="0" err="1" smtClean="0"/>
              <a:t>Монгол</a:t>
            </a:r>
            <a:r>
              <a:rPr lang="en-GB" dirty="0" smtClean="0"/>
              <a:t> </a:t>
            </a:r>
            <a:r>
              <a:rPr lang="en-GB" dirty="0" err="1" smtClean="0"/>
              <a:t>улсын</a:t>
            </a:r>
            <a:r>
              <a:rPr lang="en-GB" dirty="0" smtClean="0"/>
              <a:t> </a:t>
            </a:r>
            <a:r>
              <a:rPr lang="en-GB" dirty="0" err="1" smtClean="0"/>
              <a:t>Засгийн</a:t>
            </a:r>
            <a:r>
              <a:rPr lang="en-GB" dirty="0" smtClean="0"/>
              <a:t> </a:t>
            </a:r>
            <a:r>
              <a:rPr lang="en-GB" dirty="0" err="1" smtClean="0"/>
              <a:t>газар</a:t>
            </a:r>
            <a:r>
              <a:rPr lang="en-GB" dirty="0" smtClean="0"/>
              <a:t>, </a:t>
            </a:r>
            <a:r>
              <a:rPr lang="en-GB" dirty="0" err="1" smtClean="0"/>
              <a:t>Япон</a:t>
            </a:r>
            <a:r>
              <a:rPr lang="en-GB" dirty="0" smtClean="0"/>
              <a:t> </a:t>
            </a:r>
            <a:r>
              <a:rPr lang="en-GB" dirty="0" err="1" smtClean="0"/>
              <a:t>улсын</a:t>
            </a:r>
            <a:r>
              <a:rPr lang="en-GB" dirty="0" smtClean="0"/>
              <a:t> </a:t>
            </a:r>
            <a:r>
              <a:rPr lang="en-GB" dirty="0" err="1" smtClean="0"/>
              <a:t>Засгийн</a:t>
            </a:r>
            <a:r>
              <a:rPr lang="en-GB" dirty="0" smtClean="0"/>
              <a:t> </a:t>
            </a:r>
            <a:r>
              <a:rPr lang="en-GB" dirty="0" err="1" smtClean="0"/>
              <a:t>газрын</a:t>
            </a:r>
            <a:r>
              <a:rPr lang="en-GB" dirty="0" smtClean="0"/>
              <a:t> </a:t>
            </a:r>
            <a:r>
              <a:rPr lang="en-GB" dirty="0" err="1" smtClean="0"/>
              <a:t>хэлэлцээр</a:t>
            </a:r>
            <a:r>
              <a:rPr lang="en-GB" dirty="0" smtClean="0"/>
              <a:t> </a:t>
            </a:r>
            <a:r>
              <a:rPr lang="en-GB" dirty="0" err="1" smtClean="0"/>
              <a:t>дээр</a:t>
            </a:r>
            <a:r>
              <a:rPr lang="en-GB" dirty="0" smtClean="0"/>
              <a:t> </a:t>
            </a:r>
            <a:r>
              <a:rPr lang="en-GB" dirty="0" err="1" smtClean="0"/>
              <a:t>үндэслэн</a:t>
            </a:r>
            <a:r>
              <a:rPr lang="en-GB" dirty="0" smtClean="0"/>
              <a:t> </a:t>
            </a:r>
            <a:r>
              <a:rPr lang="en-GB" dirty="0" err="1" smtClean="0"/>
              <a:t>Япон</a:t>
            </a:r>
            <a:r>
              <a:rPr lang="en-GB" dirty="0" smtClean="0"/>
              <a:t> </a:t>
            </a:r>
            <a:r>
              <a:rPr lang="en-GB" dirty="0" err="1" smtClean="0"/>
              <a:t>улсын</a:t>
            </a:r>
            <a:r>
              <a:rPr lang="en-GB" dirty="0" smtClean="0"/>
              <a:t> </a:t>
            </a:r>
            <a:r>
              <a:rPr lang="en-GB" dirty="0" err="1" smtClean="0"/>
              <a:t>Олон</a:t>
            </a:r>
            <a:r>
              <a:rPr lang="en-GB" dirty="0" smtClean="0"/>
              <a:t> </a:t>
            </a:r>
            <a:r>
              <a:rPr lang="en-GB" dirty="0" err="1" smtClean="0"/>
              <a:t>улсын</a:t>
            </a:r>
            <a:r>
              <a:rPr lang="en-GB" dirty="0" smtClean="0"/>
              <a:t> </a:t>
            </a:r>
            <a:r>
              <a:rPr lang="en-GB" dirty="0" err="1" smtClean="0"/>
              <a:t>хамтрын</a:t>
            </a:r>
            <a:r>
              <a:rPr lang="en-GB" dirty="0" smtClean="0"/>
              <a:t> </a:t>
            </a:r>
            <a:r>
              <a:rPr lang="en-GB" dirty="0" err="1" smtClean="0"/>
              <a:t>ажилллагааны</a:t>
            </a:r>
            <a:r>
              <a:rPr lang="en-GB" dirty="0" smtClean="0"/>
              <a:t> </a:t>
            </a:r>
            <a:r>
              <a:rPr lang="en-GB" dirty="0" err="1" smtClean="0"/>
              <a:t>банк</a:t>
            </a:r>
            <a:r>
              <a:rPr lang="en-GB" dirty="0" smtClean="0"/>
              <a:t> /JBIC/-</a:t>
            </a:r>
            <a:r>
              <a:rPr lang="en-GB" dirty="0" err="1" smtClean="0"/>
              <a:t>ны</a:t>
            </a:r>
            <a:r>
              <a:rPr lang="en-GB" dirty="0" smtClean="0"/>
              <a:t> </a:t>
            </a:r>
            <a:r>
              <a:rPr lang="en-GB" dirty="0" err="1" smtClean="0"/>
              <a:t>хөнгөлөлттэй</a:t>
            </a:r>
            <a:r>
              <a:rPr lang="en-GB" dirty="0" smtClean="0"/>
              <a:t> </a:t>
            </a:r>
            <a:r>
              <a:rPr lang="en-GB" dirty="0" err="1" smtClean="0"/>
              <a:t>зээлийн</a:t>
            </a:r>
            <a:r>
              <a:rPr lang="en-GB" dirty="0" smtClean="0"/>
              <a:t> </a:t>
            </a:r>
            <a:r>
              <a:rPr lang="en-GB" dirty="0" err="1" smtClean="0"/>
              <a:t>хэрэгжүүлэгч</a:t>
            </a:r>
            <a:r>
              <a:rPr lang="en-GB" dirty="0" smtClean="0"/>
              <a:t> </a:t>
            </a:r>
            <a:r>
              <a:rPr lang="en-GB" dirty="0" err="1" smtClean="0"/>
              <a:t>банкаар</a:t>
            </a:r>
            <a:r>
              <a:rPr lang="en-GB" dirty="0" smtClean="0"/>
              <a:t> </a:t>
            </a:r>
            <a:r>
              <a:rPr lang="en-GB" dirty="0" err="1" smtClean="0"/>
              <a:t>шалгарав</a:t>
            </a:r>
            <a:r>
              <a:rPr lang="en-GB" dirty="0" smtClean="0"/>
              <a:t>.</a:t>
            </a:r>
            <a:endParaRPr lang="en-US" dirty="0" smtClean="0"/>
          </a:p>
          <a:p>
            <a:pPr>
              <a:buNone/>
            </a:pPr>
            <a:r>
              <a:rPr lang="en-GB" dirty="0" smtClean="0"/>
              <a:t>2007-12</a:t>
            </a:r>
            <a:endParaRPr lang="en-US" dirty="0" smtClean="0"/>
          </a:p>
          <a:p>
            <a:pPr>
              <a:buNone/>
            </a:pPr>
            <a:r>
              <a:rPr lang="en-GB" dirty="0" err="1" smtClean="0"/>
              <a:t>Капитрон</a:t>
            </a:r>
            <a:r>
              <a:rPr lang="en-GB" dirty="0" smtClean="0"/>
              <a:t> </a:t>
            </a:r>
            <a:r>
              <a:rPr lang="en-GB" dirty="0" err="1" smtClean="0"/>
              <a:t>банкны</a:t>
            </a:r>
            <a:r>
              <a:rPr lang="en-GB" dirty="0" smtClean="0"/>
              <a:t> </a:t>
            </a:r>
            <a:r>
              <a:rPr lang="en-GB" dirty="0" err="1" smtClean="0"/>
              <a:t>нийт</a:t>
            </a:r>
            <a:r>
              <a:rPr lang="en-GB" dirty="0" smtClean="0"/>
              <a:t> </a:t>
            </a:r>
            <a:r>
              <a:rPr lang="en-GB" dirty="0" err="1" smtClean="0"/>
              <a:t>актив</a:t>
            </a:r>
            <a:r>
              <a:rPr lang="en-GB" dirty="0" smtClean="0"/>
              <a:t> 100 </a:t>
            </a:r>
            <a:r>
              <a:rPr lang="en-GB" dirty="0" err="1" smtClean="0"/>
              <a:t>тэрбум</a:t>
            </a:r>
            <a:r>
              <a:rPr lang="en-GB" dirty="0" smtClean="0"/>
              <a:t> </a:t>
            </a:r>
            <a:r>
              <a:rPr lang="en-GB" dirty="0" err="1" smtClean="0"/>
              <a:t>төгрөгт</a:t>
            </a:r>
            <a:r>
              <a:rPr lang="en-GB" dirty="0" smtClean="0"/>
              <a:t> </a:t>
            </a:r>
            <a:r>
              <a:rPr lang="en-GB" dirty="0" err="1" smtClean="0"/>
              <a:t>хүрэв</a:t>
            </a:r>
            <a:r>
              <a:rPr lang="en-GB" dirty="0" smtClean="0"/>
              <a:t>.</a:t>
            </a:r>
            <a:endParaRPr lang="en-US" dirty="0" smtClean="0"/>
          </a:p>
          <a:p>
            <a:pPr>
              <a:buNone/>
            </a:pPr>
            <a:endParaRPr lang="en-US" dirty="0"/>
          </a:p>
        </p:txBody>
      </p:sp>
      <p:pic>
        <p:nvPicPr>
          <p:cNvPr id="4" name="Picture 3"/>
          <p:cNvPicPr/>
          <p:nvPr/>
        </p:nvPicPr>
        <p:blipFill>
          <a:blip r:embed="rId2"/>
          <a:srcRect/>
          <a:stretch>
            <a:fillRect/>
          </a:stretch>
        </p:blipFill>
        <p:spPr bwMode="auto">
          <a:xfrm>
            <a:off x="609600" y="838200"/>
            <a:ext cx="3810000" cy="990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b="1" dirty="0"/>
          </a:p>
        </p:txBody>
      </p:sp>
      <p:sp>
        <p:nvSpPr>
          <p:cNvPr id="3" name="Content Placeholder 2"/>
          <p:cNvSpPr>
            <a:spLocks noGrp="1"/>
          </p:cNvSpPr>
          <p:nvPr>
            <p:ph idx="1"/>
          </p:nvPr>
        </p:nvSpPr>
        <p:spPr/>
        <p:txBody>
          <a:bodyPr>
            <a:normAutofit fontScale="47500" lnSpcReduction="20000"/>
          </a:bodyPr>
          <a:lstStyle/>
          <a:p>
            <a:pPr>
              <a:buNone/>
            </a:pPr>
            <a:r>
              <a:rPr lang="en-GB" dirty="0" smtClean="0"/>
              <a:t>2008-04</a:t>
            </a:r>
            <a:endParaRPr lang="en-US" dirty="0" smtClean="0"/>
          </a:p>
          <a:p>
            <a:pPr>
              <a:buNone/>
            </a:pPr>
            <a:r>
              <a:rPr lang="en-GB" dirty="0" err="1" smtClean="0"/>
              <a:t>Газар</a:t>
            </a:r>
            <a:r>
              <a:rPr lang="en-GB" dirty="0" smtClean="0"/>
              <a:t> </a:t>
            </a:r>
            <a:r>
              <a:rPr lang="en-GB" dirty="0" err="1" smtClean="0"/>
              <a:t>тариалан</a:t>
            </a:r>
            <a:r>
              <a:rPr lang="en-GB" dirty="0" smtClean="0"/>
              <a:t>, </a:t>
            </a:r>
            <a:r>
              <a:rPr lang="en-GB" dirty="0" err="1" smtClean="0"/>
              <a:t>хүнсний</a:t>
            </a:r>
            <a:r>
              <a:rPr lang="en-GB" dirty="0" smtClean="0"/>
              <a:t> </a:t>
            </a:r>
            <a:r>
              <a:rPr lang="en-GB" dirty="0" err="1" smtClean="0"/>
              <a:t>ногоо</a:t>
            </a:r>
            <a:r>
              <a:rPr lang="en-GB" dirty="0" smtClean="0"/>
              <a:t> </a:t>
            </a:r>
            <a:r>
              <a:rPr lang="en-GB" dirty="0" err="1" smtClean="0"/>
              <a:t>болон</a:t>
            </a:r>
            <a:r>
              <a:rPr lang="en-GB" dirty="0" smtClean="0"/>
              <a:t> </a:t>
            </a:r>
            <a:r>
              <a:rPr lang="en-GB" dirty="0" err="1" smtClean="0"/>
              <a:t>мал</a:t>
            </a:r>
            <a:r>
              <a:rPr lang="en-GB" dirty="0" smtClean="0"/>
              <a:t> </a:t>
            </a:r>
            <a:r>
              <a:rPr lang="en-GB" dirty="0" err="1" smtClean="0"/>
              <a:t>аж</a:t>
            </a:r>
            <a:r>
              <a:rPr lang="en-GB" dirty="0" smtClean="0"/>
              <a:t> </a:t>
            </a:r>
            <a:r>
              <a:rPr lang="en-GB" dirty="0" err="1" smtClean="0"/>
              <a:t>ахуй</a:t>
            </a:r>
            <a:r>
              <a:rPr lang="en-GB" dirty="0" smtClean="0"/>
              <a:t> </a:t>
            </a:r>
            <a:r>
              <a:rPr lang="en-GB" dirty="0" err="1" smtClean="0"/>
              <a:t>эрхлэгчдэд</a:t>
            </a:r>
            <a:r>
              <a:rPr lang="en-GB" dirty="0" smtClean="0"/>
              <a:t> </a:t>
            </a:r>
            <a:r>
              <a:rPr lang="en-GB" dirty="0" err="1" smtClean="0"/>
              <a:t>зээлийн</a:t>
            </a:r>
            <a:r>
              <a:rPr lang="en-GB" dirty="0" smtClean="0"/>
              <a:t> </a:t>
            </a:r>
            <a:r>
              <a:rPr lang="en-GB" dirty="0" err="1" smtClean="0"/>
              <a:t>хүүгийн</a:t>
            </a:r>
            <a:r>
              <a:rPr lang="en-GB" dirty="0" smtClean="0"/>
              <a:t> </a:t>
            </a:r>
            <a:r>
              <a:rPr lang="en-GB" dirty="0" err="1" smtClean="0"/>
              <a:t>татаас</a:t>
            </a:r>
            <a:r>
              <a:rPr lang="en-GB" dirty="0" smtClean="0"/>
              <a:t> </a:t>
            </a:r>
            <a:r>
              <a:rPr lang="en-GB" dirty="0" err="1" smtClean="0"/>
              <a:t>олгох</a:t>
            </a:r>
            <a:r>
              <a:rPr lang="en-GB" dirty="0" smtClean="0"/>
              <a:t> </a:t>
            </a:r>
            <a:r>
              <a:rPr lang="en-GB" dirty="0" err="1" smtClean="0"/>
              <a:t>хөтөлбөрийг</a:t>
            </a:r>
            <a:r>
              <a:rPr lang="en-GB" dirty="0" smtClean="0"/>
              <a:t> </a:t>
            </a:r>
            <a:r>
              <a:rPr lang="en-GB" dirty="0" err="1" smtClean="0"/>
              <a:t>Монгол</a:t>
            </a:r>
            <a:r>
              <a:rPr lang="en-GB" dirty="0" smtClean="0"/>
              <a:t> </a:t>
            </a:r>
            <a:r>
              <a:rPr lang="en-GB" dirty="0" err="1" smtClean="0"/>
              <a:t>улсын</a:t>
            </a:r>
            <a:r>
              <a:rPr lang="en-GB" dirty="0" smtClean="0"/>
              <a:t> </a:t>
            </a:r>
            <a:r>
              <a:rPr lang="en-GB" dirty="0" err="1" smtClean="0"/>
              <a:t>Хүнс</a:t>
            </a:r>
            <a:r>
              <a:rPr lang="en-GB" dirty="0" smtClean="0"/>
              <a:t>, </a:t>
            </a:r>
            <a:r>
              <a:rPr lang="en-GB" dirty="0" err="1" smtClean="0"/>
              <a:t>Хөдөө</a:t>
            </a:r>
            <a:r>
              <a:rPr lang="en-GB" dirty="0" smtClean="0"/>
              <a:t> </a:t>
            </a:r>
            <a:r>
              <a:rPr lang="en-GB" dirty="0" err="1" smtClean="0"/>
              <a:t>Аж</a:t>
            </a:r>
            <a:r>
              <a:rPr lang="en-GB" dirty="0" smtClean="0"/>
              <a:t> </a:t>
            </a:r>
            <a:r>
              <a:rPr lang="en-GB" dirty="0" err="1" smtClean="0"/>
              <a:t>Ахуйн</a:t>
            </a:r>
            <a:r>
              <a:rPr lang="en-GB" dirty="0" smtClean="0"/>
              <a:t> </a:t>
            </a:r>
            <a:r>
              <a:rPr lang="en-GB" dirty="0" err="1" smtClean="0"/>
              <a:t>Яам</a:t>
            </a:r>
            <a:r>
              <a:rPr lang="en-GB" dirty="0" smtClean="0"/>
              <a:t> </a:t>
            </a:r>
            <a:r>
              <a:rPr lang="en-GB" dirty="0" err="1" smtClean="0"/>
              <a:t>болон</a:t>
            </a:r>
            <a:r>
              <a:rPr lang="en-GB" dirty="0" smtClean="0"/>
              <a:t> </a:t>
            </a:r>
            <a:r>
              <a:rPr lang="en-GB" dirty="0" err="1" smtClean="0"/>
              <a:t>Сангийн</a:t>
            </a:r>
            <a:r>
              <a:rPr lang="en-GB" dirty="0" smtClean="0"/>
              <a:t> </a:t>
            </a:r>
            <a:r>
              <a:rPr lang="en-GB" dirty="0" err="1" smtClean="0"/>
              <a:t>Яамтай</a:t>
            </a:r>
            <a:r>
              <a:rPr lang="en-GB" dirty="0" smtClean="0"/>
              <a:t> </a:t>
            </a:r>
            <a:r>
              <a:rPr lang="en-GB" dirty="0" err="1" smtClean="0"/>
              <a:t>хамтран</a:t>
            </a:r>
            <a:r>
              <a:rPr lang="en-GB" dirty="0" smtClean="0"/>
              <a:t> </a:t>
            </a:r>
            <a:r>
              <a:rPr lang="en-GB" dirty="0" err="1" smtClean="0"/>
              <a:t>хэрэгжүүлж</a:t>
            </a:r>
            <a:r>
              <a:rPr lang="en-GB" dirty="0" smtClean="0"/>
              <a:t> </a:t>
            </a:r>
            <a:r>
              <a:rPr lang="en-GB" dirty="0" err="1" smtClean="0"/>
              <a:t>эхэллээ</a:t>
            </a:r>
            <a:r>
              <a:rPr lang="en-GB" dirty="0" smtClean="0"/>
              <a:t>.</a:t>
            </a:r>
            <a:endParaRPr lang="en-US" dirty="0" smtClean="0"/>
          </a:p>
          <a:p>
            <a:pPr>
              <a:buNone/>
            </a:pPr>
            <a:r>
              <a:rPr lang="en-GB" dirty="0" smtClean="0"/>
              <a:t>2008-06</a:t>
            </a:r>
            <a:endParaRPr lang="en-US" dirty="0" smtClean="0"/>
          </a:p>
          <a:p>
            <a:pPr>
              <a:buNone/>
            </a:pPr>
            <a:r>
              <a:rPr lang="en-GB" dirty="0" err="1" smtClean="0"/>
              <a:t>Интернэт</a:t>
            </a:r>
            <a:r>
              <a:rPr lang="en-GB" dirty="0" smtClean="0"/>
              <a:t> </a:t>
            </a:r>
            <a:r>
              <a:rPr lang="en-GB" dirty="0" err="1" smtClean="0"/>
              <a:t>банкны</a:t>
            </a:r>
            <a:r>
              <a:rPr lang="en-GB" dirty="0" smtClean="0"/>
              <a:t> </a:t>
            </a:r>
            <a:r>
              <a:rPr lang="en-GB" dirty="0" err="1" smtClean="0"/>
              <a:t>үйлчилгээгээ</a:t>
            </a:r>
            <a:r>
              <a:rPr lang="en-GB" dirty="0" smtClean="0"/>
              <a:t> </a:t>
            </a:r>
            <a:r>
              <a:rPr lang="en-GB" dirty="0" err="1" smtClean="0"/>
              <a:t>гүйлгээ</a:t>
            </a:r>
            <a:r>
              <a:rPr lang="en-GB" dirty="0" smtClean="0"/>
              <a:t> </a:t>
            </a:r>
            <a:r>
              <a:rPr lang="en-GB" dirty="0" err="1" smtClean="0"/>
              <a:t>хийх</a:t>
            </a:r>
            <a:r>
              <a:rPr lang="en-GB" dirty="0" smtClean="0"/>
              <a:t> </a:t>
            </a:r>
            <a:r>
              <a:rPr lang="en-GB" dirty="0" err="1" smtClean="0"/>
              <a:t>бололцоотой</a:t>
            </a:r>
            <a:r>
              <a:rPr lang="en-GB" dirty="0" smtClean="0"/>
              <a:t> </a:t>
            </a:r>
            <a:r>
              <a:rPr lang="en-GB" dirty="0" err="1" smtClean="0"/>
              <a:t>болгож</a:t>
            </a:r>
            <a:r>
              <a:rPr lang="en-GB" dirty="0" smtClean="0"/>
              <a:t> </a:t>
            </a:r>
            <a:r>
              <a:rPr lang="en-GB" dirty="0" err="1" smtClean="0"/>
              <a:t>өргөтгөлөө</a:t>
            </a:r>
            <a:r>
              <a:rPr lang="en-GB" dirty="0" smtClean="0"/>
              <a:t>.</a:t>
            </a:r>
            <a:endParaRPr lang="en-US" dirty="0" smtClean="0"/>
          </a:p>
          <a:p>
            <a:pPr>
              <a:buNone/>
            </a:pPr>
            <a:r>
              <a:rPr lang="mn-MN" dirty="0" smtClean="0"/>
              <a:t>2008-12</a:t>
            </a:r>
            <a:endParaRPr lang="en-US" dirty="0" smtClean="0"/>
          </a:p>
          <a:p>
            <a:pPr>
              <a:buNone/>
            </a:pPr>
            <a:r>
              <a:rPr lang="en-GB" dirty="0" err="1" smtClean="0"/>
              <a:t>Орон</a:t>
            </a:r>
            <a:r>
              <a:rPr lang="en-GB" dirty="0" smtClean="0"/>
              <a:t> </a:t>
            </a:r>
            <a:r>
              <a:rPr lang="en-GB" dirty="0" err="1" smtClean="0"/>
              <a:t>нутгийн</a:t>
            </a:r>
            <a:r>
              <a:rPr lang="en-GB" dirty="0" smtClean="0"/>
              <a:t> </a:t>
            </a:r>
            <a:r>
              <a:rPr lang="en-GB" dirty="0" err="1" smtClean="0"/>
              <a:t>салбар</a:t>
            </a:r>
            <a:r>
              <a:rPr lang="en-GB" dirty="0" smtClean="0"/>
              <a:t> </a:t>
            </a:r>
            <a:r>
              <a:rPr lang="en-GB" dirty="0" err="1" smtClean="0"/>
              <a:t>нэгжүүд</a:t>
            </a:r>
            <a:r>
              <a:rPr lang="en-GB" dirty="0" smtClean="0"/>
              <a:t> </a:t>
            </a:r>
            <a:r>
              <a:rPr lang="en-GB" dirty="0" err="1" smtClean="0"/>
              <a:t>МoneyGram-ийн</a:t>
            </a:r>
            <a:r>
              <a:rPr lang="en-GB" dirty="0" smtClean="0"/>
              <a:t> </a:t>
            </a:r>
            <a:r>
              <a:rPr lang="en-GB" dirty="0" err="1" smtClean="0"/>
              <a:t>үйлчилгээг</a:t>
            </a:r>
            <a:r>
              <a:rPr lang="en-GB" dirty="0" smtClean="0"/>
              <a:t> </a:t>
            </a:r>
            <a:r>
              <a:rPr lang="en-GB" dirty="0" err="1" smtClean="0"/>
              <a:t>онлайн</a:t>
            </a:r>
            <a:r>
              <a:rPr lang="en-GB" dirty="0" smtClean="0"/>
              <a:t> </a:t>
            </a:r>
            <a:r>
              <a:rPr lang="en-GB" dirty="0" err="1" smtClean="0"/>
              <a:t>горимд</a:t>
            </a:r>
            <a:r>
              <a:rPr lang="en-GB" dirty="0" smtClean="0"/>
              <a:t> </a:t>
            </a:r>
            <a:r>
              <a:rPr lang="en-GB" dirty="0" err="1" smtClean="0"/>
              <a:t>гүйцэтгэдэг</a:t>
            </a:r>
            <a:r>
              <a:rPr lang="en-GB" dirty="0" smtClean="0"/>
              <a:t> </a:t>
            </a:r>
            <a:r>
              <a:rPr lang="en-GB" dirty="0" err="1" smtClean="0"/>
              <a:t>болов</a:t>
            </a:r>
            <a:r>
              <a:rPr lang="en-GB" dirty="0" smtClean="0"/>
              <a:t>.</a:t>
            </a:r>
            <a:endParaRPr lang="en-US" dirty="0" smtClean="0"/>
          </a:p>
          <a:p>
            <a:pPr>
              <a:buNone/>
            </a:pPr>
            <a:r>
              <a:rPr lang="en-GB" dirty="0" smtClean="0"/>
              <a:t>2009-02</a:t>
            </a:r>
            <a:endParaRPr lang="en-US" dirty="0" smtClean="0"/>
          </a:p>
          <a:p>
            <a:pPr>
              <a:buNone/>
            </a:pPr>
            <a:r>
              <a:rPr lang="en-GB" dirty="0" err="1" smtClean="0"/>
              <a:t>Банк</a:t>
            </a:r>
            <a:r>
              <a:rPr lang="en-GB" dirty="0" smtClean="0"/>
              <a:t> </a:t>
            </a:r>
            <a:r>
              <a:rPr lang="en-GB" dirty="0" err="1" smtClean="0"/>
              <a:t>хадгаламж</a:t>
            </a:r>
            <a:r>
              <a:rPr lang="en-GB" dirty="0" smtClean="0"/>
              <a:t> </a:t>
            </a:r>
            <a:r>
              <a:rPr lang="en-GB" dirty="0" err="1" smtClean="0"/>
              <a:t>эзэмшигчдийнхээ</a:t>
            </a:r>
            <a:r>
              <a:rPr lang="en-GB" dirty="0" smtClean="0"/>
              <a:t> </a:t>
            </a:r>
            <a:r>
              <a:rPr lang="en-GB" dirty="0" err="1" smtClean="0"/>
              <a:t>дунд</a:t>
            </a:r>
            <a:r>
              <a:rPr lang="en-GB" dirty="0" smtClean="0"/>
              <a:t> </a:t>
            </a:r>
            <a:r>
              <a:rPr lang="en-GB" dirty="0" err="1" smtClean="0"/>
              <a:t>сугалаат</a:t>
            </a:r>
            <a:r>
              <a:rPr lang="en-GB" dirty="0" smtClean="0"/>
              <a:t>, </a:t>
            </a:r>
            <a:r>
              <a:rPr lang="en-GB" dirty="0" err="1" smtClean="0"/>
              <a:t>урамшуулал</a:t>
            </a:r>
            <a:r>
              <a:rPr lang="en-GB" dirty="0" smtClean="0"/>
              <a:t> </a:t>
            </a:r>
            <a:r>
              <a:rPr lang="en-GB" dirty="0" err="1" smtClean="0"/>
              <a:t>зохион</a:t>
            </a:r>
            <a:r>
              <a:rPr lang="en-GB" dirty="0" smtClean="0"/>
              <a:t> </a:t>
            </a:r>
            <a:r>
              <a:rPr lang="en-GB" dirty="0" err="1" smtClean="0"/>
              <a:t>байгуулж</a:t>
            </a:r>
            <a:r>
              <a:rPr lang="en-GB" dirty="0" smtClean="0"/>
              <a:t>, </a:t>
            </a:r>
            <a:r>
              <a:rPr lang="en-GB" dirty="0" err="1" smtClean="0"/>
              <a:t>нийт</a:t>
            </a:r>
            <a:r>
              <a:rPr lang="en-GB" dirty="0" smtClean="0"/>
              <a:t> 24 </a:t>
            </a:r>
            <a:r>
              <a:rPr lang="en-GB" dirty="0" err="1" smtClean="0"/>
              <a:t>хадгаламж</a:t>
            </a:r>
            <a:r>
              <a:rPr lang="en-GB" dirty="0" smtClean="0"/>
              <a:t> </a:t>
            </a:r>
            <a:r>
              <a:rPr lang="en-GB" dirty="0" err="1" smtClean="0"/>
              <a:t>эзэмшигчдэд</a:t>
            </a:r>
            <a:r>
              <a:rPr lang="en-GB" dirty="0" smtClean="0"/>
              <a:t> </a:t>
            </a:r>
            <a:r>
              <a:rPr lang="en-GB" dirty="0" err="1" smtClean="0"/>
              <a:t>орон</a:t>
            </a:r>
            <a:r>
              <a:rPr lang="en-GB" dirty="0" smtClean="0"/>
              <a:t> </a:t>
            </a:r>
            <a:r>
              <a:rPr lang="en-GB" dirty="0" err="1" smtClean="0"/>
              <a:t>сууц</a:t>
            </a:r>
            <a:r>
              <a:rPr lang="en-GB" dirty="0" smtClean="0"/>
              <a:t>, </a:t>
            </a:r>
            <a:r>
              <a:rPr lang="en-GB" dirty="0" err="1" smtClean="0"/>
              <a:t>гадаад</a:t>
            </a:r>
            <a:r>
              <a:rPr lang="en-GB" dirty="0" smtClean="0"/>
              <a:t> </a:t>
            </a:r>
            <a:r>
              <a:rPr lang="en-GB" dirty="0" err="1" smtClean="0"/>
              <a:t>улсад</a:t>
            </a:r>
            <a:r>
              <a:rPr lang="en-GB" dirty="0" smtClean="0"/>
              <a:t> </a:t>
            </a:r>
            <a:r>
              <a:rPr lang="en-GB" dirty="0" err="1" smtClean="0"/>
              <a:t>аялах</a:t>
            </a:r>
            <a:r>
              <a:rPr lang="en-GB" dirty="0" smtClean="0"/>
              <a:t> </a:t>
            </a:r>
            <a:r>
              <a:rPr lang="en-GB" dirty="0" err="1" smtClean="0"/>
              <a:t>эрхийн</a:t>
            </a:r>
            <a:r>
              <a:rPr lang="en-GB" dirty="0" smtClean="0"/>
              <a:t> </a:t>
            </a:r>
            <a:r>
              <a:rPr lang="en-GB" dirty="0" err="1" smtClean="0"/>
              <a:t>бичиг</a:t>
            </a:r>
            <a:r>
              <a:rPr lang="en-GB" dirty="0" smtClean="0"/>
              <a:t>, </a:t>
            </a:r>
            <a:r>
              <a:rPr lang="en-GB" dirty="0" err="1" smtClean="0"/>
              <a:t>мөнгөн</a:t>
            </a:r>
            <a:r>
              <a:rPr lang="en-GB" dirty="0" smtClean="0"/>
              <a:t> </a:t>
            </a:r>
            <a:r>
              <a:rPr lang="en-GB" dirty="0" err="1" smtClean="0"/>
              <a:t>шагналыг</a:t>
            </a:r>
            <a:r>
              <a:rPr lang="en-GB" dirty="0" smtClean="0"/>
              <a:t> </a:t>
            </a:r>
            <a:r>
              <a:rPr lang="en-GB" dirty="0" err="1" smtClean="0"/>
              <a:t>олгов</a:t>
            </a:r>
            <a:r>
              <a:rPr lang="en-GB" dirty="0" smtClean="0"/>
              <a:t>.</a:t>
            </a:r>
            <a:endParaRPr lang="en-US" dirty="0" smtClean="0"/>
          </a:p>
          <a:p>
            <a:pPr>
              <a:buNone/>
            </a:pPr>
            <a:r>
              <a:rPr lang="en-GB" dirty="0" smtClean="0"/>
              <a:t>2009-04</a:t>
            </a:r>
            <a:endParaRPr lang="en-US" dirty="0" smtClean="0"/>
          </a:p>
          <a:p>
            <a:pPr>
              <a:buNone/>
            </a:pPr>
            <a:r>
              <a:rPr lang="en-GB" dirty="0" err="1" smtClean="0"/>
              <a:t>Сэлэнгэ</a:t>
            </a:r>
            <a:r>
              <a:rPr lang="en-GB" dirty="0" smtClean="0"/>
              <a:t> </a:t>
            </a:r>
            <a:r>
              <a:rPr lang="en-GB" dirty="0" err="1" smtClean="0"/>
              <a:t>аймгийн</a:t>
            </a:r>
            <a:r>
              <a:rPr lang="en-GB" dirty="0" smtClean="0"/>
              <a:t> </a:t>
            </a:r>
            <a:r>
              <a:rPr lang="en-GB" dirty="0" err="1" smtClean="0"/>
              <a:t>Сайхан</a:t>
            </a:r>
            <a:r>
              <a:rPr lang="en-GB" dirty="0" smtClean="0"/>
              <a:t> </a:t>
            </a:r>
            <a:r>
              <a:rPr lang="en-GB" dirty="0" err="1" smtClean="0"/>
              <a:t>сумын</a:t>
            </a:r>
            <a:r>
              <a:rPr lang="en-GB" dirty="0" smtClean="0"/>
              <a:t> </a:t>
            </a:r>
            <a:r>
              <a:rPr lang="en-GB" dirty="0" err="1" smtClean="0"/>
              <a:t>Номгон</a:t>
            </a:r>
            <a:r>
              <a:rPr lang="en-GB" dirty="0" smtClean="0"/>
              <a:t> </a:t>
            </a:r>
            <a:r>
              <a:rPr lang="en-GB" dirty="0" err="1" smtClean="0"/>
              <a:t>тосгонд</a:t>
            </a:r>
            <a:r>
              <a:rPr lang="en-GB" dirty="0" smtClean="0"/>
              <a:t> </a:t>
            </a:r>
            <a:r>
              <a:rPr lang="en-GB" dirty="0" err="1" smtClean="0"/>
              <a:t>шинэ</a:t>
            </a:r>
            <a:r>
              <a:rPr lang="en-GB" dirty="0" smtClean="0"/>
              <a:t> </a:t>
            </a:r>
            <a:r>
              <a:rPr lang="en-GB" dirty="0" err="1" smtClean="0"/>
              <a:t>тооцооны</a:t>
            </a:r>
            <a:r>
              <a:rPr lang="en-GB" dirty="0" smtClean="0"/>
              <a:t> </a:t>
            </a:r>
            <a:r>
              <a:rPr lang="en-GB" dirty="0" err="1" smtClean="0"/>
              <a:t>төвөө</a:t>
            </a:r>
            <a:r>
              <a:rPr lang="en-GB" dirty="0" smtClean="0"/>
              <a:t> </a:t>
            </a:r>
            <a:r>
              <a:rPr lang="en-GB" dirty="0" err="1" smtClean="0"/>
              <a:t>нээн</a:t>
            </a:r>
            <a:r>
              <a:rPr lang="en-GB" dirty="0" smtClean="0"/>
              <a:t>, </a:t>
            </a:r>
            <a:r>
              <a:rPr lang="en-GB" dirty="0" err="1" smtClean="0"/>
              <a:t>үйл</a:t>
            </a:r>
            <a:r>
              <a:rPr lang="en-GB" dirty="0" smtClean="0"/>
              <a:t> </a:t>
            </a:r>
            <a:r>
              <a:rPr lang="en-GB" dirty="0" err="1" smtClean="0"/>
              <a:t>ажиллагаагаа</a:t>
            </a:r>
            <a:r>
              <a:rPr lang="en-GB" dirty="0" smtClean="0"/>
              <a:t> </a:t>
            </a:r>
            <a:r>
              <a:rPr lang="en-GB" dirty="0" err="1" smtClean="0"/>
              <a:t>явуулж</a:t>
            </a:r>
            <a:r>
              <a:rPr lang="en-GB" dirty="0" smtClean="0"/>
              <a:t> </a:t>
            </a:r>
            <a:r>
              <a:rPr lang="en-GB" dirty="0" err="1" smtClean="0"/>
              <a:t>эхэллээ</a:t>
            </a:r>
            <a:r>
              <a:rPr lang="en-GB" dirty="0" smtClean="0"/>
              <a:t>.</a:t>
            </a:r>
            <a:endParaRPr lang="en-US" dirty="0" smtClean="0"/>
          </a:p>
          <a:p>
            <a:pPr>
              <a:buNone/>
            </a:pPr>
            <a:r>
              <a:rPr lang="en-GB" dirty="0" smtClean="0"/>
              <a:t>2009-07</a:t>
            </a:r>
            <a:endParaRPr lang="en-US" dirty="0" smtClean="0"/>
          </a:p>
          <a:p>
            <a:pPr>
              <a:buNone/>
            </a:pPr>
            <a:r>
              <a:rPr lang="en-GB" dirty="0" smtClean="0"/>
              <a:t>МУ-</a:t>
            </a:r>
            <a:r>
              <a:rPr lang="en-GB" dirty="0" err="1" smtClean="0"/>
              <a:t>ын</a:t>
            </a:r>
            <a:r>
              <a:rPr lang="en-GB" dirty="0" smtClean="0"/>
              <a:t> ХХААХҮЯ, НЗДТГ-</a:t>
            </a:r>
            <a:r>
              <a:rPr lang="en-GB" dirty="0" err="1" smtClean="0"/>
              <a:t>тай</a:t>
            </a:r>
            <a:r>
              <a:rPr lang="en-GB" dirty="0" smtClean="0"/>
              <a:t> </a:t>
            </a:r>
            <a:r>
              <a:rPr lang="en-GB" dirty="0" err="1" smtClean="0"/>
              <a:t>хамтран</a:t>
            </a:r>
            <a:r>
              <a:rPr lang="en-GB" dirty="0" smtClean="0"/>
              <a:t> ЖДҮ-</a:t>
            </a:r>
            <a:r>
              <a:rPr lang="en-GB" dirty="0" err="1" smtClean="0"/>
              <a:t>ийг</a:t>
            </a:r>
            <a:r>
              <a:rPr lang="en-GB" dirty="0" smtClean="0"/>
              <a:t> </a:t>
            </a:r>
            <a:r>
              <a:rPr lang="en-GB" dirty="0" err="1" smtClean="0"/>
              <a:t>дэмжих</a:t>
            </a:r>
            <a:r>
              <a:rPr lang="en-GB" dirty="0" smtClean="0"/>
              <a:t> </a:t>
            </a:r>
            <a:r>
              <a:rPr lang="en-GB" dirty="0" err="1" smtClean="0"/>
              <a:t>хөтөлбөрийн</a:t>
            </a:r>
            <a:r>
              <a:rPr lang="en-GB" dirty="0" smtClean="0"/>
              <a:t> </a:t>
            </a:r>
            <a:r>
              <a:rPr lang="en-GB" dirty="0" err="1" smtClean="0"/>
              <a:t>дамжуулан</a:t>
            </a:r>
            <a:r>
              <a:rPr lang="en-GB" dirty="0" smtClean="0"/>
              <a:t> </a:t>
            </a:r>
            <a:r>
              <a:rPr lang="en-GB" dirty="0" err="1" smtClean="0"/>
              <a:t>хэрэгжүүлэгч</a:t>
            </a:r>
            <a:r>
              <a:rPr lang="en-GB" dirty="0" smtClean="0"/>
              <a:t> </a:t>
            </a:r>
            <a:r>
              <a:rPr lang="en-GB" dirty="0" err="1" smtClean="0"/>
              <a:t>банкаар</a:t>
            </a:r>
            <a:r>
              <a:rPr lang="en-GB" dirty="0" smtClean="0"/>
              <a:t> </a:t>
            </a:r>
            <a:r>
              <a:rPr lang="en-GB" dirty="0" err="1" smtClean="0"/>
              <a:t>шалгарав</a:t>
            </a:r>
            <a:r>
              <a:rPr lang="en-GB" dirty="0" smtClean="0"/>
              <a:t>.</a:t>
            </a:r>
            <a:endParaRPr lang="en-US" dirty="0" smtClean="0"/>
          </a:p>
          <a:p>
            <a:pPr>
              <a:buNone/>
            </a:pPr>
            <a:r>
              <a:rPr lang="en-GB" dirty="0" smtClean="0"/>
              <a:t>2009-12</a:t>
            </a:r>
            <a:endParaRPr lang="en-US" dirty="0" smtClean="0"/>
          </a:p>
          <a:p>
            <a:pPr>
              <a:buNone/>
            </a:pPr>
            <a:r>
              <a:rPr lang="en-GB" dirty="0" err="1" smtClean="0"/>
              <a:t>Капитрон</a:t>
            </a:r>
            <a:r>
              <a:rPr lang="en-GB" dirty="0" smtClean="0"/>
              <a:t> </a:t>
            </a:r>
            <a:r>
              <a:rPr lang="en-GB" dirty="0" err="1" smtClean="0"/>
              <a:t>банк</a:t>
            </a:r>
            <a:r>
              <a:rPr lang="en-GB" dirty="0" smtClean="0"/>
              <a:t> </a:t>
            </a:r>
            <a:r>
              <a:rPr lang="en-GB" dirty="0" err="1" smtClean="0"/>
              <a:t>нь</a:t>
            </a:r>
            <a:r>
              <a:rPr lang="en-GB" dirty="0" smtClean="0"/>
              <a:t> Thomson Reuters </a:t>
            </a:r>
            <a:r>
              <a:rPr lang="en-GB" dirty="0" err="1" smtClean="0"/>
              <a:t>агентлаг</a:t>
            </a:r>
            <a:r>
              <a:rPr lang="en-GB" dirty="0" smtClean="0"/>
              <a:t>, </a:t>
            </a:r>
            <a:r>
              <a:rPr lang="en-GB" dirty="0" err="1" smtClean="0"/>
              <a:t>Монголын</a:t>
            </a:r>
            <a:r>
              <a:rPr lang="en-GB" dirty="0" smtClean="0"/>
              <a:t> </a:t>
            </a:r>
            <a:r>
              <a:rPr lang="en-GB" dirty="0" err="1" smtClean="0"/>
              <a:t>санхүүгийн</a:t>
            </a:r>
            <a:r>
              <a:rPr lang="en-GB" dirty="0" smtClean="0"/>
              <a:t>  </a:t>
            </a:r>
            <a:r>
              <a:rPr lang="en-GB" dirty="0" err="1" smtClean="0"/>
              <a:t>зах</a:t>
            </a:r>
            <a:r>
              <a:rPr lang="en-GB" dirty="0" smtClean="0"/>
              <a:t> </a:t>
            </a:r>
            <a:r>
              <a:rPr lang="en-GB" dirty="0" err="1" smtClean="0"/>
              <a:t>зээлийн</a:t>
            </a:r>
            <a:r>
              <a:rPr lang="en-GB" dirty="0" smtClean="0"/>
              <a:t> </a:t>
            </a:r>
            <a:r>
              <a:rPr lang="en-GB" dirty="0" err="1" smtClean="0"/>
              <a:t>холбооноос</a:t>
            </a:r>
            <a:r>
              <a:rPr lang="en-GB" dirty="0" smtClean="0"/>
              <a:t> </a:t>
            </a:r>
            <a:r>
              <a:rPr lang="en-GB" dirty="0" err="1" smtClean="0"/>
              <a:t>шалгаруулдаг</a:t>
            </a:r>
            <a:r>
              <a:rPr lang="en-GB" dirty="0" smtClean="0"/>
              <a:t> "UBIBOR contribution contest" </a:t>
            </a:r>
            <a:r>
              <a:rPr lang="en-GB" dirty="0" err="1" smtClean="0"/>
              <a:t>шалгаруулалтын</a:t>
            </a:r>
            <a:r>
              <a:rPr lang="en-GB" dirty="0" smtClean="0"/>
              <a:t> "Best Spread" </a:t>
            </a:r>
            <a:r>
              <a:rPr lang="en-GB" dirty="0" err="1" smtClean="0"/>
              <a:t>номинацийн</a:t>
            </a:r>
            <a:r>
              <a:rPr lang="en-GB" dirty="0" smtClean="0"/>
              <a:t> </a:t>
            </a:r>
            <a:r>
              <a:rPr lang="en-GB" dirty="0" err="1" smtClean="0"/>
              <a:t>ялагч</a:t>
            </a:r>
            <a:r>
              <a:rPr lang="en-GB" dirty="0" smtClean="0"/>
              <a:t> </a:t>
            </a:r>
            <a:r>
              <a:rPr lang="en-GB" dirty="0" err="1" smtClean="0"/>
              <a:t>болов</a:t>
            </a:r>
            <a:r>
              <a:rPr lang="en-GB" dirty="0" smtClean="0"/>
              <a:t>. /</a:t>
            </a:r>
            <a:r>
              <a:rPr lang="en-GB" dirty="0" err="1" smtClean="0"/>
              <a:t>хамгийн</a:t>
            </a:r>
            <a:r>
              <a:rPr lang="en-GB" dirty="0" smtClean="0"/>
              <a:t> </a:t>
            </a:r>
            <a:r>
              <a:rPr lang="en-GB" dirty="0" err="1" smtClean="0"/>
              <a:t>бодитой</a:t>
            </a:r>
            <a:r>
              <a:rPr lang="en-GB" dirty="0" smtClean="0"/>
              <a:t> </a:t>
            </a:r>
            <a:r>
              <a:rPr lang="en-GB" dirty="0" err="1" smtClean="0"/>
              <a:t>ханшаар</a:t>
            </a:r>
            <a:r>
              <a:rPr lang="en-GB" dirty="0" smtClean="0"/>
              <a:t> </a:t>
            </a:r>
            <a:r>
              <a:rPr lang="en-GB" dirty="0" err="1" smtClean="0"/>
              <a:t>ажиллагч</a:t>
            </a:r>
            <a:r>
              <a:rPr lang="en-GB" dirty="0" smtClean="0"/>
              <a:t> </a:t>
            </a:r>
            <a:r>
              <a:rPr lang="en-GB" dirty="0" err="1" smtClean="0"/>
              <a:t>банк</a:t>
            </a:r>
            <a:r>
              <a:rPr lang="en-GB" dirty="0" smtClean="0"/>
              <a:t>/</a:t>
            </a:r>
            <a:endParaRPr lang="en-US" dirty="0" smtClean="0"/>
          </a:p>
          <a:p>
            <a:pPr>
              <a:buNone/>
            </a:pPr>
            <a:r>
              <a:rPr lang="en-GB" dirty="0" smtClean="0"/>
              <a:t>2010-04</a:t>
            </a:r>
            <a:endParaRPr lang="en-US" dirty="0" smtClean="0"/>
          </a:p>
          <a:p>
            <a:pPr>
              <a:buNone/>
            </a:pPr>
            <a:r>
              <a:rPr lang="en-GB" dirty="0" err="1" smtClean="0"/>
              <a:t>Капитрон</a:t>
            </a:r>
            <a:r>
              <a:rPr lang="en-GB" dirty="0" smtClean="0"/>
              <a:t> </a:t>
            </a:r>
            <a:r>
              <a:rPr lang="en-GB" dirty="0" err="1" smtClean="0"/>
              <a:t>банк</a:t>
            </a:r>
            <a:r>
              <a:rPr lang="en-GB" dirty="0" smtClean="0"/>
              <a:t> </a:t>
            </a:r>
            <a:r>
              <a:rPr lang="en-GB" dirty="0" err="1" smtClean="0"/>
              <a:t>нь</a:t>
            </a:r>
            <a:r>
              <a:rPr lang="en-GB" dirty="0" smtClean="0"/>
              <a:t> </a:t>
            </a:r>
            <a:r>
              <a:rPr lang="en-GB" dirty="0" err="1" smtClean="0"/>
              <a:t>өөрийн</a:t>
            </a:r>
            <a:r>
              <a:rPr lang="en-GB" dirty="0" smtClean="0"/>
              <a:t> </a:t>
            </a:r>
            <a:r>
              <a:rPr lang="en-GB" dirty="0" err="1" smtClean="0"/>
              <a:t>нөр</a:t>
            </a:r>
            <a:r>
              <a:rPr lang="en-GB" dirty="0" smtClean="0"/>
              <a:t> </a:t>
            </a:r>
            <a:r>
              <a:rPr lang="en-GB" dirty="0" err="1" smtClean="0"/>
              <a:t>их</a:t>
            </a:r>
            <a:r>
              <a:rPr lang="en-GB" dirty="0" smtClean="0"/>
              <a:t> </a:t>
            </a:r>
            <a:r>
              <a:rPr lang="en-GB" dirty="0" err="1" smtClean="0"/>
              <a:t>хичээл</a:t>
            </a:r>
            <a:r>
              <a:rPr lang="en-GB" dirty="0" smtClean="0"/>
              <a:t> </a:t>
            </a:r>
            <a:r>
              <a:rPr lang="en-GB" dirty="0" err="1" smtClean="0"/>
              <a:t>зүтгэл</a:t>
            </a:r>
            <a:r>
              <a:rPr lang="en-GB" dirty="0" smtClean="0"/>
              <a:t>, </a:t>
            </a:r>
            <a:r>
              <a:rPr lang="en-GB" dirty="0" err="1" smtClean="0"/>
              <a:t>үйл</a:t>
            </a:r>
            <a:r>
              <a:rPr lang="en-GB" dirty="0" smtClean="0"/>
              <a:t> </a:t>
            </a:r>
            <a:r>
              <a:rPr lang="en-GB" dirty="0" err="1" smtClean="0"/>
              <a:t>ажиллагаа</a:t>
            </a:r>
            <a:r>
              <a:rPr lang="en-GB" dirty="0" smtClean="0"/>
              <a:t>, </a:t>
            </a:r>
            <a:r>
              <a:rPr lang="en-GB" dirty="0" err="1" smtClean="0"/>
              <a:t>хамтын</a:t>
            </a:r>
            <a:r>
              <a:rPr lang="en-GB" dirty="0" smtClean="0"/>
              <a:t> </a:t>
            </a:r>
            <a:r>
              <a:rPr lang="en-GB" dirty="0" err="1" smtClean="0"/>
              <a:t>бүтээлээрээ</a:t>
            </a:r>
            <a:r>
              <a:rPr lang="en-GB" dirty="0" smtClean="0"/>
              <a:t> </a:t>
            </a:r>
            <a:r>
              <a:rPr lang="en-GB" dirty="0" err="1" smtClean="0"/>
              <a:t>арилжааны</a:t>
            </a:r>
            <a:r>
              <a:rPr lang="en-GB" dirty="0" smtClean="0"/>
              <a:t> </a:t>
            </a:r>
            <a:r>
              <a:rPr lang="en-GB" dirty="0" err="1" smtClean="0"/>
              <a:t>бусад</a:t>
            </a:r>
            <a:r>
              <a:rPr lang="en-GB" dirty="0" smtClean="0"/>
              <a:t> </a:t>
            </a:r>
            <a:r>
              <a:rPr lang="en-GB" dirty="0" err="1" smtClean="0"/>
              <a:t>банкуудтай</a:t>
            </a:r>
            <a:r>
              <a:rPr lang="en-GB" dirty="0" smtClean="0"/>
              <a:t> </a:t>
            </a:r>
            <a:r>
              <a:rPr lang="en-GB" dirty="0" err="1" smtClean="0"/>
              <a:t>өрсөлдөн</a:t>
            </a:r>
            <a:r>
              <a:rPr lang="en-GB" dirty="0" smtClean="0"/>
              <a:t> 2009 </a:t>
            </a:r>
            <a:r>
              <a:rPr lang="en-GB" dirty="0" err="1" smtClean="0"/>
              <a:t>оны</a:t>
            </a:r>
            <a:r>
              <a:rPr lang="en-GB" b="1" dirty="0" smtClean="0"/>
              <a:t> “ТОП -5”</a:t>
            </a:r>
            <a:r>
              <a:rPr lang="en-GB" dirty="0" smtClean="0"/>
              <a:t> </a:t>
            </a:r>
            <a:r>
              <a:rPr lang="en-GB" dirty="0" err="1" smtClean="0"/>
              <a:t>банкаар</a:t>
            </a:r>
            <a:r>
              <a:rPr lang="en-GB" dirty="0" smtClean="0"/>
              <a:t> </a:t>
            </a:r>
            <a:r>
              <a:rPr lang="en-GB" dirty="0" err="1" smtClean="0"/>
              <a:t>шалгарлаа</a:t>
            </a:r>
            <a:r>
              <a:rPr lang="en-GB" dirty="0" smtClean="0"/>
              <a:t>.</a:t>
            </a:r>
            <a:endParaRPr lang="en-US" dirty="0" smtClean="0"/>
          </a:p>
          <a:p>
            <a:pPr>
              <a:buNone/>
            </a:pPr>
            <a:endParaRPr lang="en-US" dirty="0"/>
          </a:p>
        </p:txBody>
      </p:sp>
      <p:pic>
        <p:nvPicPr>
          <p:cNvPr id="4" name="Picture 3"/>
          <p:cNvPicPr/>
          <p:nvPr/>
        </p:nvPicPr>
        <p:blipFill>
          <a:blip r:embed="rId2"/>
          <a:srcRect/>
          <a:stretch>
            <a:fillRect/>
          </a:stretch>
        </p:blipFill>
        <p:spPr bwMode="auto">
          <a:xfrm>
            <a:off x="609600" y="838200"/>
            <a:ext cx="3810000" cy="990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GB" b="1" dirty="0" err="1" smtClean="0"/>
              <a:t>Бүтэц</a:t>
            </a:r>
            <a:r>
              <a:rPr lang="en-GB" b="1" dirty="0" smtClean="0"/>
              <a:t> </a:t>
            </a:r>
            <a:r>
              <a:rPr lang="en-GB" b="1" dirty="0" err="1" smtClean="0"/>
              <a:t>зохион</a:t>
            </a:r>
            <a:r>
              <a:rPr lang="en-GB" b="1" dirty="0" smtClean="0"/>
              <a:t> </a:t>
            </a:r>
            <a:r>
              <a:rPr lang="en-GB" b="1" dirty="0" err="1" smtClean="0"/>
              <a:t>байгуулалт</a:t>
            </a:r>
            <a:endParaRPr lang="en-US" dirty="0" smtClean="0"/>
          </a:p>
          <a:p>
            <a:pPr>
              <a:buNone/>
            </a:pPr>
            <a:r>
              <a:rPr lang="mn-MN" dirty="0" smtClean="0"/>
              <a:t> </a:t>
            </a:r>
            <a:endParaRPr lang="en-US" dirty="0" smtClean="0"/>
          </a:p>
          <a:p>
            <a:endParaRPr lang="en-US" dirty="0"/>
          </a:p>
        </p:txBody>
      </p:sp>
      <p:pic>
        <p:nvPicPr>
          <p:cNvPr id="4" name="Picture 3"/>
          <p:cNvPicPr/>
          <p:nvPr/>
        </p:nvPicPr>
        <p:blipFill>
          <a:blip r:embed="rId2" cstate="print"/>
          <a:srcRect/>
          <a:stretch>
            <a:fillRect/>
          </a:stretch>
        </p:blipFill>
        <p:spPr bwMode="auto">
          <a:xfrm>
            <a:off x="1371600" y="2438400"/>
            <a:ext cx="5731510" cy="366536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85000" lnSpcReduction="10000"/>
          </a:bodyPr>
          <a:lstStyle/>
          <a:p>
            <a:pPr>
              <a:buNone/>
            </a:pPr>
            <a:r>
              <a:rPr lang="en-GB" dirty="0" smtClean="0"/>
              <a:t> </a:t>
            </a:r>
            <a:r>
              <a:rPr lang="en-GB" b="1" dirty="0" err="1" smtClean="0"/>
              <a:t>Оюутны</a:t>
            </a:r>
            <a:r>
              <a:rPr lang="en-GB" b="1" dirty="0" smtClean="0"/>
              <a:t> </a:t>
            </a:r>
            <a:r>
              <a:rPr lang="en-GB" b="1" dirty="0" err="1" smtClean="0"/>
              <a:t>дадлага</a:t>
            </a:r>
            <a:endParaRPr lang="en-US" dirty="0" smtClean="0"/>
          </a:p>
          <a:p>
            <a:pPr>
              <a:buNone/>
            </a:pPr>
            <a:r>
              <a:rPr lang="en-GB" dirty="0" err="1" smtClean="0"/>
              <a:t>Их</a:t>
            </a:r>
            <a:r>
              <a:rPr lang="en-GB" dirty="0" smtClean="0"/>
              <a:t>, </a:t>
            </a:r>
            <a:r>
              <a:rPr lang="en-GB" dirty="0" err="1" smtClean="0"/>
              <a:t>дээд</a:t>
            </a:r>
            <a:r>
              <a:rPr lang="en-GB" dirty="0" smtClean="0"/>
              <a:t> </a:t>
            </a:r>
            <a:r>
              <a:rPr lang="en-GB" dirty="0" err="1" smtClean="0"/>
              <a:t>сургуулиудад</a:t>
            </a:r>
            <a:r>
              <a:rPr lang="en-GB" dirty="0" smtClean="0"/>
              <a:t> </a:t>
            </a:r>
            <a:r>
              <a:rPr lang="en-GB" dirty="0" err="1" smtClean="0"/>
              <a:t>банк</a:t>
            </a:r>
            <a:r>
              <a:rPr lang="en-GB" dirty="0" smtClean="0"/>
              <a:t>, </a:t>
            </a:r>
            <a:r>
              <a:rPr lang="en-GB" dirty="0" err="1" smtClean="0"/>
              <a:t>санхүү</a:t>
            </a:r>
            <a:r>
              <a:rPr lang="en-GB" dirty="0" smtClean="0"/>
              <a:t>, </a:t>
            </a:r>
            <a:r>
              <a:rPr lang="en-GB" dirty="0" err="1" smtClean="0"/>
              <a:t>нягтлан</a:t>
            </a:r>
            <a:r>
              <a:rPr lang="en-GB" dirty="0" smtClean="0"/>
              <a:t> </a:t>
            </a:r>
            <a:r>
              <a:rPr lang="en-GB" dirty="0" err="1" smtClean="0"/>
              <a:t>бодох</a:t>
            </a:r>
            <a:r>
              <a:rPr lang="en-GB" dirty="0" smtClean="0"/>
              <a:t> </a:t>
            </a:r>
            <a:r>
              <a:rPr lang="en-GB" dirty="0" err="1" smtClean="0"/>
              <a:t>бүртгэлийн</a:t>
            </a:r>
            <a:r>
              <a:rPr lang="en-GB" dirty="0" smtClean="0"/>
              <a:t> </a:t>
            </a:r>
            <a:r>
              <a:rPr lang="en-GB" dirty="0" err="1" smtClean="0"/>
              <a:t>чиглэлээр</a:t>
            </a:r>
            <a:r>
              <a:rPr lang="en-GB" dirty="0" smtClean="0"/>
              <a:t> </a:t>
            </a:r>
            <a:r>
              <a:rPr lang="en-GB" dirty="0" err="1" smtClean="0"/>
              <a:t>суралцаж</a:t>
            </a:r>
            <a:r>
              <a:rPr lang="en-GB" dirty="0" smtClean="0"/>
              <a:t> </a:t>
            </a:r>
            <a:r>
              <a:rPr lang="en-GB" dirty="0" err="1" smtClean="0"/>
              <a:t>буй</a:t>
            </a:r>
            <a:r>
              <a:rPr lang="en-GB" dirty="0" smtClean="0"/>
              <a:t> </a:t>
            </a:r>
            <a:r>
              <a:rPr lang="en-GB" dirty="0" err="1" smtClean="0"/>
              <a:t>оюутан</a:t>
            </a:r>
            <a:r>
              <a:rPr lang="en-GB" dirty="0" smtClean="0"/>
              <a:t> </a:t>
            </a:r>
            <a:r>
              <a:rPr lang="en-GB" dirty="0" err="1" smtClean="0"/>
              <a:t>залуус</a:t>
            </a:r>
            <a:r>
              <a:rPr lang="en-GB" dirty="0" smtClean="0"/>
              <a:t> </a:t>
            </a:r>
            <a:r>
              <a:rPr lang="en-GB" dirty="0" err="1" smtClean="0"/>
              <a:t>Та</a:t>
            </a:r>
            <a:r>
              <a:rPr lang="en-GB" dirty="0" smtClean="0"/>
              <a:t> </a:t>
            </a:r>
            <a:r>
              <a:rPr lang="en-GB" dirty="0" err="1" smtClean="0"/>
              <a:t>бүхэнд</a:t>
            </a:r>
            <a:r>
              <a:rPr lang="en-GB" dirty="0" smtClean="0"/>
              <a:t> </a:t>
            </a:r>
            <a:r>
              <a:rPr lang="en-GB" dirty="0" err="1" smtClean="0"/>
              <a:t>өөрийн</a:t>
            </a:r>
            <a:r>
              <a:rPr lang="en-GB" dirty="0" smtClean="0"/>
              <a:t> </a:t>
            </a:r>
            <a:r>
              <a:rPr lang="en-GB" dirty="0" err="1" smtClean="0"/>
              <a:t>ур</a:t>
            </a:r>
            <a:r>
              <a:rPr lang="en-GB" dirty="0" smtClean="0"/>
              <a:t> </a:t>
            </a:r>
            <a:r>
              <a:rPr lang="en-GB" dirty="0" err="1" smtClean="0"/>
              <a:t>чадвар</a:t>
            </a:r>
            <a:r>
              <a:rPr lang="en-GB" dirty="0" smtClean="0"/>
              <a:t>, </a:t>
            </a:r>
            <a:r>
              <a:rPr lang="en-GB" dirty="0" err="1" smtClean="0"/>
              <a:t>танхимын</a:t>
            </a:r>
            <a:r>
              <a:rPr lang="en-GB" dirty="0" smtClean="0"/>
              <a:t> </a:t>
            </a:r>
            <a:r>
              <a:rPr lang="en-GB" dirty="0" err="1" smtClean="0"/>
              <a:t>сургалтаар</a:t>
            </a:r>
            <a:r>
              <a:rPr lang="en-GB" dirty="0" smtClean="0"/>
              <a:t> </a:t>
            </a:r>
            <a:r>
              <a:rPr lang="en-GB" dirty="0" err="1" smtClean="0"/>
              <a:t>олж</a:t>
            </a:r>
            <a:r>
              <a:rPr lang="en-GB" dirty="0" smtClean="0"/>
              <a:t> </a:t>
            </a:r>
            <a:r>
              <a:rPr lang="en-GB" dirty="0" err="1" smtClean="0"/>
              <a:t>авсан</a:t>
            </a:r>
            <a:r>
              <a:rPr lang="en-GB" dirty="0" smtClean="0"/>
              <a:t> </a:t>
            </a:r>
            <a:r>
              <a:rPr lang="en-GB" dirty="0" err="1" smtClean="0"/>
              <a:t>мэргэжлийн</a:t>
            </a:r>
            <a:r>
              <a:rPr lang="en-GB" dirty="0" smtClean="0"/>
              <a:t> </a:t>
            </a:r>
            <a:r>
              <a:rPr lang="en-GB" dirty="0" err="1" smtClean="0"/>
              <a:t>мэдлэг</a:t>
            </a:r>
            <a:r>
              <a:rPr lang="en-GB" dirty="0" smtClean="0"/>
              <a:t>, </a:t>
            </a:r>
            <a:r>
              <a:rPr lang="en-GB" dirty="0" err="1" smtClean="0"/>
              <a:t>мэдэгдэхүүнийг</a:t>
            </a:r>
            <a:r>
              <a:rPr lang="en-GB" dirty="0" smtClean="0"/>
              <a:t> </a:t>
            </a:r>
            <a:r>
              <a:rPr lang="en-GB" dirty="0" err="1" smtClean="0"/>
              <a:t>практикт</a:t>
            </a:r>
            <a:r>
              <a:rPr lang="en-GB" dirty="0" smtClean="0"/>
              <a:t> </a:t>
            </a:r>
            <a:r>
              <a:rPr lang="en-GB" dirty="0" err="1" smtClean="0"/>
              <a:t>батжуулах</a:t>
            </a:r>
            <a:r>
              <a:rPr lang="en-GB" dirty="0" smtClean="0"/>
              <a:t> </a:t>
            </a:r>
            <a:r>
              <a:rPr lang="en-GB" dirty="0" err="1" smtClean="0"/>
              <a:t>үүднээс</a:t>
            </a:r>
            <a:r>
              <a:rPr lang="en-GB" dirty="0" smtClean="0"/>
              <a:t> </a:t>
            </a:r>
            <a:r>
              <a:rPr lang="en-GB" dirty="0" err="1" smtClean="0"/>
              <a:t>Капитрон</a:t>
            </a:r>
            <a:r>
              <a:rPr lang="en-GB" dirty="0" smtClean="0"/>
              <a:t> </a:t>
            </a:r>
            <a:r>
              <a:rPr lang="en-GB" dirty="0" err="1" smtClean="0"/>
              <a:t>банкинд</a:t>
            </a:r>
            <a:r>
              <a:rPr lang="en-GB" dirty="0" smtClean="0"/>
              <a:t> </a:t>
            </a:r>
            <a:r>
              <a:rPr lang="en-GB" dirty="0" err="1" smtClean="0"/>
              <a:t>урт</a:t>
            </a:r>
            <a:r>
              <a:rPr lang="en-GB" dirty="0" smtClean="0"/>
              <a:t> </a:t>
            </a:r>
            <a:r>
              <a:rPr lang="en-GB" dirty="0" err="1" smtClean="0"/>
              <a:t>болон</a:t>
            </a:r>
            <a:r>
              <a:rPr lang="en-GB" dirty="0" smtClean="0"/>
              <a:t> </a:t>
            </a:r>
            <a:r>
              <a:rPr lang="en-GB" dirty="0" err="1" smtClean="0"/>
              <a:t>богино</a:t>
            </a:r>
            <a:r>
              <a:rPr lang="en-GB" dirty="0" smtClean="0"/>
              <a:t> </a:t>
            </a:r>
            <a:r>
              <a:rPr lang="en-GB" dirty="0" err="1" smtClean="0"/>
              <a:t>хугацааны</a:t>
            </a:r>
            <a:r>
              <a:rPr lang="en-GB" dirty="0" smtClean="0"/>
              <a:t> </a:t>
            </a:r>
            <a:r>
              <a:rPr lang="en-GB" dirty="0" err="1" smtClean="0"/>
              <a:t>дадлага</a:t>
            </a:r>
            <a:r>
              <a:rPr lang="en-GB" dirty="0" smtClean="0"/>
              <a:t> </a:t>
            </a:r>
            <a:r>
              <a:rPr lang="en-GB" dirty="0" err="1" smtClean="0"/>
              <a:t>хийх</a:t>
            </a:r>
            <a:r>
              <a:rPr lang="en-GB" dirty="0" smtClean="0"/>
              <a:t> </a:t>
            </a:r>
            <a:r>
              <a:rPr lang="en-GB" dirty="0" err="1" smtClean="0"/>
              <a:t>үүд</a:t>
            </a:r>
            <a:r>
              <a:rPr lang="en-GB" dirty="0" smtClean="0"/>
              <a:t> </a:t>
            </a:r>
            <a:r>
              <a:rPr lang="en-GB" dirty="0" err="1" smtClean="0"/>
              <a:t>хаалга</a:t>
            </a:r>
            <a:r>
              <a:rPr lang="en-GB" dirty="0" smtClean="0"/>
              <a:t> </a:t>
            </a:r>
            <a:r>
              <a:rPr lang="en-GB" dirty="0" err="1" smtClean="0"/>
              <a:t>нээлттэй</a:t>
            </a:r>
            <a:r>
              <a:rPr lang="en-GB" dirty="0" smtClean="0"/>
              <a:t> </a:t>
            </a:r>
            <a:r>
              <a:rPr lang="en-GB" dirty="0" err="1" smtClean="0"/>
              <a:t>байна</a:t>
            </a:r>
            <a:r>
              <a:rPr lang="en-GB" dirty="0" smtClean="0"/>
              <a:t>.</a:t>
            </a:r>
            <a:endParaRPr lang="en-US" dirty="0" smtClean="0"/>
          </a:p>
          <a:p>
            <a:pPr>
              <a:buNone/>
            </a:pPr>
            <a:r>
              <a:rPr lang="en-GB" b="1" dirty="0" err="1" smtClean="0"/>
              <a:t>Дадлага</a:t>
            </a:r>
            <a:r>
              <a:rPr lang="en-GB" b="1" dirty="0" smtClean="0"/>
              <a:t> </a:t>
            </a:r>
            <a:r>
              <a:rPr lang="en-GB" b="1" dirty="0" err="1" smtClean="0"/>
              <a:t>хийх</a:t>
            </a:r>
            <a:r>
              <a:rPr lang="en-GB" b="1" dirty="0" smtClean="0"/>
              <a:t> </a:t>
            </a:r>
            <a:r>
              <a:rPr lang="en-GB" b="1" dirty="0" err="1" smtClean="0"/>
              <a:t>оюутанд</a:t>
            </a:r>
            <a:r>
              <a:rPr lang="en-GB" b="1" dirty="0" smtClean="0"/>
              <a:t> </a:t>
            </a:r>
            <a:r>
              <a:rPr lang="en-GB" b="1" dirty="0" err="1" smtClean="0"/>
              <a:t>тавигдах</a:t>
            </a:r>
            <a:r>
              <a:rPr lang="en-GB" b="1" dirty="0" smtClean="0"/>
              <a:t> </a:t>
            </a:r>
            <a:r>
              <a:rPr lang="en-GB" b="1" dirty="0" err="1" smtClean="0"/>
              <a:t>шаардлага</a:t>
            </a:r>
            <a:endParaRPr lang="en-US" dirty="0" smtClean="0"/>
          </a:p>
          <a:p>
            <a:pPr>
              <a:buNone/>
            </a:pPr>
            <a:r>
              <a:rPr lang="en-GB" dirty="0" smtClean="0"/>
              <a:t>- </a:t>
            </a:r>
            <a:r>
              <a:rPr lang="en-GB" dirty="0" err="1" smtClean="0"/>
              <a:t>Их</a:t>
            </a:r>
            <a:r>
              <a:rPr lang="en-GB" dirty="0" smtClean="0"/>
              <a:t>, </a:t>
            </a:r>
            <a:r>
              <a:rPr lang="en-GB" dirty="0" err="1" smtClean="0"/>
              <a:t>дээд</a:t>
            </a:r>
            <a:r>
              <a:rPr lang="en-GB" dirty="0" smtClean="0"/>
              <a:t> </a:t>
            </a:r>
            <a:r>
              <a:rPr lang="en-GB" dirty="0" err="1" smtClean="0"/>
              <a:t>сургуулийн</a:t>
            </a:r>
            <a:r>
              <a:rPr lang="en-GB" dirty="0" smtClean="0"/>
              <a:t> 4-5 </a:t>
            </a:r>
            <a:r>
              <a:rPr lang="en-GB" dirty="0" err="1" smtClean="0"/>
              <a:t>курс</a:t>
            </a:r>
            <a:r>
              <a:rPr lang="en-GB" dirty="0" smtClean="0"/>
              <a:t> </a:t>
            </a:r>
            <a:r>
              <a:rPr lang="en-GB" dirty="0" err="1" smtClean="0"/>
              <a:t>буюу</a:t>
            </a:r>
            <a:r>
              <a:rPr lang="en-GB" dirty="0" smtClean="0"/>
              <a:t> </a:t>
            </a:r>
            <a:r>
              <a:rPr lang="en-GB" dirty="0" err="1" smtClean="0"/>
              <a:t>төгсөх</a:t>
            </a:r>
            <a:r>
              <a:rPr lang="en-GB" dirty="0" smtClean="0"/>
              <a:t> </a:t>
            </a:r>
            <a:r>
              <a:rPr lang="en-GB" dirty="0" err="1" smtClean="0"/>
              <a:t>курсын</a:t>
            </a:r>
            <a:r>
              <a:rPr lang="en-GB" dirty="0" smtClean="0"/>
              <a:t> </a:t>
            </a:r>
            <a:r>
              <a:rPr lang="en-GB" dirty="0" err="1" smtClean="0"/>
              <a:t>оюутан</a:t>
            </a:r>
            <a:r>
              <a:rPr lang="en-GB" dirty="0" smtClean="0"/>
              <a:t> </a:t>
            </a:r>
            <a:r>
              <a:rPr lang="en-GB" dirty="0" err="1" smtClean="0"/>
              <a:t>байх</a:t>
            </a:r>
            <a:endParaRPr lang="en-US" dirty="0" smtClean="0"/>
          </a:p>
          <a:p>
            <a:pPr>
              <a:buNone/>
            </a:pPr>
            <a:r>
              <a:rPr lang="en-GB" dirty="0" smtClean="0"/>
              <a:t>- </a:t>
            </a:r>
            <a:r>
              <a:rPr lang="en-GB" dirty="0" err="1" smtClean="0"/>
              <a:t>Банк</a:t>
            </a:r>
            <a:r>
              <a:rPr lang="en-GB" dirty="0" smtClean="0"/>
              <a:t>, </a:t>
            </a:r>
            <a:r>
              <a:rPr lang="en-GB" dirty="0" err="1" smtClean="0"/>
              <a:t>санхүү</a:t>
            </a:r>
            <a:r>
              <a:rPr lang="en-GB" dirty="0" smtClean="0"/>
              <a:t>, </a:t>
            </a:r>
            <a:r>
              <a:rPr lang="en-GB" dirty="0" err="1" smtClean="0"/>
              <a:t>бизнесийн</a:t>
            </a:r>
            <a:r>
              <a:rPr lang="en-GB" dirty="0" smtClean="0"/>
              <a:t> </a:t>
            </a:r>
            <a:r>
              <a:rPr lang="en-GB" dirty="0" err="1" smtClean="0"/>
              <a:t>удирдлага</a:t>
            </a:r>
            <a:r>
              <a:rPr lang="en-GB" dirty="0" smtClean="0"/>
              <a:t>, </a:t>
            </a:r>
            <a:r>
              <a:rPr lang="en-GB" dirty="0" err="1" smtClean="0"/>
              <a:t>нягтлан</a:t>
            </a:r>
            <a:r>
              <a:rPr lang="en-GB" dirty="0" smtClean="0"/>
              <a:t> </a:t>
            </a:r>
            <a:r>
              <a:rPr lang="en-GB" dirty="0" err="1" smtClean="0"/>
              <a:t>бодох</a:t>
            </a:r>
            <a:r>
              <a:rPr lang="en-GB" dirty="0" smtClean="0"/>
              <a:t> </a:t>
            </a:r>
            <a:r>
              <a:rPr lang="en-GB" dirty="0" err="1" smtClean="0"/>
              <a:t>бүртгэлийн</a:t>
            </a:r>
            <a:r>
              <a:rPr lang="en-GB" dirty="0" smtClean="0"/>
              <a:t> </a:t>
            </a:r>
            <a:r>
              <a:rPr lang="en-GB" dirty="0" err="1" smtClean="0"/>
              <a:t>чиглэлээр</a:t>
            </a:r>
            <a:r>
              <a:rPr lang="en-GB" dirty="0" smtClean="0"/>
              <a:t> </a:t>
            </a:r>
            <a:r>
              <a:rPr lang="en-GB" dirty="0" err="1" smtClean="0"/>
              <a:t>суралцаж</a:t>
            </a:r>
            <a:r>
              <a:rPr lang="en-GB" dirty="0" smtClean="0"/>
              <a:t> </a:t>
            </a:r>
            <a:r>
              <a:rPr lang="en-GB" dirty="0" err="1" smtClean="0"/>
              <a:t>байгаа</a:t>
            </a:r>
            <a:endParaRPr lang="en-US" dirty="0" smtClean="0"/>
          </a:p>
          <a:p>
            <a:pPr>
              <a:buNone/>
            </a:pPr>
            <a:r>
              <a:rPr lang="en-GB" dirty="0" smtClean="0"/>
              <a:t>- </a:t>
            </a:r>
            <a:r>
              <a:rPr lang="en-GB" dirty="0" err="1" smtClean="0"/>
              <a:t>Суралцсан</a:t>
            </a:r>
            <a:r>
              <a:rPr lang="en-GB" dirty="0" smtClean="0"/>
              <a:t> </a:t>
            </a:r>
            <a:r>
              <a:rPr lang="en-GB" dirty="0" err="1" smtClean="0"/>
              <a:t>хугацааны</a:t>
            </a:r>
            <a:r>
              <a:rPr lang="en-GB" dirty="0" smtClean="0"/>
              <a:t> </a:t>
            </a:r>
            <a:r>
              <a:rPr lang="en-GB" dirty="0" err="1" smtClean="0"/>
              <a:t>голч</a:t>
            </a:r>
            <a:r>
              <a:rPr lang="en-GB" dirty="0" smtClean="0"/>
              <a:t> </a:t>
            </a:r>
            <a:r>
              <a:rPr lang="en-GB" dirty="0" err="1" smtClean="0"/>
              <a:t>дүн</a:t>
            </a:r>
            <a:r>
              <a:rPr lang="en-GB" dirty="0" smtClean="0"/>
              <a:t> 3 </a:t>
            </a:r>
            <a:r>
              <a:rPr lang="en-GB" dirty="0" err="1" smtClean="0"/>
              <a:t>буюу</a:t>
            </a:r>
            <a:r>
              <a:rPr lang="en-GB" dirty="0" smtClean="0"/>
              <a:t> </a:t>
            </a:r>
            <a:r>
              <a:rPr lang="en-GB" dirty="0" err="1" smtClean="0"/>
              <a:t>түүнээс</a:t>
            </a:r>
            <a:r>
              <a:rPr lang="en-GB" dirty="0" smtClean="0"/>
              <a:t> </a:t>
            </a:r>
            <a:r>
              <a:rPr lang="en-GB" dirty="0" err="1" smtClean="0"/>
              <a:t>дээш</a:t>
            </a:r>
            <a:r>
              <a:rPr lang="en-GB" dirty="0" smtClean="0"/>
              <a:t> </a:t>
            </a:r>
            <a:r>
              <a:rPr lang="en-GB" dirty="0" err="1" smtClean="0"/>
              <a:t>байх</a:t>
            </a:r>
            <a:endParaRPr lang="en-US" dirty="0" smtClean="0"/>
          </a:p>
          <a:p>
            <a:pPr>
              <a:buNone/>
            </a:pPr>
            <a:endParaRPr lang="en-US" dirty="0"/>
          </a:p>
        </p:txBody>
      </p:sp>
      <p:pic>
        <p:nvPicPr>
          <p:cNvPr id="4" name="Picture 3"/>
          <p:cNvPicPr/>
          <p:nvPr/>
        </p:nvPicPr>
        <p:blipFill>
          <a:blip r:embed="rId2"/>
          <a:srcRect/>
          <a:stretch>
            <a:fillRect/>
          </a:stretch>
        </p:blipFill>
        <p:spPr bwMode="auto">
          <a:xfrm>
            <a:off x="609600" y="838200"/>
            <a:ext cx="3810000" cy="990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GB" b="1" dirty="0" err="1" smtClean="0"/>
              <a:t>Дадлага</a:t>
            </a:r>
            <a:r>
              <a:rPr lang="en-GB" b="1" dirty="0" smtClean="0"/>
              <a:t> </a:t>
            </a:r>
            <a:r>
              <a:rPr lang="en-GB" b="1" dirty="0" err="1" smtClean="0"/>
              <a:t>хийхэд</a:t>
            </a:r>
            <a:r>
              <a:rPr lang="en-GB" b="1" dirty="0" smtClean="0"/>
              <a:t> </a:t>
            </a:r>
            <a:r>
              <a:rPr lang="en-GB" b="1" dirty="0" err="1" smtClean="0"/>
              <a:t>бүрдүүлэх</a:t>
            </a:r>
            <a:r>
              <a:rPr lang="en-GB" b="1" dirty="0" smtClean="0"/>
              <a:t> </a:t>
            </a:r>
            <a:r>
              <a:rPr lang="en-GB" b="1" dirty="0" err="1" smtClean="0"/>
              <a:t>материал</a:t>
            </a:r>
            <a:r>
              <a:rPr lang="en-GB" b="1" dirty="0" smtClean="0"/>
              <a:t> </a:t>
            </a:r>
            <a:endParaRPr lang="en-US" dirty="0" smtClean="0"/>
          </a:p>
          <a:p>
            <a:r>
              <a:rPr lang="en-GB" dirty="0" smtClean="0"/>
              <a:t>- </a:t>
            </a:r>
            <a:r>
              <a:rPr lang="en-GB" dirty="0" err="1" smtClean="0"/>
              <a:t>Дадлагын</a:t>
            </a:r>
            <a:r>
              <a:rPr lang="en-GB" dirty="0" smtClean="0"/>
              <a:t> </a:t>
            </a:r>
            <a:r>
              <a:rPr lang="en-GB" dirty="0" err="1" smtClean="0"/>
              <a:t>өргөдөл</a:t>
            </a:r>
            <a:endParaRPr lang="en-US" dirty="0" smtClean="0"/>
          </a:p>
          <a:p>
            <a:r>
              <a:rPr lang="en-GB" dirty="0" smtClean="0"/>
              <a:t>- </a:t>
            </a:r>
            <a:r>
              <a:rPr lang="en-GB" dirty="0" err="1" smtClean="0"/>
              <a:t>Иргэний</a:t>
            </a:r>
            <a:r>
              <a:rPr lang="en-GB" dirty="0" smtClean="0"/>
              <a:t> </a:t>
            </a:r>
            <a:r>
              <a:rPr lang="en-GB" dirty="0" err="1" smtClean="0"/>
              <a:t>үнэмлэхний</a:t>
            </a:r>
            <a:r>
              <a:rPr lang="en-GB" dirty="0" smtClean="0"/>
              <a:t> </a:t>
            </a:r>
            <a:r>
              <a:rPr lang="en-GB" dirty="0" err="1" smtClean="0"/>
              <a:t>хуулбар</a:t>
            </a:r>
            <a:endParaRPr lang="en-US" dirty="0" smtClean="0"/>
          </a:p>
          <a:p>
            <a:r>
              <a:rPr lang="en-GB" dirty="0" smtClean="0"/>
              <a:t>- </a:t>
            </a:r>
            <a:r>
              <a:rPr lang="en-GB" dirty="0" err="1" smtClean="0"/>
              <a:t>Оюутны</a:t>
            </a:r>
            <a:r>
              <a:rPr lang="en-GB" dirty="0" smtClean="0"/>
              <a:t> </a:t>
            </a:r>
            <a:r>
              <a:rPr lang="en-GB" dirty="0" err="1" smtClean="0"/>
              <a:t>үнэмлэхний</a:t>
            </a:r>
            <a:r>
              <a:rPr lang="en-GB" dirty="0" smtClean="0"/>
              <a:t> </a:t>
            </a:r>
            <a:r>
              <a:rPr lang="en-GB" dirty="0" err="1" smtClean="0"/>
              <a:t>хуулбар</a:t>
            </a:r>
            <a:endParaRPr lang="en-US" dirty="0" smtClean="0"/>
          </a:p>
          <a:p>
            <a:r>
              <a:rPr lang="en-GB" dirty="0" smtClean="0"/>
              <a:t>- </a:t>
            </a:r>
            <a:r>
              <a:rPr lang="en-GB" dirty="0" err="1" smtClean="0"/>
              <a:t>Дадлага</a:t>
            </a:r>
            <a:r>
              <a:rPr lang="en-GB" dirty="0" smtClean="0"/>
              <a:t> </a:t>
            </a:r>
            <a:r>
              <a:rPr lang="en-GB" dirty="0" err="1" smtClean="0"/>
              <a:t>хийлгэх</a:t>
            </a:r>
            <a:r>
              <a:rPr lang="en-GB" dirty="0" smtClean="0"/>
              <a:t> </a:t>
            </a:r>
            <a:r>
              <a:rPr lang="en-GB" dirty="0" err="1" smtClean="0"/>
              <a:t>тухай</a:t>
            </a:r>
            <a:r>
              <a:rPr lang="en-GB" dirty="0" smtClean="0"/>
              <a:t> </a:t>
            </a:r>
            <a:r>
              <a:rPr lang="en-GB" dirty="0" err="1" smtClean="0"/>
              <a:t>сургуулийн</a:t>
            </a:r>
            <a:r>
              <a:rPr lang="en-GB" dirty="0" smtClean="0"/>
              <a:t> </a:t>
            </a:r>
            <a:r>
              <a:rPr lang="en-GB" dirty="0" err="1" smtClean="0"/>
              <a:t>албан</a:t>
            </a:r>
            <a:r>
              <a:rPr lang="en-GB" dirty="0" smtClean="0"/>
              <a:t> </a:t>
            </a:r>
            <a:r>
              <a:rPr lang="en-GB" dirty="0" err="1" smtClean="0"/>
              <a:t>тоот</a:t>
            </a:r>
            <a:endParaRPr lang="en-US" dirty="0" smtClean="0"/>
          </a:p>
          <a:p>
            <a:r>
              <a:rPr lang="en-GB" dirty="0" smtClean="0"/>
              <a:t>- </a:t>
            </a:r>
            <a:r>
              <a:rPr lang="en-GB" dirty="0" err="1" smtClean="0"/>
              <a:t>Дадлагын</a:t>
            </a:r>
            <a:r>
              <a:rPr lang="en-GB" dirty="0" smtClean="0"/>
              <a:t> </a:t>
            </a:r>
            <a:r>
              <a:rPr lang="en-GB" dirty="0" err="1" smtClean="0"/>
              <a:t>удирдамж</a:t>
            </a:r>
            <a:r>
              <a:rPr lang="en-GB" dirty="0" smtClean="0"/>
              <a:t>, </a:t>
            </a:r>
            <a:r>
              <a:rPr lang="en-GB" dirty="0" err="1" smtClean="0"/>
              <a:t>хөтөлбөр</a:t>
            </a:r>
            <a:endParaRPr lang="en-US" dirty="0" smtClean="0"/>
          </a:p>
          <a:p>
            <a:r>
              <a:rPr lang="en-GB" dirty="0" smtClean="0"/>
              <a:t>- </a:t>
            </a:r>
            <a:r>
              <a:rPr lang="en-GB" dirty="0" err="1" smtClean="0"/>
              <a:t>Дүнгийн</a:t>
            </a:r>
            <a:r>
              <a:rPr lang="en-GB" dirty="0" smtClean="0"/>
              <a:t> </a:t>
            </a:r>
            <a:r>
              <a:rPr lang="en-GB" dirty="0" err="1" smtClean="0"/>
              <a:t>хуулбар</a:t>
            </a:r>
            <a:endParaRPr lang="en-US" dirty="0" smtClean="0"/>
          </a:p>
          <a:p>
            <a:endParaRPr lang="en-US" dirty="0"/>
          </a:p>
        </p:txBody>
      </p:sp>
      <p:pic>
        <p:nvPicPr>
          <p:cNvPr id="4" name="Picture 3"/>
          <p:cNvPicPr/>
          <p:nvPr/>
        </p:nvPicPr>
        <p:blipFill>
          <a:blip r:embed="rId2"/>
          <a:srcRect/>
          <a:stretch>
            <a:fillRect/>
          </a:stretch>
        </p:blipFill>
        <p:spPr bwMode="auto">
          <a:xfrm>
            <a:off x="609600" y="838200"/>
            <a:ext cx="3810000" cy="990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dirty="0" smtClean="0"/>
              <a:t> </a:t>
            </a:r>
            <a:r>
              <a:rPr lang="mn-MN" b="1" dirty="0" smtClean="0"/>
              <a:t>Хүчин зүйлсийн график</a:t>
            </a:r>
            <a:endParaRPr lang="en-US" dirty="0"/>
          </a:p>
        </p:txBody>
      </p:sp>
      <p:pic>
        <p:nvPicPr>
          <p:cNvPr id="4" name="Picture 3"/>
          <p:cNvPicPr/>
          <p:nvPr/>
        </p:nvPicPr>
        <p:blipFill>
          <a:blip r:embed="rId2"/>
          <a:srcRect/>
          <a:stretch>
            <a:fillRect/>
          </a:stretch>
        </p:blipFill>
        <p:spPr bwMode="auto">
          <a:xfrm>
            <a:off x="990600" y="2667000"/>
            <a:ext cx="6629400" cy="3500391"/>
          </a:xfrm>
          <a:prstGeom prst="rect">
            <a:avLst/>
          </a:prstGeom>
          <a:ln>
            <a:noFill/>
          </a:ln>
          <a:effectLst>
            <a:outerShdw blurRad="292100" dist="139700" dir="2700000" algn="tl" rotWithShape="0">
              <a:srgbClr val="333333">
                <a:alpha val="65000"/>
              </a:srgbClr>
            </a:outerShdw>
          </a:effectLst>
        </p:spPr>
      </p:pic>
      <p:pic>
        <p:nvPicPr>
          <p:cNvPr id="5" name="Picture 4"/>
          <p:cNvPicPr/>
          <p:nvPr/>
        </p:nvPicPr>
        <p:blipFill>
          <a:blip r:embed="rId3"/>
          <a:srcRect/>
          <a:stretch>
            <a:fillRect/>
          </a:stretch>
        </p:blipFill>
        <p:spPr bwMode="auto">
          <a:xfrm>
            <a:off x="609600" y="838200"/>
            <a:ext cx="3810000" cy="990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34112"/>
          </a:xfrm>
        </p:spPr>
        <p:txBody>
          <a:bodyPr>
            <a:normAutofit fontScale="90000"/>
          </a:bodyPr>
          <a:lstStyle/>
          <a:p>
            <a:endParaRPr lang="en-US" dirty="0"/>
          </a:p>
        </p:txBody>
      </p:sp>
      <p:sp>
        <p:nvSpPr>
          <p:cNvPr id="3" name="Content Placeholder 2"/>
          <p:cNvSpPr>
            <a:spLocks noGrp="1"/>
          </p:cNvSpPr>
          <p:nvPr>
            <p:ph idx="1"/>
          </p:nvPr>
        </p:nvSpPr>
        <p:spPr>
          <a:xfrm>
            <a:off x="457200" y="990600"/>
            <a:ext cx="8229600" cy="5334000"/>
          </a:xfrm>
        </p:spPr>
        <p:txBody>
          <a:bodyPr/>
          <a:lstStyle/>
          <a:p>
            <a:r>
              <a:rPr lang="mn-MN" b="1" dirty="0" smtClean="0"/>
              <a:t>Хүчин зүйл тус бүрийн график</a:t>
            </a:r>
            <a:endParaRPr lang="en-US" dirty="0" smtClean="0"/>
          </a:p>
          <a:p>
            <a:endParaRPr lang="en-US" dirty="0"/>
          </a:p>
        </p:txBody>
      </p:sp>
      <p:pic>
        <p:nvPicPr>
          <p:cNvPr id="4" name="Picture 3"/>
          <p:cNvPicPr/>
          <p:nvPr/>
        </p:nvPicPr>
        <p:blipFill>
          <a:blip r:embed="rId2"/>
          <a:srcRect/>
          <a:stretch>
            <a:fillRect/>
          </a:stretch>
        </p:blipFill>
        <p:spPr bwMode="auto">
          <a:xfrm>
            <a:off x="1447801" y="1524000"/>
            <a:ext cx="5243512" cy="49720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457200" y="1905000"/>
            <a:ext cx="8229600" cy="4389120"/>
          </a:xfrm>
        </p:spPr>
        <p:txBody>
          <a:bodyPr>
            <a:normAutofit/>
          </a:bodyPr>
          <a:lstStyle/>
          <a:p>
            <a:pPr>
              <a:buNone/>
            </a:pPr>
            <a:r>
              <a:rPr lang="mn-MN" b="1" dirty="0" smtClean="0"/>
              <a:t>Шугаман корреляцийн хамаарал</a:t>
            </a:r>
            <a:endParaRPr lang="en-US" dirty="0" smtClean="0"/>
          </a:p>
          <a:p>
            <a:pPr>
              <a:buNone/>
            </a:pPr>
            <a:r>
              <a:rPr lang="en-US" dirty="0" smtClean="0"/>
              <a:t> </a:t>
            </a:r>
          </a:p>
          <a:p>
            <a:pPr>
              <a:buNone/>
            </a:pPr>
            <a:r>
              <a:rPr lang="en-US" dirty="0" smtClean="0"/>
              <a:t> </a:t>
            </a:r>
          </a:p>
          <a:p>
            <a:pPr>
              <a:buNone/>
            </a:pPr>
            <a:r>
              <a:rPr lang="mn-MN" dirty="0" smtClean="0"/>
              <a:t>             						</a:t>
            </a:r>
            <a:endParaRPr lang="en-US" dirty="0" smtClean="0"/>
          </a:p>
          <a:p>
            <a:pPr>
              <a:buNone/>
            </a:pPr>
            <a:r>
              <a:rPr lang="mn-MN" dirty="0" smtClean="0"/>
              <a:t>		</a:t>
            </a:r>
            <a:endParaRPr lang="en-US" dirty="0" smtClean="0"/>
          </a:p>
          <a:p>
            <a:pPr>
              <a:buNone/>
            </a:pPr>
            <a:r>
              <a:rPr lang="mn-MN" dirty="0" smtClean="0"/>
              <a:t>	</a:t>
            </a:r>
            <a:endParaRPr lang="en-US" dirty="0" smtClean="0"/>
          </a:p>
          <a:p>
            <a:pPr>
              <a:buNone/>
            </a:pPr>
            <a:endParaRPr lang="en-US" dirty="0"/>
          </a:p>
        </p:txBody>
      </p:sp>
      <p:graphicFrame>
        <p:nvGraphicFramePr>
          <p:cNvPr id="4" name="Table 3"/>
          <p:cNvGraphicFramePr>
            <a:graphicFrameLocks noGrp="1"/>
          </p:cNvGraphicFramePr>
          <p:nvPr/>
        </p:nvGraphicFramePr>
        <p:xfrm>
          <a:off x="1447800" y="2971800"/>
          <a:ext cx="6096000" cy="2021840"/>
        </p:xfrm>
        <a:graphic>
          <a:graphicData uri="http://schemas.openxmlformats.org/drawingml/2006/table">
            <a:tbl>
              <a:tblPr firstRow="1" bandRow="1">
                <a:tableStyleId>{5C22544A-7EE6-4342-B048-85BDC9FD1C3A}</a:tableStyleId>
              </a:tblPr>
              <a:tblGrid>
                <a:gridCol w="1524000"/>
                <a:gridCol w="1524000"/>
                <a:gridCol w="1524000"/>
                <a:gridCol w="1524000"/>
              </a:tblGrid>
              <a:tr h="370840">
                <a:tc>
                  <a:txBody>
                    <a:bodyPr/>
                    <a:lstStyle/>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X1</a:t>
                      </a:r>
                    </a:p>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X2</a:t>
                      </a:r>
                    </a:p>
                    <a:p>
                      <a:endParaRPr lang="en-US" dirty="0"/>
                    </a:p>
                  </a:txBody>
                  <a:tcPr/>
                </a:tc>
                <a:tc>
                  <a:txBody>
                    <a:bodyPr/>
                    <a:lstStyle/>
                    <a:p>
                      <a:r>
                        <a:rPr lang="en-US" dirty="0" smtClean="0"/>
                        <a:t>Y</a:t>
                      </a:r>
                      <a:endParaRPr lang="en-US" dirty="0"/>
                    </a:p>
                  </a:txBody>
                  <a:tcPr/>
                </a:tc>
              </a:tr>
              <a:tr h="370840">
                <a:tc>
                  <a:txBody>
                    <a:bodyPr/>
                    <a:lstStyle/>
                    <a:p>
                      <a:r>
                        <a:rPr lang="en-US" dirty="0" smtClean="0"/>
                        <a:t>X1</a:t>
                      </a:r>
                      <a:endParaRPr lang="en-US" dirty="0"/>
                    </a:p>
                  </a:txBody>
                  <a:tcPr/>
                </a:tc>
                <a:tc>
                  <a:txBody>
                    <a:bodyPr/>
                    <a:lstStyle/>
                    <a:p>
                      <a:r>
                        <a:rPr lang="en-US" dirty="0" smtClean="0"/>
                        <a:t>1.000000</a:t>
                      </a:r>
                      <a:endParaRPr lang="en-US" dirty="0"/>
                    </a:p>
                  </a:txBody>
                  <a:tcPr/>
                </a:tc>
                <a:tc>
                  <a:txBody>
                    <a:bodyPr/>
                    <a:lstStyle/>
                    <a:p>
                      <a:r>
                        <a:rPr lang="en-US" dirty="0" smtClean="0"/>
                        <a:t>0.945845</a:t>
                      </a:r>
                      <a:endParaRPr lang="en-US" dirty="0"/>
                    </a:p>
                  </a:txBody>
                  <a:tcPr/>
                </a:tc>
                <a:tc>
                  <a:txBody>
                    <a:bodyPr/>
                    <a:lstStyle/>
                    <a:p>
                      <a:r>
                        <a:rPr lang="mn-MN" dirty="0" smtClean="0"/>
                        <a:t> </a:t>
                      </a:r>
                      <a:r>
                        <a:rPr lang="en-US" dirty="0" smtClean="0"/>
                        <a:t>0.459424</a:t>
                      </a:r>
                      <a:endParaRPr lang="en-US" dirty="0"/>
                    </a:p>
                  </a:txBody>
                  <a:tcPr/>
                </a:tc>
              </a:tr>
              <a:tr h="370840">
                <a:tc>
                  <a:txBody>
                    <a:bodyPr/>
                    <a:lstStyle/>
                    <a:p>
                      <a:r>
                        <a:rPr lang="en-US" dirty="0" smtClean="0"/>
                        <a:t>X2</a:t>
                      </a:r>
                      <a:endParaRPr lang="en-US" dirty="0"/>
                    </a:p>
                  </a:txBody>
                  <a:tcPr/>
                </a:tc>
                <a:tc>
                  <a:txBody>
                    <a:bodyPr/>
                    <a:lstStyle/>
                    <a:p>
                      <a:r>
                        <a:rPr lang="mn-MN" dirty="0" smtClean="0"/>
                        <a:t> </a:t>
                      </a:r>
                      <a:r>
                        <a:rPr lang="en-US" dirty="0" smtClean="0"/>
                        <a:t>0.945845</a:t>
                      </a:r>
                      <a:r>
                        <a:rPr lang="mn-MN" dirty="0" smtClean="0"/>
                        <a:t> </a:t>
                      </a:r>
                      <a:endParaRPr lang="en-US" dirty="0"/>
                    </a:p>
                  </a:txBody>
                  <a:tcPr/>
                </a:tc>
                <a:tc>
                  <a:txBody>
                    <a:bodyPr/>
                    <a:lstStyle/>
                    <a:p>
                      <a:r>
                        <a:rPr lang="mn-MN" dirty="0" smtClean="0"/>
                        <a:t> </a:t>
                      </a:r>
                      <a:r>
                        <a:rPr lang="en-US" dirty="0" smtClean="0"/>
                        <a:t>1.000000</a:t>
                      </a:r>
                      <a:r>
                        <a:rPr lang="mn-MN" dirty="0" smtClean="0"/>
                        <a:t> </a:t>
                      </a:r>
                      <a:endParaRPr lang="en-US" dirty="0"/>
                    </a:p>
                  </a:txBody>
                  <a:tcPr/>
                </a:tc>
                <a:tc>
                  <a:txBody>
                    <a:bodyPr/>
                    <a:lstStyle/>
                    <a:p>
                      <a:r>
                        <a:rPr lang="en-US" dirty="0" smtClean="0"/>
                        <a:t>0.614554</a:t>
                      </a:r>
                      <a:endParaRPr lang="en-US" dirty="0"/>
                    </a:p>
                  </a:txBody>
                  <a:tcPr/>
                </a:tc>
              </a:tr>
              <a:tr h="370840">
                <a:tc>
                  <a:txBody>
                    <a:bodyPr/>
                    <a:lstStyle/>
                    <a:p>
                      <a:r>
                        <a:rPr lang="en-US" dirty="0" smtClean="0"/>
                        <a:t>Y</a:t>
                      </a:r>
                      <a:endParaRPr lang="en-US" dirty="0"/>
                    </a:p>
                  </a:txBody>
                  <a:tcPr/>
                </a:tc>
                <a:tc>
                  <a:txBody>
                    <a:bodyPr/>
                    <a:lstStyle/>
                    <a:p>
                      <a:r>
                        <a:rPr lang="en-US" dirty="0" smtClean="0"/>
                        <a:t>0.459424</a:t>
                      </a:r>
                      <a:endParaRPr lang="en-US" dirty="0"/>
                    </a:p>
                  </a:txBody>
                  <a:tcPr/>
                </a:tc>
                <a:tc>
                  <a:txBody>
                    <a:bodyPr/>
                    <a:lstStyle/>
                    <a:p>
                      <a:r>
                        <a:rPr lang="en-US" dirty="0" smtClean="0"/>
                        <a:t>0.614554</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1.000000</a:t>
                      </a:r>
                    </a:p>
                    <a:p>
                      <a:endParaRPr lang="en-US" dirty="0"/>
                    </a:p>
                  </a:txBody>
                  <a:tcPr/>
                </a:tc>
              </a:tr>
            </a:tbl>
          </a:graphicData>
        </a:graphic>
      </p:graphicFrame>
      <p:pic>
        <p:nvPicPr>
          <p:cNvPr id="5" name="Picture 4"/>
          <p:cNvPicPr/>
          <p:nvPr/>
        </p:nvPicPr>
        <p:blipFill>
          <a:blip r:embed="rId2"/>
          <a:srcRect/>
          <a:stretch>
            <a:fillRect/>
          </a:stretch>
        </p:blipFill>
        <p:spPr bwMode="auto">
          <a:xfrm>
            <a:off x="609600" y="838200"/>
            <a:ext cx="3810000" cy="990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76200"/>
          </a:xfrm>
        </p:spPr>
        <p:txBody>
          <a:bodyPr>
            <a:normAutofit fontScale="90000"/>
          </a:bodyPr>
          <a:lstStyle/>
          <a:p>
            <a:endParaRPr lang="en-US" dirty="0"/>
          </a:p>
        </p:txBody>
      </p:sp>
      <p:graphicFrame>
        <p:nvGraphicFramePr>
          <p:cNvPr id="8" name="Content Placeholder 7"/>
          <p:cNvGraphicFramePr>
            <a:graphicFrameLocks noGrp="1"/>
          </p:cNvGraphicFramePr>
          <p:nvPr>
            <p:ph idx="1"/>
          </p:nvPr>
        </p:nvGraphicFramePr>
        <p:xfrm>
          <a:off x="761999" y="1066810"/>
          <a:ext cx="6858000" cy="5078561"/>
        </p:xfrm>
        <a:graphic>
          <a:graphicData uri="http://schemas.openxmlformats.org/drawingml/2006/table">
            <a:tbl>
              <a:tblPr/>
              <a:tblGrid>
                <a:gridCol w="2188293"/>
                <a:gridCol w="1050179"/>
                <a:gridCol w="1284675"/>
                <a:gridCol w="1283664"/>
                <a:gridCol w="1051189"/>
              </a:tblGrid>
              <a:tr h="220807">
                <a:tc gridSpan="3">
                  <a:txBody>
                    <a:bodyPr/>
                    <a:lstStyle/>
                    <a:p>
                      <a:pPr marL="0" marR="0" algn="l">
                        <a:lnSpc>
                          <a:spcPct val="115000"/>
                        </a:lnSpc>
                        <a:spcBef>
                          <a:spcPts val="0"/>
                        </a:spcBef>
                        <a:spcAft>
                          <a:spcPts val="0"/>
                        </a:spcAft>
                      </a:pPr>
                      <a:r>
                        <a:rPr lang="en-US" sz="1000">
                          <a:solidFill>
                            <a:srgbClr val="000000"/>
                          </a:solidFill>
                          <a:latin typeface="Arial"/>
                          <a:ea typeface="Calibri"/>
                          <a:cs typeface="Times New Roman"/>
                        </a:rPr>
                        <a:t>Dependent Variable: Y</a:t>
                      </a:r>
                      <a:endParaRPr lang="en-US" sz="1100">
                        <a:latin typeface="Calibri"/>
                        <a:ea typeface="Calibri"/>
                        <a:cs typeface="Times New Roman"/>
                      </a:endParaRPr>
                    </a:p>
                  </a:txBody>
                  <a:tcPr marL="19050" marR="19050" marT="0" marB="0" anchor="b">
                    <a:lnL>
                      <a:noFill/>
                    </a:lnL>
                    <a:lnR>
                      <a:noFill/>
                    </a:lnR>
                    <a:lnT>
                      <a:noFill/>
                    </a:lnT>
                    <a:lnB>
                      <a:noFill/>
                    </a:lnB>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0"/>
                        </a:spcAft>
                      </a:pPr>
                      <a:endParaRPr lang="en-US" sz="1000">
                        <a:solidFill>
                          <a:srgbClr val="000000"/>
                        </a:solidFill>
                        <a:latin typeface="Arial"/>
                        <a:ea typeface="Calibri"/>
                        <a:cs typeface="Times New Roman"/>
                      </a:endParaRPr>
                    </a:p>
                  </a:txBody>
                  <a:tcPr marL="19050" marR="19050" marT="0" marB="0" anchor="b">
                    <a:lnL>
                      <a:noFill/>
                    </a:lnL>
                    <a:lnR>
                      <a:noFill/>
                    </a:lnR>
                    <a:lnT>
                      <a:noFill/>
                    </a:lnT>
                    <a:lnB>
                      <a:noFill/>
                    </a:lnB>
                  </a:tcPr>
                </a:tc>
                <a:tc>
                  <a:txBody>
                    <a:bodyPr/>
                    <a:lstStyle/>
                    <a:p>
                      <a:pPr marL="0" marR="0" algn="ctr">
                        <a:lnSpc>
                          <a:spcPct val="115000"/>
                        </a:lnSpc>
                        <a:spcBef>
                          <a:spcPts val="0"/>
                        </a:spcBef>
                        <a:spcAft>
                          <a:spcPts val="0"/>
                        </a:spcAft>
                      </a:pPr>
                      <a:endParaRPr lang="en-US" sz="1000">
                        <a:solidFill>
                          <a:srgbClr val="000000"/>
                        </a:solidFill>
                        <a:latin typeface="Arial"/>
                        <a:ea typeface="Calibri"/>
                        <a:cs typeface="Times New Roman"/>
                      </a:endParaRPr>
                    </a:p>
                  </a:txBody>
                  <a:tcPr marL="19050" marR="19050" marT="0" marB="0" anchor="b">
                    <a:lnL>
                      <a:noFill/>
                    </a:lnL>
                    <a:lnR>
                      <a:noFill/>
                    </a:lnR>
                    <a:lnT>
                      <a:noFill/>
                    </a:lnT>
                    <a:lnB>
                      <a:noFill/>
                    </a:lnB>
                  </a:tcPr>
                </a:tc>
              </a:tr>
              <a:tr h="220807">
                <a:tc gridSpan="3">
                  <a:txBody>
                    <a:bodyPr/>
                    <a:lstStyle/>
                    <a:p>
                      <a:pPr marL="0" marR="0" algn="l">
                        <a:lnSpc>
                          <a:spcPct val="115000"/>
                        </a:lnSpc>
                        <a:spcBef>
                          <a:spcPts val="0"/>
                        </a:spcBef>
                        <a:spcAft>
                          <a:spcPts val="0"/>
                        </a:spcAft>
                      </a:pPr>
                      <a:r>
                        <a:rPr lang="en-US" sz="1000">
                          <a:solidFill>
                            <a:srgbClr val="000000"/>
                          </a:solidFill>
                          <a:latin typeface="Arial"/>
                          <a:ea typeface="Calibri"/>
                          <a:cs typeface="Times New Roman"/>
                        </a:rPr>
                        <a:t>Method: Least Squares</a:t>
                      </a:r>
                      <a:endParaRPr lang="en-US" sz="1100">
                        <a:latin typeface="Calibri"/>
                        <a:ea typeface="Calibri"/>
                        <a:cs typeface="Times New Roman"/>
                      </a:endParaRPr>
                    </a:p>
                  </a:txBody>
                  <a:tcPr marL="19050" marR="19050" marT="0" marB="0" anchor="b">
                    <a:lnL>
                      <a:noFill/>
                    </a:lnL>
                    <a:lnR>
                      <a:noFill/>
                    </a:lnR>
                    <a:lnT>
                      <a:noFill/>
                    </a:lnT>
                    <a:lnB>
                      <a:noFill/>
                    </a:lnB>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0"/>
                        </a:spcAft>
                      </a:pPr>
                      <a:endParaRPr lang="en-US" sz="1000">
                        <a:solidFill>
                          <a:srgbClr val="000000"/>
                        </a:solidFill>
                        <a:latin typeface="Arial"/>
                        <a:ea typeface="Calibri"/>
                        <a:cs typeface="Times New Roman"/>
                      </a:endParaRPr>
                    </a:p>
                  </a:txBody>
                  <a:tcPr marL="19050" marR="19050" marT="0" marB="0" anchor="b">
                    <a:lnL>
                      <a:noFill/>
                    </a:lnL>
                    <a:lnR>
                      <a:noFill/>
                    </a:lnR>
                    <a:lnT>
                      <a:noFill/>
                    </a:lnT>
                    <a:lnB>
                      <a:noFill/>
                    </a:lnB>
                  </a:tcPr>
                </a:tc>
                <a:tc>
                  <a:txBody>
                    <a:bodyPr/>
                    <a:lstStyle/>
                    <a:p>
                      <a:pPr marL="0" marR="0" algn="ctr">
                        <a:lnSpc>
                          <a:spcPct val="115000"/>
                        </a:lnSpc>
                        <a:spcBef>
                          <a:spcPts val="0"/>
                        </a:spcBef>
                        <a:spcAft>
                          <a:spcPts val="0"/>
                        </a:spcAft>
                      </a:pPr>
                      <a:endParaRPr lang="en-US" sz="1000">
                        <a:solidFill>
                          <a:srgbClr val="000000"/>
                        </a:solidFill>
                        <a:latin typeface="Arial"/>
                        <a:ea typeface="Calibri"/>
                        <a:cs typeface="Times New Roman"/>
                      </a:endParaRPr>
                    </a:p>
                  </a:txBody>
                  <a:tcPr marL="19050" marR="19050" marT="0" marB="0" anchor="b">
                    <a:lnL>
                      <a:noFill/>
                    </a:lnL>
                    <a:lnR>
                      <a:noFill/>
                    </a:lnR>
                    <a:lnT>
                      <a:noFill/>
                    </a:lnT>
                    <a:lnB>
                      <a:noFill/>
                    </a:lnB>
                  </a:tcPr>
                </a:tc>
              </a:tr>
              <a:tr h="220807">
                <a:tc gridSpan="3">
                  <a:txBody>
                    <a:bodyPr/>
                    <a:lstStyle/>
                    <a:p>
                      <a:pPr marL="0" marR="0" algn="l">
                        <a:lnSpc>
                          <a:spcPct val="115000"/>
                        </a:lnSpc>
                        <a:spcBef>
                          <a:spcPts val="0"/>
                        </a:spcBef>
                        <a:spcAft>
                          <a:spcPts val="0"/>
                        </a:spcAft>
                      </a:pPr>
                      <a:r>
                        <a:rPr lang="en-US" sz="1000">
                          <a:solidFill>
                            <a:srgbClr val="000000"/>
                          </a:solidFill>
                          <a:latin typeface="Arial"/>
                          <a:ea typeface="Calibri"/>
                          <a:cs typeface="Times New Roman"/>
                        </a:rPr>
                        <a:t>Date: 03/16/11   Time: 18:23</a:t>
                      </a:r>
                      <a:endParaRPr lang="en-US" sz="1100">
                        <a:latin typeface="Calibri"/>
                        <a:ea typeface="Calibri"/>
                        <a:cs typeface="Times New Roman"/>
                      </a:endParaRPr>
                    </a:p>
                  </a:txBody>
                  <a:tcPr marL="19050" marR="19050" marT="0" marB="0" anchor="b">
                    <a:lnL>
                      <a:noFill/>
                    </a:lnL>
                    <a:lnR>
                      <a:noFill/>
                    </a:lnR>
                    <a:lnT>
                      <a:noFill/>
                    </a:lnT>
                    <a:lnB>
                      <a:noFill/>
                    </a:lnB>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0"/>
                        </a:spcAft>
                      </a:pPr>
                      <a:endParaRPr lang="en-US" sz="1000">
                        <a:solidFill>
                          <a:srgbClr val="000000"/>
                        </a:solidFill>
                        <a:latin typeface="Arial"/>
                        <a:ea typeface="Calibri"/>
                        <a:cs typeface="Times New Roman"/>
                      </a:endParaRPr>
                    </a:p>
                  </a:txBody>
                  <a:tcPr marL="19050" marR="19050" marT="0" marB="0" anchor="b">
                    <a:lnL>
                      <a:noFill/>
                    </a:lnL>
                    <a:lnR>
                      <a:noFill/>
                    </a:lnR>
                    <a:lnT>
                      <a:noFill/>
                    </a:lnT>
                    <a:lnB>
                      <a:noFill/>
                    </a:lnB>
                  </a:tcPr>
                </a:tc>
                <a:tc>
                  <a:txBody>
                    <a:bodyPr/>
                    <a:lstStyle/>
                    <a:p>
                      <a:pPr marL="0" marR="0" algn="ctr">
                        <a:lnSpc>
                          <a:spcPct val="115000"/>
                        </a:lnSpc>
                        <a:spcBef>
                          <a:spcPts val="0"/>
                        </a:spcBef>
                        <a:spcAft>
                          <a:spcPts val="0"/>
                        </a:spcAft>
                      </a:pPr>
                      <a:endParaRPr lang="en-US" sz="1000">
                        <a:solidFill>
                          <a:srgbClr val="000000"/>
                        </a:solidFill>
                        <a:latin typeface="Arial"/>
                        <a:ea typeface="Calibri"/>
                        <a:cs typeface="Times New Roman"/>
                      </a:endParaRPr>
                    </a:p>
                  </a:txBody>
                  <a:tcPr marL="19050" marR="19050" marT="0" marB="0" anchor="b">
                    <a:lnL>
                      <a:noFill/>
                    </a:lnL>
                    <a:lnR>
                      <a:noFill/>
                    </a:lnR>
                    <a:lnT>
                      <a:noFill/>
                    </a:lnT>
                    <a:lnB>
                      <a:noFill/>
                    </a:lnB>
                  </a:tcPr>
                </a:tc>
              </a:tr>
              <a:tr h="220807">
                <a:tc gridSpan="3">
                  <a:txBody>
                    <a:bodyPr/>
                    <a:lstStyle/>
                    <a:p>
                      <a:pPr marL="0" marR="0" algn="l">
                        <a:lnSpc>
                          <a:spcPct val="115000"/>
                        </a:lnSpc>
                        <a:spcBef>
                          <a:spcPts val="0"/>
                        </a:spcBef>
                        <a:spcAft>
                          <a:spcPts val="0"/>
                        </a:spcAft>
                      </a:pPr>
                      <a:r>
                        <a:rPr lang="en-US" sz="1000">
                          <a:solidFill>
                            <a:srgbClr val="000000"/>
                          </a:solidFill>
                          <a:latin typeface="Arial"/>
                          <a:ea typeface="Calibri"/>
                          <a:cs typeface="Times New Roman"/>
                        </a:rPr>
                        <a:t>Sample: 2009M01 2010M12</a:t>
                      </a:r>
                      <a:endParaRPr lang="en-US" sz="1100">
                        <a:latin typeface="Calibri"/>
                        <a:ea typeface="Calibri"/>
                        <a:cs typeface="Times New Roman"/>
                      </a:endParaRPr>
                    </a:p>
                  </a:txBody>
                  <a:tcPr marL="19050" marR="19050" marT="0" marB="0" anchor="b">
                    <a:lnL>
                      <a:noFill/>
                    </a:lnL>
                    <a:lnR>
                      <a:noFill/>
                    </a:lnR>
                    <a:lnT>
                      <a:noFill/>
                    </a:lnT>
                    <a:lnB>
                      <a:noFill/>
                    </a:lnB>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0"/>
                        </a:spcAft>
                      </a:pPr>
                      <a:endParaRPr lang="en-US" sz="1000">
                        <a:solidFill>
                          <a:srgbClr val="000000"/>
                        </a:solidFill>
                        <a:latin typeface="Arial"/>
                        <a:ea typeface="Calibri"/>
                        <a:cs typeface="Times New Roman"/>
                      </a:endParaRPr>
                    </a:p>
                  </a:txBody>
                  <a:tcPr marL="19050" marR="19050" marT="0" marB="0" anchor="b">
                    <a:lnL>
                      <a:noFill/>
                    </a:lnL>
                    <a:lnR>
                      <a:noFill/>
                    </a:lnR>
                    <a:lnT>
                      <a:noFill/>
                    </a:lnT>
                    <a:lnB>
                      <a:noFill/>
                    </a:lnB>
                  </a:tcPr>
                </a:tc>
                <a:tc>
                  <a:txBody>
                    <a:bodyPr/>
                    <a:lstStyle/>
                    <a:p>
                      <a:pPr marL="0" marR="0" algn="ctr">
                        <a:lnSpc>
                          <a:spcPct val="115000"/>
                        </a:lnSpc>
                        <a:spcBef>
                          <a:spcPts val="0"/>
                        </a:spcBef>
                        <a:spcAft>
                          <a:spcPts val="0"/>
                        </a:spcAft>
                      </a:pPr>
                      <a:endParaRPr lang="en-US" sz="1000">
                        <a:solidFill>
                          <a:srgbClr val="000000"/>
                        </a:solidFill>
                        <a:latin typeface="Arial"/>
                        <a:ea typeface="Calibri"/>
                        <a:cs typeface="Times New Roman"/>
                      </a:endParaRPr>
                    </a:p>
                  </a:txBody>
                  <a:tcPr marL="19050" marR="19050" marT="0" marB="0" anchor="b">
                    <a:lnL>
                      <a:noFill/>
                    </a:lnL>
                    <a:lnR>
                      <a:noFill/>
                    </a:lnR>
                    <a:lnT>
                      <a:noFill/>
                    </a:lnT>
                    <a:lnB>
                      <a:noFill/>
                    </a:lnB>
                  </a:tcPr>
                </a:tc>
              </a:tr>
              <a:tr h="220807">
                <a:tc gridSpan="3">
                  <a:txBody>
                    <a:bodyPr/>
                    <a:lstStyle/>
                    <a:p>
                      <a:pPr marL="0" marR="0" algn="l">
                        <a:lnSpc>
                          <a:spcPct val="115000"/>
                        </a:lnSpc>
                        <a:spcBef>
                          <a:spcPts val="0"/>
                        </a:spcBef>
                        <a:spcAft>
                          <a:spcPts val="0"/>
                        </a:spcAft>
                      </a:pPr>
                      <a:r>
                        <a:rPr lang="en-US" sz="1000">
                          <a:solidFill>
                            <a:srgbClr val="000000"/>
                          </a:solidFill>
                          <a:latin typeface="Arial"/>
                          <a:ea typeface="Calibri"/>
                          <a:cs typeface="Times New Roman"/>
                        </a:rPr>
                        <a:t>Included observations: 24</a:t>
                      </a:r>
                      <a:endParaRPr lang="en-US" sz="1100">
                        <a:latin typeface="Calibri"/>
                        <a:ea typeface="Calibri"/>
                        <a:cs typeface="Times New Roman"/>
                      </a:endParaRPr>
                    </a:p>
                  </a:txBody>
                  <a:tcPr marL="19050" marR="19050" marT="0" marB="0" anchor="b">
                    <a:lnL>
                      <a:noFill/>
                    </a:lnL>
                    <a:lnR>
                      <a:noFill/>
                    </a:lnR>
                    <a:lnT>
                      <a:noFill/>
                    </a:lnT>
                    <a:lnB>
                      <a:noFill/>
                    </a:lnB>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0"/>
                        </a:spcAft>
                      </a:pPr>
                      <a:endParaRPr lang="en-US" sz="1000">
                        <a:solidFill>
                          <a:srgbClr val="000000"/>
                        </a:solidFill>
                        <a:latin typeface="Arial"/>
                        <a:ea typeface="Calibri"/>
                        <a:cs typeface="Times New Roman"/>
                      </a:endParaRPr>
                    </a:p>
                  </a:txBody>
                  <a:tcPr marL="19050" marR="19050" marT="0" marB="0" anchor="b">
                    <a:lnL>
                      <a:noFill/>
                    </a:lnL>
                    <a:lnR>
                      <a:noFill/>
                    </a:lnR>
                    <a:lnT>
                      <a:noFill/>
                    </a:lnT>
                    <a:lnB>
                      <a:noFill/>
                    </a:lnB>
                  </a:tcPr>
                </a:tc>
                <a:tc>
                  <a:txBody>
                    <a:bodyPr/>
                    <a:lstStyle/>
                    <a:p>
                      <a:pPr marL="0" marR="0" algn="ctr">
                        <a:lnSpc>
                          <a:spcPct val="115000"/>
                        </a:lnSpc>
                        <a:spcBef>
                          <a:spcPts val="0"/>
                        </a:spcBef>
                        <a:spcAft>
                          <a:spcPts val="0"/>
                        </a:spcAft>
                      </a:pPr>
                      <a:endParaRPr lang="en-US" sz="1000">
                        <a:solidFill>
                          <a:srgbClr val="000000"/>
                        </a:solidFill>
                        <a:latin typeface="Arial"/>
                        <a:ea typeface="Calibri"/>
                        <a:cs typeface="Times New Roman"/>
                      </a:endParaRPr>
                    </a:p>
                  </a:txBody>
                  <a:tcPr marL="19050" marR="19050" marT="0" marB="0" anchor="b">
                    <a:lnL>
                      <a:noFill/>
                    </a:lnL>
                    <a:lnR>
                      <a:noFill/>
                    </a:lnR>
                    <a:lnT>
                      <a:noFill/>
                    </a:lnT>
                    <a:lnB>
                      <a:noFill/>
                    </a:lnB>
                  </a:tcPr>
                </a:tc>
              </a:tr>
              <a:tr h="220807">
                <a:tc>
                  <a:txBody>
                    <a:bodyPr/>
                    <a:lstStyle/>
                    <a:p>
                      <a:pPr marL="0" marR="0" algn="ctr">
                        <a:lnSpc>
                          <a:spcPct val="115000"/>
                        </a:lnSpc>
                        <a:spcBef>
                          <a:spcPts val="0"/>
                        </a:spcBef>
                        <a:spcAft>
                          <a:spcPts val="0"/>
                        </a:spcAft>
                      </a:pPr>
                      <a:endParaRPr lang="en-US" sz="1000">
                        <a:solidFill>
                          <a:srgbClr val="000000"/>
                        </a:solidFill>
                        <a:latin typeface="Arial"/>
                        <a:ea typeface="Calibri"/>
                        <a:cs typeface="Times New Roman"/>
                      </a:endParaRPr>
                    </a:p>
                  </a:txBody>
                  <a:tcPr marL="19050" marR="19050" marT="0" marB="0" anchor="b">
                    <a:lnL>
                      <a:noFill/>
                    </a:lnL>
                    <a:lnR>
                      <a:noFill/>
                    </a:lnR>
                    <a:lnT>
                      <a:noFill/>
                    </a:lnT>
                    <a:lnB w="28575" cap="flat" cmpd="dbl"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000">
                        <a:solidFill>
                          <a:srgbClr val="000000"/>
                        </a:solidFill>
                        <a:latin typeface="Arial"/>
                        <a:ea typeface="Calibri"/>
                        <a:cs typeface="Times New Roman"/>
                      </a:endParaRPr>
                    </a:p>
                  </a:txBody>
                  <a:tcPr marL="19050" marR="19050" marT="0" marB="0" anchor="b">
                    <a:lnL>
                      <a:noFill/>
                    </a:lnL>
                    <a:lnR>
                      <a:noFill/>
                    </a:lnR>
                    <a:lnT>
                      <a:noFill/>
                    </a:lnT>
                    <a:lnB w="28575" cap="flat" cmpd="dbl"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000">
                        <a:solidFill>
                          <a:srgbClr val="000000"/>
                        </a:solidFill>
                        <a:latin typeface="Arial"/>
                        <a:ea typeface="Calibri"/>
                        <a:cs typeface="Times New Roman"/>
                      </a:endParaRPr>
                    </a:p>
                  </a:txBody>
                  <a:tcPr marL="19050" marR="19050" marT="0" marB="0" anchor="b">
                    <a:lnL>
                      <a:noFill/>
                    </a:lnL>
                    <a:lnR>
                      <a:noFill/>
                    </a:lnR>
                    <a:lnT>
                      <a:noFill/>
                    </a:lnT>
                    <a:lnB w="28575" cap="flat" cmpd="dbl"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000">
                        <a:solidFill>
                          <a:srgbClr val="000000"/>
                        </a:solidFill>
                        <a:latin typeface="Arial"/>
                        <a:ea typeface="Calibri"/>
                        <a:cs typeface="Times New Roman"/>
                      </a:endParaRPr>
                    </a:p>
                  </a:txBody>
                  <a:tcPr marL="19050" marR="19050" marT="0" marB="0" anchor="b">
                    <a:lnL>
                      <a:noFill/>
                    </a:lnL>
                    <a:lnR>
                      <a:noFill/>
                    </a:lnR>
                    <a:lnT>
                      <a:noFill/>
                    </a:lnT>
                    <a:lnB w="28575" cap="flat" cmpd="dbl"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000">
                        <a:solidFill>
                          <a:srgbClr val="000000"/>
                        </a:solidFill>
                        <a:latin typeface="Arial"/>
                        <a:ea typeface="Calibri"/>
                        <a:cs typeface="Times New Roman"/>
                      </a:endParaRPr>
                    </a:p>
                  </a:txBody>
                  <a:tcPr marL="19050" marR="19050" marT="0" marB="0" anchor="b">
                    <a:lnL>
                      <a:noFill/>
                    </a:lnL>
                    <a:lnR>
                      <a:noFill/>
                    </a:lnR>
                    <a:lnT>
                      <a:noFill/>
                    </a:lnT>
                    <a:lnB w="28575" cap="flat" cmpd="dbl" algn="ctr">
                      <a:solidFill>
                        <a:srgbClr val="000000"/>
                      </a:solidFill>
                      <a:prstDash val="solid"/>
                      <a:round/>
                      <a:headEnd type="none" w="med" len="med"/>
                      <a:tailEnd type="none" w="med" len="med"/>
                    </a:lnB>
                  </a:tcPr>
                </a:tc>
              </a:tr>
              <a:tr h="220807">
                <a:tc>
                  <a:txBody>
                    <a:bodyPr/>
                    <a:lstStyle/>
                    <a:p>
                      <a:pPr marL="0" marR="0" algn="ctr">
                        <a:lnSpc>
                          <a:spcPct val="115000"/>
                        </a:lnSpc>
                        <a:spcBef>
                          <a:spcPts val="0"/>
                        </a:spcBef>
                        <a:spcAft>
                          <a:spcPts val="0"/>
                        </a:spcAft>
                      </a:pPr>
                      <a:endParaRPr lang="en-US" sz="1000">
                        <a:solidFill>
                          <a:srgbClr val="000000"/>
                        </a:solidFill>
                        <a:latin typeface="Arial"/>
                        <a:ea typeface="Calibri"/>
                        <a:cs typeface="Times New Roman"/>
                      </a:endParaRPr>
                    </a:p>
                  </a:txBody>
                  <a:tcPr marL="19050" marR="19050" marT="0" marB="0" anchor="b">
                    <a:lnL>
                      <a:noFill/>
                    </a:lnL>
                    <a:lnR>
                      <a:noFill/>
                    </a:lnR>
                    <a:lnT w="28575" cap="flat" cmpd="dbl"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endParaRPr lang="en-US" sz="1000">
                        <a:solidFill>
                          <a:srgbClr val="000000"/>
                        </a:solidFill>
                        <a:latin typeface="Arial"/>
                        <a:ea typeface="Calibri"/>
                        <a:cs typeface="Times New Roman"/>
                      </a:endParaRPr>
                    </a:p>
                  </a:txBody>
                  <a:tcPr marL="19050" marR="19050" marT="0" marB="0" anchor="b">
                    <a:lnL>
                      <a:noFill/>
                    </a:lnL>
                    <a:lnR>
                      <a:noFill/>
                    </a:lnR>
                    <a:lnT w="28575" cap="flat" cmpd="dbl"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endParaRPr lang="en-US" sz="1000">
                        <a:solidFill>
                          <a:srgbClr val="000000"/>
                        </a:solidFill>
                        <a:latin typeface="Arial"/>
                        <a:ea typeface="Calibri"/>
                        <a:cs typeface="Times New Roman"/>
                      </a:endParaRPr>
                    </a:p>
                  </a:txBody>
                  <a:tcPr marL="19050" marR="19050" marT="0" marB="0" anchor="b">
                    <a:lnL>
                      <a:noFill/>
                    </a:lnL>
                    <a:lnR>
                      <a:noFill/>
                    </a:lnR>
                    <a:lnT w="28575" cap="flat" cmpd="dbl"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endParaRPr lang="en-US" sz="1000">
                        <a:solidFill>
                          <a:srgbClr val="000000"/>
                        </a:solidFill>
                        <a:latin typeface="Arial"/>
                        <a:ea typeface="Calibri"/>
                        <a:cs typeface="Times New Roman"/>
                      </a:endParaRPr>
                    </a:p>
                  </a:txBody>
                  <a:tcPr marL="19050" marR="19050" marT="0" marB="0" anchor="b">
                    <a:lnL>
                      <a:noFill/>
                    </a:lnL>
                    <a:lnR>
                      <a:noFill/>
                    </a:lnR>
                    <a:lnT w="28575" cap="flat" cmpd="dbl"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endParaRPr lang="en-US" sz="1000">
                        <a:solidFill>
                          <a:srgbClr val="000000"/>
                        </a:solidFill>
                        <a:latin typeface="Arial"/>
                        <a:ea typeface="Calibri"/>
                        <a:cs typeface="Times New Roman"/>
                      </a:endParaRPr>
                    </a:p>
                  </a:txBody>
                  <a:tcPr marL="19050" marR="19050" marT="0" marB="0" anchor="b">
                    <a:lnL>
                      <a:noFill/>
                    </a:lnL>
                    <a:lnR>
                      <a:noFill/>
                    </a:lnR>
                    <a:lnT w="28575" cap="flat" cmpd="dbl" algn="ctr">
                      <a:solidFill>
                        <a:srgbClr val="000000"/>
                      </a:solidFill>
                      <a:prstDash val="solid"/>
                      <a:round/>
                      <a:headEnd type="none" w="med" len="med"/>
                      <a:tailEnd type="none" w="med" len="med"/>
                    </a:lnT>
                    <a:lnB>
                      <a:noFill/>
                    </a:lnB>
                  </a:tcPr>
                </a:tc>
              </a:tr>
              <a:tr h="220807">
                <a:tc>
                  <a:txBody>
                    <a:bodyPr/>
                    <a:lstStyle/>
                    <a:p>
                      <a:pPr marL="0" marR="0" algn="ctr">
                        <a:lnSpc>
                          <a:spcPct val="115000"/>
                        </a:lnSpc>
                        <a:spcBef>
                          <a:spcPts val="0"/>
                        </a:spcBef>
                        <a:spcAft>
                          <a:spcPts val="0"/>
                        </a:spcAft>
                      </a:pPr>
                      <a:r>
                        <a:rPr lang="en-US" sz="1000">
                          <a:solidFill>
                            <a:srgbClr val="000000"/>
                          </a:solidFill>
                          <a:latin typeface="Arial"/>
                          <a:ea typeface="Calibri"/>
                          <a:cs typeface="Times New Roman"/>
                        </a:rPr>
                        <a:t>Variable</a:t>
                      </a:r>
                      <a:endParaRPr lang="en-US" sz="1100">
                        <a:latin typeface="Calibri"/>
                        <a:ea typeface="Calibri"/>
                        <a:cs typeface="Times New Roman"/>
                      </a:endParaRPr>
                    </a:p>
                  </a:txBody>
                  <a:tcPr marL="19050" marR="19050" marT="0" marB="0" anchor="b">
                    <a:lnL>
                      <a:noFill/>
                    </a:lnL>
                    <a:lnR>
                      <a:noFill/>
                    </a:lnR>
                    <a:lnT>
                      <a:noFill/>
                    </a:lnT>
                    <a:lnB>
                      <a:noFill/>
                    </a:lnB>
                  </a:tcPr>
                </a:tc>
                <a:tc>
                  <a:txBody>
                    <a:bodyPr/>
                    <a:lstStyle/>
                    <a:p>
                      <a:pPr marL="0" marR="6350" algn="r">
                        <a:lnSpc>
                          <a:spcPct val="115000"/>
                        </a:lnSpc>
                        <a:spcBef>
                          <a:spcPts val="0"/>
                        </a:spcBef>
                        <a:spcAft>
                          <a:spcPts val="0"/>
                        </a:spcAft>
                      </a:pPr>
                      <a:r>
                        <a:rPr lang="en-US" sz="1000">
                          <a:solidFill>
                            <a:srgbClr val="000000"/>
                          </a:solidFill>
                          <a:latin typeface="Arial"/>
                          <a:ea typeface="Calibri"/>
                          <a:cs typeface="Times New Roman"/>
                        </a:rPr>
                        <a:t>Coefficient</a:t>
                      </a:r>
                      <a:endParaRPr lang="en-US" sz="1100">
                        <a:latin typeface="Calibri"/>
                        <a:ea typeface="Calibri"/>
                        <a:cs typeface="Times New Roman"/>
                      </a:endParaRPr>
                    </a:p>
                  </a:txBody>
                  <a:tcPr marL="19050" marR="19050" marT="0" marB="0" anchor="b">
                    <a:lnL>
                      <a:noFill/>
                    </a:lnL>
                    <a:lnR>
                      <a:noFill/>
                    </a:lnR>
                    <a:lnT>
                      <a:noFill/>
                    </a:lnT>
                    <a:lnB>
                      <a:noFill/>
                    </a:lnB>
                  </a:tcPr>
                </a:tc>
                <a:tc>
                  <a:txBody>
                    <a:bodyPr/>
                    <a:lstStyle/>
                    <a:p>
                      <a:pPr marL="0" marR="6350" algn="r">
                        <a:lnSpc>
                          <a:spcPct val="115000"/>
                        </a:lnSpc>
                        <a:spcBef>
                          <a:spcPts val="0"/>
                        </a:spcBef>
                        <a:spcAft>
                          <a:spcPts val="0"/>
                        </a:spcAft>
                      </a:pPr>
                      <a:r>
                        <a:rPr lang="en-US" sz="1000">
                          <a:solidFill>
                            <a:srgbClr val="000000"/>
                          </a:solidFill>
                          <a:latin typeface="Arial"/>
                          <a:ea typeface="Calibri"/>
                          <a:cs typeface="Times New Roman"/>
                        </a:rPr>
                        <a:t>Std. Error</a:t>
                      </a:r>
                      <a:endParaRPr lang="en-US" sz="1100">
                        <a:latin typeface="Calibri"/>
                        <a:ea typeface="Calibri"/>
                        <a:cs typeface="Times New Roman"/>
                      </a:endParaRPr>
                    </a:p>
                  </a:txBody>
                  <a:tcPr marL="19050" marR="19050" marT="0" marB="0" anchor="b">
                    <a:lnL>
                      <a:noFill/>
                    </a:lnL>
                    <a:lnR>
                      <a:noFill/>
                    </a:lnR>
                    <a:lnT>
                      <a:noFill/>
                    </a:lnT>
                    <a:lnB>
                      <a:noFill/>
                    </a:lnB>
                  </a:tcPr>
                </a:tc>
                <a:tc>
                  <a:txBody>
                    <a:bodyPr/>
                    <a:lstStyle/>
                    <a:p>
                      <a:pPr marL="0" marR="6350" algn="r">
                        <a:lnSpc>
                          <a:spcPct val="115000"/>
                        </a:lnSpc>
                        <a:spcBef>
                          <a:spcPts val="0"/>
                        </a:spcBef>
                        <a:spcAft>
                          <a:spcPts val="0"/>
                        </a:spcAft>
                      </a:pPr>
                      <a:r>
                        <a:rPr lang="en-US" sz="1000">
                          <a:solidFill>
                            <a:srgbClr val="000000"/>
                          </a:solidFill>
                          <a:latin typeface="Arial"/>
                          <a:ea typeface="Calibri"/>
                          <a:cs typeface="Times New Roman"/>
                        </a:rPr>
                        <a:t>t-Statistic</a:t>
                      </a:r>
                      <a:endParaRPr lang="en-US" sz="1100">
                        <a:latin typeface="Calibri"/>
                        <a:ea typeface="Calibri"/>
                        <a:cs typeface="Times New Roman"/>
                      </a:endParaRPr>
                    </a:p>
                  </a:txBody>
                  <a:tcPr marL="19050" marR="19050" marT="0" marB="0" anchor="b">
                    <a:lnL>
                      <a:noFill/>
                    </a:lnL>
                    <a:lnR>
                      <a:noFill/>
                    </a:lnR>
                    <a:lnT>
                      <a:noFill/>
                    </a:lnT>
                    <a:lnB>
                      <a:noFill/>
                    </a:lnB>
                  </a:tcPr>
                </a:tc>
                <a:tc>
                  <a:txBody>
                    <a:bodyPr/>
                    <a:lstStyle/>
                    <a:p>
                      <a:pPr marL="0" marR="6350" algn="r">
                        <a:lnSpc>
                          <a:spcPct val="115000"/>
                        </a:lnSpc>
                        <a:spcBef>
                          <a:spcPts val="0"/>
                        </a:spcBef>
                        <a:spcAft>
                          <a:spcPts val="0"/>
                        </a:spcAft>
                      </a:pPr>
                      <a:r>
                        <a:rPr lang="en-US" sz="1000">
                          <a:solidFill>
                            <a:srgbClr val="000000"/>
                          </a:solidFill>
                          <a:latin typeface="Arial"/>
                          <a:ea typeface="Calibri"/>
                          <a:cs typeface="Times New Roman"/>
                        </a:rPr>
                        <a:t>Prob.  </a:t>
                      </a:r>
                      <a:endParaRPr lang="en-US" sz="1100">
                        <a:latin typeface="Calibri"/>
                        <a:ea typeface="Calibri"/>
                        <a:cs typeface="Times New Roman"/>
                      </a:endParaRPr>
                    </a:p>
                  </a:txBody>
                  <a:tcPr marL="19050" marR="19050" marT="0" marB="0" anchor="b">
                    <a:lnL>
                      <a:noFill/>
                    </a:lnL>
                    <a:lnR>
                      <a:noFill/>
                    </a:lnR>
                    <a:lnT>
                      <a:noFill/>
                    </a:lnT>
                    <a:lnB>
                      <a:noFill/>
                    </a:lnB>
                  </a:tcPr>
                </a:tc>
              </a:tr>
              <a:tr h="220807">
                <a:tc>
                  <a:txBody>
                    <a:bodyPr/>
                    <a:lstStyle/>
                    <a:p>
                      <a:pPr marL="0" marR="0" algn="ctr">
                        <a:lnSpc>
                          <a:spcPct val="115000"/>
                        </a:lnSpc>
                        <a:spcBef>
                          <a:spcPts val="0"/>
                        </a:spcBef>
                        <a:spcAft>
                          <a:spcPts val="0"/>
                        </a:spcAft>
                      </a:pPr>
                      <a:endParaRPr lang="en-US" sz="1000">
                        <a:solidFill>
                          <a:srgbClr val="000000"/>
                        </a:solidFill>
                        <a:latin typeface="Arial"/>
                        <a:ea typeface="Calibri"/>
                        <a:cs typeface="Times New Roman"/>
                      </a:endParaRPr>
                    </a:p>
                  </a:txBody>
                  <a:tcPr marL="19050" marR="19050" marT="0" marB="0" anchor="b">
                    <a:lnL>
                      <a:noFill/>
                    </a:lnL>
                    <a:lnR>
                      <a:noFill/>
                    </a:lnR>
                    <a:lnT>
                      <a:noFill/>
                    </a:lnT>
                    <a:lnB w="28575" cap="flat" cmpd="dbl"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000">
                        <a:solidFill>
                          <a:srgbClr val="000000"/>
                        </a:solidFill>
                        <a:latin typeface="Arial"/>
                        <a:ea typeface="Calibri"/>
                        <a:cs typeface="Times New Roman"/>
                      </a:endParaRPr>
                    </a:p>
                  </a:txBody>
                  <a:tcPr marL="19050" marR="19050" marT="0" marB="0" anchor="b">
                    <a:lnL>
                      <a:noFill/>
                    </a:lnL>
                    <a:lnR>
                      <a:noFill/>
                    </a:lnR>
                    <a:lnT>
                      <a:noFill/>
                    </a:lnT>
                    <a:lnB w="28575" cap="flat" cmpd="dbl"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000">
                        <a:solidFill>
                          <a:srgbClr val="000000"/>
                        </a:solidFill>
                        <a:latin typeface="Arial"/>
                        <a:ea typeface="Calibri"/>
                        <a:cs typeface="Times New Roman"/>
                      </a:endParaRPr>
                    </a:p>
                  </a:txBody>
                  <a:tcPr marL="19050" marR="19050" marT="0" marB="0" anchor="b">
                    <a:lnL>
                      <a:noFill/>
                    </a:lnL>
                    <a:lnR>
                      <a:noFill/>
                    </a:lnR>
                    <a:lnT>
                      <a:noFill/>
                    </a:lnT>
                    <a:lnB w="28575" cap="flat" cmpd="dbl"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000">
                        <a:solidFill>
                          <a:srgbClr val="000000"/>
                        </a:solidFill>
                        <a:latin typeface="Arial"/>
                        <a:ea typeface="Calibri"/>
                        <a:cs typeface="Times New Roman"/>
                      </a:endParaRPr>
                    </a:p>
                  </a:txBody>
                  <a:tcPr marL="19050" marR="19050" marT="0" marB="0" anchor="b">
                    <a:lnL>
                      <a:noFill/>
                    </a:lnL>
                    <a:lnR>
                      <a:noFill/>
                    </a:lnR>
                    <a:lnT>
                      <a:noFill/>
                    </a:lnT>
                    <a:lnB w="28575" cap="flat" cmpd="dbl"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000">
                        <a:solidFill>
                          <a:srgbClr val="000000"/>
                        </a:solidFill>
                        <a:latin typeface="Arial"/>
                        <a:ea typeface="Calibri"/>
                        <a:cs typeface="Times New Roman"/>
                      </a:endParaRPr>
                    </a:p>
                  </a:txBody>
                  <a:tcPr marL="19050" marR="19050" marT="0" marB="0" anchor="b">
                    <a:lnL>
                      <a:noFill/>
                    </a:lnL>
                    <a:lnR>
                      <a:noFill/>
                    </a:lnR>
                    <a:lnT>
                      <a:noFill/>
                    </a:lnT>
                    <a:lnB w="28575" cap="flat" cmpd="dbl" algn="ctr">
                      <a:solidFill>
                        <a:srgbClr val="000000"/>
                      </a:solidFill>
                      <a:prstDash val="solid"/>
                      <a:round/>
                      <a:headEnd type="none" w="med" len="med"/>
                      <a:tailEnd type="none" w="med" len="med"/>
                    </a:lnB>
                  </a:tcPr>
                </a:tc>
              </a:tr>
              <a:tr h="220807">
                <a:tc>
                  <a:txBody>
                    <a:bodyPr/>
                    <a:lstStyle/>
                    <a:p>
                      <a:pPr marL="0" marR="0" algn="ctr">
                        <a:lnSpc>
                          <a:spcPct val="115000"/>
                        </a:lnSpc>
                        <a:spcBef>
                          <a:spcPts val="0"/>
                        </a:spcBef>
                        <a:spcAft>
                          <a:spcPts val="0"/>
                        </a:spcAft>
                      </a:pPr>
                      <a:endParaRPr lang="en-US" sz="1000">
                        <a:solidFill>
                          <a:srgbClr val="000000"/>
                        </a:solidFill>
                        <a:latin typeface="Arial"/>
                        <a:ea typeface="Calibri"/>
                        <a:cs typeface="Times New Roman"/>
                      </a:endParaRPr>
                    </a:p>
                  </a:txBody>
                  <a:tcPr marL="19050" marR="19050" marT="0" marB="0" anchor="b">
                    <a:lnL>
                      <a:noFill/>
                    </a:lnL>
                    <a:lnR>
                      <a:noFill/>
                    </a:lnR>
                    <a:lnT w="28575" cap="flat" cmpd="dbl"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endParaRPr lang="en-US" sz="1000">
                        <a:solidFill>
                          <a:srgbClr val="000000"/>
                        </a:solidFill>
                        <a:latin typeface="Arial"/>
                        <a:ea typeface="Calibri"/>
                        <a:cs typeface="Times New Roman"/>
                      </a:endParaRPr>
                    </a:p>
                  </a:txBody>
                  <a:tcPr marL="19050" marR="19050" marT="0" marB="0" anchor="b">
                    <a:lnL>
                      <a:noFill/>
                    </a:lnL>
                    <a:lnR>
                      <a:noFill/>
                    </a:lnR>
                    <a:lnT w="28575" cap="flat" cmpd="dbl"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endParaRPr lang="en-US" sz="1000">
                        <a:solidFill>
                          <a:srgbClr val="000000"/>
                        </a:solidFill>
                        <a:latin typeface="Arial"/>
                        <a:ea typeface="Calibri"/>
                        <a:cs typeface="Times New Roman"/>
                      </a:endParaRPr>
                    </a:p>
                  </a:txBody>
                  <a:tcPr marL="19050" marR="19050" marT="0" marB="0" anchor="b">
                    <a:lnL>
                      <a:noFill/>
                    </a:lnL>
                    <a:lnR>
                      <a:noFill/>
                    </a:lnR>
                    <a:lnT w="28575" cap="flat" cmpd="dbl"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endParaRPr lang="en-US" sz="1000">
                        <a:solidFill>
                          <a:srgbClr val="000000"/>
                        </a:solidFill>
                        <a:latin typeface="Arial"/>
                        <a:ea typeface="Calibri"/>
                        <a:cs typeface="Times New Roman"/>
                      </a:endParaRPr>
                    </a:p>
                  </a:txBody>
                  <a:tcPr marL="19050" marR="19050" marT="0" marB="0" anchor="b">
                    <a:lnL>
                      <a:noFill/>
                    </a:lnL>
                    <a:lnR>
                      <a:noFill/>
                    </a:lnR>
                    <a:lnT w="28575" cap="flat" cmpd="dbl"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endParaRPr lang="en-US" sz="1000">
                        <a:solidFill>
                          <a:srgbClr val="000000"/>
                        </a:solidFill>
                        <a:latin typeface="Arial"/>
                        <a:ea typeface="Calibri"/>
                        <a:cs typeface="Times New Roman"/>
                      </a:endParaRPr>
                    </a:p>
                  </a:txBody>
                  <a:tcPr marL="19050" marR="19050" marT="0" marB="0" anchor="b">
                    <a:lnL>
                      <a:noFill/>
                    </a:lnL>
                    <a:lnR>
                      <a:noFill/>
                    </a:lnR>
                    <a:lnT w="28575" cap="flat" cmpd="dbl" algn="ctr">
                      <a:solidFill>
                        <a:srgbClr val="000000"/>
                      </a:solidFill>
                      <a:prstDash val="solid"/>
                      <a:round/>
                      <a:headEnd type="none" w="med" len="med"/>
                      <a:tailEnd type="none" w="med" len="med"/>
                    </a:lnT>
                    <a:lnB>
                      <a:noFill/>
                    </a:lnB>
                  </a:tcPr>
                </a:tc>
              </a:tr>
              <a:tr h="220807">
                <a:tc>
                  <a:txBody>
                    <a:bodyPr/>
                    <a:lstStyle/>
                    <a:p>
                      <a:pPr marL="0" marR="0" algn="ctr">
                        <a:lnSpc>
                          <a:spcPct val="115000"/>
                        </a:lnSpc>
                        <a:spcBef>
                          <a:spcPts val="0"/>
                        </a:spcBef>
                        <a:spcAft>
                          <a:spcPts val="0"/>
                        </a:spcAft>
                      </a:pPr>
                      <a:r>
                        <a:rPr lang="en-US" sz="1000" dirty="0">
                          <a:solidFill>
                            <a:srgbClr val="000000"/>
                          </a:solidFill>
                          <a:latin typeface="Arial"/>
                          <a:ea typeface="Calibri"/>
                          <a:cs typeface="Times New Roman"/>
                        </a:rPr>
                        <a:t>C</a:t>
                      </a:r>
                      <a:endParaRPr lang="en-US" sz="1100" dirty="0">
                        <a:latin typeface="Calibri"/>
                        <a:ea typeface="Calibri"/>
                        <a:cs typeface="Times New Roman"/>
                      </a:endParaRPr>
                    </a:p>
                  </a:txBody>
                  <a:tcPr marL="19050" marR="19050" marT="0" marB="0" anchor="b">
                    <a:lnL>
                      <a:noFill/>
                    </a:lnL>
                    <a:lnR>
                      <a:noFill/>
                    </a:lnR>
                    <a:lnT>
                      <a:noFill/>
                    </a:lnT>
                    <a:lnB>
                      <a:noFill/>
                    </a:lnB>
                  </a:tcPr>
                </a:tc>
                <a:tc>
                  <a:txBody>
                    <a:bodyPr/>
                    <a:lstStyle/>
                    <a:p>
                      <a:pPr marL="0" marR="6350" algn="r">
                        <a:lnSpc>
                          <a:spcPct val="115000"/>
                        </a:lnSpc>
                        <a:spcBef>
                          <a:spcPts val="0"/>
                        </a:spcBef>
                        <a:spcAft>
                          <a:spcPts val="0"/>
                        </a:spcAft>
                      </a:pPr>
                      <a:r>
                        <a:rPr lang="en-US" sz="1000">
                          <a:solidFill>
                            <a:srgbClr val="000000"/>
                          </a:solidFill>
                          <a:latin typeface="Arial"/>
                          <a:ea typeface="Calibri"/>
                          <a:cs typeface="Times New Roman"/>
                        </a:rPr>
                        <a:t>-8360043.</a:t>
                      </a:r>
                      <a:endParaRPr lang="en-US" sz="1100">
                        <a:latin typeface="Calibri"/>
                        <a:ea typeface="Calibri"/>
                        <a:cs typeface="Times New Roman"/>
                      </a:endParaRPr>
                    </a:p>
                  </a:txBody>
                  <a:tcPr marL="19050" marR="19050" marT="0" marB="0" anchor="b">
                    <a:lnL>
                      <a:noFill/>
                    </a:lnL>
                    <a:lnR>
                      <a:noFill/>
                    </a:lnR>
                    <a:lnT>
                      <a:noFill/>
                    </a:lnT>
                    <a:lnB>
                      <a:noFill/>
                    </a:lnB>
                  </a:tcPr>
                </a:tc>
                <a:tc>
                  <a:txBody>
                    <a:bodyPr/>
                    <a:lstStyle/>
                    <a:p>
                      <a:pPr marL="0" marR="6350" algn="r">
                        <a:lnSpc>
                          <a:spcPct val="115000"/>
                        </a:lnSpc>
                        <a:spcBef>
                          <a:spcPts val="0"/>
                        </a:spcBef>
                        <a:spcAft>
                          <a:spcPts val="0"/>
                        </a:spcAft>
                      </a:pPr>
                      <a:r>
                        <a:rPr lang="en-US" sz="1000">
                          <a:solidFill>
                            <a:srgbClr val="000000"/>
                          </a:solidFill>
                          <a:latin typeface="Arial"/>
                          <a:ea typeface="Calibri"/>
                          <a:cs typeface="Times New Roman"/>
                        </a:rPr>
                        <a:t>27136971</a:t>
                      </a:r>
                      <a:endParaRPr lang="en-US" sz="1100">
                        <a:latin typeface="Calibri"/>
                        <a:ea typeface="Calibri"/>
                        <a:cs typeface="Times New Roman"/>
                      </a:endParaRPr>
                    </a:p>
                  </a:txBody>
                  <a:tcPr marL="19050" marR="19050" marT="0" marB="0" anchor="b">
                    <a:lnL>
                      <a:noFill/>
                    </a:lnL>
                    <a:lnR>
                      <a:noFill/>
                    </a:lnR>
                    <a:lnT>
                      <a:noFill/>
                    </a:lnT>
                    <a:lnB>
                      <a:noFill/>
                    </a:lnB>
                  </a:tcPr>
                </a:tc>
                <a:tc>
                  <a:txBody>
                    <a:bodyPr/>
                    <a:lstStyle/>
                    <a:p>
                      <a:pPr marL="0" marR="6350" algn="r">
                        <a:lnSpc>
                          <a:spcPct val="115000"/>
                        </a:lnSpc>
                        <a:spcBef>
                          <a:spcPts val="0"/>
                        </a:spcBef>
                        <a:spcAft>
                          <a:spcPts val="0"/>
                        </a:spcAft>
                      </a:pPr>
                      <a:r>
                        <a:rPr lang="en-US" sz="1000">
                          <a:solidFill>
                            <a:srgbClr val="000000"/>
                          </a:solidFill>
                          <a:latin typeface="Arial"/>
                          <a:ea typeface="Calibri"/>
                          <a:cs typeface="Times New Roman"/>
                        </a:rPr>
                        <a:t>-0.308068</a:t>
                      </a:r>
                      <a:endParaRPr lang="en-US" sz="1100">
                        <a:latin typeface="Calibri"/>
                        <a:ea typeface="Calibri"/>
                        <a:cs typeface="Times New Roman"/>
                      </a:endParaRPr>
                    </a:p>
                  </a:txBody>
                  <a:tcPr marL="19050" marR="19050" marT="0" marB="0" anchor="b">
                    <a:lnL>
                      <a:noFill/>
                    </a:lnL>
                    <a:lnR>
                      <a:noFill/>
                    </a:lnR>
                    <a:lnT>
                      <a:noFill/>
                    </a:lnT>
                    <a:lnB>
                      <a:noFill/>
                    </a:lnB>
                  </a:tcPr>
                </a:tc>
                <a:tc>
                  <a:txBody>
                    <a:bodyPr/>
                    <a:lstStyle/>
                    <a:p>
                      <a:pPr marL="0" marR="6350" algn="r">
                        <a:lnSpc>
                          <a:spcPct val="115000"/>
                        </a:lnSpc>
                        <a:spcBef>
                          <a:spcPts val="0"/>
                        </a:spcBef>
                        <a:spcAft>
                          <a:spcPts val="0"/>
                        </a:spcAft>
                      </a:pPr>
                      <a:r>
                        <a:rPr lang="en-US" sz="1000">
                          <a:solidFill>
                            <a:srgbClr val="000000"/>
                          </a:solidFill>
                          <a:latin typeface="Arial"/>
                          <a:ea typeface="Calibri"/>
                          <a:cs typeface="Times New Roman"/>
                        </a:rPr>
                        <a:t>0.7611</a:t>
                      </a:r>
                      <a:endParaRPr lang="en-US" sz="1100">
                        <a:latin typeface="Calibri"/>
                        <a:ea typeface="Calibri"/>
                        <a:cs typeface="Times New Roman"/>
                      </a:endParaRPr>
                    </a:p>
                  </a:txBody>
                  <a:tcPr marL="19050" marR="19050" marT="0" marB="0" anchor="b">
                    <a:lnL>
                      <a:noFill/>
                    </a:lnL>
                    <a:lnR>
                      <a:noFill/>
                    </a:lnR>
                    <a:lnT>
                      <a:noFill/>
                    </a:lnT>
                    <a:lnB>
                      <a:noFill/>
                    </a:lnB>
                  </a:tcPr>
                </a:tc>
              </a:tr>
              <a:tr h="220807">
                <a:tc>
                  <a:txBody>
                    <a:bodyPr/>
                    <a:lstStyle/>
                    <a:p>
                      <a:pPr marL="0" marR="0" algn="ctr">
                        <a:lnSpc>
                          <a:spcPct val="115000"/>
                        </a:lnSpc>
                        <a:spcBef>
                          <a:spcPts val="0"/>
                        </a:spcBef>
                        <a:spcAft>
                          <a:spcPts val="0"/>
                        </a:spcAft>
                      </a:pPr>
                      <a:r>
                        <a:rPr lang="en-US" sz="1000">
                          <a:solidFill>
                            <a:srgbClr val="000000"/>
                          </a:solidFill>
                          <a:latin typeface="Arial"/>
                          <a:ea typeface="Calibri"/>
                          <a:cs typeface="Times New Roman"/>
                        </a:rPr>
                        <a:t>X1</a:t>
                      </a:r>
                      <a:endParaRPr lang="en-US" sz="1100">
                        <a:latin typeface="Calibri"/>
                        <a:ea typeface="Calibri"/>
                        <a:cs typeface="Times New Roman"/>
                      </a:endParaRPr>
                    </a:p>
                  </a:txBody>
                  <a:tcPr marL="19050" marR="19050" marT="0" marB="0" anchor="b">
                    <a:lnL>
                      <a:noFill/>
                    </a:lnL>
                    <a:lnR>
                      <a:noFill/>
                    </a:lnR>
                    <a:lnT>
                      <a:noFill/>
                    </a:lnT>
                    <a:lnB>
                      <a:noFill/>
                    </a:lnB>
                  </a:tcPr>
                </a:tc>
                <a:tc>
                  <a:txBody>
                    <a:bodyPr/>
                    <a:lstStyle/>
                    <a:p>
                      <a:pPr marL="0" marR="6350" algn="r">
                        <a:lnSpc>
                          <a:spcPct val="115000"/>
                        </a:lnSpc>
                        <a:spcBef>
                          <a:spcPts val="0"/>
                        </a:spcBef>
                        <a:spcAft>
                          <a:spcPts val="0"/>
                        </a:spcAft>
                      </a:pPr>
                      <a:r>
                        <a:rPr lang="en-US" sz="1000">
                          <a:solidFill>
                            <a:srgbClr val="000000"/>
                          </a:solidFill>
                          <a:latin typeface="Arial"/>
                          <a:ea typeface="Calibri"/>
                          <a:cs typeface="Times New Roman"/>
                        </a:rPr>
                        <a:t>-1.168666</a:t>
                      </a:r>
                      <a:endParaRPr lang="en-US" sz="1100">
                        <a:latin typeface="Calibri"/>
                        <a:ea typeface="Calibri"/>
                        <a:cs typeface="Times New Roman"/>
                      </a:endParaRPr>
                    </a:p>
                  </a:txBody>
                  <a:tcPr marL="19050" marR="19050" marT="0" marB="0" anchor="b">
                    <a:lnL>
                      <a:noFill/>
                    </a:lnL>
                    <a:lnR>
                      <a:noFill/>
                    </a:lnR>
                    <a:lnT>
                      <a:noFill/>
                    </a:lnT>
                    <a:lnB>
                      <a:noFill/>
                    </a:lnB>
                  </a:tcPr>
                </a:tc>
                <a:tc>
                  <a:txBody>
                    <a:bodyPr/>
                    <a:lstStyle/>
                    <a:p>
                      <a:pPr marL="0" marR="6350" algn="r">
                        <a:lnSpc>
                          <a:spcPct val="115000"/>
                        </a:lnSpc>
                        <a:spcBef>
                          <a:spcPts val="0"/>
                        </a:spcBef>
                        <a:spcAft>
                          <a:spcPts val="0"/>
                        </a:spcAft>
                      </a:pPr>
                      <a:r>
                        <a:rPr lang="en-US" sz="1000">
                          <a:solidFill>
                            <a:srgbClr val="000000"/>
                          </a:solidFill>
                          <a:latin typeface="Arial"/>
                          <a:ea typeface="Calibri"/>
                          <a:cs typeface="Times New Roman"/>
                        </a:rPr>
                        <a:t>0.471416</a:t>
                      </a:r>
                      <a:endParaRPr lang="en-US" sz="1100">
                        <a:latin typeface="Calibri"/>
                        <a:ea typeface="Calibri"/>
                        <a:cs typeface="Times New Roman"/>
                      </a:endParaRPr>
                    </a:p>
                  </a:txBody>
                  <a:tcPr marL="19050" marR="19050" marT="0" marB="0" anchor="b">
                    <a:lnL>
                      <a:noFill/>
                    </a:lnL>
                    <a:lnR>
                      <a:noFill/>
                    </a:lnR>
                    <a:lnT>
                      <a:noFill/>
                    </a:lnT>
                    <a:lnB>
                      <a:noFill/>
                    </a:lnB>
                  </a:tcPr>
                </a:tc>
                <a:tc>
                  <a:txBody>
                    <a:bodyPr/>
                    <a:lstStyle/>
                    <a:p>
                      <a:pPr marL="0" marR="6350" algn="r">
                        <a:lnSpc>
                          <a:spcPct val="115000"/>
                        </a:lnSpc>
                        <a:spcBef>
                          <a:spcPts val="0"/>
                        </a:spcBef>
                        <a:spcAft>
                          <a:spcPts val="0"/>
                        </a:spcAft>
                      </a:pPr>
                      <a:r>
                        <a:rPr lang="en-US" sz="1000">
                          <a:solidFill>
                            <a:srgbClr val="000000"/>
                          </a:solidFill>
                          <a:latin typeface="Arial"/>
                          <a:ea typeface="Calibri"/>
                          <a:cs typeface="Times New Roman"/>
                        </a:rPr>
                        <a:t>-2.479056</a:t>
                      </a:r>
                      <a:endParaRPr lang="en-US" sz="1100">
                        <a:latin typeface="Calibri"/>
                        <a:ea typeface="Calibri"/>
                        <a:cs typeface="Times New Roman"/>
                      </a:endParaRPr>
                    </a:p>
                  </a:txBody>
                  <a:tcPr marL="19050" marR="19050" marT="0" marB="0" anchor="b">
                    <a:lnL>
                      <a:noFill/>
                    </a:lnL>
                    <a:lnR>
                      <a:noFill/>
                    </a:lnR>
                    <a:lnT>
                      <a:noFill/>
                    </a:lnT>
                    <a:lnB>
                      <a:noFill/>
                    </a:lnB>
                  </a:tcPr>
                </a:tc>
                <a:tc>
                  <a:txBody>
                    <a:bodyPr/>
                    <a:lstStyle/>
                    <a:p>
                      <a:pPr marL="0" marR="6350" algn="r">
                        <a:lnSpc>
                          <a:spcPct val="115000"/>
                        </a:lnSpc>
                        <a:spcBef>
                          <a:spcPts val="0"/>
                        </a:spcBef>
                        <a:spcAft>
                          <a:spcPts val="0"/>
                        </a:spcAft>
                      </a:pPr>
                      <a:r>
                        <a:rPr lang="en-US" sz="1000">
                          <a:solidFill>
                            <a:srgbClr val="000000"/>
                          </a:solidFill>
                          <a:latin typeface="Arial"/>
                          <a:ea typeface="Calibri"/>
                          <a:cs typeface="Times New Roman"/>
                        </a:rPr>
                        <a:t>0.0217</a:t>
                      </a:r>
                      <a:endParaRPr lang="en-US" sz="1100">
                        <a:latin typeface="Calibri"/>
                        <a:ea typeface="Calibri"/>
                        <a:cs typeface="Times New Roman"/>
                      </a:endParaRPr>
                    </a:p>
                  </a:txBody>
                  <a:tcPr marL="19050" marR="19050" marT="0" marB="0" anchor="b">
                    <a:lnL>
                      <a:noFill/>
                    </a:lnL>
                    <a:lnR>
                      <a:noFill/>
                    </a:lnR>
                    <a:lnT>
                      <a:noFill/>
                    </a:lnT>
                    <a:lnB>
                      <a:noFill/>
                    </a:lnB>
                  </a:tcPr>
                </a:tc>
              </a:tr>
              <a:tr h="220807">
                <a:tc>
                  <a:txBody>
                    <a:bodyPr/>
                    <a:lstStyle/>
                    <a:p>
                      <a:pPr marL="0" marR="0" algn="ctr">
                        <a:lnSpc>
                          <a:spcPct val="115000"/>
                        </a:lnSpc>
                        <a:spcBef>
                          <a:spcPts val="0"/>
                        </a:spcBef>
                        <a:spcAft>
                          <a:spcPts val="0"/>
                        </a:spcAft>
                      </a:pPr>
                      <a:r>
                        <a:rPr lang="en-US" sz="1000">
                          <a:solidFill>
                            <a:srgbClr val="000000"/>
                          </a:solidFill>
                          <a:latin typeface="Arial"/>
                          <a:ea typeface="Calibri"/>
                          <a:cs typeface="Times New Roman"/>
                        </a:rPr>
                        <a:t>X2</a:t>
                      </a:r>
                      <a:endParaRPr lang="en-US" sz="1100">
                        <a:latin typeface="Calibri"/>
                        <a:ea typeface="Calibri"/>
                        <a:cs typeface="Times New Roman"/>
                      </a:endParaRPr>
                    </a:p>
                  </a:txBody>
                  <a:tcPr marL="19050" marR="19050" marT="0" marB="0" anchor="b">
                    <a:lnL>
                      <a:noFill/>
                    </a:lnL>
                    <a:lnR>
                      <a:noFill/>
                    </a:lnR>
                    <a:lnT>
                      <a:noFill/>
                    </a:lnT>
                    <a:lnB>
                      <a:noFill/>
                    </a:lnB>
                  </a:tcPr>
                </a:tc>
                <a:tc>
                  <a:txBody>
                    <a:bodyPr/>
                    <a:lstStyle/>
                    <a:p>
                      <a:pPr marL="0" marR="6350" algn="r">
                        <a:lnSpc>
                          <a:spcPct val="115000"/>
                        </a:lnSpc>
                        <a:spcBef>
                          <a:spcPts val="0"/>
                        </a:spcBef>
                        <a:spcAft>
                          <a:spcPts val="0"/>
                        </a:spcAft>
                      </a:pPr>
                      <a:r>
                        <a:rPr lang="en-US" sz="1000">
                          <a:solidFill>
                            <a:srgbClr val="000000"/>
                          </a:solidFill>
                          <a:latin typeface="Arial"/>
                          <a:ea typeface="Calibri"/>
                          <a:cs typeface="Times New Roman"/>
                        </a:rPr>
                        <a:t>1.410337</a:t>
                      </a:r>
                      <a:endParaRPr lang="en-US" sz="1100">
                        <a:latin typeface="Calibri"/>
                        <a:ea typeface="Calibri"/>
                        <a:cs typeface="Times New Roman"/>
                      </a:endParaRPr>
                    </a:p>
                  </a:txBody>
                  <a:tcPr marL="19050" marR="19050" marT="0" marB="0" anchor="b">
                    <a:lnL>
                      <a:noFill/>
                    </a:lnL>
                    <a:lnR>
                      <a:noFill/>
                    </a:lnR>
                    <a:lnT>
                      <a:noFill/>
                    </a:lnT>
                    <a:lnB>
                      <a:noFill/>
                    </a:lnB>
                  </a:tcPr>
                </a:tc>
                <a:tc>
                  <a:txBody>
                    <a:bodyPr/>
                    <a:lstStyle/>
                    <a:p>
                      <a:pPr marL="0" marR="6350" algn="r">
                        <a:lnSpc>
                          <a:spcPct val="115000"/>
                        </a:lnSpc>
                        <a:spcBef>
                          <a:spcPts val="0"/>
                        </a:spcBef>
                        <a:spcAft>
                          <a:spcPts val="0"/>
                        </a:spcAft>
                      </a:pPr>
                      <a:r>
                        <a:rPr lang="en-US" sz="1000">
                          <a:solidFill>
                            <a:srgbClr val="000000"/>
                          </a:solidFill>
                          <a:latin typeface="Arial"/>
                          <a:ea typeface="Calibri"/>
                          <a:cs typeface="Times New Roman"/>
                        </a:rPr>
                        <a:t>0.385087</a:t>
                      </a:r>
                      <a:endParaRPr lang="en-US" sz="1100">
                        <a:latin typeface="Calibri"/>
                        <a:ea typeface="Calibri"/>
                        <a:cs typeface="Times New Roman"/>
                      </a:endParaRPr>
                    </a:p>
                  </a:txBody>
                  <a:tcPr marL="19050" marR="19050" marT="0" marB="0" anchor="b">
                    <a:lnL>
                      <a:noFill/>
                    </a:lnL>
                    <a:lnR>
                      <a:noFill/>
                    </a:lnR>
                    <a:lnT>
                      <a:noFill/>
                    </a:lnT>
                    <a:lnB>
                      <a:noFill/>
                    </a:lnB>
                  </a:tcPr>
                </a:tc>
                <a:tc>
                  <a:txBody>
                    <a:bodyPr/>
                    <a:lstStyle/>
                    <a:p>
                      <a:pPr marL="0" marR="6350" algn="r">
                        <a:lnSpc>
                          <a:spcPct val="115000"/>
                        </a:lnSpc>
                        <a:spcBef>
                          <a:spcPts val="0"/>
                        </a:spcBef>
                        <a:spcAft>
                          <a:spcPts val="0"/>
                        </a:spcAft>
                      </a:pPr>
                      <a:r>
                        <a:rPr lang="en-US" sz="1000">
                          <a:solidFill>
                            <a:srgbClr val="000000"/>
                          </a:solidFill>
                          <a:latin typeface="Arial"/>
                          <a:ea typeface="Calibri"/>
                          <a:cs typeface="Times New Roman"/>
                        </a:rPr>
                        <a:t>3.662381</a:t>
                      </a:r>
                      <a:endParaRPr lang="en-US" sz="1100">
                        <a:latin typeface="Calibri"/>
                        <a:ea typeface="Calibri"/>
                        <a:cs typeface="Times New Roman"/>
                      </a:endParaRPr>
                    </a:p>
                  </a:txBody>
                  <a:tcPr marL="19050" marR="19050" marT="0" marB="0" anchor="b">
                    <a:lnL>
                      <a:noFill/>
                    </a:lnL>
                    <a:lnR>
                      <a:noFill/>
                    </a:lnR>
                    <a:lnT>
                      <a:noFill/>
                    </a:lnT>
                    <a:lnB>
                      <a:noFill/>
                    </a:lnB>
                  </a:tcPr>
                </a:tc>
                <a:tc>
                  <a:txBody>
                    <a:bodyPr/>
                    <a:lstStyle/>
                    <a:p>
                      <a:pPr marL="0" marR="6350" algn="r">
                        <a:lnSpc>
                          <a:spcPct val="115000"/>
                        </a:lnSpc>
                        <a:spcBef>
                          <a:spcPts val="0"/>
                        </a:spcBef>
                        <a:spcAft>
                          <a:spcPts val="0"/>
                        </a:spcAft>
                      </a:pPr>
                      <a:r>
                        <a:rPr lang="en-US" sz="1000">
                          <a:solidFill>
                            <a:srgbClr val="000000"/>
                          </a:solidFill>
                          <a:latin typeface="Arial"/>
                          <a:ea typeface="Calibri"/>
                          <a:cs typeface="Times New Roman"/>
                        </a:rPr>
                        <a:t>0.0015</a:t>
                      </a:r>
                      <a:endParaRPr lang="en-US" sz="1100">
                        <a:latin typeface="Calibri"/>
                        <a:ea typeface="Calibri"/>
                        <a:cs typeface="Times New Roman"/>
                      </a:endParaRPr>
                    </a:p>
                  </a:txBody>
                  <a:tcPr marL="19050" marR="19050" marT="0" marB="0" anchor="b">
                    <a:lnL>
                      <a:noFill/>
                    </a:lnL>
                    <a:lnR>
                      <a:noFill/>
                    </a:lnR>
                    <a:lnT>
                      <a:noFill/>
                    </a:lnT>
                    <a:lnB>
                      <a:noFill/>
                    </a:lnB>
                  </a:tcPr>
                </a:tc>
              </a:tr>
              <a:tr h="220807">
                <a:tc>
                  <a:txBody>
                    <a:bodyPr/>
                    <a:lstStyle/>
                    <a:p>
                      <a:pPr marL="0" marR="0" algn="ctr">
                        <a:lnSpc>
                          <a:spcPct val="115000"/>
                        </a:lnSpc>
                        <a:spcBef>
                          <a:spcPts val="0"/>
                        </a:spcBef>
                        <a:spcAft>
                          <a:spcPts val="0"/>
                        </a:spcAft>
                      </a:pPr>
                      <a:endParaRPr lang="en-US" sz="1000">
                        <a:solidFill>
                          <a:srgbClr val="000000"/>
                        </a:solidFill>
                        <a:latin typeface="Arial"/>
                        <a:ea typeface="Calibri"/>
                        <a:cs typeface="Times New Roman"/>
                      </a:endParaRPr>
                    </a:p>
                  </a:txBody>
                  <a:tcPr marL="19050" marR="19050" marT="0" marB="0" anchor="b">
                    <a:lnL>
                      <a:noFill/>
                    </a:lnL>
                    <a:lnR>
                      <a:noFill/>
                    </a:lnR>
                    <a:lnT>
                      <a:noFill/>
                    </a:lnT>
                    <a:lnB w="28575" cap="flat" cmpd="dbl"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000">
                        <a:solidFill>
                          <a:srgbClr val="000000"/>
                        </a:solidFill>
                        <a:latin typeface="Arial"/>
                        <a:ea typeface="Calibri"/>
                        <a:cs typeface="Times New Roman"/>
                      </a:endParaRPr>
                    </a:p>
                  </a:txBody>
                  <a:tcPr marL="19050" marR="19050" marT="0" marB="0" anchor="b">
                    <a:lnL>
                      <a:noFill/>
                    </a:lnL>
                    <a:lnR>
                      <a:noFill/>
                    </a:lnR>
                    <a:lnT>
                      <a:noFill/>
                    </a:lnT>
                    <a:lnB w="28575" cap="flat" cmpd="dbl"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000">
                        <a:solidFill>
                          <a:srgbClr val="000000"/>
                        </a:solidFill>
                        <a:latin typeface="Arial"/>
                        <a:ea typeface="Calibri"/>
                        <a:cs typeface="Times New Roman"/>
                      </a:endParaRPr>
                    </a:p>
                  </a:txBody>
                  <a:tcPr marL="19050" marR="19050" marT="0" marB="0" anchor="b">
                    <a:lnL>
                      <a:noFill/>
                    </a:lnL>
                    <a:lnR>
                      <a:noFill/>
                    </a:lnR>
                    <a:lnT>
                      <a:noFill/>
                    </a:lnT>
                    <a:lnB w="28575" cap="flat" cmpd="dbl"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000">
                        <a:solidFill>
                          <a:srgbClr val="000000"/>
                        </a:solidFill>
                        <a:latin typeface="Arial"/>
                        <a:ea typeface="Calibri"/>
                        <a:cs typeface="Times New Roman"/>
                      </a:endParaRPr>
                    </a:p>
                  </a:txBody>
                  <a:tcPr marL="19050" marR="19050" marT="0" marB="0" anchor="b">
                    <a:lnL>
                      <a:noFill/>
                    </a:lnL>
                    <a:lnR>
                      <a:noFill/>
                    </a:lnR>
                    <a:lnT>
                      <a:noFill/>
                    </a:lnT>
                    <a:lnB w="28575" cap="flat" cmpd="dbl"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000">
                        <a:solidFill>
                          <a:srgbClr val="000000"/>
                        </a:solidFill>
                        <a:latin typeface="Arial"/>
                        <a:ea typeface="Calibri"/>
                        <a:cs typeface="Times New Roman"/>
                      </a:endParaRPr>
                    </a:p>
                  </a:txBody>
                  <a:tcPr marL="19050" marR="19050" marT="0" marB="0" anchor="b">
                    <a:lnL>
                      <a:noFill/>
                    </a:lnL>
                    <a:lnR>
                      <a:noFill/>
                    </a:lnR>
                    <a:lnT>
                      <a:noFill/>
                    </a:lnT>
                    <a:lnB w="28575" cap="flat" cmpd="dbl" algn="ctr">
                      <a:solidFill>
                        <a:srgbClr val="000000"/>
                      </a:solidFill>
                      <a:prstDash val="solid"/>
                      <a:round/>
                      <a:headEnd type="none" w="med" len="med"/>
                      <a:tailEnd type="none" w="med" len="med"/>
                    </a:lnB>
                  </a:tcPr>
                </a:tc>
              </a:tr>
              <a:tr h="220807">
                <a:tc>
                  <a:txBody>
                    <a:bodyPr/>
                    <a:lstStyle/>
                    <a:p>
                      <a:pPr marL="0" marR="0" algn="ctr">
                        <a:lnSpc>
                          <a:spcPct val="115000"/>
                        </a:lnSpc>
                        <a:spcBef>
                          <a:spcPts val="0"/>
                        </a:spcBef>
                        <a:spcAft>
                          <a:spcPts val="0"/>
                        </a:spcAft>
                      </a:pPr>
                      <a:endParaRPr lang="en-US" sz="1000">
                        <a:solidFill>
                          <a:srgbClr val="000000"/>
                        </a:solidFill>
                        <a:latin typeface="Arial"/>
                        <a:ea typeface="Calibri"/>
                        <a:cs typeface="Times New Roman"/>
                      </a:endParaRPr>
                    </a:p>
                  </a:txBody>
                  <a:tcPr marL="19050" marR="19050" marT="0" marB="0" anchor="b">
                    <a:lnL>
                      <a:noFill/>
                    </a:lnL>
                    <a:lnR>
                      <a:noFill/>
                    </a:lnR>
                    <a:lnT w="28575" cap="flat" cmpd="dbl"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endParaRPr lang="en-US" sz="1000">
                        <a:solidFill>
                          <a:srgbClr val="000000"/>
                        </a:solidFill>
                        <a:latin typeface="Arial"/>
                        <a:ea typeface="Calibri"/>
                        <a:cs typeface="Times New Roman"/>
                      </a:endParaRPr>
                    </a:p>
                  </a:txBody>
                  <a:tcPr marL="19050" marR="19050" marT="0" marB="0" anchor="b">
                    <a:lnL>
                      <a:noFill/>
                    </a:lnL>
                    <a:lnR>
                      <a:noFill/>
                    </a:lnR>
                    <a:lnT w="28575" cap="flat" cmpd="dbl"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endParaRPr lang="en-US" sz="1000">
                        <a:solidFill>
                          <a:srgbClr val="000000"/>
                        </a:solidFill>
                        <a:latin typeface="Arial"/>
                        <a:ea typeface="Calibri"/>
                        <a:cs typeface="Times New Roman"/>
                      </a:endParaRPr>
                    </a:p>
                  </a:txBody>
                  <a:tcPr marL="19050" marR="19050" marT="0" marB="0" anchor="b">
                    <a:lnL>
                      <a:noFill/>
                    </a:lnL>
                    <a:lnR>
                      <a:noFill/>
                    </a:lnR>
                    <a:lnT w="28575" cap="flat" cmpd="dbl"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endParaRPr lang="en-US" sz="1000">
                        <a:solidFill>
                          <a:srgbClr val="000000"/>
                        </a:solidFill>
                        <a:latin typeface="Arial"/>
                        <a:ea typeface="Calibri"/>
                        <a:cs typeface="Times New Roman"/>
                      </a:endParaRPr>
                    </a:p>
                  </a:txBody>
                  <a:tcPr marL="19050" marR="19050" marT="0" marB="0" anchor="b">
                    <a:lnL>
                      <a:noFill/>
                    </a:lnL>
                    <a:lnR>
                      <a:noFill/>
                    </a:lnR>
                    <a:lnT w="28575" cap="flat" cmpd="dbl"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endParaRPr lang="en-US" sz="1000">
                        <a:solidFill>
                          <a:srgbClr val="000000"/>
                        </a:solidFill>
                        <a:latin typeface="Arial"/>
                        <a:ea typeface="Calibri"/>
                        <a:cs typeface="Times New Roman"/>
                      </a:endParaRPr>
                    </a:p>
                  </a:txBody>
                  <a:tcPr marL="19050" marR="19050" marT="0" marB="0" anchor="b">
                    <a:lnL>
                      <a:noFill/>
                    </a:lnL>
                    <a:lnR>
                      <a:noFill/>
                    </a:lnR>
                    <a:lnT w="28575" cap="flat" cmpd="dbl" algn="ctr">
                      <a:solidFill>
                        <a:srgbClr val="000000"/>
                      </a:solidFill>
                      <a:prstDash val="solid"/>
                      <a:round/>
                      <a:headEnd type="none" w="med" len="med"/>
                      <a:tailEnd type="none" w="med" len="med"/>
                    </a:lnT>
                    <a:lnB>
                      <a:noFill/>
                    </a:lnB>
                  </a:tcPr>
                </a:tc>
              </a:tr>
              <a:tr h="220807">
                <a:tc>
                  <a:txBody>
                    <a:bodyPr/>
                    <a:lstStyle/>
                    <a:p>
                      <a:pPr marL="0" marR="0" algn="l">
                        <a:lnSpc>
                          <a:spcPct val="115000"/>
                        </a:lnSpc>
                        <a:spcBef>
                          <a:spcPts val="0"/>
                        </a:spcBef>
                        <a:spcAft>
                          <a:spcPts val="0"/>
                        </a:spcAft>
                      </a:pPr>
                      <a:r>
                        <a:rPr lang="en-US" sz="1000">
                          <a:solidFill>
                            <a:srgbClr val="000000"/>
                          </a:solidFill>
                          <a:latin typeface="Arial"/>
                          <a:ea typeface="Calibri"/>
                          <a:cs typeface="Times New Roman"/>
                        </a:rPr>
                        <a:t>R-squared</a:t>
                      </a:r>
                      <a:endParaRPr lang="en-US" sz="1100">
                        <a:latin typeface="Calibri"/>
                        <a:ea typeface="Calibri"/>
                        <a:cs typeface="Times New Roman"/>
                      </a:endParaRPr>
                    </a:p>
                  </a:txBody>
                  <a:tcPr marL="19050" marR="19050" marT="0" marB="0" anchor="b">
                    <a:lnL>
                      <a:noFill/>
                    </a:lnL>
                    <a:lnR>
                      <a:noFill/>
                    </a:lnR>
                    <a:lnT>
                      <a:noFill/>
                    </a:lnT>
                    <a:lnB>
                      <a:noFill/>
                    </a:lnB>
                  </a:tcPr>
                </a:tc>
                <a:tc>
                  <a:txBody>
                    <a:bodyPr/>
                    <a:lstStyle/>
                    <a:p>
                      <a:pPr marL="0" marR="6350" algn="r">
                        <a:lnSpc>
                          <a:spcPct val="115000"/>
                        </a:lnSpc>
                        <a:spcBef>
                          <a:spcPts val="0"/>
                        </a:spcBef>
                        <a:spcAft>
                          <a:spcPts val="0"/>
                        </a:spcAft>
                      </a:pPr>
                      <a:r>
                        <a:rPr lang="en-US" sz="1000">
                          <a:solidFill>
                            <a:srgbClr val="000000"/>
                          </a:solidFill>
                          <a:latin typeface="Arial"/>
                          <a:ea typeface="Calibri"/>
                          <a:cs typeface="Times New Roman"/>
                        </a:rPr>
                        <a:t>0.518569</a:t>
                      </a:r>
                      <a:endParaRPr lang="en-US" sz="1100">
                        <a:latin typeface="Calibri"/>
                        <a:ea typeface="Calibri"/>
                        <a:cs typeface="Times New Roman"/>
                      </a:endParaRPr>
                    </a:p>
                  </a:txBody>
                  <a:tcPr marL="19050" marR="19050" marT="0" marB="0" anchor="b">
                    <a:lnL>
                      <a:noFill/>
                    </a:lnL>
                    <a:lnR>
                      <a:noFill/>
                    </a:lnR>
                    <a:lnT>
                      <a:noFill/>
                    </a:lnT>
                    <a:lnB>
                      <a:noFill/>
                    </a:lnB>
                  </a:tcPr>
                </a:tc>
                <a:tc gridSpan="2">
                  <a:txBody>
                    <a:bodyPr/>
                    <a:lstStyle/>
                    <a:p>
                      <a:pPr marL="0" marR="6350" algn="l">
                        <a:lnSpc>
                          <a:spcPct val="115000"/>
                        </a:lnSpc>
                        <a:spcBef>
                          <a:spcPts val="0"/>
                        </a:spcBef>
                        <a:spcAft>
                          <a:spcPts val="0"/>
                        </a:spcAft>
                      </a:pPr>
                      <a:r>
                        <a:rPr lang="en-US" sz="1000">
                          <a:solidFill>
                            <a:srgbClr val="000000"/>
                          </a:solidFill>
                          <a:latin typeface="Arial"/>
                          <a:ea typeface="Calibri"/>
                          <a:cs typeface="Times New Roman"/>
                        </a:rPr>
                        <a:t>    Mean dependent var</a:t>
                      </a:r>
                      <a:endParaRPr lang="en-US" sz="1100">
                        <a:latin typeface="Calibri"/>
                        <a:ea typeface="Calibri"/>
                        <a:cs typeface="Times New Roman"/>
                      </a:endParaRPr>
                    </a:p>
                  </a:txBody>
                  <a:tcPr marL="19050" marR="19050" marT="0" marB="0" anchor="b">
                    <a:lnL>
                      <a:noFill/>
                    </a:lnL>
                    <a:lnR>
                      <a:noFill/>
                    </a:lnR>
                    <a:lnT>
                      <a:noFill/>
                    </a:lnT>
                    <a:lnB>
                      <a:noFill/>
                    </a:lnB>
                  </a:tcPr>
                </a:tc>
                <a:tc hMerge="1">
                  <a:txBody>
                    <a:bodyPr/>
                    <a:lstStyle/>
                    <a:p>
                      <a:endParaRPr lang="en-US"/>
                    </a:p>
                  </a:txBody>
                  <a:tcPr/>
                </a:tc>
                <a:tc>
                  <a:txBody>
                    <a:bodyPr/>
                    <a:lstStyle/>
                    <a:p>
                      <a:pPr marL="0" marR="6350" algn="r">
                        <a:lnSpc>
                          <a:spcPct val="115000"/>
                        </a:lnSpc>
                        <a:spcBef>
                          <a:spcPts val="0"/>
                        </a:spcBef>
                        <a:spcAft>
                          <a:spcPts val="0"/>
                        </a:spcAft>
                      </a:pPr>
                      <a:r>
                        <a:rPr lang="en-US" sz="1000">
                          <a:solidFill>
                            <a:srgbClr val="000000"/>
                          </a:solidFill>
                          <a:latin typeface="Arial"/>
                          <a:ea typeface="Calibri"/>
                          <a:cs typeface="Times New Roman"/>
                        </a:rPr>
                        <a:t>96430404</a:t>
                      </a:r>
                      <a:endParaRPr lang="en-US" sz="1100">
                        <a:latin typeface="Calibri"/>
                        <a:ea typeface="Calibri"/>
                        <a:cs typeface="Times New Roman"/>
                      </a:endParaRPr>
                    </a:p>
                  </a:txBody>
                  <a:tcPr marL="19050" marR="19050" marT="0" marB="0" anchor="b">
                    <a:lnL>
                      <a:noFill/>
                    </a:lnL>
                    <a:lnR>
                      <a:noFill/>
                    </a:lnR>
                    <a:lnT>
                      <a:noFill/>
                    </a:lnT>
                    <a:lnB>
                      <a:noFill/>
                    </a:lnB>
                  </a:tcPr>
                </a:tc>
              </a:tr>
              <a:tr h="220807">
                <a:tc>
                  <a:txBody>
                    <a:bodyPr/>
                    <a:lstStyle/>
                    <a:p>
                      <a:pPr marL="0" marR="0" algn="l">
                        <a:lnSpc>
                          <a:spcPct val="115000"/>
                        </a:lnSpc>
                        <a:spcBef>
                          <a:spcPts val="0"/>
                        </a:spcBef>
                        <a:spcAft>
                          <a:spcPts val="0"/>
                        </a:spcAft>
                      </a:pPr>
                      <a:r>
                        <a:rPr lang="en-US" sz="1000">
                          <a:solidFill>
                            <a:srgbClr val="000000"/>
                          </a:solidFill>
                          <a:latin typeface="Arial"/>
                          <a:ea typeface="Calibri"/>
                          <a:cs typeface="Times New Roman"/>
                        </a:rPr>
                        <a:t>Adjusted R-squared</a:t>
                      </a:r>
                      <a:endParaRPr lang="en-US" sz="1100">
                        <a:latin typeface="Calibri"/>
                        <a:ea typeface="Calibri"/>
                        <a:cs typeface="Times New Roman"/>
                      </a:endParaRPr>
                    </a:p>
                  </a:txBody>
                  <a:tcPr marL="19050" marR="19050" marT="0" marB="0" anchor="b">
                    <a:lnL>
                      <a:noFill/>
                    </a:lnL>
                    <a:lnR>
                      <a:noFill/>
                    </a:lnR>
                    <a:lnT>
                      <a:noFill/>
                    </a:lnT>
                    <a:lnB>
                      <a:noFill/>
                    </a:lnB>
                  </a:tcPr>
                </a:tc>
                <a:tc>
                  <a:txBody>
                    <a:bodyPr/>
                    <a:lstStyle/>
                    <a:p>
                      <a:pPr marL="0" marR="6350" algn="r">
                        <a:lnSpc>
                          <a:spcPct val="115000"/>
                        </a:lnSpc>
                        <a:spcBef>
                          <a:spcPts val="0"/>
                        </a:spcBef>
                        <a:spcAft>
                          <a:spcPts val="0"/>
                        </a:spcAft>
                      </a:pPr>
                      <a:r>
                        <a:rPr lang="en-US" sz="1000">
                          <a:solidFill>
                            <a:srgbClr val="000000"/>
                          </a:solidFill>
                          <a:latin typeface="Arial"/>
                          <a:ea typeface="Calibri"/>
                          <a:cs typeface="Times New Roman"/>
                        </a:rPr>
                        <a:t>0.472718</a:t>
                      </a:r>
                      <a:endParaRPr lang="en-US" sz="1100">
                        <a:latin typeface="Calibri"/>
                        <a:ea typeface="Calibri"/>
                        <a:cs typeface="Times New Roman"/>
                      </a:endParaRPr>
                    </a:p>
                  </a:txBody>
                  <a:tcPr marL="19050" marR="19050" marT="0" marB="0" anchor="b">
                    <a:lnL>
                      <a:noFill/>
                    </a:lnL>
                    <a:lnR>
                      <a:noFill/>
                    </a:lnR>
                    <a:lnT>
                      <a:noFill/>
                    </a:lnT>
                    <a:lnB>
                      <a:noFill/>
                    </a:lnB>
                  </a:tcPr>
                </a:tc>
                <a:tc gridSpan="2">
                  <a:txBody>
                    <a:bodyPr/>
                    <a:lstStyle/>
                    <a:p>
                      <a:pPr marL="0" marR="6350" algn="l">
                        <a:lnSpc>
                          <a:spcPct val="115000"/>
                        </a:lnSpc>
                        <a:spcBef>
                          <a:spcPts val="0"/>
                        </a:spcBef>
                        <a:spcAft>
                          <a:spcPts val="0"/>
                        </a:spcAft>
                      </a:pPr>
                      <a:r>
                        <a:rPr lang="en-US" sz="1000">
                          <a:solidFill>
                            <a:srgbClr val="000000"/>
                          </a:solidFill>
                          <a:latin typeface="Arial"/>
                          <a:ea typeface="Calibri"/>
                          <a:cs typeface="Times New Roman"/>
                        </a:rPr>
                        <a:t>    S.D. dependent var</a:t>
                      </a:r>
                      <a:endParaRPr lang="en-US" sz="1100">
                        <a:latin typeface="Calibri"/>
                        <a:ea typeface="Calibri"/>
                        <a:cs typeface="Times New Roman"/>
                      </a:endParaRPr>
                    </a:p>
                  </a:txBody>
                  <a:tcPr marL="19050" marR="19050" marT="0" marB="0" anchor="b">
                    <a:lnL>
                      <a:noFill/>
                    </a:lnL>
                    <a:lnR>
                      <a:noFill/>
                    </a:lnR>
                    <a:lnT>
                      <a:noFill/>
                    </a:lnT>
                    <a:lnB>
                      <a:noFill/>
                    </a:lnB>
                  </a:tcPr>
                </a:tc>
                <a:tc hMerge="1">
                  <a:txBody>
                    <a:bodyPr/>
                    <a:lstStyle/>
                    <a:p>
                      <a:endParaRPr lang="en-US"/>
                    </a:p>
                  </a:txBody>
                  <a:tcPr/>
                </a:tc>
                <a:tc>
                  <a:txBody>
                    <a:bodyPr/>
                    <a:lstStyle/>
                    <a:p>
                      <a:pPr marL="0" marR="6350" algn="r">
                        <a:lnSpc>
                          <a:spcPct val="115000"/>
                        </a:lnSpc>
                        <a:spcBef>
                          <a:spcPts val="0"/>
                        </a:spcBef>
                        <a:spcAft>
                          <a:spcPts val="0"/>
                        </a:spcAft>
                      </a:pPr>
                      <a:r>
                        <a:rPr lang="en-US" sz="1000">
                          <a:solidFill>
                            <a:srgbClr val="000000"/>
                          </a:solidFill>
                          <a:latin typeface="Arial"/>
                          <a:ea typeface="Calibri"/>
                          <a:cs typeface="Times New Roman"/>
                        </a:rPr>
                        <a:t>2715168.</a:t>
                      </a:r>
                      <a:endParaRPr lang="en-US" sz="1100">
                        <a:latin typeface="Calibri"/>
                        <a:ea typeface="Calibri"/>
                        <a:cs typeface="Times New Roman"/>
                      </a:endParaRPr>
                    </a:p>
                  </a:txBody>
                  <a:tcPr marL="19050" marR="19050" marT="0" marB="0" anchor="b">
                    <a:lnL>
                      <a:noFill/>
                    </a:lnL>
                    <a:lnR>
                      <a:noFill/>
                    </a:lnR>
                    <a:lnT>
                      <a:noFill/>
                    </a:lnT>
                    <a:lnB>
                      <a:noFill/>
                    </a:lnB>
                  </a:tcPr>
                </a:tc>
              </a:tr>
              <a:tr h="220807">
                <a:tc>
                  <a:txBody>
                    <a:bodyPr/>
                    <a:lstStyle/>
                    <a:p>
                      <a:pPr marL="0" marR="0" algn="l">
                        <a:lnSpc>
                          <a:spcPct val="115000"/>
                        </a:lnSpc>
                        <a:spcBef>
                          <a:spcPts val="0"/>
                        </a:spcBef>
                        <a:spcAft>
                          <a:spcPts val="0"/>
                        </a:spcAft>
                      </a:pPr>
                      <a:r>
                        <a:rPr lang="en-US" sz="1000">
                          <a:solidFill>
                            <a:srgbClr val="000000"/>
                          </a:solidFill>
                          <a:latin typeface="Arial"/>
                          <a:ea typeface="Calibri"/>
                          <a:cs typeface="Times New Roman"/>
                        </a:rPr>
                        <a:t>S.E. of regression</a:t>
                      </a:r>
                      <a:endParaRPr lang="en-US" sz="1100">
                        <a:latin typeface="Calibri"/>
                        <a:ea typeface="Calibri"/>
                        <a:cs typeface="Times New Roman"/>
                      </a:endParaRPr>
                    </a:p>
                  </a:txBody>
                  <a:tcPr marL="19050" marR="19050" marT="0" marB="0" anchor="b">
                    <a:lnL>
                      <a:noFill/>
                    </a:lnL>
                    <a:lnR>
                      <a:noFill/>
                    </a:lnR>
                    <a:lnT>
                      <a:noFill/>
                    </a:lnT>
                    <a:lnB>
                      <a:noFill/>
                    </a:lnB>
                  </a:tcPr>
                </a:tc>
                <a:tc>
                  <a:txBody>
                    <a:bodyPr/>
                    <a:lstStyle/>
                    <a:p>
                      <a:pPr marL="0" marR="6350" algn="r">
                        <a:lnSpc>
                          <a:spcPct val="115000"/>
                        </a:lnSpc>
                        <a:spcBef>
                          <a:spcPts val="0"/>
                        </a:spcBef>
                        <a:spcAft>
                          <a:spcPts val="0"/>
                        </a:spcAft>
                      </a:pPr>
                      <a:r>
                        <a:rPr lang="en-US" sz="1000">
                          <a:solidFill>
                            <a:srgbClr val="000000"/>
                          </a:solidFill>
                          <a:latin typeface="Arial"/>
                          <a:ea typeface="Calibri"/>
                          <a:cs typeface="Times New Roman"/>
                        </a:rPr>
                        <a:t>1971597.</a:t>
                      </a:r>
                      <a:endParaRPr lang="en-US" sz="1100">
                        <a:latin typeface="Calibri"/>
                        <a:ea typeface="Calibri"/>
                        <a:cs typeface="Times New Roman"/>
                      </a:endParaRPr>
                    </a:p>
                  </a:txBody>
                  <a:tcPr marL="19050" marR="19050" marT="0" marB="0" anchor="b">
                    <a:lnL>
                      <a:noFill/>
                    </a:lnL>
                    <a:lnR>
                      <a:noFill/>
                    </a:lnR>
                    <a:lnT>
                      <a:noFill/>
                    </a:lnT>
                    <a:lnB>
                      <a:noFill/>
                    </a:lnB>
                  </a:tcPr>
                </a:tc>
                <a:tc gridSpan="2">
                  <a:txBody>
                    <a:bodyPr/>
                    <a:lstStyle/>
                    <a:p>
                      <a:pPr marL="0" marR="6350" algn="l">
                        <a:lnSpc>
                          <a:spcPct val="115000"/>
                        </a:lnSpc>
                        <a:spcBef>
                          <a:spcPts val="0"/>
                        </a:spcBef>
                        <a:spcAft>
                          <a:spcPts val="0"/>
                        </a:spcAft>
                      </a:pPr>
                      <a:r>
                        <a:rPr lang="en-US" sz="1000">
                          <a:solidFill>
                            <a:srgbClr val="000000"/>
                          </a:solidFill>
                          <a:latin typeface="Arial"/>
                          <a:ea typeface="Calibri"/>
                          <a:cs typeface="Times New Roman"/>
                        </a:rPr>
                        <a:t>    Akaike info criterion</a:t>
                      </a:r>
                      <a:endParaRPr lang="en-US" sz="1100">
                        <a:latin typeface="Calibri"/>
                        <a:ea typeface="Calibri"/>
                        <a:cs typeface="Times New Roman"/>
                      </a:endParaRPr>
                    </a:p>
                  </a:txBody>
                  <a:tcPr marL="19050" marR="19050" marT="0" marB="0" anchor="b">
                    <a:lnL>
                      <a:noFill/>
                    </a:lnL>
                    <a:lnR>
                      <a:noFill/>
                    </a:lnR>
                    <a:lnT>
                      <a:noFill/>
                    </a:lnT>
                    <a:lnB>
                      <a:noFill/>
                    </a:lnB>
                  </a:tcPr>
                </a:tc>
                <a:tc hMerge="1">
                  <a:txBody>
                    <a:bodyPr/>
                    <a:lstStyle/>
                    <a:p>
                      <a:endParaRPr lang="en-US"/>
                    </a:p>
                  </a:txBody>
                  <a:tcPr/>
                </a:tc>
                <a:tc>
                  <a:txBody>
                    <a:bodyPr/>
                    <a:lstStyle/>
                    <a:p>
                      <a:pPr marL="0" marR="6350" algn="r">
                        <a:lnSpc>
                          <a:spcPct val="115000"/>
                        </a:lnSpc>
                        <a:spcBef>
                          <a:spcPts val="0"/>
                        </a:spcBef>
                        <a:spcAft>
                          <a:spcPts val="0"/>
                        </a:spcAft>
                      </a:pPr>
                      <a:r>
                        <a:rPr lang="en-US" sz="1000">
                          <a:solidFill>
                            <a:srgbClr val="000000"/>
                          </a:solidFill>
                          <a:latin typeface="Arial"/>
                          <a:ea typeface="Calibri"/>
                          <a:cs typeface="Times New Roman"/>
                        </a:rPr>
                        <a:t>31.94305</a:t>
                      </a:r>
                      <a:endParaRPr lang="en-US" sz="1100">
                        <a:latin typeface="Calibri"/>
                        <a:ea typeface="Calibri"/>
                        <a:cs typeface="Times New Roman"/>
                      </a:endParaRPr>
                    </a:p>
                  </a:txBody>
                  <a:tcPr marL="19050" marR="19050" marT="0" marB="0" anchor="b">
                    <a:lnL>
                      <a:noFill/>
                    </a:lnL>
                    <a:lnR>
                      <a:noFill/>
                    </a:lnR>
                    <a:lnT>
                      <a:noFill/>
                    </a:lnT>
                    <a:lnB>
                      <a:noFill/>
                    </a:lnB>
                  </a:tcPr>
                </a:tc>
              </a:tr>
              <a:tr h="220807">
                <a:tc>
                  <a:txBody>
                    <a:bodyPr/>
                    <a:lstStyle/>
                    <a:p>
                      <a:pPr marL="0" marR="0" algn="l">
                        <a:lnSpc>
                          <a:spcPct val="115000"/>
                        </a:lnSpc>
                        <a:spcBef>
                          <a:spcPts val="0"/>
                        </a:spcBef>
                        <a:spcAft>
                          <a:spcPts val="0"/>
                        </a:spcAft>
                      </a:pPr>
                      <a:r>
                        <a:rPr lang="en-US" sz="1000">
                          <a:solidFill>
                            <a:srgbClr val="000000"/>
                          </a:solidFill>
                          <a:latin typeface="Arial"/>
                          <a:ea typeface="Calibri"/>
                          <a:cs typeface="Times New Roman"/>
                        </a:rPr>
                        <a:t>Sum squared resid</a:t>
                      </a:r>
                      <a:endParaRPr lang="en-US" sz="1100">
                        <a:latin typeface="Calibri"/>
                        <a:ea typeface="Calibri"/>
                        <a:cs typeface="Times New Roman"/>
                      </a:endParaRPr>
                    </a:p>
                  </a:txBody>
                  <a:tcPr marL="19050" marR="19050" marT="0" marB="0" anchor="b">
                    <a:lnL>
                      <a:noFill/>
                    </a:lnL>
                    <a:lnR>
                      <a:noFill/>
                    </a:lnR>
                    <a:lnT>
                      <a:noFill/>
                    </a:lnT>
                    <a:lnB>
                      <a:noFill/>
                    </a:lnB>
                  </a:tcPr>
                </a:tc>
                <a:tc>
                  <a:txBody>
                    <a:bodyPr/>
                    <a:lstStyle/>
                    <a:p>
                      <a:pPr marL="0" marR="6350" algn="r">
                        <a:lnSpc>
                          <a:spcPct val="115000"/>
                        </a:lnSpc>
                        <a:spcBef>
                          <a:spcPts val="0"/>
                        </a:spcBef>
                        <a:spcAft>
                          <a:spcPts val="0"/>
                        </a:spcAft>
                      </a:pPr>
                      <a:r>
                        <a:rPr lang="en-US" sz="1000">
                          <a:solidFill>
                            <a:srgbClr val="000000"/>
                          </a:solidFill>
                          <a:latin typeface="Arial"/>
                          <a:ea typeface="Calibri"/>
                          <a:cs typeface="Times New Roman"/>
                        </a:rPr>
                        <a:t>8.16E+13</a:t>
                      </a:r>
                      <a:endParaRPr lang="en-US" sz="1100">
                        <a:latin typeface="Calibri"/>
                        <a:ea typeface="Calibri"/>
                        <a:cs typeface="Times New Roman"/>
                      </a:endParaRPr>
                    </a:p>
                  </a:txBody>
                  <a:tcPr marL="19050" marR="19050" marT="0" marB="0" anchor="b">
                    <a:lnL>
                      <a:noFill/>
                    </a:lnL>
                    <a:lnR>
                      <a:noFill/>
                    </a:lnR>
                    <a:lnT>
                      <a:noFill/>
                    </a:lnT>
                    <a:lnB>
                      <a:noFill/>
                    </a:lnB>
                  </a:tcPr>
                </a:tc>
                <a:tc gridSpan="2">
                  <a:txBody>
                    <a:bodyPr/>
                    <a:lstStyle/>
                    <a:p>
                      <a:pPr marL="0" marR="6350" algn="l">
                        <a:lnSpc>
                          <a:spcPct val="115000"/>
                        </a:lnSpc>
                        <a:spcBef>
                          <a:spcPts val="0"/>
                        </a:spcBef>
                        <a:spcAft>
                          <a:spcPts val="0"/>
                        </a:spcAft>
                      </a:pPr>
                      <a:r>
                        <a:rPr lang="en-US" sz="1000">
                          <a:solidFill>
                            <a:srgbClr val="000000"/>
                          </a:solidFill>
                          <a:latin typeface="Arial"/>
                          <a:ea typeface="Calibri"/>
                          <a:cs typeface="Times New Roman"/>
                        </a:rPr>
                        <a:t>    Schwarz criterion</a:t>
                      </a:r>
                      <a:endParaRPr lang="en-US" sz="1100">
                        <a:latin typeface="Calibri"/>
                        <a:ea typeface="Calibri"/>
                        <a:cs typeface="Times New Roman"/>
                      </a:endParaRPr>
                    </a:p>
                  </a:txBody>
                  <a:tcPr marL="19050" marR="19050" marT="0" marB="0" anchor="b">
                    <a:lnL>
                      <a:noFill/>
                    </a:lnL>
                    <a:lnR>
                      <a:noFill/>
                    </a:lnR>
                    <a:lnT>
                      <a:noFill/>
                    </a:lnT>
                    <a:lnB>
                      <a:noFill/>
                    </a:lnB>
                  </a:tcPr>
                </a:tc>
                <a:tc hMerge="1">
                  <a:txBody>
                    <a:bodyPr/>
                    <a:lstStyle/>
                    <a:p>
                      <a:endParaRPr lang="en-US"/>
                    </a:p>
                  </a:txBody>
                  <a:tcPr/>
                </a:tc>
                <a:tc>
                  <a:txBody>
                    <a:bodyPr/>
                    <a:lstStyle/>
                    <a:p>
                      <a:pPr marL="0" marR="6350" algn="r">
                        <a:lnSpc>
                          <a:spcPct val="115000"/>
                        </a:lnSpc>
                        <a:spcBef>
                          <a:spcPts val="0"/>
                        </a:spcBef>
                        <a:spcAft>
                          <a:spcPts val="0"/>
                        </a:spcAft>
                      </a:pPr>
                      <a:r>
                        <a:rPr lang="en-US" sz="1000">
                          <a:solidFill>
                            <a:srgbClr val="000000"/>
                          </a:solidFill>
                          <a:latin typeface="Arial"/>
                          <a:ea typeface="Calibri"/>
                          <a:cs typeface="Times New Roman"/>
                        </a:rPr>
                        <a:t>32.09031</a:t>
                      </a:r>
                      <a:endParaRPr lang="en-US" sz="1100">
                        <a:latin typeface="Calibri"/>
                        <a:ea typeface="Calibri"/>
                        <a:cs typeface="Times New Roman"/>
                      </a:endParaRPr>
                    </a:p>
                  </a:txBody>
                  <a:tcPr marL="19050" marR="19050" marT="0" marB="0" anchor="b">
                    <a:lnL>
                      <a:noFill/>
                    </a:lnL>
                    <a:lnR>
                      <a:noFill/>
                    </a:lnR>
                    <a:lnT>
                      <a:noFill/>
                    </a:lnT>
                    <a:lnB>
                      <a:noFill/>
                    </a:lnB>
                  </a:tcPr>
                </a:tc>
              </a:tr>
              <a:tr h="220807">
                <a:tc>
                  <a:txBody>
                    <a:bodyPr/>
                    <a:lstStyle/>
                    <a:p>
                      <a:pPr marL="0" marR="0" algn="l">
                        <a:lnSpc>
                          <a:spcPct val="115000"/>
                        </a:lnSpc>
                        <a:spcBef>
                          <a:spcPts val="0"/>
                        </a:spcBef>
                        <a:spcAft>
                          <a:spcPts val="0"/>
                        </a:spcAft>
                      </a:pPr>
                      <a:r>
                        <a:rPr lang="en-US" sz="1000">
                          <a:solidFill>
                            <a:srgbClr val="000000"/>
                          </a:solidFill>
                          <a:latin typeface="Arial"/>
                          <a:ea typeface="Calibri"/>
                          <a:cs typeface="Times New Roman"/>
                        </a:rPr>
                        <a:t>Log likelihood</a:t>
                      </a:r>
                      <a:endParaRPr lang="en-US" sz="1100">
                        <a:latin typeface="Calibri"/>
                        <a:ea typeface="Calibri"/>
                        <a:cs typeface="Times New Roman"/>
                      </a:endParaRPr>
                    </a:p>
                  </a:txBody>
                  <a:tcPr marL="19050" marR="19050" marT="0" marB="0" anchor="b">
                    <a:lnL>
                      <a:noFill/>
                    </a:lnL>
                    <a:lnR>
                      <a:noFill/>
                    </a:lnR>
                    <a:lnT>
                      <a:noFill/>
                    </a:lnT>
                    <a:lnB>
                      <a:noFill/>
                    </a:lnB>
                  </a:tcPr>
                </a:tc>
                <a:tc>
                  <a:txBody>
                    <a:bodyPr/>
                    <a:lstStyle/>
                    <a:p>
                      <a:pPr marL="0" marR="6350" algn="r">
                        <a:lnSpc>
                          <a:spcPct val="115000"/>
                        </a:lnSpc>
                        <a:spcBef>
                          <a:spcPts val="0"/>
                        </a:spcBef>
                        <a:spcAft>
                          <a:spcPts val="0"/>
                        </a:spcAft>
                      </a:pPr>
                      <a:r>
                        <a:rPr lang="en-US" sz="1000">
                          <a:solidFill>
                            <a:srgbClr val="000000"/>
                          </a:solidFill>
                          <a:latin typeface="Arial"/>
                          <a:ea typeface="Calibri"/>
                          <a:cs typeface="Times New Roman"/>
                        </a:rPr>
                        <a:t>-380.3167</a:t>
                      </a:r>
                      <a:endParaRPr lang="en-US" sz="1100">
                        <a:latin typeface="Calibri"/>
                        <a:ea typeface="Calibri"/>
                        <a:cs typeface="Times New Roman"/>
                      </a:endParaRPr>
                    </a:p>
                  </a:txBody>
                  <a:tcPr marL="19050" marR="19050" marT="0" marB="0" anchor="b">
                    <a:lnL>
                      <a:noFill/>
                    </a:lnL>
                    <a:lnR>
                      <a:noFill/>
                    </a:lnR>
                    <a:lnT>
                      <a:noFill/>
                    </a:lnT>
                    <a:lnB>
                      <a:noFill/>
                    </a:lnB>
                  </a:tcPr>
                </a:tc>
                <a:tc gridSpan="2">
                  <a:txBody>
                    <a:bodyPr/>
                    <a:lstStyle/>
                    <a:p>
                      <a:pPr marL="0" marR="6350" algn="l">
                        <a:lnSpc>
                          <a:spcPct val="115000"/>
                        </a:lnSpc>
                        <a:spcBef>
                          <a:spcPts val="0"/>
                        </a:spcBef>
                        <a:spcAft>
                          <a:spcPts val="0"/>
                        </a:spcAft>
                      </a:pPr>
                      <a:r>
                        <a:rPr lang="en-US" sz="1000">
                          <a:solidFill>
                            <a:srgbClr val="000000"/>
                          </a:solidFill>
                          <a:latin typeface="Arial"/>
                          <a:ea typeface="Calibri"/>
                          <a:cs typeface="Times New Roman"/>
                        </a:rPr>
                        <a:t>    F-statistic</a:t>
                      </a:r>
                      <a:endParaRPr lang="en-US" sz="1100">
                        <a:latin typeface="Calibri"/>
                        <a:ea typeface="Calibri"/>
                        <a:cs typeface="Times New Roman"/>
                      </a:endParaRPr>
                    </a:p>
                  </a:txBody>
                  <a:tcPr marL="19050" marR="19050" marT="0" marB="0" anchor="b">
                    <a:lnL>
                      <a:noFill/>
                    </a:lnL>
                    <a:lnR>
                      <a:noFill/>
                    </a:lnR>
                    <a:lnT>
                      <a:noFill/>
                    </a:lnT>
                    <a:lnB>
                      <a:noFill/>
                    </a:lnB>
                  </a:tcPr>
                </a:tc>
                <a:tc hMerge="1">
                  <a:txBody>
                    <a:bodyPr/>
                    <a:lstStyle/>
                    <a:p>
                      <a:endParaRPr lang="en-US"/>
                    </a:p>
                  </a:txBody>
                  <a:tcPr/>
                </a:tc>
                <a:tc>
                  <a:txBody>
                    <a:bodyPr/>
                    <a:lstStyle/>
                    <a:p>
                      <a:pPr marL="0" marR="6350" algn="r">
                        <a:lnSpc>
                          <a:spcPct val="115000"/>
                        </a:lnSpc>
                        <a:spcBef>
                          <a:spcPts val="0"/>
                        </a:spcBef>
                        <a:spcAft>
                          <a:spcPts val="0"/>
                        </a:spcAft>
                      </a:pPr>
                      <a:r>
                        <a:rPr lang="en-US" sz="1000">
                          <a:solidFill>
                            <a:srgbClr val="000000"/>
                          </a:solidFill>
                          <a:latin typeface="Arial"/>
                          <a:ea typeface="Calibri"/>
                          <a:cs typeface="Times New Roman"/>
                        </a:rPr>
                        <a:t>11.30996</a:t>
                      </a:r>
                      <a:endParaRPr lang="en-US" sz="1100">
                        <a:latin typeface="Calibri"/>
                        <a:ea typeface="Calibri"/>
                        <a:cs typeface="Times New Roman"/>
                      </a:endParaRPr>
                    </a:p>
                  </a:txBody>
                  <a:tcPr marL="19050" marR="19050" marT="0" marB="0" anchor="b">
                    <a:lnL>
                      <a:noFill/>
                    </a:lnL>
                    <a:lnR>
                      <a:noFill/>
                    </a:lnR>
                    <a:lnT>
                      <a:noFill/>
                    </a:lnT>
                    <a:lnB>
                      <a:noFill/>
                    </a:lnB>
                  </a:tcPr>
                </a:tc>
              </a:tr>
              <a:tr h="220807">
                <a:tc>
                  <a:txBody>
                    <a:bodyPr/>
                    <a:lstStyle/>
                    <a:p>
                      <a:pPr marL="0" marR="0" algn="l">
                        <a:lnSpc>
                          <a:spcPct val="115000"/>
                        </a:lnSpc>
                        <a:spcBef>
                          <a:spcPts val="0"/>
                        </a:spcBef>
                        <a:spcAft>
                          <a:spcPts val="0"/>
                        </a:spcAft>
                      </a:pPr>
                      <a:r>
                        <a:rPr lang="en-US" sz="1000">
                          <a:solidFill>
                            <a:srgbClr val="000000"/>
                          </a:solidFill>
                          <a:latin typeface="Arial"/>
                          <a:ea typeface="Calibri"/>
                          <a:cs typeface="Times New Roman"/>
                        </a:rPr>
                        <a:t>Durbin-Watson stat</a:t>
                      </a:r>
                      <a:endParaRPr lang="en-US" sz="1100">
                        <a:latin typeface="Calibri"/>
                        <a:ea typeface="Calibri"/>
                        <a:cs typeface="Times New Roman"/>
                      </a:endParaRPr>
                    </a:p>
                  </a:txBody>
                  <a:tcPr marL="19050" marR="19050" marT="0" marB="0" anchor="b">
                    <a:lnL>
                      <a:noFill/>
                    </a:lnL>
                    <a:lnR>
                      <a:noFill/>
                    </a:lnR>
                    <a:lnT>
                      <a:noFill/>
                    </a:lnT>
                    <a:lnB>
                      <a:noFill/>
                    </a:lnB>
                  </a:tcPr>
                </a:tc>
                <a:tc>
                  <a:txBody>
                    <a:bodyPr/>
                    <a:lstStyle/>
                    <a:p>
                      <a:pPr marL="0" marR="6350" algn="r">
                        <a:lnSpc>
                          <a:spcPct val="115000"/>
                        </a:lnSpc>
                        <a:spcBef>
                          <a:spcPts val="0"/>
                        </a:spcBef>
                        <a:spcAft>
                          <a:spcPts val="0"/>
                        </a:spcAft>
                      </a:pPr>
                      <a:r>
                        <a:rPr lang="en-US" sz="1000">
                          <a:solidFill>
                            <a:srgbClr val="000000"/>
                          </a:solidFill>
                          <a:latin typeface="Arial"/>
                          <a:ea typeface="Calibri"/>
                          <a:cs typeface="Times New Roman"/>
                        </a:rPr>
                        <a:t>1.412331</a:t>
                      </a:r>
                      <a:endParaRPr lang="en-US" sz="1100">
                        <a:latin typeface="Calibri"/>
                        <a:ea typeface="Calibri"/>
                        <a:cs typeface="Times New Roman"/>
                      </a:endParaRPr>
                    </a:p>
                  </a:txBody>
                  <a:tcPr marL="19050" marR="19050" marT="0" marB="0" anchor="b">
                    <a:lnL>
                      <a:noFill/>
                    </a:lnL>
                    <a:lnR>
                      <a:noFill/>
                    </a:lnR>
                    <a:lnT>
                      <a:noFill/>
                    </a:lnT>
                    <a:lnB>
                      <a:noFill/>
                    </a:lnB>
                  </a:tcPr>
                </a:tc>
                <a:tc gridSpan="2">
                  <a:txBody>
                    <a:bodyPr/>
                    <a:lstStyle/>
                    <a:p>
                      <a:pPr marL="0" marR="6350" algn="l">
                        <a:lnSpc>
                          <a:spcPct val="115000"/>
                        </a:lnSpc>
                        <a:spcBef>
                          <a:spcPts val="0"/>
                        </a:spcBef>
                        <a:spcAft>
                          <a:spcPts val="0"/>
                        </a:spcAft>
                      </a:pPr>
                      <a:r>
                        <a:rPr lang="en-US" sz="1000">
                          <a:solidFill>
                            <a:srgbClr val="000000"/>
                          </a:solidFill>
                          <a:latin typeface="Arial"/>
                          <a:ea typeface="Calibri"/>
                          <a:cs typeface="Times New Roman"/>
                        </a:rPr>
                        <a:t>    Prob(F-statistic)</a:t>
                      </a:r>
                      <a:endParaRPr lang="en-US" sz="1100">
                        <a:latin typeface="Calibri"/>
                        <a:ea typeface="Calibri"/>
                        <a:cs typeface="Times New Roman"/>
                      </a:endParaRPr>
                    </a:p>
                  </a:txBody>
                  <a:tcPr marL="19050" marR="19050" marT="0" marB="0" anchor="b">
                    <a:lnL>
                      <a:noFill/>
                    </a:lnL>
                    <a:lnR>
                      <a:noFill/>
                    </a:lnR>
                    <a:lnT>
                      <a:noFill/>
                    </a:lnT>
                    <a:lnB>
                      <a:noFill/>
                    </a:lnB>
                  </a:tcPr>
                </a:tc>
                <a:tc hMerge="1">
                  <a:txBody>
                    <a:bodyPr/>
                    <a:lstStyle/>
                    <a:p>
                      <a:endParaRPr lang="en-US"/>
                    </a:p>
                  </a:txBody>
                  <a:tcPr/>
                </a:tc>
                <a:tc>
                  <a:txBody>
                    <a:bodyPr/>
                    <a:lstStyle/>
                    <a:p>
                      <a:pPr marL="0" marR="6350" algn="r">
                        <a:lnSpc>
                          <a:spcPct val="115000"/>
                        </a:lnSpc>
                        <a:spcBef>
                          <a:spcPts val="0"/>
                        </a:spcBef>
                        <a:spcAft>
                          <a:spcPts val="0"/>
                        </a:spcAft>
                      </a:pPr>
                      <a:r>
                        <a:rPr lang="en-US" sz="1000">
                          <a:solidFill>
                            <a:srgbClr val="000000"/>
                          </a:solidFill>
                          <a:latin typeface="Arial"/>
                          <a:ea typeface="Calibri"/>
                          <a:cs typeface="Times New Roman"/>
                        </a:rPr>
                        <a:t>0.000464</a:t>
                      </a:r>
                      <a:endParaRPr lang="en-US" sz="1100">
                        <a:latin typeface="Calibri"/>
                        <a:ea typeface="Calibri"/>
                        <a:cs typeface="Times New Roman"/>
                      </a:endParaRPr>
                    </a:p>
                  </a:txBody>
                  <a:tcPr marL="19050" marR="19050" marT="0" marB="0" anchor="b">
                    <a:lnL>
                      <a:noFill/>
                    </a:lnL>
                    <a:lnR>
                      <a:noFill/>
                    </a:lnR>
                    <a:lnT>
                      <a:noFill/>
                    </a:lnT>
                    <a:lnB>
                      <a:noFill/>
                    </a:lnB>
                  </a:tcPr>
                </a:tc>
              </a:tr>
              <a:tr h="220807">
                <a:tc>
                  <a:txBody>
                    <a:bodyPr/>
                    <a:lstStyle/>
                    <a:p>
                      <a:pPr marL="0" marR="0" algn="ctr">
                        <a:lnSpc>
                          <a:spcPct val="115000"/>
                        </a:lnSpc>
                        <a:spcBef>
                          <a:spcPts val="0"/>
                        </a:spcBef>
                        <a:spcAft>
                          <a:spcPts val="0"/>
                        </a:spcAft>
                      </a:pPr>
                      <a:endParaRPr lang="en-US" sz="1000">
                        <a:solidFill>
                          <a:srgbClr val="000000"/>
                        </a:solidFill>
                        <a:latin typeface="Arial"/>
                        <a:ea typeface="Calibri"/>
                        <a:cs typeface="Times New Roman"/>
                      </a:endParaRPr>
                    </a:p>
                  </a:txBody>
                  <a:tcPr marL="19050" marR="19050" marT="0" marB="0" anchor="b">
                    <a:lnL>
                      <a:noFill/>
                    </a:lnL>
                    <a:lnR>
                      <a:noFill/>
                    </a:lnR>
                    <a:lnT>
                      <a:noFill/>
                    </a:lnT>
                    <a:lnB w="28575" cap="flat" cmpd="dbl"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000">
                        <a:solidFill>
                          <a:srgbClr val="000000"/>
                        </a:solidFill>
                        <a:latin typeface="Arial"/>
                        <a:ea typeface="Calibri"/>
                        <a:cs typeface="Times New Roman"/>
                      </a:endParaRPr>
                    </a:p>
                  </a:txBody>
                  <a:tcPr marL="19050" marR="19050" marT="0" marB="0" anchor="b">
                    <a:lnL>
                      <a:noFill/>
                    </a:lnL>
                    <a:lnR>
                      <a:noFill/>
                    </a:lnR>
                    <a:lnT>
                      <a:noFill/>
                    </a:lnT>
                    <a:lnB w="28575" cap="flat" cmpd="dbl"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000">
                        <a:solidFill>
                          <a:srgbClr val="000000"/>
                        </a:solidFill>
                        <a:latin typeface="Arial"/>
                        <a:ea typeface="Calibri"/>
                        <a:cs typeface="Times New Roman"/>
                      </a:endParaRPr>
                    </a:p>
                  </a:txBody>
                  <a:tcPr marL="19050" marR="19050" marT="0" marB="0" anchor="b">
                    <a:lnL>
                      <a:noFill/>
                    </a:lnL>
                    <a:lnR>
                      <a:noFill/>
                    </a:lnR>
                    <a:lnT>
                      <a:noFill/>
                    </a:lnT>
                    <a:lnB w="28575" cap="flat" cmpd="dbl"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000">
                        <a:solidFill>
                          <a:srgbClr val="000000"/>
                        </a:solidFill>
                        <a:latin typeface="Arial"/>
                        <a:ea typeface="Calibri"/>
                        <a:cs typeface="Times New Roman"/>
                      </a:endParaRPr>
                    </a:p>
                  </a:txBody>
                  <a:tcPr marL="19050" marR="19050" marT="0" marB="0" anchor="b">
                    <a:lnL>
                      <a:noFill/>
                    </a:lnL>
                    <a:lnR>
                      <a:noFill/>
                    </a:lnR>
                    <a:lnT>
                      <a:noFill/>
                    </a:lnT>
                    <a:lnB w="28575" cap="flat" cmpd="dbl"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000">
                        <a:solidFill>
                          <a:srgbClr val="000000"/>
                        </a:solidFill>
                        <a:latin typeface="Arial"/>
                        <a:ea typeface="Calibri"/>
                        <a:cs typeface="Times New Roman"/>
                      </a:endParaRPr>
                    </a:p>
                  </a:txBody>
                  <a:tcPr marL="19050" marR="19050" marT="0" marB="0" anchor="b">
                    <a:lnL>
                      <a:noFill/>
                    </a:lnL>
                    <a:lnR>
                      <a:noFill/>
                    </a:lnR>
                    <a:lnT>
                      <a:noFill/>
                    </a:lnT>
                    <a:lnB w="28575" cap="flat" cmpd="dbl" algn="ctr">
                      <a:solidFill>
                        <a:srgbClr val="000000"/>
                      </a:solidFill>
                      <a:prstDash val="solid"/>
                      <a:round/>
                      <a:headEnd type="none" w="med" len="med"/>
                      <a:tailEnd type="none" w="med" len="med"/>
                    </a:lnB>
                  </a:tcPr>
                </a:tc>
              </a:tr>
              <a:tr h="220807">
                <a:tc>
                  <a:txBody>
                    <a:bodyPr/>
                    <a:lstStyle/>
                    <a:p>
                      <a:pPr marL="0" marR="0" algn="ctr">
                        <a:lnSpc>
                          <a:spcPct val="115000"/>
                        </a:lnSpc>
                        <a:spcBef>
                          <a:spcPts val="0"/>
                        </a:spcBef>
                        <a:spcAft>
                          <a:spcPts val="0"/>
                        </a:spcAft>
                      </a:pPr>
                      <a:endParaRPr lang="en-US" sz="1000">
                        <a:solidFill>
                          <a:srgbClr val="000000"/>
                        </a:solidFill>
                        <a:latin typeface="Arial"/>
                        <a:ea typeface="Calibri"/>
                        <a:cs typeface="Times New Roman"/>
                      </a:endParaRPr>
                    </a:p>
                  </a:txBody>
                  <a:tcPr marL="19050" marR="19050" marT="0" marB="0" anchor="b">
                    <a:lnL>
                      <a:noFill/>
                    </a:lnL>
                    <a:lnR>
                      <a:noFill/>
                    </a:lnR>
                    <a:lnT w="28575" cap="flat" cmpd="dbl"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endParaRPr lang="en-US" sz="1000">
                        <a:solidFill>
                          <a:srgbClr val="000000"/>
                        </a:solidFill>
                        <a:latin typeface="Arial"/>
                        <a:ea typeface="Calibri"/>
                        <a:cs typeface="Times New Roman"/>
                      </a:endParaRPr>
                    </a:p>
                  </a:txBody>
                  <a:tcPr marL="19050" marR="19050" marT="0" marB="0" anchor="b">
                    <a:lnL>
                      <a:noFill/>
                    </a:lnL>
                    <a:lnR>
                      <a:noFill/>
                    </a:lnR>
                    <a:lnT w="28575" cap="flat" cmpd="dbl"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endParaRPr lang="en-US" sz="1000">
                        <a:solidFill>
                          <a:srgbClr val="000000"/>
                        </a:solidFill>
                        <a:latin typeface="Arial"/>
                        <a:ea typeface="Calibri"/>
                        <a:cs typeface="Times New Roman"/>
                      </a:endParaRPr>
                    </a:p>
                  </a:txBody>
                  <a:tcPr marL="19050" marR="19050" marT="0" marB="0" anchor="b">
                    <a:lnL>
                      <a:noFill/>
                    </a:lnL>
                    <a:lnR>
                      <a:noFill/>
                    </a:lnR>
                    <a:lnT w="28575" cap="flat" cmpd="dbl"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endParaRPr lang="en-US" sz="1000">
                        <a:solidFill>
                          <a:srgbClr val="000000"/>
                        </a:solidFill>
                        <a:latin typeface="Arial"/>
                        <a:ea typeface="Calibri"/>
                        <a:cs typeface="Times New Roman"/>
                      </a:endParaRPr>
                    </a:p>
                  </a:txBody>
                  <a:tcPr marL="19050" marR="19050" marT="0" marB="0" anchor="b">
                    <a:lnL>
                      <a:noFill/>
                    </a:lnL>
                    <a:lnR>
                      <a:noFill/>
                    </a:lnR>
                    <a:lnT w="28575" cap="flat" cmpd="dbl"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endParaRPr lang="en-US" sz="1000" dirty="0">
                        <a:solidFill>
                          <a:srgbClr val="000000"/>
                        </a:solidFill>
                        <a:latin typeface="Arial"/>
                        <a:ea typeface="Calibri"/>
                        <a:cs typeface="Times New Roman"/>
                      </a:endParaRPr>
                    </a:p>
                  </a:txBody>
                  <a:tcPr marL="19050" marR="19050" marT="0" marB="0" anchor="b">
                    <a:lnL>
                      <a:noFill/>
                    </a:lnL>
                    <a:lnR>
                      <a:noFill/>
                    </a:lnR>
                    <a:lnT w="28575" cap="flat" cmpd="dbl" algn="ctr">
                      <a:solidFill>
                        <a:srgbClr val="000000"/>
                      </a:solidFill>
                      <a:prstDash val="solid"/>
                      <a:round/>
                      <a:headEnd type="none" w="med" len="med"/>
                      <a:tailEnd type="none" w="med" len="med"/>
                    </a:lnT>
                    <a:lnB>
                      <a:noFill/>
                    </a:lnB>
                  </a:tcPr>
                </a:tc>
              </a:tr>
            </a:tbl>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mn-MN" dirty="0" smtClean="0"/>
              <a:t>Хамгийн бага квадратын аргаар үнэлсэн шугаман үнэлгээ</a:t>
            </a:r>
            <a:r>
              <a:rPr lang="en-GB" dirty="0" smtClean="0"/>
              <a:t>:</a:t>
            </a:r>
            <a:endParaRPr lang="en-US" dirty="0" smtClean="0"/>
          </a:p>
          <a:p>
            <a:r>
              <a:rPr lang="mn-MN" dirty="0" smtClean="0"/>
              <a:t>Тэгшитгэлийг харахад Х1 Х2 хүчин зүйлсүүд нь Ү хүчин зүйлийг 4</a:t>
            </a:r>
            <a:r>
              <a:rPr lang="en-US" dirty="0" smtClean="0"/>
              <a:t>7</a:t>
            </a:r>
            <a:r>
              <a:rPr lang="mn-MN" dirty="0" smtClean="0"/>
              <a:t>% -тай тайлбарлаж байна.</a:t>
            </a:r>
            <a:endParaRPr lang="en-US" dirty="0" smtClean="0"/>
          </a:p>
          <a:p>
            <a:endParaRPr lang="en-US" dirty="0"/>
          </a:p>
        </p:txBody>
      </p:sp>
      <p:pic>
        <p:nvPicPr>
          <p:cNvPr id="4" name="Picture 3"/>
          <p:cNvPicPr/>
          <p:nvPr/>
        </p:nvPicPr>
        <p:blipFill>
          <a:blip r:embed="rId2"/>
          <a:srcRect/>
          <a:stretch>
            <a:fillRect/>
          </a:stretch>
        </p:blipFill>
        <p:spPr bwMode="auto">
          <a:xfrm>
            <a:off x="609600" y="838200"/>
            <a:ext cx="3810000" cy="990600"/>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pPr>
              <a:buNone/>
            </a:pPr>
            <a:r>
              <a:rPr lang="en-US" dirty="0" smtClean="0"/>
              <a:t>Estimation Command:</a:t>
            </a:r>
          </a:p>
          <a:p>
            <a:pPr>
              <a:buNone/>
            </a:pPr>
            <a:r>
              <a:rPr lang="en-US" dirty="0" smtClean="0"/>
              <a:t>=====================</a:t>
            </a:r>
          </a:p>
          <a:p>
            <a:pPr>
              <a:buNone/>
            </a:pPr>
            <a:r>
              <a:rPr lang="en-US" dirty="0" smtClean="0"/>
              <a:t>LS Y C X1 X2</a:t>
            </a:r>
          </a:p>
          <a:p>
            <a:pPr>
              <a:buNone/>
            </a:pPr>
            <a:r>
              <a:rPr lang="en-US" dirty="0" smtClean="0"/>
              <a:t> </a:t>
            </a:r>
          </a:p>
          <a:p>
            <a:pPr>
              <a:buNone/>
            </a:pPr>
            <a:r>
              <a:rPr lang="en-US" dirty="0" smtClean="0"/>
              <a:t>Estimation Equation:</a:t>
            </a:r>
          </a:p>
          <a:p>
            <a:pPr>
              <a:buNone/>
            </a:pPr>
            <a:r>
              <a:rPr lang="en-US" dirty="0" smtClean="0"/>
              <a:t>=====================</a:t>
            </a:r>
          </a:p>
          <a:p>
            <a:pPr>
              <a:buNone/>
            </a:pPr>
            <a:r>
              <a:rPr lang="en-US" dirty="0" smtClean="0"/>
              <a:t>Y = C(1) + C(2)*X1 + C(3)*X2</a:t>
            </a:r>
          </a:p>
          <a:p>
            <a:pPr>
              <a:buNone/>
            </a:pPr>
            <a:r>
              <a:rPr lang="en-US" dirty="0" smtClean="0"/>
              <a:t> </a:t>
            </a:r>
          </a:p>
          <a:p>
            <a:pPr>
              <a:buNone/>
            </a:pPr>
            <a:r>
              <a:rPr lang="en-US" dirty="0" smtClean="0"/>
              <a:t>Substituted Coefficients:</a:t>
            </a:r>
          </a:p>
          <a:p>
            <a:pPr>
              <a:buNone/>
            </a:pPr>
            <a:r>
              <a:rPr lang="en-US" dirty="0" smtClean="0"/>
              <a:t>=====================</a:t>
            </a:r>
          </a:p>
          <a:p>
            <a:pPr>
              <a:buNone/>
            </a:pPr>
            <a:r>
              <a:rPr lang="en-US" dirty="0" smtClean="0"/>
              <a:t>Y = -8360043.106 - 1.16866636*X1 + 1.410337131*X2</a:t>
            </a:r>
          </a:p>
          <a:p>
            <a:pPr>
              <a:buNone/>
            </a:pP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57912"/>
          </a:xfrm>
        </p:spPr>
        <p:txBody>
          <a:bodyPr>
            <a:normAutofit fontScale="90000"/>
          </a:bodyPr>
          <a:lstStyle/>
          <a:p>
            <a:endParaRPr lang="en-US" dirty="0"/>
          </a:p>
        </p:txBody>
      </p:sp>
      <p:pic>
        <p:nvPicPr>
          <p:cNvPr id="4" name="Content Placeholder 3"/>
          <p:cNvPicPr>
            <a:picLocks noGrp="1"/>
          </p:cNvPicPr>
          <p:nvPr>
            <p:ph idx="1"/>
          </p:nvPr>
        </p:nvPicPr>
        <p:blipFill>
          <a:blip r:embed="rId2"/>
          <a:srcRect/>
          <a:stretch>
            <a:fillRect/>
          </a:stretch>
        </p:blipFill>
        <p:spPr bwMode="auto">
          <a:xfrm>
            <a:off x="533400" y="990601"/>
            <a:ext cx="8153400" cy="5334000"/>
          </a:xfrm>
          <a:prstGeom prst="rect">
            <a:avLst/>
          </a:prstGeom>
          <a:noFill/>
          <a:ln w="9525">
            <a:no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66800"/>
            <a:ext cx="8229600" cy="914400"/>
          </a:xfrm>
        </p:spPr>
        <p:txBody>
          <a:bodyPr>
            <a:normAutofit fontScale="90000"/>
          </a:bodyPr>
          <a:lstStyle/>
          <a:p>
            <a:pPr algn="ctr"/>
            <a:r>
              <a:rPr lang="mn-MN" sz="3600" dirty="0" smtClean="0"/>
              <a:t>Үлдэгдлүүдийн график</a:t>
            </a:r>
            <a:r>
              <a:rPr lang="en-US" dirty="0" smtClean="0"/>
              <a:t/>
            </a:r>
            <a:br>
              <a:rPr lang="en-US" dirty="0" smtClean="0"/>
            </a:br>
            <a:endParaRPr lang="en-US" dirty="0"/>
          </a:p>
        </p:txBody>
      </p:sp>
      <p:pic>
        <p:nvPicPr>
          <p:cNvPr id="4" name="Content Placeholder 3"/>
          <p:cNvPicPr>
            <a:picLocks noGrp="1"/>
          </p:cNvPicPr>
          <p:nvPr>
            <p:ph idx="1"/>
          </p:nvPr>
        </p:nvPicPr>
        <p:blipFill>
          <a:blip r:embed="rId2"/>
          <a:srcRect/>
          <a:stretch>
            <a:fillRect/>
          </a:stretch>
        </p:blipFill>
        <p:spPr bwMode="auto">
          <a:xfrm>
            <a:off x="609600" y="1447800"/>
            <a:ext cx="7772400" cy="4876800"/>
          </a:xfrm>
          <a:prstGeom prst="rect">
            <a:avLst/>
          </a:prstGeom>
          <a:noFill/>
          <a:ln w="9525">
            <a:no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mn-MN" dirty="0" smtClean="0"/>
              <a:t>Дүгнэлт</a:t>
            </a:r>
            <a:endParaRPr lang="en-US" dirty="0"/>
          </a:p>
        </p:txBody>
      </p:sp>
      <p:sp>
        <p:nvSpPr>
          <p:cNvPr id="3" name="Content Placeholder 2"/>
          <p:cNvSpPr>
            <a:spLocks noGrp="1"/>
          </p:cNvSpPr>
          <p:nvPr>
            <p:ph idx="1"/>
          </p:nvPr>
        </p:nvSpPr>
        <p:spPr/>
        <p:txBody>
          <a:bodyPr/>
          <a:lstStyle/>
          <a:p>
            <a:pPr>
              <a:buNone/>
              <a:defRPr/>
            </a:pPr>
            <a:r>
              <a:rPr lang="mn-MN" dirty="0" smtClean="0"/>
              <a:t>Капитрон</a:t>
            </a:r>
            <a:r>
              <a:rPr lang="en-US" dirty="0" smtClean="0"/>
              <a:t> </a:t>
            </a:r>
            <a:r>
              <a:rPr lang="en-US" dirty="0" err="1" smtClean="0"/>
              <a:t>банкны</a:t>
            </a:r>
            <a:r>
              <a:rPr lang="en-US" dirty="0" smtClean="0"/>
              <a:t> 50</a:t>
            </a:r>
            <a:r>
              <a:rPr lang="mn-MN" dirty="0" smtClean="0"/>
              <a:t>3</a:t>
            </a:r>
            <a:r>
              <a:rPr lang="en-US" dirty="0" smtClean="0"/>
              <a:t>-р </a:t>
            </a:r>
            <a:r>
              <a:rPr lang="mn-MN" dirty="0" smtClean="0"/>
              <a:t>тооцооны төвд </a:t>
            </a:r>
            <a:r>
              <a:rPr lang="en-US" dirty="0" err="1" smtClean="0"/>
              <a:t>дадлага</a:t>
            </a:r>
            <a:r>
              <a:rPr lang="en-US" dirty="0" smtClean="0"/>
              <a:t> </a:t>
            </a:r>
            <a:r>
              <a:rPr lang="en-US" dirty="0" err="1" smtClean="0"/>
              <a:t>хийх</a:t>
            </a:r>
            <a:r>
              <a:rPr lang="en-US" dirty="0" smtClean="0"/>
              <a:t> </a:t>
            </a:r>
            <a:r>
              <a:rPr lang="en-US" dirty="0" err="1" smtClean="0"/>
              <a:t>хугацаанд</a:t>
            </a:r>
            <a:r>
              <a:rPr lang="en-US" dirty="0" err="1" smtClean="0">
                <a:latin typeface="Times New Roman" pitchFamily="18" charset="0"/>
                <a:cs typeface="Times New Roman" pitchFamily="18" charset="0"/>
              </a:rPr>
              <a:t>аа</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уг</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банкны</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үүсэл</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хөгжил</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зорилго</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зорилт</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өдөр</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тутмын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үйл</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ажиллагаатай</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танилцсан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болно</a:t>
            </a:r>
            <a:r>
              <a:rPr lang="en-US" dirty="0" smtClean="0">
                <a:latin typeface="Times New Roman" pitchFamily="18" charset="0"/>
                <a:cs typeface="Times New Roman" pitchFamily="18" charset="0"/>
              </a:rPr>
              <a:t>. </a:t>
            </a:r>
          </a:p>
          <a:p>
            <a:pPr>
              <a:buNone/>
              <a:defRPr/>
            </a:pPr>
            <a:r>
              <a:rPr lang="mn-MN" dirty="0" smtClean="0">
                <a:latin typeface="Times New Roman" pitchFamily="18" charset="0"/>
                <a:cs typeface="Times New Roman" pitchFamily="18" charset="0"/>
              </a:rPr>
              <a:t>	Б</a:t>
            </a:r>
            <a:r>
              <a:rPr lang="en-US" dirty="0" err="1" smtClean="0">
                <a:latin typeface="Times New Roman" pitchFamily="18" charset="0"/>
                <a:cs typeface="Times New Roman" pitchFamily="18" charset="0"/>
              </a:rPr>
              <a:t>анкны</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үйл</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ажиллагааны</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талаар</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зохих</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мэдлэгтэй</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болохийн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зэрэгцээ</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анхан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шатны</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баримтуудыг</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эхнээс</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нь</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архивт</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хүлээлгэж</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өгөх</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хүртлэх</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бүхий</a:t>
            </a:r>
            <a:r>
              <a:rPr lang="en-US" dirty="0" smtClean="0">
                <a:latin typeface="Times New Roman" pitchFamily="18" charset="0"/>
                <a:cs typeface="Times New Roman" pitchFamily="18" charset="0"/>
              </a:rPr>
              <a:t> л </a:t>
            </a:r>
            <a:r>
              <a:rPr lang="en-US" dirty="0" err="1" smtClean="0">
                <a:latin typeface="Times New Roman" pitchFamily="18" charset="0"/>
                <a:cs typeface="Times New Roman" pitchFamily="18" charset="0"/>
              </a:rPr>
              <a:t>ажлыг</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өөрийн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биеэр</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хийж</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гүйцэтгэх</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чадвартай</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болсон</a:t>
            </a:r>
            <a:r>
              <a:rPr lang="en-US" dirty="0" smtClean="0">
                <a:latin typeface="Times New Roman" pitchFamily="18" charset="0"/>
                <a:cs typeface="Times New Roman" pitchFamily="18" charset="0"/>
              </a:rPr>
              <a:t>.</a:t>
            </a:r>
          </a:p>
          <a:p>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211</TotalTime>
  <Words>1037</Words>
  <Application>Microsoft Office PowerPoint</Application>
  <PresentationFormat>On-screen Show (4:3)</PresentationFormat>
  <Paragraphs>219</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Flow</vt:lpstr>
      <vt:lpstr>МЭРГЭШҮҮЛЭХ ДАДЛАГЫН АЖЛЫН ТАЙЛАН</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Үлдэгдлүүдийн график </vt:lpstr>
      <vt:lpstr>Дүгнэлт</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Tuvshuu</dc:creator>
  <cp:lastModifiedBy>freelancer 5050</cp:lastModifiedBy>
  <cp:revision>26</cp:revision>
  <dcterms:created xsi:type="dcterms:W3CDTF">2011-03-17T06:54:06Z</dcterms:created>
  <dcterms:modified xsi:type="dcterms:W3CDTF">2014-05-22T10:05:04Z</dcterms:modified>
</cp:coreProperties>
</file>