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0" r:id="rId3"/>
    <p:sldId id="291" r:id="rId4"/>
    <p:sldId id="267" r:id="rId5"/>
    <p:sldId id="257" r:id="rId6"/>
    <p:sldId id="260" r:id="rId7"/>
    <p:sldId id="268" r:id="rId8"/>
    <p:sldId id="269" r:id="rId9"/>
    <p:sldId id="270" r:id="rId10"/>
    <p:sldId id="274" r:id="rId11"/>
    <p:sldId id="289" r:id="rId12"/>
    <p:sldId id="317" r:id="rId13"/>
    <p:sldId id="287" r:id="rId14"/>
    <p:sldId id="288" r:id="rId15"/>
    <p:sldId id="297" r:id="rId16"/>
    <p:sldId id="298" r:id="rId17"/>
    <p:sldId id="299" r:id="rId18"/>
    <p:sldId id="300" r:id="rId19"/>
    <p:sldId id="301" r:id="rId20"/>
    <p:sldId id="302" r:id="rId21"/>
    <p:sldId id="303" r:id="rId22"/>
    <p:sldId id="304" r:id="rId23"/>
    <p:sldId id="311" r:id="rId24"/>
    <p:sldId id="312" r:id="rId25"/>
    <p:sldId id="313" r:id="rId26"/>
    <p:sldId id="314" r:id="rId27"/>
    <p:sldId id="318" r:id="rId28"/>
    <p:sldId id="321" r:id="rId29"/>
    <p:sldId id="322" r:id="rId30"/>
    <p:sldId id="319" r:id="rId31"/>
    <p:sldId id="315" r:id="rId32"/>
    <p:sldId id="31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33F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4" autoAdjust="0"/>
    <p:restoredTop sz="83920" autoAdjust="0"/>
  </p:normalViewPr>
  <p:slideViewPr>
    <p:cSldViewPr>
      <p:cViewPr>
        <p:scale>
          <a:sx n="68" d="100"/>
          <a:sy n="68" d="100"/>
        </p:scale>
        <p:origin x="-1284" y="-30"/>
      </p:cViewPr>
      <p:guideLst>
        <p:guide orient="horz" pos="2160"/>
        <p:guide pos="2880"/>
      </p:guideLst>
    </p:cSldViewPr>
  </p:slideViewPr>
  <p:outlineViewPr>
    <p:cViewPr>
      <p:scale>
        <a:sx n="33" d="100"/>
        <a:sy n="33" d="100"/>
      </p:scale>
      <p:origin x="0" y="13032"/>
    </p:cViewPr>
  </p:outlineViewPr>
  <p:notesTextViewPr>
    <p:cViewPr>
      <p:scale>
        <a:sx n="100" d="100"/>
        <a:sy n="100" d="100"/>
      </p:scale>
      <p:origin x="0" y="0"/>
    </p:cViewPr>
  </p:notesTextViewPr>
  <p:sorterViewPr>
    <p:cViewPr>
      <p:scale>
        <a:sx n="66" d="100"/>
        <a:sy n="66" d="100"/>
      </p:scale>
      <p:origin x="0" y="15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manualLayout>
          <c:layoutTarget val="inner"/>
          <c:xMode val="edge"/>
          <c:yMode val="edge"/>
          <c:x val="0.10583533829104695"/>
          <c:y val="0.17491094863142126"/>
          <c:w val="0.86175725430154604"/>
          <c:h val="0.7336142357205353"/>
        </c:manualLayout>
      </c:layout>
      <c:barChart>
        <c:barDir val="col"/>
        <c:grouping val="clustered"/>
        <c:ser>
          <c:idx val="0"/>
          <c:order val="0"/>
          <c:tx>
            <c:strRef>
              <c:f>Sheet1!$B$1</c:f>
              <c:strCache>
                <c:ptCount val="1"/>
                <c:pt idx="0">
                  <c:v>нийт зээлийн өрийн үлдэгдэл</c:v>
                </c:pt>
              </c:strCache>
            </c:strRef>
          </c:tx>
          <c:cat>
            <c:numRef>
              <c:f>Sheet1!$A$2:$A$9</c:f>
              <c:numCache>
                <c:formatCode>General</c:formatCode>
                <c:ptCount val="8"/>
                <c:pt idx="0">
                  <c:v>2007</c:v>
                </c:pt>
                <c:pt idx="1">
                  <c:v>2008</c:v>
                </c:pt>
                <c:pt idx="2">
                  <c:v>2009</c:v>
                </c:pt>
                <c:pt idx="3">
                  <c:v>2010</c:v>
                </c:pt>
                <c:pt idx="4">
                  <c:v>2011</c:v>
                </c:pt>
                <c:pt idx="5">
                  <c:v>2012</c:v>
                </c:pt>
                <c:pt idx="6">
                  <c:v>2013</c:v>
                </c:pt>
                <c:pt idx="7">
                  <c:v>2014</c:v>
                </c:pt>
              </c:numCache>
            </c:numRef>
          </c:cat>
          <c:val>
            <c:numRef>
              <c:f>Sheet1!$B$2:$B$9</c:f>
              <c:numCache>
                <c:formatCode>General</c:formatCode>
                <c:ptCount val="8"/>
                <c:pt idx="0">
                  <c:v>4.3</c:v>
                </c:pt>
                <c:pt idx="1">
                  <c:v>2.6</c:v>
                </c:pt>
                <c:pt idx="2">
                  <c:v>2.7</c:v>
                </c:pt>
                <c:pt idx="3">
                  <c:v>3.3</c:v>
                </c:pt>
                <c:pt idx="4">
                  <c:v>5.6</c:v>
                </c:pt>
                <c:pt idx="5">
                  <c:v>7</c:v>
                </c:pt>
                <c:pt idx="6">
                  <c:v>10.7</c:v>
                </c:pt>
                <c:pt idx="7">
                  <c:v>12.5</c:v>
                </c:pt>
              </c:numCache>
            </c:numRef>
          </c:val>
        </c:ser>
        <c:dLbls>
          <c:showVal val="1"/>
        </c:dLbls>
        <c:axId val="106106240"/>
        <c:axId val="106371712"/>
      </c:barChart>
      <c:catAx>
        <c:axId val="106106240"/>
        <c:scaling>
          <c:orientation val="minMax"/>
        </c:scaling>
        <c:axPos val="b"/>
        <c:numFmt formatCode="General" sourceLinked="1"/>
        <c:tickLblPos val="nextTo"/>
        <c:crossAx val="106371712"/>
        <c:crosses val="autoZero"/>
        <c:auto val="1"/>
        <c:lblAlgn val="ctr"/>
        <c:lblOffset val="100"/>
      </c:catAx>
      <c:valAx>
        <c:axId val="106371712"/>
        <c:scaling>
          <c:orientation val="minMax"/>
        </c:scaling>
        <c:axPos val="l"/>
        <c:majorGridlines/>
        <c:title>
          <c:tx>
            <c:rich>
              <a:bodyPr rot="-5400000" vert="horz"/>
              <a:lstStyle/>
              <a:p>
                <a:pPr>
                  <a:defRPr/>
                </a:pPr>
                <a:r>
                  <a:rPr lang="mn-MN" sz="1200" b="0">
                    <a:latin typeface="Arial" pitchFamily="34" charset="0"/>
                    <a:cs typeface="Arial" pitchFamily="34" charset="0"/>
                  </a:rPr>
                  <a:t>их наяд төгрөг </a:t>
                </a:r>
                <a:endParaRPr lang="en-US" sz="1200" b="0">
                  <a:latin typeface="Arial" pitchFamily="34" charset="0"/>
                  <a:cs typeface="Arial" pitchFamily="34" charset="0"/>
                </a:endParaRPr>
              </a:p>
            </c:rich>
          </c:tx>
          <c:layout/>
        </c:title>
        <c:numFmt formatCode="General" sourceLinked="1"/>
        <c:tickLblPos val="nextTo"/>
        <c:crossAx val="106106240"/>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barChart>
        <c:barDir val="col"/>
        <c:grouping val="clustered"/>
        <c:ser>
          <c:idx val="0"/>
          <c:order val="0"/>
          <c:tx>
            <c:strRef>
              <c:f>Sheet1!$B$1</c:f>
              <c:strCache>
                <c:ptCount val="1"/>
                <c:pt idx="0">
                  <c:v>хаан банкны зээлийн өрийн үлдэгдэл</c:v>
                </c:pt>
              </c:strCache>
            </c:strRef>
          </c:tx>
          <c:cat>
            <c:numRef>
              <c:f>Sheet1!$A$2:$A$8</c:f>
              <c:numCache>
                <c:formatCode>General</c:formatCode>
                <c:ptCount val="7"/>
                <c:pt idx="0">
                  <c:v>2007</c:v>
                </c:pt>
                <c:pt idx="1">
                  <c:v>2008</c:v>
                </c:pt>
                <c:pt idx="2">
                  <c:v>2009</c:v>
                </c:pt>
                <c:pt idx="3">
                  <c:v>2010</c:v>
                </c:pt>
                <c:pt idx="4">
                  <c:v>2011</c:v>
                </c:pt>
                <c:pt idx="5">
                  <c:v>2012</c:v>
                </c:pt>
                <c:pt idx="6">
                  <c:v>2013</c:v>
                </c:pt>
              </c:numCache>
            </c:numRef>
          </c:cat>
          <c:val>
            <c:numRef>
              <c:f>Sheet1!$B$2:$B$8</c:f>
              <c:numCache>
                <c:formatCode>General</c:formatCode>
                <c:ptCount val="7"/>
                <c:pt idx="0">
                  <c:v>0.4</c:v>
                </c:pt>
                <c:pt idx="1">
                  <c:v>0.60000000000000031</c:v>
                </c:pt>
                <c:pt idx="2">
                  <c:v>0.60000000000000031</c:v>
                </c:pt>
                <c:pt idx="3">
                  <c:v>0.8</c:v>
                </c:pt>
                <c:pt idx="4">
                  <c:v>1.4</c:v>
                </c:pt>
                <c:pt idx="5">
                  <c:v>1.8</c:v>
                </c:pt>
                <c:pt idx="6">
                  <c:v>2.5</c:v>
                </c:pt>
              </c:numCache>
            </c:numRef>
          </c:val>
        </c:ser>
        <c:dLbls>
          <c:showVal val="1"/>
        </c:dLbls>
        <c:axId val="123175296"/>
        <c:axId val="123299712"/>
      </c:barChart>
      <c:catAx>
        <c:axId val="123175296"/>
        <c:scaling>
          <c:orientation val="minMax"/>
        </c:scaling>
        <c:axPos val="b"/>
        <c:numFmt formatCode="General" sourceLinked="1"/>
        <c:tickLblPos val="nextTo"/>
        <c:crossAx val="123299712"/>
        <c:crosses val="autoZero"/>
        <c:auto val="1"/>
        <c:lblAlgn val="ctr"/>
        <c:lblOffset val="100"/>
      </c:catAx>
      <c:valAx>
        <c:axId val="123299712"/>
        <c:scaling>
          <c:orientation val="minMax"/>
        </c:scaling>
        <c:axPos val="l"/>
        <c:majorGridlines/>
        <c:title>
          <c:tx>
            <c:rich>
              <a:bodyPr rot="-5400000" vert="horz"/>
              <a:lstStyle/>
              <a:p>
                <a:pPr>
                  <a:defRPr/>
                </a:pPr>
                <a:r>
                  <a:rPr lang="mn-MN" sz="1200" b="0">
                    <a:latin typeface="Arial" pitchFamily="34" charset="0"/>
                    <a:cs typeface="Arial" pitchFamily="34" charset="0"/>
                  </a:rPr>
                  <a:t>их наяд төгрөг</a:t>
                </a:r>
                <a:endParaRPr lang="en-US" sz="1200" b="0">
                  <a:latin typeface="Arial" pitchFamily="34" charset="0"/>
                  <a:cs typeface="Arial" pitchFamily="34" charset="0"/>
                </a:endParaRPr>
              </a:p>
            </c:rich>
          </c:tx>
          <c:layout/>
        </c:title>
        <c:numFmt formatCode="General" sourceLinked="1"/>
        <c:tickLblPos val="nextTo"/>
        <c:crossAx val="123175296"/>
        <c:crosses val="autoZero"/>
        <c:crossBetween val="between"/>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mn-MN"/>
              <a:t>чанаргүй зээлийн хувь</a:t>
            </a:r>
            <a:endParaRPr lang="en-US"/>
          </a:p>
        </c:rich>
      </c:tx>
      <c:layout/>
    </c:title>
    <c:plotArea>
      <c:layout/>
      <c:barChart>
        <c:barDir val="col"/>
        <c:grouping val="clustered"/>
        <c:ser>
          <c:idx val="0"/>
          <c:order val="0"/>
          <c:tx>
            <c:strRef>
              <c:f>Sheet1!$B$1</c:f>
              <c:strCache>
                <c:ptCount val="1"/>
                <c:pt idx="0">
                  <c:v>Column1</c:v>
                </c:pt>
              </c:strCache>
            </c:strRef>
          </c:tx>
          <c:cat>
            <c:numRef>
              <c:f>Sheet1!$A$2:$A$9</c:f>
              <c:numCache>
                <c:formatCode>General</c:formatCode>
                <c:ptCount val="8"/>
                <c:pt idx="0">
                  <c:v>2007</c:v>
                </c:pt>
                <c:pt idx="1">
                  <c:v>2008</c:v>
                </c:pt>
                <c:pt idx="2">
                  <c:v>2009</c:v>
                </c:pt>
                <c:pt idx="3">
                  <c:v>2010</c:v>
                </c:pt>
                <c:pt idx="4">
                  <c:v>2011</c:v>
                </c:pt>
                <c:pt idx="5">
                  <c:v>2012</c:v>
                </c:pt>
                <c:pt idx="6">
                  <c:v>2013</c:v>
                </c:pt>
                <c:pt idx="7">
                  <c:v>2014</c:v>
                </c:pt>
              </c:numCache>
            </c:numRef>
          </c:cat>
          <c:val>
            <c:numRef>
              <c:f>Sheet1!$B$2:$B$9</c:f>
              <c:numCache>
                <c:formatCode>General</c:formatCode>
                <c:ptCount val="8"/>
                <c:pt idx="0">
                  <c:v>3.3</c:v>
                </c:pt>
                <c:pt idx="1">
                  <c:v>7.2</c:v>
                </c:pt>
                <c:pt idx="2">
                  <c:v>17.399999999999999</c:v>
                </c:pt>
                <c:pt idx="3">
                  <c:v>11.5</c:v>
                </c:pt>
                <c:pt idx="4">
                  <c:v>5.8</c:v>
                </c:pt>
                <c:pt idx="5">
                  <c:v>4.2</c:v>
                </c:pt>
                <c:pt idx="6">
                  <c:v>5.3</c:v>
                </c:pt>
                <c:pt idx="7">
                  <c:v>5</c:v>
                </c:pt>
              </c:numCache>
            </c:numRef>
          </c:val>
        </c:ser>
        <c:dLbls>
          <c:showVal val="1"/>
        </c:dLbls>
        <c:axId val="143747328"/>
        <c:axId val="143749504"/>
      </c:barChart>
      <c:catAx>
        <c:axId val="143747328"/>
        <c:scaling>
          <c:orientation val="minMax"/>
        </c:scaling>
        <c:axPos val="b"/>
        <c:numFmt formatCode="General" sourceLinked="1"/>
        <c:tickLblPos val="nextTo"/>
        <c:crossAx val="143749504"/>
        <c:crosses val="autoZero"/>
        <c:auto val="1"/>
        <c:lblAlgn val="ctr"/>
        <c:lblOffset val="100"/>
      </c:catAx>
      <c:valAx>
        <c:axId val="143749504"/>
        <c:scaling>
          <c:orientation val="minMax"/>
        </c:scaling>
        <c:axPos val="l"/>
        <c:majorGridlines/>
        <c:numFmt formatCode="General" sourceLinked="1"/>
        <c:tickLblPos val="nextTo"/>
        <c:crossAx val="143747328"/>
        <c:crosses val="autoZero"/>
        <c:crossBetween val="between"/>
      </c:valAx>
    </c:plotArea>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33252304500898444"/>
          <c:y val="0"/>
        </c:manualLayout>
      </c:layout>
    </c:title>
    <c:plotArea>
      <c:layout/>
      <c:pieChart>
        <c:varyColors val="1"/>
        <c:ser>
          <c:idx val="0"/>
          <c:order val="0"/>
          <c:tx>
            <c:strRef>
              <c:f>Sheet1!$B$1</c:f>
              <c:strCache>
                <c:ptCount val="1"/>
                <c:pt idx="0">
                  <c:v>зээлийн ангилал</c:v>
                </c:pt>
              </c:strCache>
            </c:strRef>
          </c:tx>
          <c:dLbls>
            <c:showCatName val="1"/>
            <c:showPercent val="1"/>
            <c:showLeaderLines val="1"/>
          </c:dLbls>
          <c:cat>
            <c:strRef>
              <c:f>Sheet1!$A$2:$A$4</c:f>
              <c:strCache>
                <c:ptCount val="3"/>
                <c:pt idx="0">
                  <c:v>бизнесийн</c:v>
                </c:pt>
                <c:pt idx="1">
                  <c:v>хэрэглээний</c:v>
                </c:pt>
                <c:pt idx="2">
                  <c:v>ХАА-н</c:v>
                </c:pt>
              </c:strCache>
            </c:strRef>
          </c:cat>
          <c:val>
            <c:numRef>
              <c:f>Sheet1!$B$2:$B$4</c:f>
              <c:numCache>
                <c:formatCode>General</c:formatCode>
                <c:ptCount val="3"/>
                <c:pt idx="0">
                  <c:v>1154551376</c:v>
                </c:pt>
                <c:pt idx="1">
                  <c:v>1219717314</c:v>
                </c:pt>
                <c:pt idx="2">
                  <c:v>110585044</c:v>
                </c:pt>
              </c:numCache>
            </c:numRef>
          </c:val>
        </c:ser>
        <c:dLbls>
          <c:showCatName val="1"/>
          <c:showPercent val="1"/>
        </c:dLbls>
        <c:firstSliceAng val="0"/>
      </c:pieChart>
    </c:plotArea>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manualLayout>
          <c:layoutTarget val="inner"/>
          <c:xMode val="edge"/>
          <c:yMode val="edge"/>
          <c:x val="1.1479591836734694E-2"/>
          <c:y val="0.10352602015953218"/>
          <c:w val="0.90731292517006801"/>
          <c:h val="0.81030300854087045"/>
        </c:manualLayout>
      </c:layout>
      <c:ofPieChart>
        <c:ofPieType val="pie"/>
        <c:varyColors val="1"/>
        <c:ser>
          <c:idx val="0"/>
          <c:order val="0"/>
          <c:tx>
            <c:strRef>
              <c:f>Sheet1!$B$1</c:f>
              <c:strCache>
                <c:ptCount val="1"/>
                <c:pt idx="0">
                  <c:v>нийт зээлд эзлэх чанаргүй зээлийн хувь</c:v>
                </c:pt>
              </c:strCache>
            </c:strRef>
          </c:tx>
          <c:dLbls>
            <c:dLbl>
              <c:idx val="2"/>
              <c:delete val="1"/>
            </c:dLbl>
            <c:dLblPos val="bestFit"/>
            <c:showCatName val="1"/>
            <c:showPercent val="1"/>
            <c:showLeaderLines val="1"/>
          </c:dLbls>
          <c:cat>
            <c:strRef>
              <c:f>Sheet1!$A$2:$A$3</c:f>
              <c:strCache>
                <c:ptCount val="2"/>
                <c:pt idx="0">
                  <c:v>хэвийн зээл</c:v>
                </c:pt>
                <c:pt idx="1">
                  <c:v>чанаргүй зээл</c:v>
                </c:pt>
              </c:strCache>
            </c:strRef>
          </c:cat>
          <c:val>
            <c:numRef>
              <c:f>Sheet1!$B$2:$B$3</c:f>
              <c:numCache>
                <c:formatCode>General</c:formatCode>
                <c:ptCount val="2"/>
                <c:pt idx="0">
                  <c:v>2426666727</c:v>
                </c:pt>
                <c:pt idx="1">
                  <c:v>58187007</c:v>
                </c:pt>
              </c:numCache>
            </c:numRef>
          </c:val>
        </c:ser>
        <c:dLbls>
          <c:showCatName val="1"/>
          <c:showPercent val="1"/>
        </c:dLbls>
        <c:gapWidth val="150"/>
        <c:secondPieSize val="75"/>
        <c:serLines/>
      </c:ofPieChart>
    </c:plotArea>
    <c:plotVisOnly val="1"/>
    <c:dispBlanksAs val="zero"/>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mn-MN"/>
              <a:t>чанаргүй зээлийн ангилал</a:t>
            </a:r>
          </a:p>
        </c:rich>
      </c:tx>
      <c:layout>
        <c:manualLayout>
          <c:xMode val="edge"/>
          <c:yMode val="edge"/>
          <c:x val="0.29911136107986502"/>
          <c:y val="7.8175895765472316E-3"/>
        </c:manualLayout>
      </c:layout>
    </c:title>
    <c:plotArea>
      <c:layout>
        <c:manualLayout>
          <c:layoutTarget val="inner"/>
          <c:xMode val="edge"/>
          <c:yMode val="edge"/>
          <c:x val="0.11713610103927846"/>
          <c:y val="1.7988498353984059E-2"/>
          <c:w val="0.87878126841287696"/>
          <c:h val="0.82599153607427733"/>
        </c:manualLayout>
      </c:layout>
      <c:barChart>
        <c:barDir val="col"/>
        <c:grouping val="clustered"/>
        <c:ser>
          <c:idx val="0"/>
          <c:order val="0"/>
          <c:tx>
            <c:strRef>
              <c:f>Sheet1!$B$1</c:f>
              <c:strCache>
                <c:ptCount val="1"/>
                <c:pt idx="0">
                  <c:v>зээлийн чанар</c:v>
                </c:pt>
              </c:strCache>
            </c:strRef>
          </c:tx>
          <c:dLbls>
            <c:dLblPos val="inEnd"/>
            <c:showVal val="1"/>
          </c:dLbls>
          <c:cat>
            <c:strRef>
              <c:f>Sheet1!$A$2:$A$5</c:f>
              <c:strCache>
                <c:ptCount val="4"/>
                <c:pt idx="0">
                  <c:v>хугацаа хэтэрсэн</c:v>
                </c:pt>
                <c:pt idx="1">
                  <c:v>хэвийн бус</c:v>
                </c:pt>
                <c:pt idx="2">
                  <c:v>эргэлзээтэй</c:v>
                </c:pt>
                <c:pt idx="3">
                  <c:v>найдваргүй зээл</c:v>
                </c:pt>
              </c:strCache>
            </c:strRef>
          </c:cat>
          <c:val>
            <c:numRef>
              <c:f>Sheet1!$B$2:$B$5</c:f>
              <c:numCache>
                <c:formatCode>General</c:formatCode>
                <c:ptCount val="4"/>
                <c:pt idx="0">
                  <c:v>24661618</c:v>
                </c:pt>
                <c:pt idx="1">
                  <c:v>22302124</c:v>
                </c:pt>
                <c:pt idx="2">
                  <c:v>6107428</c:v>
                </c:pt>
                <c:pt idx="3">
                  <c:v>5115837</c:v>
                </c:pt>
              </c:numCache>
            </c:numRef>
          </c:val>
        </c:ser>
        <c:gapWidth val="75"/>
        <c:overlap val="40"/>
        <c:axId val="143859072"/>
        <c:axId val="144488704"/>
      </c:barChart>
      <c:catAx>
        <c:axId val="143859072"/>
        <c:scaling>
          <c:orientation val="minMax"/>
        </c:scaling>
        <c:axPos val="b"/>
        <c:majorTickMark val="none"/>
        <c:tickLblPos val="nextTo"/>
        <c:crossAx val="144488704"/>
        <c:crosses val="autoZero"/>
        <c:auto val="1"/>
        <c:lblAlgn val="ctr"/>
        <c:lblOffset val="100"/>
      </c:catAx>
      <c:valAx>
        <c:axId val="144488704"/>
        <c:scaling>
          <c:orientation val="minMax"/>
        </c:scaling>
        <c:axPos val="l"/>
        <c:majorGridlines/>
        <c:numFmt formatCode="General" sourceLinked="1"/>
        <c:majorTickMark val="none"/>
        <c:tickLblPos val="nextTo"/>
        <c:crossAx val="143859072"/>
        <c:crosses val="autoZero"/>
        <c:crossBetween val="between"/>
      </c:valAx>
    </c:plotArea>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44A2C-075D-4832-8DFE-2D44996A5B0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EDF0D5D7-CD02-4746-87F8-A347B5FCB433}">
      <dgm:prSet phldrT="[Text]"/>
      <dgm:spPr/>
      <dgm:t>
        <a:bodyPr/>
        <a:lstStyle/>
        <a:p>
          <a:r>
            <a:rPr lang="ru-RU" b="1" dirty="0" smtClean="0">
              <a:latin typeface="Times New Roman" pitchFamily="18" charset="0"/>
              <a:cs typeface="Times New Roman" pitchFamily="18" charset="0"/>
            </a:rPr>
            <a:t>АНУ-д </a:t>
          </a:r>
          <a:endParaRPr lang="en-US" dirty="0"/>
        </a:p>
      </dgm:t>
    </dgm:pt>
    <dgm:pt modelId="{361B87DA-EEBA-4631-8B0A-A218D1B05E9F}" type="parTrans" cxnId="{C149F238-3D5D-43D7-A48F-C7C6C9D99823}">
      <dgm:prSet/>
      <dgm:spPr/>
      <dgm:t>
        <a:bodyPr/>
        <a:lstStyle/>
        <a:p>
          <a:endParaRPr lang="en-US"/>
        </a:p>
      </dgm:t>
    </dgm:pt>
    <dgm:pt modelId="{5B8B3847-33E8-4C7D-9A41-7A3B78B25E74}" type="sibTrans" cxnId="{C149F238-3D5D-43D7-A48F-C7C6C9D99823}">
      <dgm:prSet/>
      <dgm:spPr/>
      <dgm:t>
        <a:bodyPr/>
        <a:lstStyle/>
        <a:p>
          <a:endParaRPr lang="en-US"/>
        </a:p>
      </dgm:t>
    </dgm:pt>
    <dgm:pt modelId="{7BECA417-D67D-44E4-BB6D-BEAA1F76445B}">
      <dgm:prSet phldrT="[Text]"/>
      <dgm:spPr/>
      <dgm:t>
        <a:bodyPr/>
        <a:lstStyle/>
        <a:p>
          <a:r>
            <a:rPr lang="ru-RU" dirty="0" smtClean="0">
              <a:latin typeface="Times New Roman" pitchFamily="18" charset="0"/>
              <a:cs typeface="Times New Roman" pitchFamily="18" charset="0"/>
            </a:rPr>
            <a:t>1985 онд 14,416 банк</a:t>
          </a:r>
          <a:endParaRPr lang="en-US" dirty="0"/>
        </a:p>
      </dgm:t>
    </dgm:pt>
    <dgm:pt modelId="{3620DD28-1258-4C87-A80D-1414C51483C9}" type="parTrans" cxnId="{D03AE47F-36C7-4508-A394-C4F02EF64736}">
      <dgm:prSet/>
      <dgm:spPr/>
      <dgm:t>
        <a:bodyPr/>
        <a:lstStyle/>
        <a:p>
          <a:endParaRPr lang="en-US"/>
        </a:p>
      </dgm:t>
    </dgm:pt>
    <dgm:pt modelId="{8D3A5B62-C8B2-4D31-805D-F640D644608E}" type="sibTrans" cxnId="{D03AE47F-36C7-4508-A394-C4F02EF64736}">
      <dgm:prSet/>
      <dgm:spPr/>
      <dgm:t>
        <a:bodyPr/>
        <a:lstStyle/>
        <a:p>
          <a:endParaRPr lang="en-US"/>
        </a:p>
      </dgm:t>
    </dgm:pt>
    <dgm:pt modelId="{2BAA1A56-BF82-48EB-99B7-53CF25ABCC54}">
      <dgm:prSet phldrT="[Text]"/>
      <dgm:spPr/>
      <dgm:t>
        <a:bodyPr/>
        <a:lstStyle/>
        <a:p>
          <a:r>
            <a:rPr lang="mn-MN" b="1" dirty="0" smtClean="0">
              <a:latin typeface="Times New Roman" pitchFamily="18" charset="0"/>
              <a:cs typeface="Times New Roman" pitchFamily="18" charset="0"/>
            </a:rPr>
            <a:t>Монголд</a:t>
          </a:r>
          <a:endParaRPr lang="en-US" dirty="0"/>
        </a:p>
      </dgm:t>
    </dgm:pt>
    <dgm:pt modelId="{343DA348-68BD-4F6F-A0CB-824F8BA25029}" type="parTrans" cxnId="{F9CE43E1-47E1-4E67-8737-24F81F455F42}">
      <dgm:prSet/>
      <dgm:spPr/>
      <dgm:t>
        <a:bodyPr/>
        <a:lstStyle/>
        <a:p>
          <a:endParaRPr lang="en-US"/>
        </a:p>
      </dgm:t>
    </dgm:pt>
    <dgm:pt modelId="{92ED769C-EE7B-404E-9585-AE2D86FEBAEE}" type="sibTrans" cxnId="{F9CE43E1-47E1-4E67-8737-24F81F455F42}">
      <dgm:prSet/>
      <dgm:spPr/>
      <dgm:t>
        <a:bodyPr/>
        <a:lstStyle/>
        <a:p>
          <a:endParaRPr lang="en-US"/>
        </a:p>
      </dgm:t>
    </dgm:pt>
    <dgm:pt modelId="{F659100A-D7CA-47F5-A98C-267903DC436B}">
      <dgm:prSet phldrT="[Text]"/>
      <dgm:spPr/>
      <dgm:t>
        <a:bodyPr/>
        <a:lstStyle/>
        <a:p>
          <a:r>
            <a:rPr lang="mn-MN" dirty="0" smtClean="0">
              <a:latin typeface="Times New Roman" pitchFamily="18" charset="0"/>
              <a:cs typeface="Times New Roman" pitchFamily="18" charset="0"/>
            </a:rPr>
            <a:t>1991 онд 7 банк</a:t>
          </a:r>
          <a:endParaRPr lang="en-US" dirty="0"/>
        </a:p>
      </dgm:t>
    </dgm:pt>
    <dgm:pt modelId="{563BE806-5E60-4201-9D91-C5AFEC6E8A32}" type="parTrans" cxnId="{76EB0F89-EB74-4DA0-B3AB-5E76238E246B}">
      <dgm:prSet/>
      <dgm:spPr/>
      <dgm:t>
        <a:bodyPr/>
        <a:lstStyle/>
        <a:p>
          <a:endParaRPr lang="en-US"/>
        </a:p>
      </dgm:t>
    </dgm:pt>
    <dgm:pt modelId="{EF8FF726-D921-46E9-8F6A-526224A12062}" type="sibTrans" cxnId="{76EB0F89-EB74-4DA0-B3AB-5E76238E246B}">
      <dgm:prSet/>
      <dgm:spPr/>
      <dgm:t>
        <a:bodyPr/>
        <a:lstStyle/>
        <a:p>
          <a:endParaRPr lang="en-US"/>
        </a:p>
      </dgm:t>
    </dgm:pt>
    <dgm:pt modelId="{2EC37D1B-4877-4D49-9B7D-B342C18B9F43}">
      <dgm:prSet/>
      <dgm:spPr/>
      <dgm:t>
        <a:bodyPr/>
        <a:lstStyle/>
        <a:p>
          <a:r>
            <a:rPr lang="mn-MN" smtClean="0">
              <a:latin typeface="Times New Roman" pitchFamily="18" charset="0"/>
              <a:cs typeface="Times New Roman" pitchFamily="18" charset="0"/>
            </a:rPr>
            <a:t>1989 онд 12,744 банк</a:t>
          </a:r>
          <a:endParaRPr lang="mn-MN" dirty="0" smtClean="0">
            <a:latin typeface="Times New Roman" pitchFamily="18" charset="0"/>
            <a:cs typeface="Times New Roman" pitchFamily="18" charset="0"/>
          </a:endParaRPr>
        </a:p>
      </dgm:t>
    </dgm:pt>
    <dgm:pt modelId="{32E61CA1-79F0-41C0-8FF1-9EC5F034326C}" type="parTrans" cxnId="{2C2BC3EF-E290-450D-92C9-AD0D5396AF23}">
      <dgm:prSet/>
      <dgm:spPr/>
      <dgm:t>
        <a:bodyPr/>
        <a:lstStyle/>
        <a:p>
          <a:endParaRPr lang="en-US"/>
        </a:p>
      </dgm:t>
    </dgm:pt>
    <dgm:pt modelId="{69962454-5FA8-4C7A-9A79-53162A44C2CE}" type="sibTrans" cxnId="{2C2BC3EF-E290-450D-92C9-AD0D5396AF23}">
      <dgm:prSet/>
      <dgm:spPr/>
      <dgm:t>
        <a:bodyPr/>
        <a:lstStyle/>
        <a:p>
          <a:endParaRPr lang="en-US"/>
        </a:p>
      </dgm:t>
    </dgm:pt>
    <dgm:pt modelId="{8454AB68-2B47-48C2-919E-E906761FD691}">
      <dgm:prSet/>
      <dgm:spPr/>
      <dgm:t>
        <a:bodyPr/>
        <a:lstStyle/>
        <a:p>
          <a:r>
            <a:rPr lang="mn-MN" dirty="0" smtClean="0">
              <a:latin typeface="Times New Roman" pitchFamily="18" charset="0"/>
              <a:cs typeface="Times New Roman" pitchFamily="18" charset="0"/>
            </a:rPr>
            <a:t>1994 онд 10,384 банк</a:t>
          </a:r>
          <a:endParaRPr lang="mn-MN" dirty="0" smtClean="0">
            <a:latin typeface="Times New Roman" pitchFamily="18" charset="0"/>
            <a:cs typeface="Times New Roman" pitchFamily="18" charset="0"/>
          </a:endParaRPr>
        </a:p>
      </dgm:t>
    </dgm:pt>
    <dgm:pt modelId="{A631B563-C605-4556-ABE7-FA7DE508D8F8}" type="parTrans" cxnId="{E8A07E2C-933E-4303-883C-6F3A672EA245}">
      <dgm:prSet/>
      <dgm:spPr/>
      <dgm:t>
        <a:bodyPr/>
        <a:lstStyle/>
        <a:p>
          <a:endParaRPr lang="en-US"/>
        </a:p>
      </dgm:t>
    </dgm:pt>
    <dgm:pt modelId="{8222A3A6-9A8E-43D5-88AB-36DF4DBEB058}" type="sibTrans" cxnId="{E8A07E2C-933E-4303-883C-6F3A672EA245}">
      <dgm:prSet/>
      <dgm:spPr/>
      <dgm:t>
        <a:bodyPr/>
        <a:lstStyle/>
        <a:p>
          <a:endParaRPr lang="en-US"/>
        </a:p>
      </dgm:t>
    </dgm:pt>
    <dgm:pt modelId="{2E90954E-4550-4124-BCF7-F3A1908A9720}">
      <dgm:prSet/>
      <dgm:spPr/>
      <dgm:t>
        <a:bodyPr/>
        <a:lstStyle/>
        <a:p>
          <a:r>
            <a:rPr lang="mn-MN" smtClean="0">
              <a:latin typeface="Times New Roman" pitchFamily="18" charset="0"/>
              <a:cs typeface="Times New Roman" pitchFamily="18" charset="0"/>
            </a:rPr>
            <a:t>1992 онд 12 банк</a:t>
          </a:r>
          <a:endParaRPr lang="mn-MN" dirty="0" smtClean="0">
            <a:latin typeface="Times New Roman" pitchFamily="18" charset="0"/>
            <a:cs typeface="Times New Roman" pitchFamily="18" charset="0"/>
          </a:endParaRPr>
        </a:p>
      </dgm:t>
    </dgm:pt>
    <dgm:pt modelId="{61E2D0F3-4B29-4BBA-9405-279A517D691E}" type="parTrans" cxnId="{AF9F4312-BF71-4793-B1F7-BC7A66979FD1}">
      <dgm:prSet/>
      <dgm:spPr/>
      <dgm:t>
        <a:bodyPr/>
        <a:lstStyle/>
        <a:p>
          <a:endParaRPr lang="en-US"/>
        </a:p>
      </dgm:t>
    </dgm:pt>
    <dgm:pt modelId="{324FBA56-83E3-4EE7-9320-5087DA636195}" type="sibTrans" cxnId="{AF9F4312-BF71-4793-B1F7-BC7A66979FD1}">
      <dgm:prSet/>
      <dgm:spPr/>
      <dgm:t>
        <a:bodyPr/>
        <a:lstStyle/>
        <a:p>
          <a:endParaRPr lang="en-US"/>
        </a:p>
      </dgm:t>
    </dgm:pt>
    <dgm:pt modelId="{08570817-E986-4A37-AAD1-F93213AB1E05}">
      <dgm:prSet/>
      <dgm:spPr/>
      <dgm:t>
        <a:bodyPr/>
        <a:lstStyle/>
        <a:p>
          <a:r>
            <a:rPr lang="mn-MN" smtClean="0">
              <a:latin typeface="Times New Roman" pitchFamily="18" charset="0"/>
              <a:cs typeface="Times New Roman" pitchFamily="18" charset="0"/>
            </a:rPr>
            <a:t>1993 онд 15 банк</a:t>
          </a:r>
          <a:endParaRPr lang="mn-MN" dirty="0" smtClean="0">
            <a:latin typeface="Times New Roman" pitchFamily="18" charset="0"/>
            <a:cs typeface="Times New Roman" pitchFamily="18" charset="0"/>
          </a:endParaRPr>
        </a:p>
      </dgm:t>
    </dgm:pt>
    <dgm:pt modelId="{4E0670DA-AD24-4305-A552-EC166C24B971}" type="parTrans" cxnId="{7BF9DB45-CB83-421A-B475-CB6149A116EE}">
      <dgm:prSet/>
      <dgm:spPr/>
      <dgm:t>
        <a:bodyPr/>
        <a:lstStyle/>
        <a:p>
          <a:endParaRPr lang="en-US"/>
        </a:p>
      </dgm:t>
    </dgm:pt>
    <dgm:pt modelId="{9BF54C1E-9E2C-46DD-8339-9922A8ED1B3F}" type="sibTrans" cxnId="{7BF9DB45-CB83-421A-B475-CB6149A116EE}">
      <dgm:prSet/>
      <dgm:spPr/>
      <dgm:t>
        <a:bodyPr/>
        <a:lstStyle/>
        <a:p>
          <a:endParaRPr lang="en-US"/>
        </a:p>
      </dgm:t>
    </dgm:pt>
    <dgm:pt modelId="{5EB3315F-8833-48BB-A769-266CDAA3C46D}">
      <dgm:prSet/>
      <dgm:spPr/>
      <dgm:t>
        <a:bodyPr/>
        <a:lstStyle/>
        <a:p>
          <a:r>
            <a:rPr lang="mn-MN" smtClean="0">
              <a:latin typeface="Times New Roman" pitchFamily="18" charset="0"/>
              <a:cs typeface="Times New Roman" pitchFamily="18" charset="0"/>
            </a:rPr>
            <a:t>1997 онд 18 банк</a:t>
          </a:r>
          <a:endParaRPr lang="mn-MN" dirty="0" smtClean="0">
            <a:latin typeface="Times New Roman" pitchFamily="18" charset="0"/>
            <a:cs typeface="Times New Roman" pitchFamily="18" charset="0"/>
          </a:endParaRPr>
        </a:p>
      </dgm:t>
    </dgm:pt>
    <dgm:pt modelId="{E924C390-60AF-450F-B663-D39557C92CA2}" type="parTrans" cxnId="{8722AFE4-7292-43A7-9FCD-19AE7D963925}">
      <dgm:prSet/>
      <dgm:spPr/>
      <dgm:t>
        <a:bodyPr/>
        <a:lstStyle/>
        <a:p>
          <a:endParaRPr lang="en-US"/>
        </a:p>
      </dgm:t>
    </dgm:pt>
    <dgm:pt modelId="{03AFD1EA-047A-4824-88C5-79640B9BE92F}" type="sibTrans" cxnId="{8722AFE4-7292-43A7-9FCD-19AE7D963925}">
      <dgm:prSet/>
      <dgm:spPr/>
      <dgm:t>
        <a:bodyPr/>
        <a:lstStyle/>
        <a:p>
          <a:endParaRPr lang="en-US"/>
        </a:p>
      </dgm:t>
    </dgm:pt>
    <dgm:pt modelId="{16D28824-8027-43FB-82E6-4805BBE1E94C}">
      <dgm:prSet/>
      <dgm:spPr/>
      <dgm:t>
        <a:bodyPr/>
        <a:lstStyle/>
        <a:p>
          <a:r>
            <a:rPr lang="mn-MN" dirty="0" smtClean="0">
              <a:latin typeface="Times New Roman" pitchFamily="18" charset="0"/>
              <a:cs typeface="Times New Roman" pitchFamily="18" charset="0"/>
            </a:rPr>
            <a:t>2005 онд 17 банк</a:t>
          </a:r>
          <a:endParaRPr lang="en-US" dirty="0" smtClean="0">
            <a:latin typeface="Times New Roman" pitchFamily="18" charset="0"/>
            <a:cs typeface="Times New Roman" pitchFamily="18" charset="0"/>
          </a:endParaRPr>
        </a:p>
      </dgm:t>
    </dgm:pt>
    <dgm:pt modelId="{AF245F07-C6DE-472A-9006-4A151D0304CC}" type="parTrans" cxnId="{83B1DF27-165F-4CEA-A2E5-68D54A3C852E}">
      <dgm:prSet/>
      <dgm:spPr/>
      <dgm:t>
        <a:bodyPr/>
        <a:lstStyle/>
        <a:p>
          <a:endParaRPr lang="en-US"/>
        </a:p>
      </dgm:t>
    </dgm:pt>
    <dgm:pt modelId="{E6E6670F-BF90-4609-ADF3-E29140D1A409}" type="sibTrans" cxnId="{83B1DF27-165F-4CEA-A2E5-68D54A3C852E}">
      <dgm:prSet/>
      <dgm:spPr/>
      <dgm:t>
        <a:bodyPr/>
        <a:lstStyle/>
        <a:p>
          <a:endParaRPr lang="en-US"/>
        </a:p>
      </dgm:t>
    </dgm:pt>
    <dgm:pt modelId="{063FA541-7167-4FA9-BFDC-3F0817138E6B}" type="pres">
      <dgm:prSet presAssocID="{E9344A2C-075D-4832-8DFE-2D44996A5B09}" presName="Name0" presStyleCnt="0">
        <dgm:presLayoutVars>
          <dgm:dir/>
          <dgm:animLvl val="lvl"/>
          <dgm:resizeHandles val="exact"/>
        </dgm:presLayoutVars>
      </dgm:prSet>
      <dgm:spPr/>
    </dgm:pt>
    <dgm:pt modelId="{014CC0E3-DFE4-48C6-AB7C-9353369E5A0C}" type="pres">
      <dgm:prSet presAssocID="{EDF0D5D7-CD02-4746-87F8-A347B5FCB433}" presName="composite" presStyleCnt="0"/>
      <dgm:spPr/>
    </dgm:pt>
    <dgm:pt modelId="{83EE9608-9AE3-450E-8449-019A16238ACD}" type="pres">
      <dgm:prSet presAssocID="{EDF0D5D7-CD02-4746-87F8-A347B5FCB433}" presName="parTx" presStyleLbl="alignNode1" presStyleIdx="0" presStyleCnt="2">
        <dgm:presLayoutVars>
          <dgm:chMax val="0"/>
          <dgm:chPref val="0"/>
          <dgm:bulletEnabled val="1"/>
        </dgm:presLayoutVars>
      </dgm:prSet>
      <dgm:spPr/>
      <dgm:t>
        <a:bodyPr/>
        <a:lstStyle/>
        <a:p>
          <a:endParaRPr lang="en-US"/>
        </a:p>
      </dgm:t>
    </dgm:pt>
    <dgm:pt modelId="{4B77ACAA-9B45-4F0B-80DE-4F33089C78C7}" type="pres">
      <dgm:prSet presAssocID="{EDF0D5D7-CD02-4746-87F8-A347B5FCB433}" presName="desTx" presStyleLbl="alignAccFollowNode1" presStyleIdx="0" presStyleCnt="2">
        <dgm:presLayoutVars>
          <dgm:bulletEnabled val="1"/>
        </dgm:presLayoutVars>
      </dgm:prSet>
      <dgm:spPr/>
      <dgm:t>
        <a:bodyPr/>
        <a:lstStyle/>
        <a:p>
          <a:endParaRPr lang="en-US"/>
        </a:p>
      </dgm:t>
    </dgm:pt>
    <dgm:pt modelId="{2F6A539D-7A76-476E-BB72-22A7BAF5983E}" type="pres">
      <dgm:prSet presAssocID="{5B8B3847-33E8-4C7D-9A41-7A3B78B25E74}" presName="space" presStyleCnt="0"/>
      <dgm:spPr/>
    </dgm:pt>
    <dgm:pt modelId="{10D282A5-1175-4CC8-A6F6-3D656E6403E7}" type="pres">
      <dgm:prSet presAssocID="{2BAA1A56-BF82-48EB-99B7-53CF25ABCC54}" presName="composite" presStyleCnt="0"/>
      <dgm:spPr/>
    </dgm:pt>
    <dgm:pt modelId="{A20E6DE1-36F8-41DE-972B-8FFAE10FEB9B}" type="pres">
      <dgm:prSet presAssocID="{2BAA1A56-BF82-48EB-99B7-53CF25ABCC54}" presName="parTx" presStyleLbl="alignNode1" presStyleIdx="1" presStyleCnt="2">
        <dgm:presLayoutVars>
          <dgm:chMax val="0"/>
          <dgm:chPref val="0"/>
          <dgm:bulletEnabled val="1"/>
        </dgm:presLayoutVars>
      </dgm:prSet>
      <dgm:spPr/>
      <dgm:t>
        <a:bodyPr/>
        <a:lstStyle/>
        <a:p>
          <a:endParaRPr lang="en-US"/>
        </a:p>
      </dgm:t>
    </dgm:pt>
    <dgm:pt modelId="{6983B6DA-7C08-44D7-B26C-E83F29710373}" type="pres">
      <dgm:prSet presAssocID="{2BAA1A56-BF82-48EB-99B7-53CF25ABCC54}" presName="desTx" presStyleLbl="alignAccFollowNode1" presStyleIdx="1" presStyleCnt="2">
        <dgm:presLayoutVars>
          <dgm:bulletEnabled val="1"/>
        </dgm:presLayoutVars>
      </dgm:prSet>
      <dgm:spPr/>
      <dgm:t>
        <a:bodyPr/>
        <a:lstStyle/>
        <a:p>
          <a:endParaRPr lang="en-US"/>
        </a:p>
      </dgm:t>
    </dgm:pt>
  </dgm:ptLst>
  <dgm:cxnLst>
    <dgm:cxn modelId="{C238E441-BF3B-4FBB-BC53-2B10BED8D34A}" type="presOf" srcId="{F659100A-D7CA-47F5-A98C-267903DC436B}" destId="{6983B6DA-7C08-44D7-B26C-E83F29710373}" srcOrd="0" destOrd="0" presId="urn:microsoft.com/office/officeart/2005/8/layout/hList1"/>
    <dgm:cxn modelId="{2C2BC3EF-E290-450D-92C9-AD0D5396AF23}" srcId="{EDF0D5D7-CD02-4746-87F8-A347B5FCB433}" destId="{2EC37D1B-4877-4D49-9B7D-B342C18B9F43}" srcOrd="1" destOrd="0" parTransId="{32E61CA1-79F0-41C0-8FF1-9EC5F034326C}" sibTransId="{69962454-5FA8-4C7A-9A79-53162A44C2CE}"/>
    <dgm:cxn modelId="{7BF9DB45-CB83-421A-B475-CB6149A116EE}" srcId="{2BAA1A56-BF82-48EB-99B7-53CF25ABCC54}" destId="{08570817-E986-4A37-AAD1-F93213AB1E05}" srcOrd="2" destOrd="0" parTransId="{4E0670DA-AD24-4305-A552-EC166C24B971}" sibTransId="{9BF54C1E-9E2C-46DD-8339-9922A8ED1B3F}"/>
    <dgm:cxn modelId="{8722AFE4-7292-43A7-9FCD-19AE7D963925}" srcId="{2BAA1A56-BF82-48EB-99B7-53CF25ABCC54}" destId="{5EB3315F-8833-48BB-A769-266CDAA3C46D}" srcOrd="3" destOrd="0" parTransId="{E924C390-60AF-450F-B663-D39557C92CA2}" sibTransId="{03AFD1EA-047A-4824-88C5-79640B9BE92F}"/>
    <dgm:cxn modelId="{76EB0F89-EB74-4DA0-B3AB-5E76238E246B}" srcId="{2BAA1A56-BF82-48EB-99B7-53CF25ABCC54}" destId="{F659100A-D7CA-47F5-A98C-267903DC436B}" srcOrd="0" destOrd="0" parTransId="{563BE806-5E60-4201-9D91-C5AFEC6E8A32}" sibTransId="{EF8FF726-D921-46E9-8F6A-526224A12062}"/>
    <dgm:cxn modelId="{E0F1A1A3-E584-4F92-B018-B6262B6AC1E0}" type="presOf" srcId="{08570817-E986-4A37-AAD1-F93213AB1E05}" destId="{6983B6DA-7C08-44D7-B26C-E83F29710373}" srcOrd="0" destOrd="2" presId="urn:microsoft.com/office/officeart/2005/8/layout/hList1"/>
    <dgm:cxn modelId="{8B5F105B-698D-4C05-A37A-AA07F66019A0}" type="presOf" srcId="{7BECA417-D67D-44E4-BB6D-BEAA1F76445B}" destId="{4B77ACAA-9B45-4F0B-80DE-4F33089C78C7}" srcOrd="0" destOrd="0" presId="urn:microsoft.com/office/officeart/2005/8/layout/hList1"/>
    <dgm:cxn modelId="{C149F238-3D5D-43D7-A48F-C7C6C9D99823}" srcId="{E9344A2C-075D-4832-8DFE-2D44996A5B09}" destId="{EDF0D5D7-CD02-4746-87F8-A347B5FCB433}" srcOrd="0" destOrd="0" parTransId="{361B87DA-EEBA-4631-8B0A-A218D1B05E9F}" sibTransId="{5B8B3847-33E8-4C7D-9A41-7A3B78B25E74}"/>
    <dgm:cxn modelId="{8172C0D2-EC2C-4A09-925D-0D3B376BC7EF}" type="presOf" srcId="{2BAA1A56-BF82-48EB-99B7-53CF25ABCC54}" destId="{A20E6DE1-36F8-41DE-972B-8FFAE10FEB9B}" srcOrd="0" destOrd="0" presId="urn:microsoft.com/office/officeart/2005/8/layout/hList1"/>
    <dgm:cxn modelId="{F9CE43E1-47E1-4E67-8737-24F81F455F42}" srcId="{E9344A2C-075D-4832-8DFE-2D44996A5B09}" destId="{2BAA1A56-BF82-48EB-99B7-53CF25ABCC54}" srcOrd="1" destOrd="0" parTransId="{343DA348-68BD-4F6F-A0CB-824F8BA25029}" sibTransId="{92ED769C-EE7B-404E-9585-AE2D86FEBAEE}"/>
    <dgm:cxn modelId="{D03AE47F-36C7-4508-A394-C4F02EF64736}" srcId="{EDF0D5D7-CD02-4746-87F8-A347B5FCB433}" destId="{7BECA417-D67D-44E4-BB6D-BEAA1F76445B}" srcOrd="0" destOrd="0" parTransId="{3620DD28-1258-4C87-A80D-1414C51483C9}" sibTransId="{8D3A5B62-C8B2-4D31-805D-F640D644608E}"/>
    <dgm:cxn modelId="{B7808E83-0A06-4541-A15A-71389A67A1EB}" type="presOf" srcId="{5EB3315F-8833-48BB-A769-266CDAA3C46D}" destId="{6983B6DA-7C08-44D7-B26C-E83F29710373}" srcOrd="0" destOrd="3" presId="urn:microsoft.com/office/officeart/2005/8/layout/hList1"/>
    <dgm:cxn modelId="{209AAD2E-4A8A-469A-807F-20C558385825}" type="presOf" srcId="{8454AB68-2B47-48C2-919E-E906761FD691}" destId="{4B77ACAA-9B45-4F0B-80DE-4F33089C78C7}" srcOrd="0" destOrd="2" presId="urn:microsoft.com/office/officeart/2005/8/layout/hList1"/>
    <dgm:cxn modelId="{EC7CF36F-6EBB-434B-87C0-9844FA175BA9}" type="presOf" srcId="{2EC37D1B-4877-4D49-9B7D-B342C18B9F43}" destId="{4B77ACAA-9B45-4F0B-80DE-4F33089C78C7}" srcOrd="0" destOrd="1" presId="urn:microsoft.com/office/officeart/2005/8/layout/hList1"/>
    <dgm:cxn modelId="{E8A07E2C-933E-4303-883C-6F3A672EA245}" srcId="{EDF0D5D7-CD02-4746-87F8-A347B5FCB433}" destId="{8454AB68-2B47-48C2-919E-E906761FD691}" srcOrd="2" destOrd="0" parTransId="{A631B563-C605-4556-ABE7-FA7DE508D8F8}" sibTransId="{8222A3A6-9A8E-43D5-88AB-36DF4DBEB058}"/>
    <dgm:cxn modelId="{492D8FF0-0B2E-4769-B298-8EA4D35AAAF4}" type="presOf" srcId="{16D28824-8027-43FB-82E6-4805BBE1E94C}" destId="{6983B6DA-7C08-44D7-B26C-E83F29710373}" srcOrd="0" destOrd="4" presId="urn:microsoft.com/office/officeart/2005/8/layout/hList1"/>
    <dgm:cxn modelId="{AF9F4312-BF71-4793-B1F7-BC7A66979FD1}" srcId="{2BAA1A56-BF82-48EB-99B7-53CF25ABCC54}" destId="{2E90954E-4550-4124-BCF7-F3A1908A9720}" srcOrd="1" destOrd="0" parTransId="{61E2D0F3-4B29-4BBA-9405-279A517D691E}" sibTransId="{324FBA56-83E3-4EE7-9320-5087DA636195}"/>
    <dgm:cxn modelId="{83B1DF27-165F-4CEA-A2E5-68D54A3C852E}" srcId="{2BAA1A56-BF82-48EB-99B7-53CF25ABCC54}" destId="{16D28824-8027-43FB-82E6-4805BBE1E94C}" srcOrd="4" destOrd="0" parTransId="{AF245F07-C6DE-472A-9006-4A151D0304CC}" sibTransId="{E6E6670F-BF90-4609-ADF3-E29140D1A409}"/>
    <dgm:cxn modelId="{04547BE5-E14F-4AE7-84F9-358B6A82E70E}" type="presOf" srcId="{EDF0D5D7-CD02-4746-87F8-A347B5FCB433}" destId="{83EE9608-9AE3-450E-8449-019A16238ACD}" srcOrd="0" destOrd="0" presId="urn:microsoft.com/office/officeart/2005/8/layout/hList1"/>
    <dgm:cxn modelId="{C1517812-28EF-44E7-8CED-39CF85005067}" type="presOf" srcId="{2E90954E-4550-4124-BCF7-F3A1908A9720}" destId="{6983B6DA-7C08-44D7-B26C-E83F29710373}" srcOrd="0" destOrd="1" presId="urn:microsoft.com/office/officeart/2005/8/layout/hList1"/>
    <dgm:cxn modelId="{F548A169-334E-4220-96B5-A9D718DAD3BA}" type="presOf" srcId="{E9344A2C-075D-4832-8DFE-2D44996A5B09}" destId="{063FA541-7167-4FA9-BFDC-3F0817138E6B}" srcOrd="0" destOrd="0" presId="urn:microsoft.com/office/officeart/2005/8/layout/hList1"/>
    <dgm:cxn modelId="{B9B04C35-E30C-4C13-BCFD-C2BE97773A8E}" type="presParOf" srcId="{063FA541-7167-4FA9-BFDC-3F0817138E6B}" destId="{014CC0E3-DFE4-48C6-AB7C-9353369E5A0C}" srcOrd="0" destOrd="0" presId="urn:microsoft.com/office/officeart/2005/8/layout/hList1"/>
    <dgm:cxn modelId="{05F8DB06-85A5-40F3-A1E9-256747977153}" type="presParOf" srcId="{014CC0E3-DFE4-48C6-AB7C-9353369E5A0C}" destId="{83EE9608-9AE3-450E-8449-019A16238ACD}" srcOrd="0" destOrd="0" presId="urn:microsoft.com/office/officeart/2005/8/layout/hList1"/>
    <dgm:cxn modelId="{28314567-BB71-4A7B-87B3-95890731729E}" type="presParOf" srcId="{014CC0E3-DFE4-48C6-AB7C-9353369E5A0C}" destId="{4B77ACAA-9B45-4F0B-80DE-4F33089C78C7}" srcOrd="1" destOrd="0" presId="urn:microsoft.com/office/officeart/2005/8/layout/hList1"/>
    <dgm:cxn modelId="{C446D518-2403-4876-817C-658CFFDDFE44}" type="presParOf" srcId="{063FA541-7167-4FA9-BFDC-3F0817138E6B}" destId="{2F6A539D-7A76-476E-BB72-22A7BAF5983E}" srcOrd="1" destOrd="0" presId="urn:microsoft.com/office/officeart/2005/8/layout/hList1"/>
    <dgm:cxn modelId="{5A18B64B-692C-46FB-BD5D-9DB19C25EDD8}" type="presParOf" srcId="{063FA541-7167-4FA9-BFDC-3F0817138E6B}" destId="{10D282A5-1175-4CC8-A6F6-3D656E6403E7}" srcOrd="2" destOrd="0" presId="urn:microsoft.com/office/officeart/2005/8/layout/hList1"/>
    <dgm:cxn modelId="{12FD01F3-1735-4523-935D-4E2A64DD1CA2}" type="presParOf" srcId="{10D282A5-1175-4CC8-A6F6-3D656E6403E7}" destId="{A20E6DE1-36F8-41DE-972B-8FFAE10FEB9B}" srcOrd="0" destOrd="0" presId="urn:microsoft.com/office/officeart/2005/8/layout/hList1"/>
    <dgm:cxn modelId="{A8FE70CA-64C8-4CF6-8FEC-41423CE35F89}" type="presParOf" srcId="{10D282A5-1175-4CC8-A6F6-3D656E6403E7}" destId="{6983B6DA-7C08-44D7-B26C-E83F29710373}"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3EE9608-9AE3-450E-8449-019A16238ACD}">
      <dsp:nvSpPr>
        <dsp:cNvPr id="0" name=""/>
        <dsp:cNvSpPr/>
      </dsp:nvSpPr>
      <dsp:spPr>
        <a:xfrm>
          <a:off x="37" y="125897"/>
          <a:ext cx="3566716" cy="892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ru-RU" sz="3100" b="1" kern="1200" dirty="0" smtClean="0">
              <a:latin typeface="Times New Roman" pitchFamily="18" charset="0"/>
              <a:cs typeface="Times New Roman" pitchFamily="18" charset="0"/>
            </a:rPr>
            <a:t>АНУ-д </a:t>
          </a:r>
          <a:endParaRPr lang="en-US" sz="3100" kern="1200" dirty="0"/>
        </a:p>
      </dsp:txBody>
      <dsp:txXfrm>
        <a:off x="37" y="125897"/>
        <a:ext cx="3566716" cy="892800"/>
      </dsp:txXfrm>
    </dsp:sp>
    <dsp:sp modelId="{4B77ACAA-9B45-4F0B-80DE-4F33089C78C7}">
      <dsp:nvSpPr>
        <dsp:cNvPr id="0" name=""/>
        <dsp:cNvSpPr/>
      </dsp:nvSpPr>
      <dsp:spPr>
        <a:xfrm>
          <a:off x="37" y="1018698"/>
          <a:ext cx="3566716" cy="30634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ru-RU" sz="3100" kern="1200" dirty="0" smtClean="0">
              <a:latin typeface="Times New Roman" pitchFamily="18" charset="0"/>
              <a:cs typeface="Times New Roman" pitchFamily="18" charset="0"/>
            </a:rPr>
            <a:t>1985 онд 14,416 банк</a:t>
          </a:r>
          <a:endParaRPr lang="en-US" sz="3100" kern="1200" dirty="0"/>
        </a:p>
        <a:p>
          <a:pPr marL="285750" lvl="1" indent="-285750" algn="l" defTabSz="1377950">
            <a:lnSpc>
              <a:spcPct val="90000"/>
            </a:lnSpc>
            <a:spcBef>
              <a:spcPct val="0"/>
            </a:spcBef>
            <a:spcAft>
              <a:spcPct val="15000"/>
            </a:spcAft>
            <a:buChar char="••"/>
          </a:pPr>
          <a:r>
            <a:rPr lang="mn-MN" sz="3100" kern="1200" smtClean="0">
              <a:latin typeface="Times New Roman" pitchFamily="18" charset="0"/>
              <a:cs typeface="Times New Roman" pitchFamily="18" charset="0"/>
            </a:rPr>
            <a:t>1989 онд 12,744 банк</a:t>
          </a:r>
          <a:endParaRPr lang="mn-MN" sz="3100" kern="1200" dirty="0" smtClean="0">
            <a:latin typeface="Times New Roman" pitchFamily="18" charset="0"/>
            <a:cs typeface="Times New Roman" pitchFamily="18" charset="0"/>
          </a:endParaRPr>
        </a:p>
        <a:p>
          <a:pPr marL="285750" lvl="1" indent="-285750" algn="l" defTabSz="1377950">
            <a:lnSpc>
              <a:spcPct val="90000"/>
            </a:lnSpc>
            <a:spcBef>
              <a:spcPct val="0"/>
            </a:spcBef>
            <a:spcAft>
              <a:spcPct val="15000"/>
            </a:spcAft>
            <a:buChar char="••"/>
          </a:pPr>
          <a:r>
            <a:rPr lang="mn-MN" sz="3100" kern="1200" dirty="0" smtClean="0">
              <a:latin typeface="Times New Roman" pitchFamily="18" charset="0"/>
              <a:cs typeface="Times New Roman" pitchFamily="18" charset="0"/>
            </a:rPr>
            <a:t>1994 онд 10,384 банк</a:t>
          </a:r>
          <a:endParaRPr lang="mn-MN" sz="3100" kern="1200" dirty="0" smtClean="0">
            <a:latin typeface="Times New Roman" pitchFamily="18" charset="0"/>
            <a:cs typeface="Times New Roman" pitchFamily="18" charset="0"/>
          </a:endParaRPr>
        </a:p>
      </dsp:txBody>
      <dsp:txXfrm>
        <a:off x="37" y="1018698"/>
        <a:ext cx="3566716" cy="3063420"/>
      </dsp:txXfrm>
    </dsp:sp>
    <dsp:sp modelId="{A20E6DE1-36F8-41DE-972B-8FFAE10FEB9B}">
      <dsp:nvSpPr>
        <dsp:cNvPr id="0" name=""/>
        <dsp:cNvSpPr/>
      </dsp:nvSpPr>
      <dsp:spPr>
        <a:xfrm>
          <a:off x="4066094" y="125897"/>
          <a:ext cx="3566716" cy="892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mn-MN" sz="3100" b="1" kern="1200" dirty="0" smtClean="0">
              <a:latin typeface="Times New Roman" pitchFamily="18" charset="0"/>
              <a:cs typeface="Times New Roman" pitchFamily="18" charset="0"/>
            </a:rPr>
            <a:t>Монголд</a:t>
          </a:r>
          <a:endParaRPr lang="en-US" sz="3100" kern="1200" dirty="0"/>
        </a:p>
      </dsp:txBody>
      <dsp:txXfrm>
        <a:off x="4066094" y="125897"/>
        <a:ext cx="3566716" cy="892800"/>
      </dsp:txXfrm>
    </dsp:sp>
    <dsp:sp modelId="{6983B6DA-7C08-44D7-B26C-E83F29710373}">
      <dsp:nvSpPr>
        <dsp:cNvPr id="0" name=""/>
        <dsp:cNvSpPr/>
      </dsp:nvSpPr>
      <dsp:spPr>
        <a:xfrm>
          <a:off x="4066094" y="1018698"/>
          <a:ext cx="3566716" cy="30634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mn-MN" sz="3100" kern="1200" dirty="0" smtClean="0">
              <a:latin typeface="Times New Roman" pitchFamily="18" charset="0"/>
              <a:cs typeface="Times New Roman" pitchFamily="18" charset="0"/>
            </a:rPr>
            <a:t>1991 онд 7 банк</a:t>
          </a:r>
          <a:endParaRPr lang="en-US" sz="3100" kern="1200" dirty="0"/>
        </a:p>
        <a:p>
          <a:pPr marL="285750" lvl="1" indent="-285750" algn="l" defTabSz="1377950">
            <a:lnSpc>
              <a:spcPct val="90000"/>
            </a:lnSpc>
            <a:spcBef>
              <a:spcPct val="0"/>
            </a:spcBef>
            <a:spcAft>
              <a:spcPct val="15000"/>
            </a:spcAft>
            <a:buChar char="••"/>
          </a:pPr>
          <a:r>
            <a:rPr lang="mn-MN" sz="3100" kern="1200" smtClean="0">
              <a:latin typeface="Times New Roman" pitchFamily="18" charset="0"/>
              <a:cs typeface="Times New Roman" pitchFamily="18" charset="0"/>
            </a:rPr>
            <a:t>1992 онд 12 банк</a:t>
          </a:r>
          <a:endParaRPr lang="mn-MN" sz="3100" kern="1200" dirty="0" smtClean="0">
            <a:latin typeface="Times New Roman" pitchFamily="18" charset="0"/>
            <a:cs typeface="Times New Roman" pitchFamily="18" charset="0"/>
          </a:endParaRPr>
        </a:p>
        <a:p>
          <a:pPr marL="285750" lvl="1" indent="-285750" algn="l" defTabSz="1377950">
            <a:lnSpc>
              <a:spcPct val="90000"/>
            </a:lnSpc>
            <a:spcBef>
              <a:spcPct val="0"/>
            </a:spcBef>
            <a:spcAft>
              <a:spcPct val="15000"/>
            </a:spcAft>
            <a:buChar char="••"/>
          </a:pPr>
          <a:r>
            <a:rPr lang="mn-MN" sz="3100" kern="1200" smtClean="0">
              <a:latin typeface="Times New Roman" pitchFamily="18" charset="0"/>
              <a:cs typeface="Times New Roman" pitchFamily="18" charset="0"/>
            </a:rPr>
            <a:t>1993 онд 15 банк</a:t>
          </a:r>
          <a:endParaRPr lang="mn-MN" sz="3100" kern="1200" dirty="0" smtClean="0">
            <a:latin typeface="Times New Roman" pitchFamily="18" charset="0"/>
            <a:cs typeface="Times New Roman" pitchFamily="18" charset="0"/>
          </a:endParaRPr>
        </a:p>
        <a:p>
          <a:pPr marL="285750" lvl="1" indent="-285750" algn="l" defTabSz="1377950">
            <a:lnSpc>
              <a:spcPct val="90000"/>
            </a:lnSpc>
            <a:spcBef>
              <a:spcPct val="0"/>
            </a:spcBef>
            <a:spcAft>
              <a:spcPct val="15000"/>
            </a:spcAft>
            <a:buChar char="••"/>
          </a:pPr>
          <a:r>
            <a:rPr lang="mn-MN" sz="3100" kern="1200" smtClean="0">
              <a:latin typeface="Times New Roman" pitchFamily="18" charset="0"/>
              <a:cs typeface="Times New Roman" pitchFamily="18" charset="0"/>
            </a:rPr>
            <a:t>1997 онд 18 банк</a:t>
          </a:r>
          <a:endParaRPr lang="mn-MN" sz="3100" kern="1200" dirty="0" smtClean="0">
            <a:latin typeface="Times New Roman" pitchFamily="18" charset="0"/>
            <a:cs typeface="Times New Roman" pitchFamily="18" charset="0"/>
          </a:endParaRPr>
        </a:p>
        <a:p>
          <a:pPr marL="285750" lvl="1" indent="-285750" algn="l" defTabSz="1377950">
            <a:lnSpc>
              <a:spcPct val="90000"/>
            </a:lnSpc>
            <a:spcBef>
              <a:spcPct val="0"/>
            </a:spcBef>
            <a:spcAft>
              <a:spcPct val="15000"/>
            </a:spcAft>
            <a:buChar char="••"/>
          </a:pPr>
          <a:r>
            <a:rPr lang="mn-MN" sz="3100" kern="1200" dirty="0" smtClean="0">
              <a:latin typeface="Times New Roman" pitchFamily="18" charset="0"/>
              <a:cs typeface="Times New Roman" pitchFamily="18" charset="0"/>
            </a:rPr>
            <a:t>2005 онд 17 банк</a:t>
          </a:r>
          <a:endParaRPr lang="en-US" sz="3100" kern="1200" dirty="0" smtClean="0">
            <a:latin typeface="Times New Roman" pitchFamily="18" charset="0"/>
            <a:cs typeface="Times New Roman" pitchFamily="18" charset="0"/>
          </a:endParaRPr>
        </a:p>
      </dsp:txBody>
      <dsp:txXfrm>
        <a:off x="4066094" y="1018698"/>
        <a:ext cx="3566716" cy="30634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2CDF9-F84D-466A-A6CE-D08977DF9259}" type="datetimeFigureOut">
              <a:rPr lang="en-US" smtClean="0"/>
              <a:pPr/>
              <a:t>3/26/2015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FE9D5F-CB8F-415B-ACC0-13EA5E8466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3BA47B-7A7F-46AE-A1ED-5D812C0475B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822FD0-71C7-40DD-A3CD-DBC7278C03D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FE9D5F-CB8F-415B-ACC0-13EA5E846673}"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FE9D5F-CB8F-415B-ACC0-13EA5E846673}"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822FD0-71C7-40DD-A3CD-DBC7278C03DB}"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4F841F7-C8BC-4697-9AED-306CC5883551}" type="datetimeFigureOut">
              <a:rPr lang="en-US" smtClean="0"/>
              <a:pPr/>
              <a:t>3/26/2015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7548AFB-14BD-4130-A2B0-49C5B8EC701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4F841F7-C8BC-4697-9AED-306CC5883551}" type="datetimeFigureOut">
              <a:rPr lang="en-US" smtClean="0"/>
              <a:pPr/>
              <a:t>3/26/2015</a:t>
            </a:fld>
            <a:endParaRPr lang="en-US"/>
          </a:p>
        </p:txBody>
      </p:sp>
      <p:sp>
        <p:nvSpPr>
          <p:cNvPr id="9" name="Slide Number Placeholder 8"/>
          <p:cNvSpPr>
            <a:spLocks noGrp="1"/>
          </p:cNvSpPr>
          <p:nvPr>
            <p:ph type="sldNum" sz="quarter" idx="15"/>
          </p:nvPr>
        </p:nvSpPr>
        <p:spPr/>
        <p:txBody>
          <a:bodyPr rtlCol="0"/>
          <a:lstStyle/>
          <a:p>
            <a:fld id="{57548AFB-14BD-4130-A2B0-49C5B8EC7014}"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4F841F7-C8BC-4697-9AED-306CC5883551}" type="datetimeFigureOut">
              <a:rPr lang="en-US" smtClean="0"/>
              <a:pPr/>
              <a:t>3/26/2015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7548AFB-14BD-4130-A2B0-49C5B8EC701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4F841F7-C8BC-4697-9AED-306CC5883551}" type="datetimeFigureOut">
              <a:rPr lang="en-US" smtClean="0"/>
              <a:pPr/>
              <a:t>3/26/2015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548AFB-14BD-4130-A2B0-49C5B8EC7014}"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4F841F7-C8BC-4697-9AED-306CC5883551}" type="datetimeFigureOut">
              <a:rPr lang="en-US" smtClean="0"/>
              <a:pPr/>
              <a:t>3/26/2015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548AFB-14BD-4130-A2B0-49C5B8EC7014}"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4F841F7-C8BC-4697-9AED-306CC5883551}" type="datetimeFigureOut">
              <a:rPr lang="en-US" smtClean="0"/>
              <a:pPr/>
              <a:t>3/26/2015</a:t>
            </a:fld>
            <a:endParaRPr lang="en-US"/>
          </a:p>
        </p:txBody>
      </p:sp>
      <p:sp>
        <p:nvSpPr>
          <p:cNvPr id="7" name="Slide Number Placeholder 6"/>
          <p:cNvSpPr>
            <a:spLocks noGrp="1"/>
          </p:cNvSpPr>
          <p:nvPr>
            <p:ph type="sldNum" sz="quarter" idx="11"/>
          </p:nvPr>
        </p:nvSpPr>
        <p:spPr/>
        <p:txBody>
          <a:bodyPr rtlCol="0"/>
          <a:lstStyle/>
          <a:p>
            <a:fld id="{57548AFB-14BD-4130-A2B0-49C5B8EC7014}"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F841F7-C8BC-4697-9AED-306CC5883551}" type="datetimeFigureOut">
              <a:rPr lang="en-US" smtClean="0"/>
              <a:pPr/>
              <a:t>3/26/2015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548AFB-14BD-4130-A2B0-49C5B8EC70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4F841F7-C8BC-4697-9AED-306CC5883551}" type="datetimeFigureOut">
              <a:rPr lang="en-US" smtClean="0"/>
              <a:pPr/>
              <a:t>3/26/2015</a:t>
            </a:fld>
            <a:endParaRPr lang="en-US"/>
          </a:p>
        </p:txBody>
      </p:sp>
      <p:sp>
        <p:nvSpPr>
          <p:cNvPr id="22" name="Slide Number Placeholder 21"/>
          <p:cNvSpPr>
            <a:spLocks noGrp="1"/>
          </p:cNvSpPr>
          <p:nvPr>
            <p:ph type="sldNum" sz="quarter" idx="15"/>
          </p:nvPr>
        </p:nvSpPr>
        <p:spPr/>
        <p:txBody>
          <a:bodyPr rtlCol="0"/>
          <a:lstStyle/>
          <a:p>
            <a:fld id="{57548AFB-14BD-4130-A2B0-49C5B8EC7014}"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4F841F7-C8BC-4697-9AED-306CC5883551}" type="datetimeFigureOut">
              <a:rPr lang="en-US" smtClean="0"/>
              <a:pPr/>
              <a:t>3/26/2015</a:t>
            </a:fld>
            <a:endParaRPr lang="en-US"/>
          </a:p>
        </p:txBody>
      </p:sp>
      <p:sp>
        <p:nvSpPr>
          <p:cNvPr id="18" name="Slide Number Placeholder 17"/>
          <p:cNvSpPr>
            <a:spLocks noGrp="1"/>
          </p:cNvSpPr>
          <p:nvPr>
            <p:ph type="sldNum" sz="quarter" idx="11"/>
          </p:nvPr>
        </p:nvSpPr>
        <p:spPr/>
        <p:txBody>
          <a:bodyPr rtlCol="0"/>
          <a:lstStyle/>
          <a:p>
            <a:fld id="{57548AFB-14BD-4130-A2B0-49C5B8EC7014}"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F841F7-C8BC-4697-9AED-306CC5883551}" type="datetimeFigureOut">
              <a:rPr lang="en-US" smtClean="0"/>
              <a:pPr/>
              <a:t>3/26/2015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48AFB-14BD-4130-A2B0-49C5B8EC70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F841F7-C8BC-4697-9AED-306CC5883551}" type="datetimeFigureOut">
              <a:rPr lang="en-US" smtClean="0"/>
              <a:pPr/>
              <a:t>3/26/2015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48AFB-14BD-4130-A2B0-49C5B8EC70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4F841F7-C8BC-4697-9AED-306CC5883551}" type="datetimeFigureOut">
              <a:rPr lang="en-US" smtClean="0"/>
              <a:pPr/>
              <a:t>3/26/2015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7548AFB-14BD-4130-A2B0-49C5B8EC70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1700808"/>
            <a:ext cx="7704856" cy="2088232"/>
          </a:xfrm>
        </p:spPr>
        <p:txBody>
          <a:bodyPr>
            <a:noAutofit/>
          </a:bodyPr>
          <a:lstStyle/>
          <a:p>
            <a:pPr algn="ctr"/>
            <a:r>
              <a:rPr lang="mn-MN" sz="4400" b="1" dirty="0" smtClean="0">
                <a:effectLst>
                  <a:outerShdw blurRad="38100" dist="38100" dir="2700000" algn="tl">
                    <a:srgbClr val="000000">
                      <a:alpha val="43137"/>
                    </a:srgbClr>
                  </a:outerShdw>
                </a:effectLst>
                <a:latin typeface="Times New Roman" pitchFamily="18" charset="0"/>
                <a:cs typeface="Times New Roman" pitchFamily="18" charset="0"/>
              </a:rPr>
              <a:t>Монгол улсын а</a:t>
            </a:r>
            <a:r>
              <a:rPr lang="mn-MN" sz="4400" b="1" dirty="0" smtClean="0">
                <a:effectLst>
                  <a:outerShdw blurRad="38100" dist="38100" dir="2700000" algn="tl">
                    <a:srgbClr val="000000">
                      <a:alpha val="43137"/>
                    </a:srgbClr>
                  </a:outerShdw>
                </a:effectLst>
                <a:latin typeface="Times New Roman" pitchFamily="18" charset="0"/>
                <a:cs typeface="Times New Roman" pitchFamily="18" charset="0"/>
              </a:rPr>
              <a:t>рилжааны банкуудын  хөгжлийн </a:t>
            </a:r>
            <a:r>
              <a:rPr lang="mn-MN" sz="4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4400" b="1" dirty="0" smtClean="0">
                <a:effectLst>
                  <a:outerShdw blurRad="38100" dist="38100" dir="2700000" algn="tl">
                    <a:srgbClr val="000000">
                      <a:alpha val="43137"/>
                    </a:srgbClr>
                  </a:outerShdw>
                </a:effectLst>
                <a:latin typeface="Times New Roman" pitchFamily="18" charset="0"/>
                <a:cs typeface="Times New Roman" pitchFamily="18" charset="0"/>
              </a:rPr>
              <a:t>түвшин</a:t>
            </a:r>
            <a:endParaRPr lang="en-US" sz="44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gn="just"/>
            <a:r>
              <a:rPr lang="mn-MN" dirty="0" smtClean="0">
                <a:latin typeface="Times New Roman" pitchFamily="18" charset="0"/>
                <a:cs typeface="Times New Roman" pitchFamily="18" charset="0"/>
              </a:rPr>
              <a:t>4-р баг:  Баасанжаргал</a:t>
            </a:r>
          </a:p>
          <a:p>
            <a:pPr algn="just"/>
            <a:r>
              <a:rPr lang="mn-MN" dirty="0" smtClean="0">
                <a:latin typeface="Times New Roman" pitchFamily="18" charset="0"/>
                <a:cs typeface="Times New Roman" pitchFamily="18" charset="0"/>
              </a:rPr>
              <a:t>                Гэрэлсайхан</a:t>
            </a:r>
          </a:p>
          <a:p>
            <a:pPr algn="just"/>
            <a:r>
              <a:rPr lang="mn-MN" dirty="0" smtClean="0">
                <a:latin typeface="Times New Roman" pitchFamily="18" charset="0"/>
                <a:cs typeface="Times New Roman" pitchFamily="18" charset="0"/>
              </a:rPr>
              <a:t>                Өсөхбаяр</a:t>
            </a:r>
          </a:p>
          <a:p>
            <a:pPr algn="just"/>
            <a:r>
              <a:rPr lang="mn-MN" dirty="0" smtClean="0">
                <a:latin typeface="Times New Roman" pitchFamily="18" charset="0"/>
                <a:cs typeface="Times New Roman" pitchFamily="18" charset="0"/>
              </a:rPr>
              <a:t>                Төрбат</a:t>
            </a:r>
          </a:p>
          <a:p>
            <a:pPr algn="just"/>
            <a:r>
              <a:rPr lang="mn-MN" dirty="0" smtClean="0">
                <a:latin typeface="Times New Roman" pitchFamily="18" charset="0"/>
                <a:cs typeface="Times New Roman" pitchFamily="18" charset="0"/>
              </a:rPr>
              <a:t>                Сарнай</a:t>
            </a:r>
            <a:endParaRPr lang="en-US" dirty="0" smtClean="0">
              <a:latin typeface="Times New Roman" pitchFamily="18" charset="0"/>
              <a:cs typeface="Times New Roman" pitchFamily="18" charset="0"/>
            </a:endParaRPr>
          </a:p>
        </p:txBody>
      </p:sp>
      <p:sp>
        <p:nvSpPr>
          <p:cNvPr id="5" name="Rectangle 4"/>
          <p:cNvSpPr/>
          <p:nvPr/>
        </p:nvSpPr>
        <p:spPr>
          <a:xfrm>
            <a:off x="4191000" y="533400"/>
            <a:ext cx="4800600" cy="461665"/>
          </a:xfrm>
          <a:prstGeom prst="rect">
            <a:avLst/>
          </a:prstGeom>
        </p:spPr>
        <p:txBody>
          <a:bodyPr wrap="square">
            <a:spAutoFit/>
          </a:bodyPr>
          <a:lstStyle/>
          <a:p>
            <a:r>
              <a:rPr lang="mn-MN" sz="2400" b="1" dirty="0" smtClean="0">
                <a:effectLst>
                  <a:outerShdw blurRad="38100" dist="38100" dir="2700000" algn="tl">
                    <a:srgbClr val="000000">
                      <a:alpha val="43137"/>
                    </a:srgbClr>
                  </a:outerShdw>
                </a:effectLst>
                <a:latin typeface="Times New Roman" pitchFamily="18" charset="0"/>
                <a:cs typeface="Times New Roman" pitchFamily="18" charset="0"/>
              </a:rPr>
              <a:t>САНХҮҮГИЙН </a:t>
            </a:r>
            <a:r>
              <a:rPr lang="mn-MN" sz="2400" b="1" dirty="0" smtClean="0">
                <a:effectLst>
                  <a:outerShdw blurRad="38100" dist="38100" dir="2700000" algn="tl">
                    <a:srgbClr val="000000">
                      <a:alpha val="43137"/>
                    </a:srgbClr>
                  </a:outerShdw>
                </a:effectLst>
                <a:latin typeface="Times New Roman" pitchFamily="18" charset="0"/>
                <a:cs typeface="Times New Roman" pitchFamily="18" charset="0"/>
              </a:rPr>
              <a:t>ҮНДЭС</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2074"/>
          </a:xfrm>
        </p:spPr>
        <p:txBody>
          <a:bodyPr/>
          <a:lstStyle/>
          <a:p>
            <a:r>
              <a:rPr lang="mn-MN" dirty="0" smtClean="0">
                <a:latin typeface="Times New Roman" pitchFamily="18" charset="0"/>
                <a:cs typeface="Times New Roman" pitchFamily="18" charset="0"/>
              </a:rPr>
              <a:t>Агуулга:</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908720"/>
            <a:ext cx="7467600" cy="5565232"/>
          </a:xfrm>
        </p:spPr>
        <p:txBody>
          <a:bodyPr>
            <a:noAutofit/>
          </a:bodyPr>
          <a:lstStyle/>
          <a:p>
            <a:pPr algn="just"/>
            <a:r>
              <a:rPr lang="mn-MN" sz="2000" dirty="0" smtClean="0">
                <a:latin typeface="Times New Roman" pitchFamily="18" charset="0"/>
                <a:cs typeface="Times New Roman" pitchFamily="18" charset="0"/>
              </a:rPr>
              <a:t>Зорилго </a:t>
            </a:r>
          </a:p>
          <a:p>
            <a:pPr algn="just"/>
            <a:r>
              <a:rPr lang="en-US" sz="2000" dirty="0" smtClean="0">
                <a:latin typeface="Times New Roman" pitchFamily="18" charset="0"/>
                <a:cs typeface="Times New Roman" pitchFamily="18" charset="0"/>
              </a:rPr>
              <a:t>I-</a:t>
            </a:r>
            <a:r>
              <a:rPr lang="mn-MN" sz="2000" dirty="0" smtClean="0">
                <a:latin typeface="Times New Roman" pitchFamily="18" charset="0"/>
                <a:cs typeface="Times New Roman" pitchFamily="18" charset="0"/>
              </a:rPr>
              <a:t>р бүлэг:</a:t>
            </a:r>
          </a:p>
          <a:p>
            <a:pPr marL="457200" indent="-457200" algn="just">
              <a:buFont typeface="+mj-lt"/>
              <a:buAutoNum type="arabicPeriod"/>
            </a:pPr>
            <a:r>
              <a:rPr lang="mn-MN" sz="2000" dirty="0" smtClean="0">
                <a:latin typeface="Times New Roman" pitchFamily="18" charset="0"/>
                <a:cs typeface="Times New Roman" pitchFamily="18" charset="0"/>
              </a:rPr>
              <a:t>Арилжааны банк, түүний үйл ажиллагаа</a:t>
            </a:r>
          </a:p>
          <a:p>
            <a:pPr marL="457200" indent="-457200" algn="just">
              <a:buFont typeface="+mj-lt"/>
              <a:buAutoNum type="arabicPeriod"/>
            </a:pPr>
            <a:r>
              <a:rPr lang="mn-MN" sz="2000" dirty="0" smtClean="0">
                <a:latin typeface="Times New Roman" pitchFamily="18" charset="0"/>
                <a:cs typeface="Times New Roman" pitchFamily="18" charset="0"/>
              </a:rPr>
              <a:t>Арилжааны банкны тайлан тэнцэл</a:t>
            </a:r>
          </a:p>
          <a:p>
            <a:pPr marL="457200" indent="-457200" algn="just"/>
            <a:r>
              <a:rPr lang="en-US" sz="2000" dirty="0" smtClean="0">
                <a:latin typeface="Times New Roman" pitchFamily="18" charset="0"/>
                <a:cs typeface="Times New Roman" pitchFamily="18" charset="0"/>
              </a:rPr>
              <a:t>II-</a:t>
            </a:r>
            <a:r>
              <a:rPr lang="mn-MN" sz="2000" dirty="0" smtClean="0">
                <a:latin typeface="Times New Roman" pitchFamily="18" charset="0"/>
                <a:cs typeface="Times New Roman" pitchFamily="18" charset="0"/>
              </a:rPr>
              <a:t>р бүлэг </a:t>
            </a:r>
            <a:r>
              <a:rPr lang="en-US" sz="2000" dirty="0" smtClean="0">
                <a:latin typeface="Times New Roman" pitchFamily="18" charset="0"/>
                <a:cs typeface="Times New Roman" pitchFamily="18" charset="0"/>
              </a:rPr>
              <a:t>:</a:t>
            </a:r>
            <a:endParaRPr lang="mn-MN" sz="2000" dirty="0" smtClean="0">
              <a:latin typeface="Times New Roman" pitchFamily="18" charset="0"/>
              <a:cs typeface="Times New Roman" pitchFamily="18" charset="0"/>
            </a:endParaRPr>
          </a:p>
          <a:p>
            <a:pPr marL="457200" indent="-457200" algn="just">
              <a:buFont typeface="+mj-lt"/>
              <a:buAutoNum type="arabicPeriod"/>
            </a:pPr>
            <a:r>
              <a:rPr lang="mn-MN" sz="2000" dirty="0" smtClean="0">
                <a:latin typeface="Times New Roman" pitchFamily="18" charset="0"/>
                <a:cs typeface="Times New Roman" pitchFamily="18" charset="0"/>
              </a:rPr>
              <a:t>Арилжааны банкны хөгжлийн түвшинг тодорхойлох нь:</a:t>
            </a:r>
            <a:endParaRPr lang="en-US" sz="2000" dirty="0" smtClean="0">
              <a:latin typeface="Times New Roman" pitchFamily="18" charset="0"/>
              <a:cs typeface="Times New Roman" pitchFamily="18" charset="0"/>
            </a:endParaRPr>
          </a:p>
          <a:p>
            <a:pPr marL="457200" indent="-457200" algn="just"/>
            <a:r>
              <a:rPr lang="mn-MN" sz="2000" dirty="0" smtClean="0">
                <a:latin typeface="Times New Roman" pitchFamily="18" charset="0"/>
                <a:cs typeface="Times New Roman" pitchFamily="18" charset="0"/>
              </a:rPr>
              <a:t>Арилжааны </a:t>
            </a:r>
            <a:r>
              <a:rPr lang="mn-MN" sz="2000" dirty="0" smtClean="0">
                <a:latin typeface="Times New Roman" pitchFamily="18" charset="0"/>
                <a:cs typeface="Times New Roman" pitchFamily="18" charset="0"/>
              </a:rPr>
              <a:t>банкуудын нийт активийн хэмжээ</a:t>
            </a:r>
          </a:p>
          <a:p>
            <a:pPr marL="457200" indent="-457200" algn="just"/>
            <a:r>
              <a:rPr lang="mn-MN" sz="2000" dirty="0" smtClean="0">
                <a:latin typeface="Times New Roman" pitchFamily="18" charset="0"/>
                <a:cs typeface="Times New Roman" pitchFamily="18" charset="0"/>
              </a:rPr>
              <a:t>Чанаргүй зээл</a:t>
            </a:r>
          </a:p>
          <a:p>
            <a:pPr marL="457200" indent="-457200" algn="just"/>
            <a:r>
              <a:rPr lang="en-US" sz="2000" dirty="0" smtClean="0">
                <a:latin typeface="Times New Roman" pitchFamily="18" charset="0"/>
                <a:cs typeface="Times New Roman" pitchFamily="18" charset="0"/>
              </a:rPr>
              <a:t>Moody standard</a:t>
            </a:r>
            <a:endParaRPr lang="mn-MN" sz="2000" dirty="0" smtClean="0">
              <a:latin typeface="Times New Roman" pitchFamily="18" charset="0"/>
              <a:cs typeface="Times New Roman" pitchFamily="18" charset="0"/>
            </a:endParaRPr>
          </a:p>
          <a:p>
            <a:pPr marL="457200" indent="-457200" algn="just"/>
            <a:endParaRPr lang="mn-MN" sz="2000" dirty="0" smtClean="0">
              <a:latin typeface="Times New Roman" pitchFamily="18" charset="0"/>
              <a:cs typeface="Times New Roman" pitchFamily="18" charset="0"/>
            </a:endParaRPr>
          </a:p>
          <a:p>
            <a:pPr marL="457200" indent="-457200" algn="just">
              <a:buFont typeface="+mj-lt"/>
              <a:buAutoNum type="arabicPeriod"/>
            </a:pPr>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4800" dirty="0" smtClean="0">
                <a:latin typeface="Times New Roman" pitchFamily="18" charset="0"/>
                <a:cs typeface="Times New Roman" pitchFamily="18" charset="0"/>
              </a:rPr>
              <a:t>Зорилго </a:t>
            </a:r>
            <a:endParaRPr lang="en-US" sz="48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buNone/>
            </a:pPr>
            <a:r>
              <a:rPr lang="mn-MN" sz="3200" dirty="0" smtClean="0">
                <a:latin typeface="Times New Roman" pitchFamily="18" charset="0"/>
                <a:cs typeface="Times New Roman" pitchFamily="18" charset="0"/>
              </a:rPr>
              <a:t>Тус сэдвээр Монголын арилжааны банкуудын үүсэл хөгжил, үйл ажиллагаа, санхүүгийн үзүүлэлтээр ямар түвшинд </a:t>
            </a:r>
            <a:r>
              <a:rPr lang="mn-MN" sz="3200" dirty="0" smtClean="0">
                <a:latin typeface="Times New Roman" pitchFamily="18" charset="0"/>
                <a:cs typeface="Times New Roman" pitchFamily="18" charset="0"/>
              </a:rPr>
              <a:t>байгааг </a:t>
            </a:r>
            <a:r>
              <a:rPr lang="mn-MN" sz="3200" dirty="0" smtClean="0">
                <a:latin typeface="Times New Roman" pitchFamily="18" charset="0"/>
                <a:cs typeface="Times New Roman" pitchFamily="18" charset="0"/>
              </a:rPr>
              <a:t>нь ангилан үзүүлэхийг зорилоо.</a:t>
            </a:r>
            <a:endParaRPr lang="en-US" sz="32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332656"/>
            <a:ext cx="7115196" cy="562074"/>
          </a:xfrm>
        </p:spPr>
        <p:txBody>
          <a:bodyPr>
            <a:noAutofit/>
          </a:bodyPr>
          <a:lstStyle/>
          <a:p>
            <a:pPr algn="just"/>
            <a:r>
              <a:rPr lang="en-US" sz="36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3600"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 банк</a:t>
            </a:r>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3600" b="1" dirty="0" smtClean="0">
                <a:effectLst>
                  <a:outerShdw blurRad="38100" dist="38100" dir="2700000" algn="tl">
                    <a:srgbClr val="000000">
                      <a:alpha val="43137"/>
                    </a:srgbClr>
                  </a:outerShdw>
                </a:effectLst>
                <a:latin typeface="Times New Roman" pitchFamily="18" charset="0"/>
                <a:cs typeface="Times New Roman" pitchFamily="18" charset="0"/>
              </a:rPr>
              <a:t>гэж юу вэ?</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428596" y="1785926"/>
            <a:ext cx="8175852" cy="3659298"/>
          </a:xfrm>
        </p:spPr>
        <p:txBody>
          <a:bodyPr>
            <a:noAutofit/>
          </a:bodyPr>
          <a:lstStyle/>
          <a:p>
            <a:pPr algn="just">
              <a:buNone/>
            </a:pPr>
            <a:r>
              <a:rPr lang="mn-MN" sz="3600" dirty="0" smtClean="0">
                <a:latin typeface="Times New Roman" pitchFamily="18" charset="0"/>
                <a:cs typeface="Times New Roman" pitchFamily="18" charset="0"/>
              </a:rPr>
              <a:t>Иргэдийн мөнгө, хөрөнгийг гуйвуулах, хөрөнгийн илүүдэлтэй хэсгээс хөрөнгийн илүүдлийг татан төвлөрүүлэх, зээл олгох зэрэг хуулиар хориглоогүй бусад санхүүгийн үйлчилгээ үзүүлж буй санхүүгийн зуучлалын байгууллага юм.</a:t>
            </a:r>
            <a:endParaRPr lang="mn-MN" sz="3600"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274638"/>
            <a:ext cx="7043758" cy="1143000"/>
          </a:xfrm>
        </p:spPr>
        <p:txBody>
          <a:bodyPr>
            <a:normAutofit fontScale="90000"/>
          </a:bodyPr>
          <a:lstStyle/>
          <a:p>
            <a:pPr algn="just"/>
            <a:r>
              <a:rPr lang="en-US"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2400" b="1" dirty="0" smtClean="0">
                <a:effectLst>
                  <a:outerShdw blurRad="38100" dist="38100" dir="2700000" algn="tl">
                    <a:srgbClr val="000000">
                      <a:alpha val="43137"/>
                    </a:srgbClr>
                  </a:outerShdw>
                </a:effectLst>
                <a:latin typeface="Times New Roman" pitchFamily="18" charset="0"/>
                <a:cs typeface="Times New Roman" pitchFamily="18" charset="0"/>
              </a:rPr>
              <a:t>Монголын арилжааны банкны удирдлагын зохион байгуулалтын үлгэрчилсэн энгийн загвар</a:t>
            </a:r>
            <a:endParaRPr lang="en-US"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a:xfrm>
            <a:off x="3286116" y="1643050"/>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Хувь нийлүүлэгчдийн хурал</a:t>
            </a:r>
            <a:endParaRPr lang="en-US" sz="1400" b="1" dirty="0">
              <a:solidFill>
                <a:schemeClr val="tx1"/>
              </a:solidFill>
              <a:latin typeface="Times New Roman" pitchFamily="18" charset="0"/>
              <a:cs typeface="Times New Roman" pitchFamily="18" charset="0"/>
            </a:endParaRPr>
          </a:p>
        </p:txBody>
      </p:sp>
      <p:sp>
        <p:nvSpPr>
          <p:cNvPr id="7" name="Rectangle 6"/>
          <p:cNvSpPr/>
          <p:nvPr/>
        </p:nvSpPr>
        <p:spPr>
          <a:xfrm>
            <a:off x="3286116" y="2285992"/>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Төлөөлөн удирдах зөвлөл</a:t>
            </a:r>
            <a:endParaRPr lang="en-US" sz="1400" b="1" dirty="0">
              <a:solidFill>
                <a:schemeClr val="tx1"/>
              </a:solidFill>
              <a:latin typeface="Times New Roman" pitchFamily="18" charset="0"/>
              <a:cs typeface="Times New Roman" pitchFamily="18" charset="0"/>
            </a:endParaRPr>
          </a:p>
        </p:txBody>
      </p:sp>
      <p:sp>
        <p:nvSpPr>
          <p:cNvPr id="8" name="Rectangle 7"/>
          <p:cNvSpPr/>
          <p:nvPr/>
        </p:nvSpPr>
        <p:spPr>
          <a:xfrm>
            <a:off x="428596" y="2285992"/>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Хяналтын зөвлөл</a:t>
            </a:r>
            <a:endParaRPr lang="en-US" sz="1400" b="1" dirty="0">
              <a:solidFill>
                <a:schemeClr val="tx1"/>
              </a:solidFill>
              <a:latin typeface="Times New Roman" pitchFamily="18" charset="0"/>
              <a:cs typeface="Times New Roman" pitchFamily="18" charset="0"/>
            </a:endParaRPr>
          </a:p>
        </p:txBody>
      </p:sp>
      <p:sp>
        <p:nvSpPr>
          <p:cNvPr id="9" name="Rectangle 8"/>
          <p:cNvSpPr/>
          <p:nvPr/>
        </p:nvSpPr>
        <p:spPr>
          <a:xfrm>
            <a:off x="6286512" y="2571744"/>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Дотоод хяналтын газар</a:t>
            </a:r>
            <a:endParaRPr lang="en-US" sz="1400" b="1" dirty="0">
              <a:solidFill>
                <a:schemeClr val="tx1"/>
              </a:solidFill>
              <a:latin typeface="Times New Roman" pitchFamily="18" charset="0"/>
              <a:cs typeface="Times New Roman" pitchFamily="18" charset="0"/>
            </a:endParaRPr>
          </a:p>
        </p:txBody>
      </p:sp>
      <p:sp>
        <p:nvSpPr>
          <p:cNvPr id="10" name="Rectangle 9"/>
          <p:cNvSpPr/>
          <p:nvPr/>
        </p:nvSpPr>
        <p:spPr>
          <a:xfrm>
            <a:off x="3286116" y="2928934"/>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Гүйцэтгэх захирал</a:t>
            </a:r>
            <a:endParaRPr lang="en-US" sz="1400" b="1" dirty="0">
              <a:solidFill>
                <a:schemeClr val="tx1"/>
              </a:solidFill>
              <a:latin typeface="Times New Roman" pitchFamily="18" charset="0"/>
              <a:cs typeface="Times New Roman" pitchFamily="18" charset="0"/>
            </a:endParaRPr>
          </a:p>
        </p:txBody>
      </p:sp>
      <p:sp>
        <p:nvSpPr>
          <p:cNvPr id="11" name="Rectangle 10"/>
          <p:cNvSpPr/>
          <p:nvPr/>
        </p:nvSpPr>
        <p:spPr>
          <a:xfrm>
            <a:off x="6286512" y="3214686"/>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Төлөөлөн удирдах зөвлөл</a:t>
            </a:r>
            <a:endParaRPr lang="en-US" sz="1400" b="1" dirty="0">
              <a:solidFill>
                <a:schemeClr val="tx1"/>
              </a:solidFill>
              <a:latin typeface="Times New Roman" pitchFamily="18" charset="0"/>
              <a:cs typeface="Times New Roman" pitchFamily="18" charset="0"/>
            </a:endParaRPr>
          </a:p>
        </p:txBody>
      </p:sp>
      <p:sp>
        <p:nvSpPr>
          <p:cNvPr id="12" name="Rectangle 11"/>
          <p:cNvSpPr/>
          <p:nvPr/>
        </p:nvSpPr>
        <p:spPr>
          <a:xfrm>
            <a:off x="428596" y="2857496"/>
            <a:ext cx="2571768"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Актив, Пассивын удирдлагын зөвлөл</a:t>
            </a:r>
            <a:endParaRPr lang="en-US" sz="1400" b="1" dirty="0">
              <a:solidFill>
                <a:schemeClr val="tx1"/>
              </a:solidFill>
              <a:latin typeface="Times New Roman" pitchFamily="18" charset="0"/>
              <a:cs typeface="Times New Roman" pitchFamily="18" charset="0"/>
            </a:endParaRPr>
          </a:p>
        </p:txBody>
      </p:sp>
      <p:cxnSp>
        <p:nvCxnSpPr>
          <p:cNvPr id="14" name="Straight Connector 13"/>
          <p:cNvCxnSpPr>
            <a:stCxn id="6" idx="2"/>
            <a:endCxn id="7" idx="0"/>
          </p:cNvCxnSpPr>
          <p:nvPr/>
        </p:nvCxnSpPr>
        <p:spPr>
          <a:xfrm rot="5400000">
            <a:off x="4429124" y="2143116"/>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8" idx="3"/>
            <a:endCxn id="7" idx="1"/>
          </p:cNvCxnSpPr>
          <p:nvPr/>
        </p:nvCxnSpPr>
        <p:spPr>
          <a:xfrm>
            <a:off x="3000364" y="2464587"/>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2" idx="3"/>
            <a:endCxn id="10" idx="1"/>
          </p:cNvCxnSpPr>
          <p:nvPr/>
        </p:nvCxnSpPr>
        <p:spPr>
          <a:xfrm>
            <a:off x="3000364" y="3107529"/>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0" idx="3"/>
            <a:endCxn id="9" idx="1"/>
          </p:cNvCxnSpPr>
          <p:nvPr/>
        </p:nvCxnSpPr>
        <p:spPr>
          <a:xfrm flipV="1">
            <a:off x="5857884" y="2750339"/>
            <a:ext cx="428628"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0" idx="3"/>
            <a:endCxn id="11" idx="1"/>
          </p:cNvCxnSpPr>
          <p:nvPr/>
        </p:nvCxnSpPr>
        <p:spPr>
          <a:xfrm>
            <a:off x="5857884" y="3107529"/>
            <a:ext cx="428628" cy="285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7" idx="2"/>
            <a:endCxn id="10" idx="0"/>
          </p:cNvCxnSpPr>
          <p:nvPr/>
        </p:nvCxnSpPr>
        <p:spPr>
          <a:xfrm rot="5400000">
            <a:off x="4429124" y="2786058"/>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572000" y="2784470"/>
            <a:ext cx="17145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0" idx="2"/>
            <a:endCxn id="41" idx="0"/>
          </p:cNvCxnSpPr>
          <p:nvPr/>
        </p:nvCxnSpPr>
        <p:spPr>
          <a:xfrm rot="5400000">
            <a:off x="4036215" y="3821909"/>
            <a:ext cx="107157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286116" y="4357694"/>
            <a:ext cx="2571768"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Стратеги төлөвлөлт судалгааны газар</a:t>
            </a:r>
            <a:endParaRPr lang="en-US" sz="1400" b="1" dirty="0">
              <a:solidFill>
                <a:schemeClr val="tx1"/>
              </a:solidFill>
              <a:latin typeface="Times New Roman" pitchFamily="18" charset="0"/>
              <a:cs typeface="Times New Roman" pitchFamily="18" charset="0"/>
            </a:endParaRPr>
          </a:p>
        </p:txBody>
      </p:sp>
      <p:sp>
        <p:nvSpPr>
          <p:cNvPr id="42" name="Rectangle 41"/>
          <p:cNvSpPr/>
          <p:nvPr/>
        </p:nvSpPr>
        <p:spPr>
          <a:xfrm>
            <a:off x="428596" y="3786190"/>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Дэд захирал</a:t>
            </a:r>
            <a:endParaRPr lang="en-US" sz="1400" b="1" dirty="0">
              <a:solidFill>
                <a:schemeClr val="tx1"/>
              </a:solidFill>
              <a:latin typeface="Times New Roman" pitchFamily="18" charset="0"/>
              <a:cs typeface="Times New Roman" pitchFamily="18" charset="0"/>
            </a:endParaRPr>
          </a:p>
        </p:txBody>
      </p:sp>
      <p:sp>
        <p:nvSpPr>
          <p:cNvPr id="43" name="Rectangle 42"/>
          <p:cNvSpPr/>
          <p:nvPr/>
        </p:nvSpPr>
        <p:spPr>
          <a:xfrm>
            <a:off x="6286512" y="3786190"/>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Тэргүүн дэд захирал</a:t>
            </a:r>
            <a:endParaRPr lang="en-US" sz="1400" b="1" dirty="0">
              <a:solidFill>
                <a:schemeClr val="tx1"/>
              </a:solidFill>
              <a:latin typeface="Times New Roman" pitchFamily="18" charset="0"/>
              <a:cs typeface="Times New Roman" pitchFamily="18" charset="0"/>
            </a:endParaRPr>
          </a:p>
        </p:txBody>
      </p:sp>
      <p:cxnSp>
        <p:nvCxnSpPr>
          <p:cNvPr id="45" name="Straight Connector 44"/>
          <p:cNvCxnSpPr>
            <a:stCxn id="42" idx="3"/>
            <a:endCxn id="43" idx="1"/>
          </p:cNvCxnSpPr>
          <p:nvPr/>
        </p:nvCxnSpPr>
        <p:spPr>
          <a:xfrm>
            <a:off x="3000364" y="3964785"/>
            <a:ext cx="3286148" cy="1588"/>
          </a:xfrm>
          <a:prstGeom prst="line">
            <a:avLst/>
          </a:prstGeom>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286116" y="5143512"/>
            <a:ext cx="2571768"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Гадаад төлбөр тооцооны газар</a:t>
            </a:r>
            <a:endParaRPr lang="en-US" sz="1400" b="1" dirty="0">
              <a:solidFill>
                <a:schemeClr val="tx1"/>
              </a:solidFill>
              <a:latin typeface="Times New Roman" pitchFamily="18" charset="0"/>
              <a:cs typeface="Times New Roman" pitchFamily="18" charset="0"/>
            </a:endParaRPr>
          </a:p>
        </p:txBody>
      </p:sp>
      <p:sp>
        <p:nvSpPr>
          <p:cNvPr id="48" name="Rectangle 47"/>
          <p:cNvSpPr/>
          <p:nvPr/>
        </p:nvSpPr>
        <p:spPr>
          <a:xfrm>
            <a:off x="3286116" y="5929330"/>
            <a:ext cx="2571768"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Хэрэг эрхлэх газар</a:t>
            </a:r>
            <a:endParaRPr lang="en-US" sz="1400" b="1" dirty="0">
              <a:solidFill>
                <a:schemeClr val="tx1"/>
              </a:solidFill>
              <a:latin typeface="Times New Roman" pitchFamily="18" charset="0"/>
              <a:cs typeface="Times New Roman" pitchFamily="18" charset="0"/>
            </a:endParaRPr>
          </a:p>
        </p:txBody>
      </p:sp>
      <p:sp>
        <p:nvSpPr>
          <p:cNvPr id="49" name="Rectangle 48"/>
          <p:cNvSpPr/>
          <p:nvPr/>
        </p:nvSpPr>
        <p:spPr>
          <a:xfrm>
            <a:off x="428596" y="4643446"/>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Харилцагчдын газар</a:t>
            </a:r>
            <a:endParaRPr lang="en-US" sz="1400" b="1" dirty="0">
              <a:solidFill>
                <a:schemeClr val="tx1"/>
              </a:solidFill>
              <a:latin typeface="Times New Roman" pitchFamily="18" charset="0"/>
              <a:cs typeface="Times New Roman" pitchFamily="18" charset="0"/>
            </a:endParaRPr>
          </a:p>
        </p:txBody>
      </p:sp>
      <p:sp>
        <p:nvSpPr>
          <p:cNvPr id="50" name="Rectangle 49"/>
          <p:cNvSpPr/>
          <p:nvPr/>
        </p:nvSpPr>
        <p:spPr>
          <a:xfrm>
            <a:off x="428596" y="5429264"/>
            <a:ext cx="2571768"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Санхүү тайлан бүртгэлийн газар</a:t>
            </a:r>
            <a:endParaRPr lang="en-US" sz="1400" b="1" dirty="0">
              <a:solidFill>
                <a:schemeClr val="tx1"/>
              </a:solidFill>
              <a:latin typeface="Times New Roman" pitchFamily="18" charset="0"/>
              <a:cs typeface="Times New Roman" pitchFamily="18" charset="0"/>
            </a:endParaRPr>
          </a:p>
        </p:txBody>
      </p:sp>
      <p:sp>
        <p:nvSpPr>
          <p:cNvPr id="51" name="Rectangle 50"/>
          <p:cNvSpPr/>
          <p:nvPr/>
        </p:nvSpPr>
        <p:spPr>
          <a:xfrm>
            <a:off x="6286512" y="4643446"/>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Маркетингийн газар</a:t>
            </a:r>
            <a:endParaRPr lang="en-US" sz="1400" b="1" dirty="0">
              <a:solidFill>
                <a:schemeClr val="tx1"/>
              </a:solidFill>
              <a:latin typeface="Times New Roman" pitchFamily="18" charset="0"/>
              <a:cs typeface="Times New Roman" pitchFamily="18" charset="0"/>
            </a:endParaRPr>
          </a:p>
        </p:txBody>
      </p:sp>
      <p:sp>
        <p:nvSpPr>
          <p:cNvPr id="52" name="Rectangle 51"/>
          <p:cNvSpPr/>
          <p:nvPr/>
        </p:nvSpPr>
        <p:spPr>
          <a:xfrm>
            <a:off x="6286512" y="5429264"/>
            <a:ext cx="2571768"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b="1" dirty="0" smtClean="0">
                <a:solidFill>
                  <a:schemeClr val="tx1"/>
                </a:solidFill>
                <a:latin typeface="Times New Roman" pitchFamily="18" charset="0"/>
                <a:cs typeface="Times New Roman" pitchFamily="18" charset="0"/>
              </a:rPr>
              <a:t>Зээлийн газар</a:t>
            </a:r>
            <a:endParaRPr lang="en-US" sz="1400" b="1" dirty="0">
              <a:solidFill>
                <a:schemeClr val="tx1"/>
              </a:solidFill>
              <a:latin typeface="Times New Roman" pitchFamily="18" charset="0"/>
              <a:cs typeface="Times New Roman" pitchFamily="18" charset="0"/>
            </a:endParaRPr>
          </a:p>
        </p:txBody>
      </p:sp>
      <p:cxnSp>
        <p:nvCxnSpPr>
          <p:cNvPr id="54" name="Straight Connector 53"/>
          <p:cNvCxnSpPr>
            <a:stCxn id="42" idx="2"/>
            <a:endCxn id="49" idx="0"/>
          </p:cNvCxnSpPr>
          <p:nvPr/>
        </p:nvCxnSpPr>
        <p:spPr>
          <a:xfrm rot="5400000">
            <a:off x="1464447" y="4393413"/>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49" idx="2"/>
            <a:endCxn id="50" idx="0"/>
          </p:cNvCxnSpPr>
          <p:nvPr/>
        </p:nvCxnSpPr>
        <p:spPr>
          <a:xfrm rot="5400000">
            <a:off x="1500166" y="521495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43" idx="2"/>
            <a:endCxn id="51" idx="0"/>
          </p:cNvCxnSpPr>
          <p:nvPr/>
        </p:nvCxnSpPr>
        <p:spPr>
          <a:xfrm rot="5400000">
            <a:off x="7322363" y="4393413"/>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51" idx="2"/>
            <a:endCxn id="52" idx="0"/>
          </p:cNvCxnSpPr>
          <p:nvPr/>
        </p:nvCxnSpPr>
        <p:spPr>
          <a:xfrm rot="5400000">
            <a:off x="7358082" y="521495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41" idx="2"/>
            <a:endCxn id="47" idx="0"/>
          </p:cNvCxnSpPr>
          <p:nvPr/>
        </p:nvCxnSpPr>
        <p:spPr>
          <a:xfrm rot="5400000">
            <a:off x="4429124" y="5000636"/>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47" idx="2"/>
            <a:endCxn id="48" idx="0"/>
          </p:cNvCxnSpPr>
          <p:nvPr/>
        </p:nvCxnSpPr>
        <p:spPr>
          <a:xfrm rot="5400000">
            <a:off x="4429124" y="5786454"/>
            <a:ext cx="285752"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88640"/>
            <a:ext cx="6972320" cy="1143000"/>
          </a:xfrm>
        </p:spPr>
        <p:txBody>
          <a:bodyPr>
            <a:normAutofit/>
          </a:bodyPr>
          <a:lstStyle/>
          <a:p>
            <a:pPr algn="just"/>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банкны тайлан тэнцэл</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3" name="Group 12"/>
          <p:cNvGrpSpPr/>
          <p:nvPr/>
        </p:nvGrpSpPr>
        <p:grpSpPr>
          <a:xfrm>
            <a:off x="1357290" y="3143248"/>
            <a:ext cx="6715172" cy="3357586"/>
            <a:chOff x="357158" y="1571612"/>
            <a:chExt cx="8786842" cy="5286390"/>
          </a:xfrm>
        </p:grpSpPr>
        <p:sp>
          <p:nvSpPr>
            <p:cNvPr id="5" name="Rounded Rectangle 4"/>
            <p:cNvSpPr/>
            <p:nvPr/>
          </p:nvSpPr>
          <p:spPr>
            <a:xfrm>
              <a:off x="2500298" y="1571612"/>
              <a:ext cx="4071966" cy="857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2400" b="1" dirty="0" smtClean="0">
                  <a:solidFill>
                    <a:schemeClr val="tx1"/>
                  </a:solidFill>
                  <a:latin typeface="Times New Roman" pitchFamily="18" charset="0"/>
                  <a:cs typeface="Times New Roman" pitchFamily="18" charset="0"/>
                </a:rPr>
                <a:t>Тэнцлийн тайлан</a:t>
              </a:r>
              <a:endParaRPr lang="en-US" sz="2400" b="1" dirty="0">
                <a:solidFill>
                  <a:schemeClr val="tx1"/>
                </a:solidFill>
                <a:latin typeface="Times New Roman" pitchFamily="18" charset="0"/>
                <a:cs typeface="Times New Roman" pitchFamily="18" charset="0"/>
              </a:endParaRPr>
            </a:p>
          </p:txBody>
        </p:sp>
        <p:sp>
          <p:nvSpPr>
            <p:cNvPr id="7" name="Rounded Rectangle 6"/>
            <p:cNvSpPr/>
            <p:nvPr/>
          </p:nvSpPr>
          <p:spPr>
            <a:xfrm>
              <a:off x="714348" y="3143248"/>
              <a:ext cx="3000396" cy="857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2400" b="1" dirty="0" smtClean="0">
                  <a:solidFill>
                    <a:schemeClr val="tx1"/>
                  </a:solidFill>
                  <a:latin typeface="Times New Roman" pitchFamily="18" charset="0"/>
                  <a:cs typeface="Times New Roman" pitchFamily="18" charset="0"/>
                </a:rPr>
                <a:t>Актив</a:t>
              </a:r>
              <a:endParaRPr lang="en-US" sz="2400" b="1" dirty="0">
                <a:solidFill>
                  <a:schemeClr val="tx1"/>
                </a:solidFill>
                <a:latin typeface="Times New Roman" pitchFamily="18" charset="0"/>
                <a:cs typeface="Times New Roman" pitchFamily="18" charset="0"/>
              </a:endParaRPr>
            </a:p>
          </p:txBody>
        </p:sp>
        <p:sp>
          <p:nvSpPr>
            <p:cNvPr id="8" name="Rounded Rectangle 7"/>
            <p:cNvSpPr/>
            <p:nvPr/>
          </p:nvSpPr>
          <p:spPr>
            <a:xfrm>
              <a:off x="5572132" y="3143248"/>
              <a:ext cx="3000396" cy="857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2400" b="1" dirty="0" smtClean="0">
                  <a:solidFill>
                    <a:schemeClr val="tx1"/>
                  </a:solidFill>
                  <a:latin typeface="Times New Roman" pitchFamily="18" charset="0"/>
                  <a:cs typeface="Times New Roman" pitchFamily="18" charset="0"/>
                </a:rPr>
                <a:t>Пассив</a:t>
              </a:r>
              <a:endParaRPr lang="en-US" sz="2400" b="1" dirty="0">
                <a:solidFill>
                  <a:schemeClr val="tx1"/>
                </a:solidFill>
                <a:latin typeface="Times New Roman" pitchFamily="18" charset="0"/>
                <a:cs typeface="Times New Roman" pitchFamily="18" charset="0"/>
              </a:endParaRPr>
            </a:p>
          </p:txBody>
        </p:sp>
        <p:cxnSp>
          <p:nvCxnSpPr>
            <p:cNvPr id="14" name="Straight Arrow Connector 13"/>
            <p:cNvCxnSpPr>
              <a:stCxn id="5" idx="2"/>
              <a:endCxn id="7" idx="0"/>
            </p:cNvCxnSpPr>
            <p:nvPr/>
          </p:nvCxnSpPr>
          <p:spPr>
            <a:xfrm rot="5400000">
              <a:off x="3018224" y="1625191"/>
              <a:ext cx="714380" cy="23217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5" idx="2"/>
              <a:endCxn id="8" idx="0"/>
            </p:cNvCxnSpPr>
            <p:nvPr/>
          </p:nvCxnSpPr>
          <p:spPr>
            <a:xfrm rot="16200000" flipH="1">
              <a:off x="5447115" y="1518033"/>
              <a:ext cx="714380" cy="25360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86248" y="2786058"/>
              <a:ext cx="424918" cy="632649"/>
            </a:xfrm>
            <a:prstGeom prst="rect">
              <a:avLst/>
            </a:prstGeom>
            <a:noFill/>
          </p:spPr>
          <p:txBody>
            <a:bodyPr wrap="none" rtlCol="0">
              <a:spAutoFit/>
            </a:bodyPr>
            <a:lstStyle/>
            <a:p>
              <a:r>
                <a:rPr lang="en-US" sz="2400" b="1" dirty="0" smtClean="0"/>
                <a:t>=</a:t>
              </a:r>
              <a:endParaRPr lang="en-US" sz="2400" b="1" dirty="0"/>
            </a:p>
          </p:txBody>
        </p:sp>
        <p:cxnSp>
          <p:nvCxnSpPr>
            <p:cNvPr id="19" name="Straight Connector 18"/>
            <p:cNvCxnSpPr/>
            <p:nvPr/>
          </p:nvCxnSpPr>
          <p:spPr>
            <a:xfrm rot="16200000" flipH="1">
              <a:off x="3464723" y="5679284"/>
              <a:ext cx="2357432" cy="3"/>
            </a:xfrm>
            <a:prstGeom prst="line">
              <a:avLst/>
            </a:prstGeom>
            <a:ln w="76200">
              <a:solidFill>
                <a:schemeClr val="tx1"/>
              </a:solidFill>
            </a:ln>
          </p:spPr>
          <p:style>
            <a:lnRef idx="3">
              <a:schemeClr val="accent6"/>
            </a:lnRef>
            <a:fillRef idx="0">
              <a:schemeClr val="accent6"/>
            </a:fillRef>
            <a:effectRef idx="2">
              <a:schemeClr val="accent6"/>
            </a:effectRef>
            <a:fontRef idx="minor">
              <a:schemeClr val="tx1"/>
            </a:fontRef>
          </p:style>
        </p:cxnSp>
        <p:sp>
          <p:nvSpPr>
            <p:cNvPr id="30" name="TextBox 29"/>
            <p:cNvSpPr txBox="1"/>
            <p:nvPr/>
          </p:nvSpPr>
          <p:spPr>
            <a:xfrm>
              <a:off x="357158" y="4357694"/>
              <a:ext cx="4286280" cy="2151007"/>
            </a:xfrm>
            <a:prstGeom prst="rect">
              <a:avLst/>
            </a:prstGeom>
            <a:noFill/>
          </p:spPr>
          <p:txBody>
            <a:bodyPr wrap="square" rtlCol="0">
              <a:spAutoFit/>
            </a:bodyPr>
            <a:lstStyle/>
            <a:p>
              <a:pPr algn="ctr"/>
              <a:r>
                <a:rPr lang="mn-MN" sz="2400" b="1" dirty="0" smtClean="0">
                  <a:latin typeface="Times New Roman" pitchFamily="18" charset="0"/>
                  <a:cs typeface="Times New Roman" pitchFamily="18" charset="0"/>
                </a:rPr>
                <a:t>Тал нь банкны хөрөнгийн бүтэц, зарцуулалтыг харуулдаг</a:t>
              </a:r>
              <a:endParaRPr lang="en-US" sz="2400" b="1" dirty="0">
                <a:latin typeface="Times New Roman" pitchFamily="18" charset="0"/>
                <a:cs typeface="Times New Roman" pitchFamily="18" charset="0"/>
              </a:endParaRPr>
            </a:p>
          </p:txBody>
        </p:sp>
        <p:sp>
          <p:nvSpPr>
            <p:cNvPr id="32" name="TextBox 31"/>
            <p:cNvSpPr txBox="1"/>
            <p:nvPr/>
          </p:nvSpPr>
          <p:spPr>
            <a:xfrm>
              <a:off x="4857720" y="4500571"/>
              <a:ext cx="4286280" cy="1644888"/>
            </a:xfrm>
            <a:prstGeom prst="rect">
              <a:avLst/>
            </a:prstGeom>
            <a:noFill/>
          </p:spPr>
          <p:txBody>
            <a:bodyPr wrap="square" rtlCol="0">
              <a:spAutoFit/>
            </a:bodyPr>
            <a:lstStyle/>
            <a:p>
              <a:pPr algn="ctr"/>
              <a:r>
                <a:rPr lang="mn-MN" sz="2400" b="1" dirty="0" smtClean="0">
                  <a:latin typeface="Times New Roman" pitchFamily="18" charset="0"/>
                  <a:cs typeface="Times New Roman" pitchFamily="18" charset="0"/>
                </a:rPr>
                <a:t>Тал нь уг хөрөнгийн эх үүсвэрийн бүтцийг харуулдаг</a:t>
              </a:r>
              <a:endParaRPr lang="en-US" sz="2400" b="1" dirty="0">
                <a:latin typeface="Times New Roman" pitchFamily="18" charset="0"/>
                <a:cs typeface="Times New Roman" pitchFamily="18" charset="0"/>
              </a:endParaRPr>
            </a:p>
          </p:txBody>
        </p:sp>
      </p:grpSp>
      <p:sp>
        <p:nvSpPr>
          <p:cNvPr id="15" name="TextBox 14"/>
          <p:cNvSpPr txBox="1"/>
          <p:nvPr/>
        </p:nvSpPr>
        <p:spPr>
          <a:xfrm>
            <a:off x="785786" y="1571612"/>
            <a:ext cx="8072494" cy="1569660"/>
          </a:xfrm>
          <a:prstGeom prst="rect">
            <a:avLst/>
          </a:prstGeom>
          <a:noFill/>
        </p:spPr>
        <p:txBody>
          <a:bodyPr wrap="square" rtlCol="0">
            <a:spAutoFit/>
          </a:bodyPr>
          <a:lstStyle/>
          <a:p>
            <a:r>
              <a:rPr lang="mn-MN" sz="2400" dirty="0" smtClean="0">
                <a:latin typeface="Times New Roman" pitchFamily="18" charset="0"/>
                <a:cs typeface="Times New Roman" pitchFamily="18" charset="0"/>
              </a:rPr>
              <a:t>Арилжааны банкны тайлан тэнцэл нь түүний үйл ажиллагааг тодорхой харуулсан толь юм. Өөрөөр хэлбэл банкны тайлан тэнцлээс банк ямар үйл ажиллагааг хэрхэн, яаж явуулдгийг харж мэдэж болно</a:t>
            </a:r>
            <a:endParaRPr lang="en-US"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4638"/>
            <a:ext cx="7115196" cy="1143000"/>
          </a:xfrm>
        </p:spPr>
        <p:txBody>
          <a:bodyPr>
            <a:normAutofit/>
          </a:bodyPr>
          <a:lstStyle/>
          <a:p>
            <a:pPr algn="just"/>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Банкны актив буюу хөрөнгө</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57158" y="1643050"/>
            <a:ext cx="8215370" cy="4572032"/>
          </a:xfrm>
        </p:spPr>
        <p:txBody>
          <a:bodyPr>
            <a:noAutofit/>
          </a:bodyPr>
          <a:lstStyle/>
          <a:p>
            <a:pPr algn="just">
              <a:lnSpc>
                <a:spcPct val="150000"/>
              </a:lnSpc>
            </a:pPr>
            <a:r>
              <a:rPr lang="mn-MN" sz="2400" b="1" dirty="0" smtClean="0">
                <a:latin typeface="Times New Roman" pitchFamily="18" charset="0"/>
                <a:cs typeface="Times New Roman" pitchFamily="18" charset="0"/>
              </a:rPr>
              <a:t>Мөнгөн хөрөнгө түүнтэй адилтгах хөрөнгө</a:t>
            </a:r>
          </a:p>
          <a:p>
            <a:pPr algn="just">
              <a:lnSpc>
                <a:spcPct val="150000"/>
              </a:lnSpc>
            </a:pPr>
            <a:r>
              <a:rPr lang="mn-MN" sz="2400" b="1" dirty="0" smtClean="0">
                <a:latin typeface="Times New Roman" pitchFamily="18" charset="0"/>
                <a:cs typeface="Times New Roman" pitchFamily="18" charset="0"/>
              </a:rPr>
              <a:t>Богино хугацаат хөрөнгө оруулалт</a:t>
            </a:r>
          </a:p>
          <a:p>
            <a:pPr algn="just">
              <a:lnSpc>
                <a:spcPct val="150000"/>
              </a:lnSpc>
            </a:pPr>
            <a:r>
              <a:rPr lang="mn-MN" sz="2400" b="1" dirty="0" smtClean="0">
                <a:latin typeface="Times New Roman" pitchFamily="18" charset="0"/>
                <a:cs typeface="Times New Roman" pitchFamily="18" charset="0"/>
              </a:rPr>
              <a:t>Зээл</a:t>
            </a:r>
          </a:p>
          <a:p>
            <a:pPr algn="just">
              <a:lnSpc>
                <a:spcPct val="150000"/>
              </a:lnSpc>
            </a:pPr>
            <a:r>
              <a:rPr lang="mn-MN" sz="2400" b="1" dirty="0" smtClean="0">
                <a:latin typeface="Times New Roman" pitchFamily="18" charset="0"/>
                <a:cs typeface="Times New Roman" pitchFamily="18" charset="0"/>
              </a:rPr>
              <a:t>Өмчлөх бусад үл хөдлөх хөрөнгө</a:t>
            </a:r>
          </a:p>
          <a:p>
            <a:pPr algn="just">
              <a:lnSpc>
                <a:spcPct val="150000"/>
              </a:lnSpc>
            </a:pPr>
            <a:r>
              <a:rPr lang="mn-MN" sz="2400" b="1" dirty="0" smtClean="0">
                <a:latin typeface="Times New Roman" pitchFamily="18" charset="0"/>
                <a:cs typeface="Times New Roman" pitchFamily="18" charset="0"/>
              </a:rPr>
              <a:t>Бусад хөрөнгө</a:t>
            </a:r>
          </a:p>
          <a:p>
            <a:pPr algn="just">
              <a:lnSpc>
                <a:spcPct val="150000"/>
              </a:lnSpc>
            </a:pPr>
            <a:r>
              <a:rPr lang="mn-MN" sz="2400" b="1" dirty="0" smtClean="0">
                <a:latin typeface="Times New Roman" pitchFamily="18" charset="0"/>
                <a:cs typeface="Times New Roman" pitchFamily="18" charset="0"/>
              </a:rPr>
              <a:t>Үндсэн хөрөнгө</a:t>
            </a:r>
          </a:p>
          <a:p>
            <a:pPr algn="just">
              <a:lnSpc>
                <a:spcPct val="150000"/>
              </a:lnSpc>
            </a:pPr>
            <a:r>
              <a:rPr lang="mn-MN" sz="2400" b="1" dirty="0" smtClean="0">
                <a:latin typeface="Times New Roman" pitchFamily="18" charset="0"/>
                <a:cs typeface="Times New Roman" pitchFamily="18" charset="0"/>
              </a:rPr>
              <a:t>Урт хугацаат хөрөнгө оруулалт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480" y="274638"/>
            <a:ext cx="6972320" cy="1143000"/>
          </a:xfrm>
        </p:spPr>
        <p:txBody>
          <a:bodyPr>
            <a:normAutofit/>
          </a:bodyPr>
          <a:lstStyle/>
          <a:p>
            <a:pPr algn="just"/>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Банкны пассив буюу хөрөнгийн эх үүсвэр</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mn-MN" b="1" dirty="0" smtClean="0">
                <a:latin typeface="Times New Roman" pitchFamily="18" charset="0"/>
                <a:cs typeface="Times New Roman" pitchFamily="18" charset="0"/>
              </a:rPr>
              <a:t>Өөрийн хөрөнгө</a:t>
            </a:r>
            <a:r>
              <a:rPr lang="en-US" b="1" dirty="0" smtClean="0">
                <a:latin typeface="Times New Roman" pitchFamily="18" charset="0"/>
                <a:cs typeface="Times New Roman" pitchFamily="18" charset="0"/>
              </a:rPr>
              <a:t>:</a:t>
            </a:r>
            <a:endParaRPr lang="mn-MN" b="1" dirty="0" smtClean="0">
              <a:latin typeface="Times New Roman" pitchFamily="18" charset="0"/>
              <a:cs typeface="Times New Roman" pitchFamily="18" charset="0"/>
            </a:endParaRPr>
          </a:p>
          <a:p>
            <a:pPr lvl="1" algn="just"/>
            <a:r>
              <a:rPr lang="mn-MN" b="1" dirty="0" smtClean="0">
                <a:latin typeface="Times New Roman" pitchFamily="18" charset="0"/>
                <a:cs typeface="Times New Roman" pitchFamily="18" charset="0"/>
              </a:rPr>
              <a:t>Дүрмийн сан</a:t>
            </a:r>
            <a:r>
              <a:rPr lang="en-US" b="1"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энгийн ба давуу эрхтэй хувьцаа</a:t>
            </a:r>
            <a:r>
              <a:rPr lang="en-US" b="1" dirty="0" smtClean="0">
                <a:latin typeface="Times New Roman" pitchFamily="18" charset="0"/>
                <a:cs typeface="Times New Roman" pitchFamily="18" charset="0"/>
              </a:rPr>
              <a:t>/</a:t>
            </a:r>
            <a:endParaRPr lang="mn-MN" b="1" dirty="0" smtClean="0">
              <a:latin typeface="Times New Roman" pitchFamily="18" charset="0"/>
              <a:cs typeface="Times New Roman" pitchFamily="18" charset="0"/>
            </a:endParaRPr>
          </a:p>
          <a:p>
            <a:pPr lvl="1" algn="just"/>
            <a:r>
              <a:rPr lang="mn-MN" b="1" dirty="0" smtClean="0">
                <a:latin typeface="Times New Roman" pitchFamily="18" charset="0"/>
                <a:cs typeface="Times New Roman" pitchFamily="18" charset="0"/>
              </a:rPr>
              <a:t>Ашиг</a:t>
            </a:r>
          </a:p>
          <a:p>
            <a:pPr lvl="1" algn="just"/>
            <a:r>
              <a:rPr lang="mn-MN" b="1" dirty="0" smtClean="0">
                <a:latin typeface="Times New Roman" pitchFamily="18" charset="0"/>
                <a:cs typeface="Times New Roman" pitchFamily="18" charset="0"/>
              </a:rPr>
              <a:t>Нөөцийн болон тусгай сан</a:t>
            </a:r>
          </a:p>
          <a:p>
            <a:pPr lvl="1" algn="just"/>
            <a:r>
              <a:rPr lang="mn-MN" b="1" dirty="0" smtClean="0">
                <a:latin typeface="Times New Roman" pitchFamily="18" charset="0"/>
                <a:cs typeface="Times New Roman" pitchFamily="18" charset="0"/>
              </a:rPr>
              <a:t>Эрсдэлийн сангууд</a:t>
            </a:r>
          </a:p>
          <a:p>
            <a:pPr lvl="1" algn="just"/>
            <a:r>
              <a:rPr lang="mn-MN" b="1" dirty="0" smtClean="0">
                <a:latin typeface="Times New Roman" pitchFamily="18" charset="0"/>
                <a:cs typeface="Times New Roman" pitchFamily="18" charset="0"/>
              </a:rPr>
              <a:t>Нэмж төлөгдсөн капитал</a:t>
            </a:r>
          </a:p>
          <a:p>
            <a:pPr lvl="1" algn="just"/>
            <a:r>
              <a:rPr lang="mn-MN" b="1" dirty="0" smtClean="0">
                <a:latin typeface="Times New Roman" pitchFamily="18" charset="0"/>
                <a:cs typeface="Times New Roman" pitchFamily="18" charset="0"/>
              </a:rPr>
              <a:t>Хөрөнгийн дахин үнэлгээний нэмэгдэл</a:t>
            </a:r>
          </a:p>
          <a:p>
            <a:pPr lvl="1" algn="just"/>
            <a:r>
              <a:rPr lang="mn-MN" b="1" dirty="0" smtClean="0">
                <a:latin typeface="Times New Roman" pitchFamily="18" charset="0"/>
                <a:cs typeface="Times New Roman" pitchFamily="18" charset="0"/>
              </a:rPr>
              <a:t>Хоёрдогч өглөг</a:t>
            </a:r>
          </a:p>
          <a:p>
            <a:pPr algn="just"/>
            <a:r>
              <a:rPr lang="mn-MN" b="1" dirty="0" smtClean="0">
                <a:latin typeface="Times New Roman" pitchFamily="18" charset="0"/>
                <a:cs typeface="Times New Roman" pitchFamily="18" charset="0"/>
              </a:rPr>
              <a:t>Бусдаас татан төвлөрүүлсэн хөрөнгө</a:t>
            </a:r>
            <a:r>
              <a:rPr lang="en-US" b="1" dirty="0" smtClean="0">
                <a:latin typeface="Times New Roman" pitchFamily="18" charset="0"/>
                <a:cs typeface="Times New Roman" pitchFamily="18" charset="0"/>
              </a:rPr>
              <a:t>:</a:t>
            </a:r>
          </a:p>
          <a:p>
            <a:pPr lvl="1" algn="just"/>
            <a:r>
              <a:rPr lang="mn-MN" b="1" dirty="0" smtClean="0">
                <a:latin typeface="Times New Roman" pitchFamily="18" charset="0"/>
                <a:cs typeface="Times New Roman" pitchFamily="18" charset="0"/>
              </a:rPr>
              <a:t>Үндсэн хадгаламж</a:t>
            </a:r>
          </a:p>
          <a:p>
            <a:pPr lvl="1" algn="just"/>
            <a:r>
              <a:rPr lang="mn-MN" b="1" dirty="0" smtClean="0">
                <a:latin typeface="Times New Roman" pitchFamily="18" charset="0"/>
                <a:cs typeface="Times New Roman" pitchFamily="18" charset="0"/>
              </a:rPr>
              <a:t>Хадгаламжийн бус эх үүсвэр</a:t>
            </a:r>
            <a:endParaRPr lang="en-US" b="1" dirty="0" smtClean="0">
              <a:latin typeface="Times New Roman" pitchFamily="18" charset="0"/>
              <a:cs typeface="Times New Roman" pitchFamily="18" charset="0"/>
            </a:endParaRPr>
          </a:p>
          <a:p>
            <a:pPr algn="just"/>
            <a:endParaRPr lang="en-US"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4638"/>
            <a:ext cx="7115196" cy="1143000"/>
          </a:xfrm>
        </p:spPr>
        <p:txBody>
          <a:bodyPr>
            <a:normAutofit/>
          </a:bodyPr>
          <a:lstStyle/>
          <a:p>
            <a:pPr algn="just"/>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 банкны орлогын бүтэц</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57158" y="1643050"/>
            <a:ext cx="8215370" cy="4500594"/>
          </a:xfrm>
        </p:spPr>
        <p:txBody>
          <a:bodyPr>
            <a:noAutofit/>
          </a:bodyPr>
          <a:lstStyle/>
          <a:p>
            <a:pPr algn="just">
              <a:lnSpc>
                <a:spcPct val="150000"/>
              </a:lnSpc>
            </a:pPr>
            <a:r>
              <a:rPr lang="mn-MN" sz="2000" b="1" dirty="0" smtClean="0">
                <a:latin typeface="Times New Roman" pitchFamily="18" charset="0"/>
                <a:cs typeface="Times New Roman" pitchFamily="18" charset="0"/>
              </a:rPr>
              <a:t>Зээлийн хүүгийн орлого</a:t>
            </a:r>
          </a:p>
          <a:p>
            <a:pPr algn="just">
              <a:lnSpc>
                <a:spcPct val="150000"/>
              </a:lnSpc>
            </a:pPr>
            <a:r>
              <a:rPr lang="mn-MN" sz="2000" b="1" dirty="0" smtClean="0">
                <a:latin typeface="Times New Roman" pitchFamily="18" charset="0"/>
                <a:cs typeface="Times New Roman" pitchFamily="18" charset="0"/>
              </a:rPr>
              <a:t>Хадгаламжийн хүүгийн орлого</a:t>
            </a:r>
          </a:p>
          <a:p>
            <a:pPr algn="just">
              <a:lnSpc>
                <a:spcPct val="150000"/>
              </a:lnSpc>
            </a:pPr>
            <a:r>
              <a:rPr lang="mn-MN" sz="2000" b="1" dirty="0" smtClean="0">
                <a:latin typeface="Times New Roman" pitchFamily="18" charset="0"/>
                <a:cs typeface="Times New Roman" pitchFamily="18" charset="0"/>
              </a:rPr>
              <a:t>Санхүүгийн түрээсийн орлого</a:t>
            </a:r>
          </a:p>
          <a:p>
            <a:pPr algn="just">
              <a:lnSpc>
                <a:spcPct val="150000"/>
              </a:lnSpc>
            </a:pPr>
            <a:r>
              <a:rPr lang="mn-MN" sz="2000" b="1" dirty="0" smtClean="0">
                <a:latin typeface="Times New Roman" pitchFamily="18" charset="0"/>
                <a:cs typeface="Times New Roman" pitchFamily="18" charset="0"/>
              </a:rPr>
              <a:t>Үнэт цаасны хүүгийн орлого</a:t>
            </a:r>
          </a:p>
          <a:p>
            <a:pPr algn="just">
              <a:lnSpc>
                <a:spcPct val="150000"/>
              </a:lnSpc>
            </a:pPr>
            <a:r>
              <a:rPr lang="mn-MN" sz="2000" b="1" dirty="0" smtClean="0">
                <a:latin typeface="Times New Roman" pitchFamily="18" charset="0"/>
                <a:cs typeface="Times New Roman" pitchFamily="18" charset="0"/>
              </a:rPr>
              <a:t>Бусад хүүгийн орлого</a:t>
            </a:r>
          </a:p>
          <a:p>
            <a:pPr algn="just">
              <a:lnSpc>
                <a:spcPct val="150000"/>
              </a:lnSpc>
            </a:pPr>
            <a:r>
              <a:rPr lang="mn-MN" sz="2000" b="1" dirty="0" smtClean="0">
                <a:latin typeface="Times New Roman" pitchFamily="18" charset="0"/>
                <a:cs typeface="Times New Roman" pitchFamily="18" charset="0"/>
              </a:rPr>
              <a:t>Гадаад валютын ханшийн өөрчлөлтийн орлого</a:t>
            </a:r>
          </a:p>
          <a:p>
            <a:pPr algn="just">
              <a:lnSpc>
                <a:spcPct val="150000"/>
              </a:lnSpc>
            </a:pPr>
            <a:r>
              <a:rPr lang="mn-MN" sz="2000" b="1" dirty="0" smtClean="0">
                <a:latin typeface="Times New Roman" pitchFamily="18" charset="0"/>
                <a:cs typeface="Times New Roman" pitchFamily="18" charset="0"/>
              </a:rPr>
              <a:t>Банкны бүтээгдэхүүнтэй холбоотой үйлчилгээний шимтгэл</a:t>
            </a:r>
            <a:r>
              <a:rPr lang="en-US" sz="2000" b="1" dirty="0" smtClean="0">
                <a:latin typeface="Times New Roman" pitchFamily="18" charset="0"/>
                <a:cs typeface="Times New Roman" pitchFamily="18" charset="0"/>
              </a:rPr>
              <a:t>:</a:t>
            </a:r>
          </a:p>
          <a:p>
            <a:pPr lvl="1" algn="just"/>
            <a:r>
              <a:rPr lang="mn-MN" sz="2000" b="1" dirty="0" smtClean="0">
                <a:latin typeface="Times New Roman" pitchFamily="18" charset="0"/>
                <a:cs typeface="Times New Roman" pitchFamily="18" charset="0"/>
              </a:rPr>
              <a:t>Картын үйлжилгээний банкны шимтгэлийн орлого</a:t>
            </a:r>
            <a:endParaRPr lang="en-US" sz="2000" b="1" dirty="0" smtClean="0">
              <a:latin typeface="Times New Roman" pitchFamily="18" charset="0"/>
              <a:cs typeface="Times New Roman" pitchFamily="18" charset="0"/>
            </a:endParaRPr>
          </a:p>
          <a:p>
            <a:pPr lvl="1" algn="just"/>
            <a:r>
              <a:rPr lang="mn-MN" sz="2000" b="1" dirty="0" smtClean="0">
                <a:latin typeface="Times New Roman" pitchFamily="18" charset="0"/>
                <a:cs typeface="Times New Roman" pitchFamily="18" charset="0"/>
              </a:rPr>
              <a:t>Картын бусад үйлчилгээний орлого</a:t>
            </a:r>
            <a:endParaRPr lang="en-US" sz="2000" b="1" dirty="0" smtClean="0">
              <a:latin typeface="Times New Roman" pitchFamily="18" charset="0"/>
              <a:cs typeface="Times New Roman" pitchFamily="18" charset="0"/>
            </a:endParaRP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endParaRPr lang="mn-MN"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358114" cy="1142984"/>
          </a:xfrm>
        </p:spPr>
        <p:txBody>
          <a:bodyPr>
            <a:normAutofit fontScale="90000"/>
          </a:bodyPr>
          <a:lstStyle/>
          <a:p>
            <a:pPr algn="just"/>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 банкны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орлогын</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эх</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үүсвэрүүд</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r>
            <a:br>
              <a:rPr lang="en-US" b="1" dirty="0" smtClean="0">
                <a:effectLst>
                  <a:outerShdw blurRad="38100" dist="38100" dir="2700000" algn="tl">
                    <a:srgbClr val="000000">
                      <a:alpha val="43137"/>
                    </a:srgbClr>
                  </a:outerShdw>
                </a:effectLst>
                <a:latin typeface="Times New Roman" pitchFamily="18" charset="0"/>
                <a:cs typeface="Times New Roman" pitchFamily="18" charset="0"/>
              </a:rPr>
            </a:b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57158" y="1643050"/>
            <a:ext cx="8358246" cy="4500594"/>
          </a:xfrm>
        </p:spPr>
        <p:txBody>
          <a:bodyPr>
            <a:noAutofit/>
          </a:bodyPr>
          <a:lstStyle/>
          <a:p>
            <a:pPr lvl="0" algn="just"/>
            <a:r>
              <a:rPr lang="en-US" sz="4400" dirty="0" err="1" smtClean="0">
                <a:latin typeface="Times New Roman" pitchFamily="18" charset="0"/>
                <a:cs typeface="Times New Roman" pitchFamily="18" charset="0"/>
              </a:rPr>
              <a:t>Хүүгийн</a:t>
            </a:r>
            <a:r>
              <a:rPr lang="en-US" sz="4400" dirty="0" smtClean="0">
                <a:latin typeface="Times New Roman" pitchFamily="18" charset="0"/>
                <a:cs typeface="Times New Roman" pitchFamily="18" charset="0"/>
              </a:rPr>
              <a:t> </a:t>
            </a:r>
            <a:r>
              <a:rPr lang="mn-MN" sz="4400" dirty="0" smtClean="0">
                <a:latin typeface="Times New Roman" pitchFamily="18" charset="0"/>
                <a:cs typeface="Times New Roman" pitchFamily="18" charset="0"/>
              </a:rPr>
              <a:t>орлого</a:t>
            </a:r>
            <a:endParaRPr lang="en-US" sz="4400" dirty="0" smtClean="0">
              <a:latin typeface="Times New Roman" pitchFamily="18" charset="0"/>
              <a:cs typeface="Times New Roman" pitchFamily="18" charset="0"/>
            </a:endParaRPr>
          </a:p>
          <a:p>
            <a:pPr lvl="0" algn="just"/>
            <a:r>
              <a:rPr lang="mn-MN" sz="4400" dirty="0" smtClean="0">
                <a:latin typeface="Times New Roman" pitchFamily="18" charset="0"/>
                <a:cs typeface="Times New Roman" pitchFamily="18" charset="0"/>
              </a:rPr>
              <a:t>Шимтгэл хураамж зэрэг хүүгийн бус орлого</a:t>
            </a:r>
            <a:endParaRPr lang="en-US" sz="4400" dirty="0" smtClean="0">
              <a:latin typeface="Times New Roman" pitchFamily="18" charset="0"/>
              <a:cs typeface="Times New Roman" pitchFamily="18" charset="0"/>
            </a:endParaRPr>
          </a:p>
          <a:p>
            <a:pPr lvl="0" algn="just"/>
            <a:r>
              <a:rPr lang="mn-MN" sz="4400" dirty="0" smtClean="0">
                <a:latin typeface="Times New Roman" pitchFamily="18" charset="0"/>
                <a:cs typeface="Times New Roman" pitchFamily="18" charset="0"/>
              </a:rPr>
              <a:t>Диллерийн үйл ажиллагаанаас бий болох ашиг</a:t>
            </a:r>
            <a:endParaRPr lang="en-US" sz="4400" dirty="0" smtClean="0">
              <a:latin typeface="Times New Roman" pitchFamily="18" charset="0"/>
              <a:cs typeface="Times New Roman" pitchFamily="18" charset="0"/>
            </a:endParaRPr>
          </a:p>
          <a:p>
            <a:pPr algn="just">
              <a:lnSpc>
                <a:spcPct val="150000"/>
              </a:lnSpc>
              <a:buNone/>
            </a:pPr>
            <a:endParaRPr lang="en-US" sz="3400" b="1" dirty="0" smtClean="0">
              <a:latin typeface="Times New Roman" pitchFamily="18" charset="0"/>
              <a:cs typeface="Times New Roman" pitchFamily="18" charset="0"/>
            </a:endParaRPr>
          </a:p>
          <a:p>
            <a:pPr algn="just">
              <a:lnSpc>
                <a:spcPct val="150000"/>
              </a:lnSpc>
            </a:pPr>
            <a:endParaRPr lang="mn-MN" sz="3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26" y="260648"/>
            <a:ext cx="8786874" cy="1143000"/>
          </a:xfrm>
        </p:spPr>
        <p:txBody>
          <a:bodyPr>
            <a:normAutofit/>
          </a:bodyPr>
          <a:lstStyle/>
          <a:p>
            <a:pPr algn="just"/>
            <a:r>
              <a:rPr lang="mn-MN" sz="2400" b="1" dirty="0" smtClean="0">
                <a:effectLst>
                  <a:outerShdw blurRad="38100" dist="38100" dir="2700000" algn="tl">
                    <a:srgbClr val="000000">
                      <a:alpha val="43137"/>
                    </a:srgbClr>
                  </a:outerShdw>
                </a:effectLst>
                <a:latin typeface="Times New Roman" pitchFamily="18" charset="0"/>
                <a:cs typeface="Times New Roman" pitchFamily="18" charset="0"/>
              </a:rPr>
              <a:t>Банкны</a:t>
            </a:r>
            <a:r>
              <a:rPr lang="mn-MN" sz="2800" b="1" dirty="0" smtClean="0">
                <a:effectLst>
                  <a:outerShdw blurRad="38100" dist="38100" dir="2700000" algn="tl">
                    <a:srgbClr val="000000">
                      <a:alpha val="43137"/>
                    </a:srgbClr>
                  </a:outerShdw>
                </a:effectLst>
                <a:latin typeface="Times New Roman" pitchFamily="18" charset="0"/>
                <a:cs typeface="Times New Roman" pitchFamily="18" charset="0"/>
              </a:rPr>
              <a:t> ашигт ажиллагаанд нөлөөлдөг хүчин зүйлс</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428596" y="1785926"/>
            <a:ext cx="8215370" cy="4071966"/>
          </a:xfrm>
        </p:spPr>
        <p:txBody>
          <a:bodyPr>
            <a:noAutofit/>
          </a:bodyPr>
          <a:lstStyle/>
          <a:p>
            <a:pPr algn="just"/>
            <a:r>
              <a:rPr lang="mn-MN" sz="2800" dirty="0" smtClean="0">
                <a:latin typeface="Times New Roman" pitchFamily="18" charset="0"/>
                <a:cs typeface="Times New Roman" pitchFamily="18" charset="0"/>
              </a:rPr>
              <a:t>Банкны менежмент</a:t>
            </a:r>
          </a:p>
          <a:p>
            <a:pPr algn="just"/>
            <a:r>
              <a:rPr lang="mn-MN" sz="2800" dirty="0" smtClean="0">
                <a:latin typeface="Times New Roman" pitchFamily="18" charset="0"/>
                <a:cs typeface="Times New Roman" pitchFamily="18" charset="0"/>
              </a:rPr>
              <a:t>Эдийн засгийн нөхцөл байдал</a:t>
            </a:r>
          </a:p>
          <a:p>
            <a:pPr algn="just"/>
            <a:r>
              <a:rPr lang="mn-MN" sz="2800" dirty="0" smtClean="0">
                <a:latin typeface="Times New Roman" pitchFamily="18" charset="0"/>
                <a:cs typeface="Times New Roman" pitchFamily="18" charset="0"/>
              </a:rPr>
              <a:t>Зээлийн хүү</a:t>
            </a:r>
          </a:p>
          <a:p>
            <a:pPr algn="just"/>
            <a:r>
              <a:rPr lang="mn-MN" sz="2800" dirty="0" smtClean="0">
                <a:latin typeface="Times New Roman" pitchFamily="18" charset="0"/>
                <a:cs typeface="Times New Roman" pitchFamily="18" charset="0"/>
              </a:rPr>
              <a:t>Актив Пассивын хэмжээ</a:t>
            </a:r>
          </a:p>
          <a:p>
            <a:pPr algn="just"/>
            <a:r>
              <a:rPr lang="mn-MN" sz="2800" dirty="0" smtClean="0">
                <a:latin typeface="Times New Roman" pitchFamily="18" charset="0"/>
                <a:cs typeface="Times New Roman" pitchFamily="18" charset="0"/>
              </a:rPr>
              <a:t>Өрсөлдөөн</a:t>
            </a:r>
          </a:p>
          <a:p>
            <a:pPr algn="just"/>
            <a:r>
              <a:rPr lang="mn-MN" sz="2800" dirty="0" smtClean="0">
                <a:latin typeface="Times New Roman" pitchFamily="18" charset="0"/>
                <a:cs typeface="Times New Roman" pitchFamily="18" charset="0"/>
              </a:rPr>
              <a:t>Эх үүсвэрийн ашиглалт</a:t>
            </a:r>
          </a:p>
          <a:p>
            <a:pPr algn="just"/>
            <a:r>
              <a:rPr lang="mn-MN" sz="2800" dirty="0" smtClean="0">
                <a:latin typeface="Times New Roman" pitchFamily="18" charset="0"/>
                <a:cs typeface="Times New Roman" pitchFamily="18" charset="0"/>
              </a:rPr>
              <a:t>Зээлийн алдагдал, нөхөн төлөлт</a:t>
            </a:r>
          </a:p>
          <a:p>
            <a:pPr algn="just"/>
            <a:r>
              <a:rPr lang="mn-MN" sz="2800" dirty="0" smtClean="0">
                <a:latin typeface="Times New Roman" pitchFamily="18" charset="0"/>
                <a:cs typeface="Times New Roman" pitchFamily="18" charset="0"/>
              </a:rPr>
              <a:t>Үнэт цаасны үр ашиг, алдагдал нөлөөлнө.</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354162"/>
          </a:xfrm>
        </p:spPr>
        <p:txBody>
          <a:bodyPr>
            <a:normAutofit fontScale="90000"/>
          </a:bodyPr>
          <a:lstStyle/>
          <a:p>
            <a:r>
              <a:rPr lang="mn-MN" sz="3200" dirty="0" smtClean="0">
                <a:latin typeface="Times New Roman" pitchFamily="18" charset="0"/>
                <a:cs typeface="Times New Roman" pitchFamily="18" charset="0"/>
              </a:rPr>
              <a:t>Арилжааны банкуудын нийт активийн хэмжээ</a:t>
            </a:r>
            <a:br>
              <a:rPr lang="mn-MN" sz="3200" dirty="0" smtClean="0">
                <a:latin typeface="Times New Roman" pitchFamily="18" charset="0"/>
                <a:cs typeface="Times New Roman" pitchFamily="18" charset="0"/>
              </a:rPr>
            </a:br>
            <a:endParaRPr lang="en-US" dirty="0"/>
          </a:p>
        </p:txBody>
      </p:sp>
      <p:pic>
        <p:nvPicPr>
          <p:cNvPr id="5" name="Content Placeholder 4" descr="Untitled.png"/>
          <p:cNvPicPr>
            <a:picLocks noGrp="1" noChangeAspect="1"/>
          </p:cNvPicPr>
          <p:nvPr>
            <p:ph sz="quarter" idx="1"/>
          </p:nvPr>
        </p:nvPicPr>
        <p:blipFill>
          <a:blip r:embed="rId2" cstate="print"/>
          <a:stretch>
            <a:fillRect/>
          </a:stretch>
        </p:blipFill>
        <p:spPr>
          <a:xfrm>
            <a:off x="241644" y="1484784"/>
            <a:ext cx="8578827" cy="496855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4638"/>
            <a:ext cx="7115196" cy="1143000"/>
          </a:xfrm>
        </p:spPr>
        <p:txBody>
          <a:bodyPr>
            <a:normAutofit/>
          </a:bodyPr>
          <a:lstStyle/>
          <a:p>
            <a:pPr algn="just"/>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 банкууд </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Diagram 4"/>
          <p:cNvGraphicFramePr/>
          <p:nvPr/>
        </p:nvGraphicFramePr>
        <p:xfrm>
          <a:off x="683568" y="1628800"/>
          <a:ext cx="7632848" cy="4208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4638"/>
            <a:ext cx="7115196" cy="1143000"/>
          </a:xfrm>
        </p:spPr>
        <p:txBody>
          <a:bodyPr>
            <a:normAutofit/>
          </a:bodyPr>
          <a:lstStyle/>
          <a:p>
            <a:pPr algn="just"/>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Арилжааны банкууд </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428596" y="1785926"/>
            <a:ext cx="8215370" cy="4071966"/>
          </a:xfrm>
        </p:spPr>
        <p:txBody>
          <a:bodyPr>
            <a:noAutofit/>
          </a:bodyPr>
          <a:lstStyle/>
          <a:p>
            <a:pPr algn="just"/>
            <a:endParaRPr lang="mn-MN" b="1" dirty="0" smtClean="0">
              <a:latin typeface="Times New Roman" pitchFamily="18" charset="0"/>
              <a:cs typeface="Times New Roman" pitchFamily="18" charset="0"/>
            </a:endParaRPr>
          </a:p>
          <a:p>
            <a:pPr lvl="1" algn="just"/>
            <a:r>
              <a:rPr lang="en-US" sz="2400" dirty="0" smtClean="0">
                <a:latin typeface="Times New Roman" pitchFamily="18" charset="0"/>
                <a:cs typeface="Times New Roman" pitchFamily="18" charset="0"/>
              </a:rPr>
              <a:t>I </a:t>
            </a:r>
            <a:r>
              <a:rPr lang="mn-MN" sz="2400" dirty="0" smtClean="0">
                <a:latin typeface="Times New Roman" pitchFamily="18" charset="0"/>
                <a:cs typeface="Times New Roman" pitchFamily="18" charset="0"/>
              </a:rPr>
              <a:t>бүлэг: Хаан, Худалдаа хөгжил, Голомт, </a:t>
            </a:r>
          </a:p>
          <a:p>
            <a:pPr lvl="1" algn="just"/>
            <a:r>
              <a:rPr lang="en-US" sz="2400" dirty="0" smtClean="0">
                <a:latin typeface="Times New Roman" pitchFamily="18" charset="0"/>
                <a:cs typeface="Times New Roman" pitchFamily="18" charset="0"/>
              </a:rPr>
              <a:t>II</a:t>
            </a:r>
            <a:r>
              <a:rPr lang="mn-MN" sz="2400" dirty="0" smtClean="0">
                <a:latin typeface="Times New Roman" pitchFamily="18" charset="0"/>
                <a:cs typeface="Times New Roman" pitchFamily="18" charset="0"/>
              </a:rPr>
              <a:t> бүлэг: </a:t>
            </a:r>
            <a:r>
              <a:rPr lang="mn-MN" sz="2400" dirty="0" smtClean="0">
                <a:latin typeface="Times New Roman" pitchFamily="18" charset="0"/>
                <a:cs typeface="Times New Roman" pitchFamily="18" charset="0"/>
              </a:rPr>
              <a:t>Төрийн, Хас, Чингис, Капитрон</a:t>
            </a:r>
            <a:endParaRPr lang="mn-MN" sz="2400" dirty="0" smtClean="0">
              <a:latin typeface="Times New Roman" pitchFamily="18" charset="0"/>
              <a:cs typeface="Times New Roman" pitchFamily="18" charset="0"/>
            </a:endParaRPr>
          </a:p>
          <a:p>
            <a:pPr lvl="1" algn="just"/>
            <a:r>
              <a:rPr lang="ru-RU" sz="2400" dirty="0" smtClean="0">
                <a:latin typeface="Times New Roman" pitchFamily="18" charset="0"/>
                <a:cs typeface="Times New Roman" pitchFamily="18" charset="0"/>
              </a:rPr>
              <a:t>III бүлэг: </a:t>
            </a:r>
            <a:r>
              <a:rPr lang="ru-RU" sz="2400" dirty="0" smtClean="0">
                <a:latin typeface="Times New Roman" pitchFamily="18" charset="0"/>
                <a:cs typeface="Times New Roman" pitchFamily="18" charset="0"/>
              </a:rPr>
              <a:t>Тээвэр </a:t>
            </a:r>
            <a:r>
              <a:rPr lang="ru-RU" sz="2400" dirty="0" smtClean="0">
                <a:latin typeface="Times New Roman" pitchFamily="18" charset="0"/>
                <a:cs typeface="Times New Roman" pitchFamily="18" charset="0"/>
              </a:rPr>
              <a:t>хөгжил,</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Кредит, Капитал, УБХБ, </a:t>
            </a:r>
            <a:r>
              <a:rPr lang="mn-MN" sz="2400" dirty="0" smtClean="0">
                <a:latin typeface="Times New Roman" pitchFamily="18" charset="0"/>
                <a:cs typeface="Times New Roman" pitchFamily="18" charset="0"/>
              </a:rPr>
              <a:t>Ариг, Үндэсний хөрөнгө оруулалтын банк</a:t>
            </a:r>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latin typeface="Times New Roman" pitchFamily="18" charset="0"/>
                <a:cs typeface="Times New Roman" pitchFamily="18" charset="0"/>
              </a:rPr>
              <a:t>Банкны салбарын хөрөнгө болон эх үүсвэрийн бүтэц</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mn-MN" dirty="0" smtClean="0">
                <a:latin typeface="Times New Roman" pitchFamily="18" charset="0"/>
                <a:cs typeface="Times New Roman" pitchFamily="18" charset="0"/>
              </a:rPr>
              <a:t>Банкуудын нийт актив 2014 оны эцэст 22,6 их наяд төгрөг болж, өмнөх сарынхаас </a:t>
            </a:r>
            <a:r>
              <a:rPr lang="mn-MN" b="1" dirty="0" smtClean="0">
                <a:latin typeface="Times New Roman" pitchFamily="18" charset="0"/>
                <a:cs typeface="Times New Roman" pitchFamily="18" charset="0"/>
              </a:rPr>
              <a:t>1</a:t>
            </a:r>
            <a:r>
              <a:rPr lang="mn-MN" dirty="0" smtClean="0">
                <a:latin typeface="Times New Roman" pitchFamily="18" charset="0"/>
                <a:cs typeface="Times New Roman" pitchFamily="18" charset="0"/>
              </a:rPr>
              <a:t> их наяд төгрөг буюу </a:t>
            </a:r>
            <a:r>
              <a:rPr lang="mn-MN" b="1" dirty="0" smtClean="0">
                <a:latin typeface="Times New Roman" pitchFamily="18" charset="0"/>
                <a:cs typeface="Times New Roman" pitchFamily="18" charset="0"/>
              </a:rPr>
              <a:t>9.6</a:t>
            </a:r>
            <a:r>
              <a:rPr lang="mn-MN" dirty="0" smtClean="0">
                <a:latin typeface="Times New Roman" pitchFamily="18" charset="0"/>
                <a:cs typeface="Times New Roman" pitchFamily="18" charset="0"/>
              </a:rPr>
              <a:t> хувь, өмнөх оны мөн үеийнхээс </a:t>
            </a:r>
            <a:r>
              <a:rPr lang="mn-MN" b="1" dirty="0" smtClean="0">
                <a:latin typeface="Times New Roman" pitchFamily="18" charset="0"/>
                <a:cs typeface="Times New Roman" pitchFamily="18" charset="0"/>
              </a:rPr>
              <a:t>1.7</a:t>
            </a:r>
            <a:r>
              <a:rPr lang="mn-MN" dirty="0" smtClean="0">
                <a:latin typeface="Times New Roman" pitchFamily="18" charset="0"/>
                <a:cs typeface="Times New Roman" pitchFamily="18" charset="0"/>
              </a:rPr>
              <a:t> их наяд төгрөг буюу </a:t>
            </a:r>
            <a:r>
              <a:rPr lang="mn-MN" b="1" dirty="0" smtClean="0">
                <a:latin typeface="Times New Roman" pitchFamily="18" charset="0"/>
                <a:cs typeface="Times New Roman" pitchFamily="18" charset="0"/>
              </a:rPr>
              <a:t>8.1</a:t>
            </a:r>
            <a:r>
              <a:rPr lang="mn-MN" dirty="0" smtClean="0">
                <a:latin typeface="Times New Roman" pitchFamily="18" charset="0"/>
                <a:cs typeface="Times New Roman" pitchFamily="18" charset="0"/>
              </a:rPr>
              <a:t> хувиар </a:t>
            </a:r>
            <a:r>
              <a:rPr lang="mn-MN" dirty="0" smtClean="0">
                <a:latin typeface="Times New Roman" pitchFamily="18" charset="0"/>
                <a:cs typeface="Times New Roman" pitchFamily="18" charset="0"/>
              </a:rPr>
              <a:t>өссөн байна.</a:t>
            </a:r>
          </a:p>
          <a:p>
            <a:endParaRPr lang="en-US" dirty="0">
              <a:latin typeface="Times New Roman" pitchFamily="18" charset="0"/>
              <a:cs typeface="Times New Roman" pitchFamily="18" charset="0"/>
            </a:endParaRPr>
          </a:p>
        </p:txBody>
      </p:sp>
      <p:pic>
        <p:nvPicPr>
          <p:cNvPr id="6" name="Picture 5" descr="Untitled.png"/>
          <p:cNvPicPr>
            <a:picLocks noChangeAspect="1"/>
          </p:cNvPicPr>
          <p:nvPr/>
        </p:nvPicPr>
        <p:blipFill>
          <a:blip r:embed="rId2" cstate="print"/>
          <a:stretch>
            <a:fillRect/>
          </a:stretch>
        </p:blipFill>
        <p:spPr>
          <a:xfrm>
            <a:off x="755576" y="3140968"/>
            <a:ext cx="7344816" cy="32376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347864" y="6488668"/>
            <a:ext cx="5112568" cy="369332"/>
          </a:xfrm>
          <a:prstGeom prst="rect">
            <a:avLst/>
          </a:prstGeom>
          <a:noFill/>
        </p:spPr>
        <p:txBody>
          <a:bodyPr wrap="square" rtlCol="0">
            <a:spAutoFit/>
          </a:bodyPr>
          <a:lstStyle/>
          <a:p>
            <a:r>
              <a:rPr lang="mn-MN" b="1" i="1" dirty="0" smtClean="0"/>
              <a:t>Эх үүсвэр: Худалдаа хөгжлийн банк</a:t>
            </a:r>
            <a:endParaRPr lang="en-US" b="1"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416824" cy="1800200"/>
          </a:xfrm>
        </p:spPr>
        <p:txBody>
          <a:bodyPr>
            <a:noAutofit/>
          </a:bodyPr>
          <a:lstStyle/>
          <a:p>
            <a:pPr algn="just"/>
            <a:r>
              <a:rPr lang="mn-MN" sz="1800" b="1" dirty="0" smtClean="0">
                <a:solidFill>
                  <a:schemeClr val="tx1"/>
                </a:solidFill>
                <a:latin typeface="Times New Roman" pitchFamily="18" charset="0"/>
                <a:cs typeface="Times New Roman" pitchFamily="18" charset="0"/>
              </a:rPr>
              <a:t>Пассивынбайдал</a:t>
            </a:r>
            <a:r>
              <a:rPr lang="en-US" sz="1800" b="1" dirty="0" smtClean="0">
                <a:solidFill>
                  <a:schemeClr val="tx1"/>
                </a:solidFill>
                <a:latin typeface="Times New Roman" pitchFamily="18" charset="0"/>
                <a:cs typeface="Times New Roman" pitchFamily="18" charset="0"/>
              </a:rPr>
              <a:t>              </a:t>
            </a:r>
            <a:br>
              <a:rPr lang="en-US" sz="1800" b="1" dirty="0" smtClean="0">
                <a:solidFill>
                  <a:schemeClr val="tx1"/>
                </a:solidFill>
                <a:latin typeface="Times New Roman" pitchFamily="18" charset="0"/>
                <a:cs typeface="Times New Roman" pitchFamily="18" charset="0"/>
              </a:rPr>
            </a:br>
            <a:r>
              <a:rPr lang="mn-MN" sz="1800" dirty="0" smtClean="0">
                <a:solidFill>
                  <a:schemeClr val="tx1"/>
                </a:solidFill>
                <a:latin typeface="Times New Roman" pitchFamily="18" charset="0"/>
                <a:cs typeface="Times New Roman" pitchFamily="18" charset="0"/>
              </a:rPr>
              <a:t>Банкуудын </a:t>
            </a:r>
            <a:r>
              <a:rPr lang="mn-MN" sz="1800" dirty="0" smtClean="0">
                <a:solidFill>
                  <a:schemeClr val="tx1"/>
                </a:solidFill>
                <a:latin typeface="Times New Roman" pitchFamily="18" charset="0"/>
                <a:cs typeface="Times New Roman" pitchFamily="18" charset="0"/>
              </a:rPr>
              <a:t>нийт пассив 2014 оны эцэст 20.4 их наяд төгрөг болж, өмнөх сарынхаас 1.8 их наяд төгрөг буюу 9.5 хувь, өмнөх оны мөн үеийнхээс 0.9 их наяд төгрөг буюу 4.9 хувиар </a:t>
            </a:r>
            <a:r>
              <a:rPr lang="mn-MN" sz="1800" dirty="0" smtClean="0">
                <a:solidFill>
                  <a:schemeClr val="tx1"/>
                </a:solidFill>
                <a:latin typeface="Times New Roman" pitchFamily="18" charset="0"/>
                <a:cs typeface="Times New Roman" pitchFamily="18" charset="0"/>
              </a:rPr>
              <a:t>өссөн байна. </a:t>
            </a:r>
            <a:r>
              <a:rPr lang="mn-MN" sz="1800" dirty="0" smtClean="0">
                <a:solidFill>
                  <a:schemeClr val="tx1"/>
                </a:solidFill>
                <a:latin typeface="Times New Roman" pitchFamily="18" charset="0"/>
                <a:cs typeface="Times New Roman" pitchFamily="18" charset="0"/>
              </a:rPr>
              <a:t>Мөн 2014 оны ашиг 325.89 тэрбум төгрөг болж, өмнөх оны мөн үеэс 96.2 тэрбум төгрөг буюу 41.9 хувиар өссөн байна.</a:t>
            </a:r>
            <a:br>
              <a:rPr lang="mn-MN" sz="1800" dirty="0" smtClean="0">
                <a:solidFill>
                  <a:schemeClr val="tx1"/>
                </a:solidFill>
                <a:latin typeface="Times New Roman" pitchFamily="18" charset="0"/>
                <a:cs typeface="Times New Roman" pitchFamily="18" charset="0"/>
              </a:rPr>
            </a:br>
            <a:endParaRPr lang="en-US" sz="1800" dirty="0">
              <a:solidFill>
                <a:schemeClr val="tx1"/>
              </a:solidFill>
              <a:latin typeface="Times New Roman" pitchFamily="18" charset="0"/>
              <a:cs typeface="Times New Roman" pitchFamily="18" charset="0"/>
            </a:endParaRPr>
          </a:p>
        </p:txBody>
      </p:sp>
      <p:pic>
        <p:nvPicPr>
          <p:cNvPr id="4" name="Picture 3" descr="Untitled.png"/>
          <p:cNvPicPr>
            <a:picLocks noChangeAspect="1"/>
          </p:cNvPicPr>
          <p:nvPr/>
        </p:nvPicPr>
        <p:blipFill>
          <a:blip r:embed="rId2" cstate="print"/>
          <a:stretch>
            <a:fillRect/>
          </a:stretch>
        </p:blipFill>
        <p:spPr>
          <a:xfrm>
            <a:off x="611560" y="2276872"/>
            <a:ext cx="7632848" cy="3384376"/>
          </a:xfrm>
          <a:prstGeom prst="rect">
            <a:avLst/>
          </a:prstGeom>
        </p:spPr>
      </p:pic>
      <p:sp>
        <p:nvSpPr>
          <p:cNvPr id="5" name="Rectangle 4"/>
          <p:cNvSpPr/>
          <p:nvPr/>
        </p:nvSpPr>
        <p:spPr>
          <a:xfrm>
            <a:off x="2915816" y="5517232"/>
            <a:ext cx="3869264" cy="369332"/>
          </a:xfrm>
          <a:prstGeom prst="rect">
            <a:avLst/>
          </a:prstGeom>
        </p:spPr>
        <p:txBody>
          <a:bodyPr wrap="none">
            <a:spAutoFit/>
          </a:bodyPr>
          <a:lstStyle/>
          <a:p>
            <a:pPr algn="just"/>
            <a:r>
              <a:rPr lang="mn-MN" b="1" i="1" dirty="0" smtClean="0">
                <a:latin typeface="Times New Roman" pitchFamily="18" charset="0"/>
                <a:cs typeface="Times New Roman" pitchFamily="18" charset="0"/>
              </a:rPr>
              <a:t>Эх үүсвэр: Худалдаа хөгжлийн банк</a:t>
            </a:r>
            <a:endParaRPr lang="en-US" b="1" i="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2578298"/>
          </a:xfrm>
        </p:spPr>
        <p:txBody>
          <a:bodyPr>
            <a:normAutofit fontScale="90000"/>
          </a:bodyPr>
          <a:lstStyle/>
          <a:p>
            <a:r>
              <a:rPr lang="mn-MN" sz="4000" dirty="0" smtClean="0">
                <a:solidFill>
                  <a:schemeClr val="tx1"/>
                </a:solidFill>
                <a:latin typeface="Times New Roman" pitchFamily="18" charset="0"/>
                <a:cs typeface="Times New Roman" pitchFamily="18" charset="0"/>
              </a:rPr>
              <a:t>Чанаргүй зээл:</a:t>
            </a:r>
            <a:br>
              <a:rPr lang="mn-MN" sz="4000" dirty="0" smtClean="0">
                <a:solidFill>
                  <a:schemeClr val="tx1"/>
                </a:solidFill>
                <a:latin typeface="Times New Roman" pitchFamily="18" charset="0"/>
                <a:cs typeface="Times New Roman" pitchFamily="18" charset="0"/>
              </a:rPr>
            </a:br>
            <a:r>
              <a:rPr lang="mn-MN" sz="1800" dirty="0" smtClean="0">
                <a:latin typeface="Times New Roman" pitchFamily="18" charset="0"/>
                <a:cs typeface="Times New Roman" pitchFamily="18" charset="0"/>
              </a:rPr>
              <a:t>Нийт зээлийн өрийн үлдэгдэл / жил бүрийн 12-р сарын байдлаар / </a:t>
            </a:r>
            <a:r>
              <a:rPr lang="mn-MN" sz="4000" dirty="0" smtClean="0">
                <a:solidFill>
                  <a:schemeClr val="tx1"/>
                </a:solidFill>
                <a:latin typeface="Times New Roman" pitchFamily="18" charset="0"/>
                <a:cs typeface="Times New Roman" pitchFamily="18" charset="0"/>
              </a:rPr>
              <a:t/>
            </a:r>
            <a:br>
              <a:rPr lang="mn-MN" sz="4000" dirty="0" smtClean="0">
                <a:solidFill>
                  <a:schemeClr val="tx1"/>
                </a:solidFill>
                <a:latin typeface="Times New Roman" pitchFamily="18" charset="0"/>
                <a:cs typeface="Times New Roman" pitchFamily="18" charset="0"/>
              </a:rPr>
            </a:br>
            <a:r>
              <a:rPr lang="mn-MN" sz="4000" dirty="0" smtClean="0">
                <a:solidFill>
                  <a:schemeClr val="tx1"/>
                </a:solidFill>
                <a:latin typeface="Times New Roman" pitchFamily="18" charset="0"/>
                <a:cs typeface="Times New Roman" pitchFamily="18" charset="0"/>
              </a:rPr>
              <a:t/>
            </a:r>
            <a:br>
              <a:rPr lang="mn-MN" sz="4000" dirty="0" smtClean="0">
                <a:solidFill>
                  <a:schemeClr val="tx1"/>
                </a:solidFill>
                <a:latin typeface="Times New Roman" pitchFamily="18" charset="0"/>
                <a:cs typeface="Times New Roman" pitchFamily="18" charset="0"/>
              </a:rPr>
            </a:br>
            <a:r>
              <a:rPr lang="mn-MN" sz="4000" dirty="0" smtClean="0">
                <a:solidFill>
                  <a:schemeClr val="tx1"/>
                </a:solidFill>
                <a:latin typeface="Times New Roman" pitchFamily="18" charset="0"/>
                <a:cs typeface="Times New Roman" pitchFamily="18" charset="0"/>
              </a:rPr>
              <a:t/>
            </a:r>
            <a:br>
              <a:rPr lang="mn-MN" sz="4000" dirty="0" smtClean="0">
                <a:solidFill>
                  <a:schemeClr val="tx1"/>
                </a:solidFill>
                <a:latin typeface="Times New Roman" pitchFamily="18" charset="0"/>
                <a:cs typeface="Times New Roman" pitchFamily="18" charset="0"/>
              </a:rPr>
            </a:br>
            <a:endParaRPr lang="en-US" sz="4000" dirty="0">
              <a:solidFill>
                <a:schemeClr val="tx1"/>
              </a:solidFill>
              <a:latin typeface="Times New Roman" pitchFamily="18" charset="0"/>
              <a:cs typeface="Times New Roman" pitchFamily="18" charset="0"/>
            </a:endParaRPr>
          </a:p>
        </p:txBody>
      </p:sp>
      <p:graphicFrame>
        <p:nvGraphicFramePr>
          <p:cNvPr id="4" name="Chart 3"/>
          <p:cNvGraphicFramePr/>
          <p:nvPr/>
        </p:nvGraphicFramePr>
        <p:xfrm>
          <a:off x="539552" y="1700809"/>
          <a:ext cx="7920880"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051720" y="6309320"/>
            <a:ext cx="6264696" cy="584775"/>
          </a:xfrm>
          <a:prstGeom prst="rect">
            <a:avLst/>
          </a:prstGeom>
          <a:noFill/>
        </p:spPr>
        <p:txBody>
          <a:bodyPr wrap="square" rtlCol="0">
            <a:spAutoFit/>
          </a:bodyPr>
          <a:lstStyle/>
          <a:p>
            <a:r>
              <a:rPr lang="en-US" sz="1600" b="1" dirty="0" smtClean="0"/>
              <a:t> </a:t>
            </a:r>
            <a:r>
              <a:rPr lang="mn-MN" sz="1600" b="1" i="1" dirty="0" smtClean="0"/>
              <a:t>Эх үүсвэр : монгол банк , статитик тоон мэдээлэл </a:t>
            </a:r>
            <a:endParaRPr lang="en-US" sz="1600" dirty="0" smtClean="0"/>
          </a:p>
          <a:p>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31224" cy="490066"/>
          </a:xfrm>
        </p:spPr>
        <p:txBody>
          <a:bodyPr>
            <a:normAutofit fontScale="90000"/>
          </a:bodyPr>
          <a:lstStyle/>
          <a:p>
            <a:r>
              <a:rPr lang="mn-MN" dirty="0" smtClean="0">
                <a:latin typeface="Times New Roman" pitchFamily="18" charset="0"/>
                <a:cs typeface="Times New Roman" pitchFamily="18" charset="0"/>
              </a:rPr>
              <a:t>Нийт зээл дэх хаан банкны зээлийн өрийн үлдэгдэл </a:t>
            </a:r>
            <a:endParaRPr lang="en-US"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539552" y="1340768"/>
          <a:ext cx="7385248" cy="434096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47664" y="6021288"/>
            <a:ext cx="6264696" cy="369332"/>
          </a:xfrm>
          <a:prstGeom prst="rect">
            <a:avLst/>
          </a:prstGeom>
          <a:noFill/>
        </p:spPr>
        <p:txBody>
          <a:bodyPr wrap="square" rtlCol="0">
            <a:spAutoFit/>
          </a:bodyPr>
          <a:lstStyle/>
          <a:p>
            <a:r>
              <a:rPr lang="mn-MN" b="1" i="1" dirty="0" smtClean="0"/>
              <a:t>Эх үүсвэр : </a:t>
            </a:r>
            <a:r>
              <a:rPr lang="mn-MN" b="1" i="1" dirty="0" smtClean="0"/>
              <a:t>хаан банк , чанаргүй зээлийн өсөлт</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143000"/>
          </a:xfrm>
        </p:spPr>
        <p:txBody>
          <a:bodyPr/>
          <a:lstStyle/>
          <a:p>
            <a:r>
              <a:rPr lang="mn-MN" dirty="0" smtClean="0">
                <a:latin typeface="Times New Roman" pitchFamily="18" charset="0"/>
                <a:cs typeface="Times New Roman" pitchFamily="18" charset="0"/>
              </a:rPr>
              <a:t>Нийт зээлд эзлэх чанаргүй зээлийн хувь :</a:t>
            </a:r>
            <a:endParaRPr lang="en-US"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457200" y="1600201"/>
          <a:ext cx="7467600" cy="44210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43608" y="6309320"/>
            <a:ext cx="6912768" cy="369332"/>
          </a:xfrm>
          <a:prstGeom prst="rect">
            <a:avLst/>
          </a:prstGeom>
          <a:noFill/>
        </p:spPr>
        <p:txBody>
          <a:bodyPr wrap="square" rtlCol="0">
            <a:spAutoFit/>
          </a:bodyPr>
          <a:lstStyle/>
          <a:p>
            <a:r>
              <a:rPr lang="mn-MN" b="1" i="1" dirty="0" smtClean="0"/>
              <a:t>Эх үүсвэр : монгол банк , статитик тоон мэдээлэл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2400" b="1" dirty="0" smtClean="0">
                <a:solidFill>
                  <a:schemeClr val="tx1"/>
                </a:solidFill>
                <a:latin typeface="Times New Roman" pitchFamily="18" charset="0"/>
                <a:cs typeface="Times New Roman" pitchFamily="18" charset="0"/>
              </a:rPr>
              <a:t>Хаан банкны  зээлийн шинжилгээ:	</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mn-MN" sz="2400" dirty="0" smtClean="0">
                <a:solidFill>
                  <a:schemeClr val="tx1"/>
                </a:solidFill>
                <a:latin typeface="Times New Roman" pitchFamily="18" charset="0"/>
                <a:cs typeface="Times New Roman" pitchFamily="18" charset="0"/>
              </a:rPr>
              <a:t>2013 онд хаан банк нь нийт 2’484853734 зээл олгосон бөгөөд үүний  : </a:t>
            </a:r>
            <a:endParaRPr lang="en-US" sz="2400" dirty="0">
              <a:solidFill>
                <a:schemeClr val="tx1"/>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457200" y="1600201"/>
          <a:ext cx="7467600" cy="434907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907704" y="6211669"/>
            <a:ext cx="6336704" cy="646331"/>
          </a:xfrm>
          <a:prstGeom prst="rect">
            <a:avLst/>
          </a:prstGeom>
          <a:noFill/>
        </p:spPr>
        <p:txBody>
          <a:bodyPr wrap="square" rtlCol="0">
            <a:spAutoFit/>
          </a:bodyPr>
          <a:lstStyle/>
          <a:p>
            <a:r>
              <a:rPr lang="mn-MN" b="1" i="1" dirty="0" smtClean="0"/>
              <a:t>Эх үүсвэр :  Хаан банкны 2013 оны тайлан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4082"/>
          </a:xfrm>
        </p:spPr>
        <p:txBody>
          <a:bodyPr>
            <a:normAutofit/>
          </a:bodyPr>
          <a:lstStyle/>
          <a:p>
            <a:r>
              <a:rPr lang="mn-MN" dirty="0" smtClean="0">
                <a:latin typeface="Times New Roman" pitchFamily="18" charset="0"/>
                <a:cs typeface="Times New Roman" pitchFamily="18" charset="0"/>
              </a:rPr>
              <a:t>Зээлийн чанарын шинжилгээ :</a:t>
            </a:r>
            <a:endParaRPr lang="en-US"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539552" y="1124744"/>
          <a:ext cx="7467600" cy="48736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187624" y="6237312"/>
            <a:ext cx="5688632" cy="369332"/>
          </a:xfrm>
          <a:prstGeom prst="rect">
            <a:avLst/>
          </a:prstGeom>
          <a:noFill/>
        </p:spPr>
        <p:txBody>
          <a:bodyPr wrap="square" rtlCol="0">
            <a:spAutoFit/>
          </a:bodyPr>
          <a:lstStyle/>
          <a:p>
            <a:r>
              <a:rPr lang="mn-MN" b="1" i="1" dirty="0" smtClean="0"/>
              <a:t>Эх үүсвэр :  Хаан банкны 2013 оны тайлан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539552" y="692696"/>
          <a:ext cx="7920880"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187624" y="6237312"/>
            <a:ext cx="5688632" cy="369332"/>
          </a:xfrm>
          <a:prstGeom prst="rect">
            <a:avLst/>
          </a:prstGeom>
          <a:noFill/>
        </p:spPr>
        <p:txBody>
          <a:bodyPr wrap="square" rtlCol="0">
            <a:spAutoFit/>
          </a:bodyPr>
          <a:lstStyle/>
          <a:p>
            <a:r>
              <a:rPr lang="mn-MN" b="1" i="1" dirty="0" smtClean="0"/>
              <a:t>Эх үүсвэр :  Хаан банкны 2013 оны тайлан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486400"/>
          </a:xfrm>
        </p:spPr>
        <p:txBody>
          <a:bodyPr>
            <a:normAutofit/>
          </a:bodyPr>
          <a:lstStyle/>
          <a:p>
            <a:r>
              <a:rPr lang="en-US" sz="7200" dirty="0" smtClean="0"/>
              <a:t>Industrial </a:t>
            </a:r>
            <a:r>
              <a:rPr lang="en-US" sz="7200" dirty="0"/>
              <a:t>and Commercial Bank of </a:t>
            </a:r>
            <a:r>
              <a:rPr lang="en-US" sz="7200" dirty="0" smtClean="0"/>
              <a:t>China</a:t>
            </a:r>
            <a:br>
              <a:rPr lang="en-US" sz="7200" dirty="0" smtClean="0"/>
            </a:br>
            <a:r>
              <a:rPr lang="en-US" dirty="0" smtClean="0"/>
              <a:t> (ICBC )</a:t>
            </a:r>
            <a:br>
              <a:rPr lang="en-US" dirty="0" smtClean="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28600"/>
            <a:ext cx="7696200" cy="6324600"/>
          </a:xfrm>
        </p:spPr>
        <p:txBody>
          <a:bodyPr>
            <a:normAutofit/>
          </a:bodyPr>
          <a:lstStyle/>
          <a:p>
            <a:endParaRPr lang="en-US" sz="3200" dirty="0" smtClean="0">
              <a:latin typeface="Times New Roman" pitchFamily="18" charset="0"/>
              <a:cs typeface="Times New Roman" pitchFamily="18" charset="0"/>
            </a:endParaRPr>
          </a:p>
          <a:p>
            <a:pPr algn="just"/>
            <a:r>
              <a:rPr lang="en-US" sz="3200" dirty="0" smtClean="0">
                <a:latin typeface="Times New Roman" pitchFamily="18" charset="0"/>
                <a:cs typeface="Times New Roman" pitchFamily="18" charset="0"/>
              </a:rPr>
              <a:t>     ICBC </a:t>
            </a:r>
            <a:r>
              <a:rPr lang="mn-MN" sz="3200" dirty="0">
                <a:latin typeface="Times New Roman" pitchFamily="18" charset="0"/>
                <a:cs typeface="Times New Roman" pitchFamily="18" charset="0"/>
              </a:rPr>
              <a:t>Глобал </a:t>
            </a:r>
            <a:r>
              <a:rPr lang="mn-MN" sz="3200" dirty="0" smtClean="0">
                <a:latin typeface="Times New Roman" pitchFamily="18" charset="0"/>
                <a:cs typeface="Times New Roman" pitchFamily="18" charset="0"/>
              </a:rPr>
              <a:t>үйлчилгээ </a:t>
            </a:r>
            <a:r>
              <a:rPr lang="mn-MN" sz="3200" dirty="0">
                <a:latin typeface="Times New Roman" pitchFamily="18" charset="0"/>
                <a:cs typeface="Times New Roman" pitchFamily="18" charset="0"/>
              </a:rPr>
              <a:t>төлбөр тооцоо, санхүү, юань болон гадаад валютын ухаалаг хөрөнгө оруулалтын бүтээгдэхүүн, үйлчилгээ цуглуулга юм. Энэ нь нэмүү өртөг шингэсэн үйлчилгээ валютын эрсдэлийг багасгах, олон улсын төлбөр тооцоо, худалдааны санхүүжилт үед санхүүгийн зардлыг бууруулах зорилготой юм.</a:t>
            </a:r>
            <a:endParaRPr lang="en-US" sz="3200" dirty="0" smtClean="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mn-MN" dirty="0" smtClean="0"/>
              <a:t>ХХБ болон </a:t>
            </a:r>
            <a:r>
              <a:rPr lang="en-US" dirty="0" smtClean="0"/>
              <a:t>ICBC </a:t>
            </a:r>
            <a:r>
              <a:rPr lang="mn-MN" dirty="0" smtClean="0"/>
              <a:t>банкны харьцуулалт</a:t>
            </a:r>
            <a:endParaRPr lang="en-US" dirty="0"/>
          </a:p>
        </p:txBody>
      </p:sp>
      <p:sp>
        <p:nvSpPr>
          <p:cNvPr id="5" name="Text Placeholder 4"/>
          <p:cNvSpPr>
            <a:spLocks noGrp="1"/>
          </p:cNvSpPr>
          <p:nvPr>
            <p:ph type="body" idx="1"/>
          </p:nvPr>
        </p:nvSpPr>
        <p:spPr/>
        <p:txBody>
          <a:bodyPr/>
          <a:lstStyle/>
          <a:p>
            <a:r>
              <a:rPr lang="mn-MN" dirty="0" smtClean="0"/>
              <a:t>ХХБ</a:t>
            </a:r>
            <a:endParaRPr lang="en-US" dirty="0"/>
          </a:p>
        </p:txBody>
      </p:sp>
      <p:sp>
        <p:nvSpPr>
          <p:cNvPr id="6" name="Content Placeholder 5"/>
          <p:cNvSpPr>
            <a:spLocks noGrp="1"/>
          </p:cNvSpPr>
          <p:nvPr>
            <p:ph sz="half" idx="2"/>
          </p:nvPr>
        </p:nvSpPr>
        <p:spPr/>
        <p:txBody>
          <a:bodyPr>
            <a:normAutofit fontScale="85000" lnSpcReduction="10000"/>
          </a:bodyPr>
          <a:lstStyle/>
          <a:p>
            <a:pPr>
              <a:buNone/>
            </a:pPr>
            <a:r>
              <a:rPr lang="mn-MN" dirty="0" smtClean="0"/>
              <a:t>Худалдааны санхүүжилт</a:t>
            </a:r>
          </a:p>
          <a:p>
            <a:r>
              <a:rPr lang="ru-RU" dirty="0" smtClean="0"/>
              <a:t>Импорт</a:t>
            </a:r>
            <a:endParaRPr lang="ru-RU" dirty="0"/>
          </a:p>
          <a:p>
            <a:r>
              <a:rPr lang="ru-RU" dirty="0"/>
              <a:t>Экспорт</a:t>
            </a:r>
          </a:p>
          <a:p>
            <a:r>
              <a:rPr lang="ru-RU" dirty="0"/>
              <a:t>Банкнаас баталгаа батлан даалт </a:t>
            </a:r>
            <a:r>
              <a:rPr lang="ru-RU" dirty="0" smtClean="0"/>
              <a:t>гаргах</a:t>
            </a:r>
            <a:endParaRPr lang="mn-MN" dirty="0" smtClean="0"/>
          </a:p>
          <a:p>
            <a:pPr>
              <a:buNone/>
            </a:pPr>
            <a:r>
              <a:rPr lang="mn-MN" dirty="0"/>
              <a:t>Овердрафт </a:t>
            </a:r>
            <a:r>
              <a:rPr lang="mn-MN" dirty="0" smtClean="0"/>
              <a:t>үйлчилгээ</a:t>
            </a:r>
          </a:p>
          <a:p>
            <a:r>
              <a:rPr lang="mn-MN" dirty="0" smtClean="0"/>
              <a:t>Эскроу данс</a:t>
            </a:r>
            <a:endParaRPr lang="mn-MN" dirty="0"/>
          </a:p>
          <a:p>
            <a:r>
              <a:rPr lang="mn-MN" dirty="0"/>
              <a:t>Мобайл Пос</a:t>
            </a:r>
          </a:p>
          <a:p>
            <a:r>
              <a:rPr lang="mn-MN" dirty="0"/>
              <a:t>Төвлөрүүлэх </a:t>
            </a:r>
            <a:r>
              <a:rPr lang="mn-MN" dirty="0" smtClean="0"/>
              <a:t>шилжүүлэг</a:t>
            </a:r>
          </a:p>
          <a:p>
            <a:r>
              <a:rPr lang="mn-MN" dirty="0" smtClean="0"/>
              <a:t>Чекийн үйлчилгээ</a:t>
            </a:r>
          </a:p>
          <a:p>
            <a:r>
              <a:rPr lang="mn-MN" dirty="0" smtClean="0"/>
              <a:t>Цахим банк</a:t>
            </a:r>
          </a:p>
          <a:p>
            <a:pPr>
              <a:buNone/>
            </a:pPr>
            <a:endParaRPr lang="mn-MN" dirty="0"/>
          </a:p>
          <a:p>
            <a:endParaRPr lang="en-US" dirty="0"/>
          </a:p>
        </p:txBody>
      </p:sp>
      <p:sp>
        <p:nvSpPr>
          <p:cNvPr id="7" name="Text Placeholder 6"/>
          <p:cNvSpPr>
            <a:spLocks noGrp="1"/>
          </p:cNvSpPr>
          <p:nvPr>
            <p:ph type="body" sz="quarter" idx="3"/>
          </p:nvPr>
        </p:nvSpPr>
        <p:spPr/>
        <p:txBody>
          <a:bodyPr/>
          <a:lstStyle/>
          <a:p>
            <a:r>
              <a:rPr lang="en-US" dirty="0" smtClean="0"/>
              <a:t>ICBC</a:t>
            </a:r>
            <a:endParaRPr lang="en-US" dirty="0"/>
          </a:p>
        </p:txBody>
      </p:sp>
      <p:sp>
        <p:nvSpPr>
          <p:cNvPr id="8" name="Content Placeholder 7"/>
          <p:cNvSpPr>
            <a:spLocks noGrp="1"/>
          </p:cNvSpPr>
          <p:nvPr>
            <p:ph sz="quarter" idx="4"/>
          </p:nvPr>
        </p:nvSpPr>
        <p:spPr/>
        <p:txBody>
          <a:bodyPr>
            <a:normAutofit fontScale="92500"/>
          </a:bodyPr>
          <a:lstStyle/>
          <a:p>
            <a:r>
              <a:rPr lang="mn-MN" dirty="0" smtClean="0"/>
              <a:t>үйлчилгээ </a:t>
            </a:r>
            <a:r>
              <a:rPr lang="en-US" dirty="0" smtClean="0"/>
              <a:t>Mart</a:t>
            </a:r>
            <a:endParaRPr lang="mn-MN" dirty="0" smtClean="0"/>
          </a:p>
          <a:p>
            <a:r>
              <a:rPr lang="mn-MN" dirty="0" smtClean="0"/>
              <a:t>Арилжааны багц</a:t>
            </a:r>
          </a:p>
          <a:p>
            <a:r>
              <a:rPr lang="ru-RU" dirty="0" smtClean="0"/>
              <a:t>Импорт</a:t>
            </a:r>
          </a:p>
          <a:p>
            <a:r>
              <a:rPr lang="ru-RU" dirty="0" smtClean="0"/>
              <a:t>Экспорт</a:t>
            </a:r>
          </a:p>
          <a:p>
            <a:r>
              <a:rPr lang="mn-MN" dirty="0"/>
              <a:t>Нээлттэй бүтээгдэхүүний </a:t>
            </a:r>
            <a:r>
              <a:rPr lang="mn-MN" dirty="0" smtClean="0"/>
              <a:t>систем</a:t>
            </a:r>
          </a:p>
          <a:p>
            <a:r>
              <a:rPr lang="mn-MN" dirty="0" smtClean="0"/>
              <a:t>Чекийн үйлчилгээ</a:t>
            </a:r>
          </a:p>
          <a:p>
            <a:r>
              <a:rPr lang="mn-MN" dirty="0" smtClean="0"/>
              <a:t>Цахим банк</a:t>
            </a:r>
          </a:p>
          <a:p>
            <a:r>
              <a:rPr lang="mn-MN" dirty="0" smtClean="0"/>
              <a:t>Картын төрөл өөр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r>
              <a:rPr lang="mn-MN" dirty="0" smtClean="0"/>
              <a:t>ХХБ</a:t>
            </a:r>
            <a:endParaRPr lang="en-US" dirty="0"/>
          </a:p>
        </p:txBody>
      </p:sp>
      <p:sp>
        <p:nvSpPr>
          <p:cNvPr id="4" name="Content Placeholder 3"/>
          <p:cNvSpPr>
            <a:spLocks noGrp="1"/>
          </p:cNvSpPr>
          <p:nvPr>
            <p:ph sz="half" idx="2"/>
          </p:nvPr>
        </p:nvSpPr>
        <p:spPr>
          <a:xfrm>
            <a:off x="457200" y="2174874"/>
            <a:ext cx="4040188" cy="4530725"/>
          </a:xfrm>
        </p:spPr>
        <p:txBody>
          <a:bodyPr>
            <a:normAutofit fontScale="85000" lnSpcReduction="10000"/>
          </a:bodyPr>
          <a:lstStyle/>
          <a:p>
            <a:pPr>
              <a:buNone/>
            </a:pPr>
            <a:r>
              <a:rPr lang="ru-RU" b="1" cap="all" dirty="0" smtClean="0"/>
              <a:t>ЖИЖИГ ДУНД БИЗНЕ</a:t>
            </a:r>
            <a:r>
              <a:rPr lang="mn-MN" b="1" cap="all" dirty="0" smtClean="0"/>
              <a:t>с</a:t>
            </a:r>
          </a:p>
          <a:p>
            <a:pPr>
              <a:buNone/>
            </a:pPr>
            <a:r>
              <a:rPr lang="mn-MN" b="1" cap="all" dirty="0" smtClean="0"/>
              <a:t> </a:t>
            </a:r>
            <a:r>
              <a:rPr lang="ru-RU" b="1" cap="all" dirty="0" smtClean="0"/>
              <a:t>ЭРХЛЭГЧДЭД ОЛГОХ ЗЭЭ</a:t>
            </a:r>
            <a:r>
              <a:rPr lang="mn-MN" b="1" cap="all" dirty="0" smtClean="0"/>
              <a:t>л</a:t>
            </a:r>
            <a:endParaRPr lang="mn-MN" b="1" dirty="0" smtClean="0"/>
          </a:p>
          <a:p>
            <a:r>
              <a:rPr lang="mn-MN" dirty="0" smtClean="0"/>
              <a:t>Зээл</a:t>
            </a:r>
            <a:endParaRPr lang="mn-MN" dirty="0"/>
          </a:p>
          <a:p>
            <a:r>
              <a:rPr lang="mn-MN" dirty="0"/>
              <a:t>Төслийн зээл</a:t>
            </a:r>
          </a:p>
          <a:p>
            <a:r>
              <a:rPr lang="mn-MN" dirty="0"/>
              <a:t>Худалдааны санхүүжилт</a:t>
            </a:r>
          </a:p>
          <a:p>
            <a:r>
              <a:rPr lang="mn-MN" dirty="0"/>
              <a:t>Мобайл Пос</a:t>
            </a:r>
          </a:p>
          <a:p>
            <a:r>
              <a:rPr lang="mn-MN" dirty="0"/>
              <a:t>Зээлийн батлан даалтын </a:t>
            </a:r>
            <a:r>
              <a:rPr lang="mn-MN" dirty="0" smtClean="0"/>
              <a:t>сан</a:t>
            </a:r>
          </a:p>
          <a:p>
            <a:pPr marL="0" indent="0">
              <a:buNone/>
            </a:pPr>
            <a:r>
              <a:rPr lang="mn-MN" b="1" dirty="0" smtClean="0"/>
              <a:t> Арилжаа</a:t>
            </a:r>
          </a:p>
          <a:p>
            <a:r>
              <a:rPr lang="mn-MN" dirty="0" smtClean="0"/>
              <a:t>Валютын арилжаа</a:t>
            </a:r>
          </a:p>
          <a:p>
            <a:r>
              <a:rPr lang="mn-MN" dirty="0" smtClean="0"/>
              <a:t>Алтны арилжаа</a:t>
            </a:r>
          </a:p>
          <a:p>
            <a:r>
              <a:rPr lang="en-US" dirty="0" smtClean="0"/>
              <a:t>M</a:t>
            </a:r>
            <a:r>
              <a:rPr lang="mn-MN" dirty="0" smtClean="0"/>
              <a:t>аржин арилжаа</a:t>
            </a:r>
          </a:p>
          <a:p>
            <a:r>
              <a:rPr lang="mn-MN" dirty="0" smtClean="0"/>
              <a:t>Үнэт цаасны арилжаа</a:t>
            </a:r>
          </a:p>
          <a:p>
            <a:pPr marL="0" indent="0">
              <a:buNone/>
            </a:pPr>
            <a:endParaRPr lang="mn-MN" b="1" dirty="0" smtClean="0"/>
          </a:p>
          <a:p>
            <a:pPr marL="0" indent="0">
              <a:buNone/>
            </a:pPr>
            <a:endParaRPr lang="mn-MN" b="1" dirty="0"/>
          </a:p>
          <a:p>
            <a:endParaRPr lang="mn-MN" dirty="0" smtClean="0"/>
          </a:p>
          <a:p>
            <a:endParaRPr lang="en-US" dirty="0"/>
          </a:p>
        </p:txBody>
      </p:sp>
      <p:sp>
        <p:nvSpPr>
          <p:cNvPr id="5" name="Text Placeholder 4"/>
          <p:cNvSpPr>
            <a:spLocks noGrp="1"/>
          </p:cNvSpPr>
          <p:nvPr>
            <p:ph type="body" sz="quarter" idx="3"/>
          </p:nvPr>
        </p:nvSpPr>
        <p:spPr/>
        <p:txBody>
          <a:bodyPr/>
          <a:lstStyle/>
          <a:p>
            <a:r>
              <a:rPr lang="en-US" dirty="0" smtClean="0"/>
              <a:t>ICBC</a:t>
            </a:r>
            <a:endParaRPr lang="en-US" dirty="0"/>
          </a:p>
        </p:txBody>
      </p:sp>
      <p:sp>
        <p:nvSpPr>
          <p:cNvPr id="6" name="Content Placeholder 5"/>
          <p:cNvSpPr>
            <a:spLocks noGrp="1"/>
          </p:cNvSpPr>
          <p:nvPr>
            <p:ph sz="quarter" idx="4"/>
          </p:nvPr>
        </p:nvSpPr>
        <p:spPr>
          <a:xfrm>
            <a:off x="4645025" y="2174874"/>
            <a:ext cx="4041775" cy="4454525"/>
          </a:xfrm>
        </p:spPr>
        <p:txBody>
          <a:bodyPr>
            <a:normAutofit fontScale="85000" lnSpcReduction="10000"/>
          </a:bodyPr>
          <a:lstStyle/>
          <a:p>
            <a:r>
              <a:rPr lang="mn-MN" dirty="0"/>
              <a:t>Экспортын Билл </a:t>
            </a:r>
            <a:r>
              <a:rPr lang="mn-MN" dirty="0" smtClean="0"/>
              <a:t>Хөнгөлөлт</a:t>
            </a:r>
            <a:endParaRPr lang="en-US" dirty="0" smtClean="0"/>
          </a:p>
          <a:p>
            <a:r>
              <a:rPr lang="mn-MN" dirty="0"/>
              <a:t>Тээвэр / Даатгалын </a:t>
            </a:r>
            <a:r>
              <a:rPr lang="mn-MN" dirty="0" smtClean="0"/>
              <a:t>сан</a:t>
            </a:r>
            <a:endParaRPr lang="en-US" dirty="0" smtClean="0"/>
          </a:p>
          <a:p>
            <a:r>
              <a:rPr lang="mn-MN" dirty="0"/>
              <a:t>Богино хугацааны Экспортын зээлийн даатгалын </a:t>
            </a:r>
            <a:r>
              <a:rPr lang="mn-MN" dirty="0" smtClean="0"/>
              <a:t>сан</a:t>
            </a:r>
            <a:endParaRPr lang="en-US" dirty="0" smtClean="0"/>
          </a:p>
          <a:p>
            <a:r>
              <a:rPr lang="mn-MN" dirty="0"/>
              <a:t> Импортын факторингийн </a:t>
            </a:r>
            <a:endParaRPr lang="en-US" dirty="0" smtClean="0"/>
          </a:p>
          <a:p>
            <a:r>
              <a:rPr lang="mn-MN" dirty="0" smtClean="0"/>
              <a:t>Экспортын факторингийн</a:t>
            </a:r>
            <a:endParaRPr lang="en-US" dirty="0" smtClean="0"/>
          </a:p>
          <a:p>
            <a:r>
              <a:rPr lang="mn-MN" dirty="0"/>
              <a:t>Импортын </a:t>
            </a:r>
            <a:r>
              <a:rPr lang="en-US" dirty="0"/>
              <a:t>T / T </a:t>
            </a:r>
            <a:r>
              <a:rPr lang="mn-MN" dirty="0"/>
              <a:t>зээлийн </a:t>
            </a:r>
            <a:r>
              <a:rPr lang="mn-MN" dirty="0" smtClean="0"/>
              <a:t>сан</a:t>
            </a:r>
            <a:endParaRPr lang="en-US" dirty="0" smtClean="0"/>
          </a:p>
          <a:p>
            <a:pPr marL="0" indent="0">
              <a:buNone/>
            </a:pPr>
            <a:r>
              <a:rPr lang="en-US" dirty="0" smtClean="0"/>
              <a:t>    </a:t>
            </a:r>
            <a:r>
              <a:rPr lang="mn-MN" b="1" dirty="0" smtClean="0"/>
              <a:t>Арилжааны </a:t>
            </a:r>
            <a:r>
              <a:rPr lang="mn-MN" b="1" dirty="0"/>
              <a:t>багц</a:t>
            </a:r>
            <a:endParaRPr lang="en-US" b="1" dirty="0" smtClean="0"/>
          </a:p>
          <a:p>
            <a:r>
              <a:rPr lang="mn-MN" dirty="0"/>
              <a:t>Импортын </a:t>
            </a:r>
            <a:r>
              <a:rPr lang="en-US" dirty="0" err="1"/>
              <a:t>Jieyi</a:t>
            </a:r>
            <a:r>
              <a:rPr lang="en-US" dirty="0"/>
              <a:t> </a:t>
            </a:r>
            <a:r>
              <a:rPr lang="en-US" dirty="0" smtClean="0"/>
              <a:t>Express</a:t>
            </a:r>
          </a:p>
          <a:p>
            <a:r>
              <a:rPr lang="mn-MN" dirty="0"/>
              <a:t> Хил дамнасан </a:t>
            </a:r>
            <a:r>
              <a:rPr lang="mn-MN" dirty="0" smtClean="0"/>
              <a:t>Экспресс</a:t>
            </a:r>
          </a:p>
          <a:p>
            <a:r>
              <a:rPr lang="mn-MN" dirty="0"/>
              <a:t> Худалдаа, Баялгийн </a:t>
            </a:r>
            <a:r>
              <a:rPr lang="en-US" dirty="0"/>
              <a:t>Express</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6600" dirty="0" smtClean="0"/>
              <a:t>Moody standard</a:t>
            </a:r>
            <a:endParaRPr lang="en-US" sz="6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08920"/>
            <a:ext cx="7467600" cy="1143000"/>
          </a:xfrm>
        </p:spPr>
        <p:txBody>
          <a:bodyPr>
            <a:normAutofit/>
          </a:bodyPr>
          <a:lstStyle/>
          <a:p>
            <a:r>
              <a:rPr lang="mn-MN" sz="5400" dirty="0" smtClean="0">
                <a:latin typeface="Times New Roman" pitchFamily="18" charset="0"/>
                <a:cs typeface="Times New Roman" pitchFamily="18" charset="0"/>
              </a:rPr>
              <a:t>Дүгнэлт </a:t>
            </a:r>
            <a:endParaRPr lang="en-US" sz="54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106690"/>
          </a:xfrm>
        </p:spPr>
        <p:txBody>
          <a:bodyPr>
            <a:noAutofit/>
          </a:bodyPr>
          <a:lstStyle/>
          <a:p>
            <a:r>
              <a:rPr lang="mn-MN" sz="2000" dirty="0" smtClean="0"/>
              <a:t>Ашигласан материал :</a:t>
            </a:r>
            <a:r>
              <a:rPr lang="en-US" sz="2000" dirty="0" smtClean="0"/>
              <a:t/>
            </a:r>
            <a:br>
              <a:rPr lang="en-US" sz="2000" dirty="0" smtClean="0"/>
            </a:br>
            <a:r>
              <a:rPr lang="mn-MN" sz="2000" dirty="0" smtClean="0"/>
              <a:t>Дотоод эх үүсвэр </a:t>
            </a:r>
            <a:r>
              <a:rPr lang="en-US" sz="2000" dirty="0" smtClean="0"/>
              <a:t/>
            </a:r>
            <a:br>
              <a:rPr lang="en-US" sz="2000" dirty="0" smtClean="0"/>
            </a:br>
            <a:r>
              <a:rPr lang="mn-MN" sz="2000" dirty="0" smtClean="0"/>
              <a:t>Балж  Г.  Мөнхдулам Д.  2006 он ,  “Банк санхүүгийн үндэс” УБ</a:t>
            </a:r>
            <a:r>
              <a:rPr lang="en-US" sz="2000" dirty="0" smtClean="0"/>
              <a:t/>
            </a:r>
            <a:br>
              <a:rPr lang="en-US" sz="2000" dirty="0" smtClean="0"/>
            </a:br>
            <a:r>
              <a:rPr lang="mn-MN" sz="2000" dirty="0" smtClean="0"/>
              <a:t>Банкны сургалтын төв  2008 он “Орчин үеийн банк, банкны үйл ажиллагаа”  УБ</a:t>
            </a:r>
            <a:r>
              <a:rPr lang="en-US" sz="2000" dirty="0" smtClean="0"/>
              <a:t/>
            </a:r>
            <a:br>
              <a:rPr lang="en-US" sz="2000" dirty="0" smtClean="0"/>
            </a:br>
            <a:r>
              <a:rPr lang="mn-MN" sz="2000" dirty="0" smtClean="0"/>
              <a:t>Гэрэлт-Од Ө. 2005 он  “Банкны зээлийн эрсдлийн удирдлага” УБ </a:t>
            </a:r>
            <a:r>
              <a:rPr lang="en-US" sz="2000" dirty="0" smtClean="0"/>
              <a:t/>
            </a:r>
            <a:br>
              <a:rPr lang="en-US" sz="2000" dirty="0" smtClean="0"/>
            </a:br>
            <a:r>
              <a:rPr lang="mn-MN" sz="2000" dirty="0" smtClean="0"/>
              <a:t>Монгол банк- Судалгааны ажил 2007-2014 он УБ </a:t>
            </a:r>
            <a:r>
              <a:rPr lang="en-US" sz="2000" dirty="0" smtClean="0"/>
              <a:t/>
            </a:r>
            <a:br>
              <a:rPr lang="en-US" sz="2000" dirty="0" smtClean="0"/>
            </a:br>
            <a:r>
              <a:rPr lang="mn-MN" sz="2000" dirty="0" smtClean="0"/>
              <a:t>Монгол улсын Банкны тухай хууль </a:t>
            </a:r>
            <a:r>
              <a:rPr lang="en-US" sz="2000" dirty="0" smtClean="0"/>
              <a:t/>
            </a:r>
            <a:br>
              <a:rPr lang="en-US" sz="2000" dirty="0" smtClean="0"/>
            </a:br>
            <a:r>
              <a:rPr lang="mn-MN" sz="2000" dirty="0" smtClean="0"/>
              <a:t>Оюун Л. 2004 ,2007 ,2009 он  “Арилжааны банкны зээл, зээлийн шинжилгээ” УБ</a:t>
            </a:r>
            <a:r>
              <a:rPr lang="en-US" sz="2000" dirty="0" smtClean="0"/>
              <a:t/>
            </a:r>
            <a:br>
              <a:rPr lang="en-US" sz="2000" dirty="0" smtClean="0"/>
            </a:br>
            <a:r>
              <a:rPr lang="mn-MN" sz="2000" dirty="0" smtClean="0"/>
              <a:t>Оюун Л. 2006 он “Арилжааны банкны менежмент актив, пассивын ба тэдгээрийн хослосон удирдлага” ахисан түвшин УБ </a:t>
            </a:r>
            <a:r>
              <a:rPr lang="en-US" sz="2000" dirty="0" smtClean="0"/>
              <a:t/>
            </a:r>
            <a:br>
              <a:rPr lang="en-US" sz="2000" dirty="0" smtClean="0"/>
            </a:br>
            <a:r>
              <a:rPr lang="mn-MN" sz="2000" dirty="0" smtClean="0"/>
              <a:t>Оюунцацрал З. 2006 он , “ Санхүүгийн байгууллагын эрсдлийн удирдлага”,УБ</a:t>
            </a:r>
            <a:r>
              <a:rPr lang="en-US" sz="2000" dirty="0" smtClean="0"/>
              <a:t/>
            </a:r>
            <a:br>
              <a:rPr lang="en-US" sz="2000" dirty="0" smtClean="0"/>
            </a:br>
            <a:r>
              <a:rPr lang="mn-MN" sz="2000" dirty="0" smtClean="0"/>
              <a:t>Хаан банкны жилийн тайлан 2007-2013 УБ</a:t>
            </a:r>
            <a:r>
              <a:rPr lang="en-US" sz="2000" dirty="0" smtClean="0"/>
              <a:t/>
            </a:r>
            <a:br>
              <a:rPr lang="en-US" sz="2000" dirty="0" smtClean="0"/>
            </a:b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mn-MN" sz="6000" dirty="0" smtClean="0"/>
              <a:t>Бататгал шалгалт</a:t>
            </a:r>
            <a:endParaRPr lang="en-US" sz="6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mn-MN" sz="2800" dirty="0" smtClean="0"/>
              <a:t>Банкны үйл ажиллагааг явуулах хэлбэрээр нь </a:t>
            </a:r>
          </a:p>
          <a:p>
            <a:pPr marL="0" indent="0">
              <a:buNone/>
            </a:pPr>
            <a:r>
              <a:rPr lang="mn-MN" sz="2800" dirty="0" smtClean="0"/>
              <a:t>А. 2                      б. 3                  в. 4</a:t>
            </a:r>
          </a:p>
          <a:p>
            <a:pPr marL="0" indent="0">
              <a:buNone/>
            </a:pPr>
            <a:r>
              <a:rPr lang="mn-MN" sz="2800" dirty="0" smtClean="0"/>
              <a:t>2. Үүсгэн байгуулагдсан хэлбэрээр нь</a:t>
            </a:r>
          </a:p>
          <a:p>
            <a:pPr marL="0" indent="0">
              <a:buNone/>
            </a:pPr>
            <a:r>
              <a:rPr lang="mn-MN" sz="2800" dirty="0" smtClean="0"/>
              <a:t>    А. Хувьцаат төрөлжсөн </a:t>
            </a:r>
          </a:p>
          <a:p>
            <a:pPr marL="0" indent="0">
              <a:buNone/>
            </a:pPr>
            <a:r>
              <a:rPr lang="mn-MN" sz="2800" dirty="0" smtClean="0"/>
              <a:t>    Б. Хувьцаат хязгаарлагдмал</a:t>
            </a:r>
          </a:p>
          <a:p>
            <a:pPr marL="0" indent="0">
              <a:buNone/>
            </a:pPr>
            <a:r>
              <a:rPr lang="mn-MN" sz="2800" dirty="0" smtClean="0"/>
              <a:t>3. Арилжааны банк нь валютын нөөцтэй </a:t>
            </a:r>
          </a:p>
          <a:p>
            <a:pPr marL="0" indent="0">
              <a:buNone/>
            </a:pPr>
            <a:r>
              <a:rPr lang="mn-MN" sz="2800" dirty="0" smtClean="0"/>
              <a:t>     А. Үнэн          б. Худал </a:t>
            </a:r>
          </a:p>
          <a:p>
            <a:pPr marL="0" indent="0">
              <a:buNone/>
            </a:pPr>
            <a:r>
              <a:rPr lang="mn-MN" sz="2800" dirty="0" smtClean="0"/>
              <a:t>4. ЗГ-н хадгаламж......... </a:t>
            </a:r>
            <a:r>
              <a:rPr lang="mn-MN" sz="2800" dirty="0" smtClean="0"/>
              <a:t>талд </a:t>
            </a:r>
            <a:r>
              <a:rPr lang="mn-MN" sz="2800" dirty="0" smtClean="0"/>
              <a:t>байрлана</a:t>
            </a:r>
          </a:p>
          <a:p>
            <a:pPr marL="0" indent="0">
              <a:buNone/>
            </a:pPr>
            <a:r>
              <a:rPr lang="mn-MN" sz="2800" dirty="0" smtClean="0"/>
              <a:t>................</a:t>
            </a:r>
          </a:p>
          <a:p>
            <a:pPr marL="0" indent="0">
              <a:buNone/>
            </a:pPr>
            <a:r>
              <a:rPr lang="mn-MN" sz="2800" dirty="0" smtClean="0"/>
              <a:t>5. Арилжааны банкуудыг яагаад заавал төрөөс зохицуулдаг вэ?</a:t>
            </a:r>
          </a:p>
          <a:p>
            <a:pPr marL="0" indent="0">
              <a:buNone/>
            </a:pPr>
            <a:r>
              <a:rPr lang="mn-MN" sz="2800" dirty="0"/>
              <a:t> </a:t>
            </a:r>
            <a:r>
              <a:rPr lang="mn-MN" sz="2800" dirty="0" smtClean="0"/>
              <a:t>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mn-MN" dirty="0" smtClean="0"/>
              <a:t>1 а </a:t>
            </a:r>
          </a:p>
          <a:p>
            <a:pPr marL="0" indent="0">
              <a:buNone/>
            </a:pPr>
            <a:r>
              <a:rPr lang="mn-MN" dirty="0" smtClean="0"/>
              <a:t>2 б</a:t>
            </a:r>
          </a:p>
          <a:p>
            <a:pPr marL="0" indent="0">
              <a:buNone/>
            </a:pPr>
            <a:r>
              <a:rPr lang="mn-MN" dirty="0" smtClean="0"/>
              <a:t>3 б</a:t>
            </a:r>
          </a:p>
          <a:p>
            <a:pPr marL="0" indent="0">
              <a:buNone/>
            </a:pPr>
            <a:r>
              <a:rPr lang="mn-MN" dirty="0" smtClean="0"/>
              <a:t>4 пассив</a:t>
            </a:r>
          </a:p>
          <a:p>
            <a:pPr marL="0" indent="0">
              <a:buNone/>
            </a:pPr>
            <a:r>
              <a:rPr lang="mn-MN" dirty="0" smtClean="0"/>
              <a:t>5. Мөнгөний бодлогыг хэрэгжүүлэгч болдог учраас </a:t>
            </a:r>
            <a:endParaRPr lang="en-US" dirty="0"/>
          </a:p>
        </p:txBody>
      </p:sp>
    </p:spTree>
    <p:extLst>
      <p:ext uri="{BB962C8B-B14F-4D97-AF65-F5344CB8AC3E}">
        <p14:creationId xmlns:p14="http://schemas.microsoft.com/office/powerpoint/2010/main" xmlns="" val="4488573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1858</TotalTime>
  <Words>859</Words>
  <Application>Microsoft Office PowerPoint</Application>
  <PresentationFormat>On-screen Show (4:3)</PresentationFormat>
  <Paragraphs>211</Paragraphs>
  <Slides>32</Slides>
  <Notes>11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Oriel</vt:lpstr>
      <vt:lpstr>Монгол улсын арилжааны банкуудын  хөгжлийн  түвшин</vt:lpstr>
      <vt:lpstr>Агуулга:</vt:lpstr>
      <vt:lpstr>Зорилго </vt:lpstr>
      <vt:lpstr> Арилжааны банк гэж юу вэ?</vt:lpstr>
      <vt:lpstr> Монголын арилжааны банкны удирдлагын зохион байгуулалтын үлгэрчилсэн энгийн загвар</vt:lpstr>
      <vt:lpstr>Арилжааны банкны тайлан тэнцэл</vt:lpstr>
      <vt:lpstr> Банкны актив буюу хөрөнгө</vt:lpstr>
      <vt:lpstr>Банкны пассив буюу хөрөнгийн эх үүсвэр</vt:lpstr>
      <vt:lpstr> Арилжааны банкны орлогын бүтэц</vt:lpstr>
      <vt:lpstr> Арилжааны банкны орлогын эх үүсвэрүүд </vt:lpstr>
      <vt:lpstr>Банкны ашигт ажиллагаанд нөлөөлдөг хүчин зүйлс</vt:lpstr>
      <vt:lpstr>Арилжааны банкуудын нийт активийн хэмжээ </vt:lpstr>
      <vt:lpstr> Арилжааны банкууд </vt:lpstr>
      <vt:lpstr> Арилжааны банкууд </vt:lpstr>
      <vt:lpstr>Банкны салбарын хөрөнгө болон эх үүсвэрийн бүтэц</vt:lpstr>
      <vt:lpstr>Пассивынбайдал               Банкуудын нийт пассив 2014 оны эцэст 20.4 их наяд төгрөг болж, өмнөх сарынхаас 1.8 их наяд төгрөг буюу 9.5 хувь, өмнөх оны мөн үеийнхээс 0.9 их наяд төгрөг буюу 4.9 хувиар өссөн байна. Мөн 2014 оны ашиг 325.89 тэрбум төгрөг болж, өмнөх оны мөн үеэс 96.2 тэрбум төгрөг буюу 41.9 хувиар өссөн байна. </vt:lpstr>
      <vt:lpstr>Чанаргүй зээл: Нийт зээлийн өрийн үлдэгдэл / жил бүрийн 12-р сарын байдлаар /    </vt:lpstr>
      <vt:lpstr>Нийт зээл дэх хаан банкны зээлийн өрийн үлдэгдэл </vt:lpstr>
      <vt:lpstr>Нийт зээлд эзлэх чанаргүй зээлийн хувь :</vt:lpstr>
      <vt:lpstr>Хаан банкны  зээлийн шинжилгээ:  2013 онд хаан банк нь нийт 2’484853734 зээл олгосон бөгөөд үүний  : </vt:lpstr>
      <vt:lpstr>Зээлийн чанарын шинжилгээ :</vt:lpstr>
      <vt:lpstr>Slide 22</vt:lpstr>
      <vt:lpstr>Industrial and Commercial Bank of China  (ICBC ) </vt:lpstr>
      <vt:lpstr>Slide 24</vt:lpstr>
      <vt:lpstr>ХХБ болон ICBC банкны харьцуулалт</vt:lpstr>
      <vt:lpstr>Slide 26</vt:lpstr>
      <vt:lpstr>Slide 27</vt:lpstr>
      <vt:lpstr>Дүгнэлт </vt:lpstr>
      <vt:lpstr>Ашигласан материал : Дотоод эх үүсвэр  Балж  Г.  Мөнхдулам Д.  2006 он ,  “Банк санхүүгийн үндэс” УБ Банкны сургалтын төв  2008 он “Орчин үеийн банк, банкны үйл ажиллагаа”  УБ Гэрэлт-Од Ө. 2005 он  “Банкны зээлийн эрсдлийн удирдлага” УБ  Монгол банк- Судалгааны ажил 2007-2014 он УБ  Монгол улсын Банкны тухай хууль  Оюун Л. 2004 ,2007 ,2009 он  “Арилжааны банкны зээл, зээлийн шинжилгээ” УБ Оюун Л. 2006 он “Арилжааны банкны менежмент актив, пассивын ба тэдгээрийн хослосон удирдлага” ахисан түвшин УБ  Оюунцацрал З. 2006 он , “ Санхүүгийн байгууллагын эрсдлийн удирдлага”,УБ Хаан банкны жилийн тайлан 2007-2013 УБ </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Арилжааны банкууд</dc:title>
  <dc:creator>bataa</dc:creator>
  <cp:lastModifiedBy>User</cp:lastModifiedBy>
  <cp:revision>151</cp:revision>
  <dcterms:created xsi:type="dcterms:W3CDTF">2009-10-22T17:23:57Z</dcterms:created>
  <dcterms:modified xsi:type="dcterms:W3CDTF">2015-03-26T03:29:46Z</dcterms:modified>
</cp:coreProperties>
</file>