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sldIdLst>
    <p:sldId id="256" r:id="rId2"/>
    <p:sldId id="258" r:id="rId3"/>
    <p:sldId id="259" r:id="rId4"/>
    <p:sldId id="295" r:id="rId5"/>
    <p:sldId id="296" r:id="rId6"/>
    <p:sldId id="297" r:id="rId7"/>
    <p:sldId id="261" r:id="rId8"/>
    <p:sldId id="293" r:id="rId9"/>
    <p:sldId id="294" r:id="rId10"/>
    <p:sldId id="265" r:id="rId11"/>
    <p:sldId id="266" r:id="rId12"/>
    <p:sldId id="267" r:id="rId13"/>
    <p:sldId id="273" r:id="rId14"/>
    <p:sldId id="290" r:id="rId15"/>
    <p:sldId id="291" r:id="rId16"/>
    <p:sldId id="29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9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7A5977-F8E5-4EAF-B634-6BCF9F2FA7C8}" type="datetimeFigureOut">
              <a:rPr lang="en-US" smtClean="0"/>
              <a:pPr/>
              <a:t>3/27/2013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9C089B-357D-454E-85D0-20A5156814F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9C089B-357D-454E-85D0-20A5156814FE}"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BEC8387C-09A9-4D03-81DE-C592B4FA1C4C}" type="datetimeFigureOut">
              <a:rPr lang="en-US" smtClean="0"/>
              <a:pPr/>
              <a:t>3/27/2013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477DA8D6-EFCC-4253-B0C5-415F7266038F}"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EC8387C-09A9-4D03-81DE-C592B4FA1C4C}" type="datetimeFigureOut">
              <a:rPr lang="en-US" smtClean="0"/>
              <a:pPr/>
              <a:t>3/27/2013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77DA8D6-EFCC-4253-B0C5-415F7266038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EC8387C-09A9-4D03-81DE-C592B4FA1C4C}" type="datetimeFigureOut">
              <a:rPr lang="en-US" smtClean="0"/>
              <a:pPr/>
              <a:t>3/27/2013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77DA8D6-EFCC-4253-B0C5-415F7266038F}"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EC8387C-09A9-4D03-81DE-C592B4FA1C4C}" type="datetimeFigureOut">
              <a:rPr lang="en-US" smtClean="0"/>
              <a:pPr/>
              <a:t>3/27/2013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77DA8D6-EFCC-4253-B0C5-415F7266038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EC8387C-09A9-4D03-81DE-C592B4FA1C4C}" type="datetimeFigureOut">
              <a:rPr lang="en-US" smtClean="0"/>
              <a:pPr/>
              <a:t>3/27/2013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77DA8D6-EFCC-4253-B0C5-415F7266038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EC8387C-09A9-4D03-81DE-C592B4FA1C4C}" type="datetimeFigureOut">
              <a:rPr lang="en-US" smtClean="0"/>
              <a:pPr/>
              <a:t>3/27/2013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77DA8D6-EFCC-4253-B0C5-415F726603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BEC8387C-09A9-4D03-81DE-C592B4FA1C4C}" type="datetimeFigureOut">
              <a:rPr lang="en-US" smtClean="0"/>
              <a:pPr/>
              <a:t>3/27/2013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77DA8D6-EFCC-4253-B0C5-415F7266038F}"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EC8387C-09A9-4D03-81DE-C592B4FA1C4C}" type="datetimeFigureOut">
              <a:rPr lang="en-US" smtClean="0"/>
              <a:pPr/>
              <a:t>3/27/2013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77DA8D6-EFCC-4253-B0C5-415F7266038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EC8387C-09A9-4D03-81DE-C592B4FA1C4C}" type="datetimeFigureOut">
              <a:rPr lang="en-US" smtClean="0"/>
              <a:pPr/>
              <a:t>3/27/2013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77DA8D6-EFCC-4253-B0C5-415F7266038F}"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EC8387C-09A9-4D03-81DE-C592B4FA1C4C}" type="datetimeFigureOut">
              <a:rPr lang="en-US" smtClean="0"/>
              <a:pPr/>
              <a:t>3/27/2013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77DA8D6-EFCC-4253-B0C5-415F7266038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EC8387C-09A9-4D03-81DE-C592B4FA1C4C}" type="datetimeFigureOut">
              <a:rPr lang="en-US" smtClean="0"/>
              <a:pPr/>
              <a:t>3/27/2013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77DA8D6-EFCC-4253-B0C5-415F7266038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EC8387C-09A9-4D03-81DE-C592B4FA1C4C}" type="datetimeFigureOut">
              <a:rPr lang="en-US" smtClean="0"/>
              <a:pPr/>
              <a:t>3/27/2013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77DA8D6-EFCC-4253-B0C5-415F7266038F}"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6800" y="609600"/>
            <a:ext cx="7315200" cy="5486400"/>
          </a:xfrm>
        </p:spPr>
        <p:txBody>
          <a:bodyPr/>
          <a:lstStyle/>
          <a:p>
            <a:pPr>
              <a:spcBef>
                <a:spcPts val="0"/>
              </a:spcBef>
              <a:defRPr/>
            </a:pPr>
            <a:endPar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a:p>
            <a:pPr>
              <a:spcBef>
                <a:spcPts val="0"/>
              </a:spcBef>
              <a:defRPr/>
            </a:pPr>
            <a:endPar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a:p>
            <a:pPr>
              <a:spcBef>
                <a:spcPts val="0"/>
              </a:spcBef>
              <a:defRPr/>
            </a:pPr>
            <a:endPar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a:p>
            <a:pPr>
              <a:spcBef>
                <a:spcPts val="0"/>
              </a:spcBef>
              <a:defRPr/>
            </a:pPr>
            <a:endParaRPr lang="mn-MN" sz="2800" b="1" dirty="0" smtClean="0">
              <a:ln w="1905"/>
              <a:solidFill>
                <a:schemeClr val="bg2">
                  <a:lumMod val="50000"/>
                </a:schemeClr>
              </a:solidFill>
              <a:effectLst>
                <a:innerShdw blurRad="69850" dist="43180" dir="5400000">
                  <a:srgbClr val="000000">
                    <a:alpha val="65000"/>
                  </a:srgbClr>
                </a:innerShdw>
              </a:effectLst>
              <a:latin typeface="Times New Roman" pitchFamily="18" charset="0"/>
              <a:cs typeface="Times New Roman" pitchFamily="18" charset="0"/>
            </a:endParaRPr>
          </a:p>
          <a:p>
            <a:pPr>
              <a:spcBef>
                <a:spcPts val="0"/>
              </a:spcBef>
              <a:defRPr/>
            </a:pPr>
            <a:endParaRPr lang="mn-MN" sz="2800" b="1" dirty="0" smtClean="0">
              <a:ln w="1905"/>
              <a:solidFill>
                <a:schemeClr val="bg2">
                  <a:lumMod val="50000"/>
                </a:schemeClr>
              </a:solidFill>
              <a:effectLst>
                <a:innerShdw blurRad="69850" dist="43180" dir="5400000">
                  <a:srgbClr val="000000">
                    <a:alpha val="65000"/>
                  </a:srgbClr>
                </a:innerShdw>
              </a:effectLst>
              <a:latin typeface="Times New Roman" pitchFamily="18" charset="0"/>
              <a:cs typeface="Times New Roman" pitchFamily="18" charset="0"/>
            </a:endParaRPr>
          </a:p>
          <a:p>
            <a:pPr>
              <a:spcBef>
                <a:spcPts val="0"/>
              </a:spcBef>
              <a:defRPr/>
            </a:pPr>
            <a:r>
              <a:rPr lang="mn-MN" sz="2800" b="1" dirty="0" smtClean="0">
                <a:ln w="1905"/>
                <a:solidFill>
                  <a:schemeClr val="bg2">
                    <a:lumMod val="50000"/>
                  </a:schemeClr>
                </a:solidFill>
                <a:effectLst>
                  <a:innerShdw blurRad="69850" dist="43180" dir="5400000">
                    <a:srgbClr val="000000">
                      <a:alpha val="65000"/>
                    </a:srgbClr>
                  </a:innerShdw>
                </a:effectLst>
                <a:latin typeface="Times New Roman" pitchFamily="18" charset="0"/>
                <a:cs typeface="Times New Roman" pitchFamily="18" charset="0"/>
              </a:rPr>
              <a:t>Хас </a:t>
            </a:r>
            <a:r>
              <a:rPr lang="mn-MN" sz="2800" b="1" dirty="0" smtClean="0">
                <a:ln w="1905"/>
                <a:solidFill>
                  <a:schemeClr val="accent2">
                    <a:lumMod val="75000"/>
                  </a:schemeClr>
                </a:solidFill>
                <a:effectLst>
                  <a:innerShdw blurRad="69850" dist="43180" dir="5400000">
                    <a:srgbClr val="000000">
                      <a:alpha val="65000"/>
                    </a:srgbClr>
                  </a:innerShdw>
                </a:effectLst>
                <a:latin typeface="Times New Roman" pitchFamily="18" charset="0"/>
                <a:cs typeface="Times New Roman" pitchFamily="18" charset="0"/>
              </a:rPr>
              <a:t>Банкны 03 ТТ дээр хийсэн үйлдвэрлэлийн  дадлагын тайлан </a:t>
            </a:r>
          </a:p>
          <a:p>
            <a:pPr>
              <a:spcBef>
                <a:spcPts val="0"/>
              </a:spcBef>
              <a:defRPr/>
            </a:pPr>
            <a:endParaRPr lang="mn-MN" sz="2800" b="1" dirty="0" smtClean="0">
              <a:ln w="1905"/>
              <a:solidFill>
                <a:schemeClr val="accent2">
                  <a:lumMod val="75000"/>
                </a:schemeClr>
              </a:solidFill>
              <a:effectLst>
                <a:innerShdw blurRad="69850" dist="43180" dir="5400000">
                  <a:srgbClr val="000000">
                    <a:alpha val="65000"/>
                  </a:srgbClr>
                </a:innerShdw>
              </a:effectLst>
              <a:latin typeface="Times New Roman" pitchFamily="18" charset="0"/>
              <a:cs typeface="Times New Roman" pitchFamily="18" charset="0"/>
            </a:endParaRPr>
          </a:p>
          <a:p>
            <a:pPr fontAlgn="auto">
              <a:spcBef>
                <a:spcPts val="0"/>
              </a:spcBef>
              <a:spcAft>
                <a:spcPts val="0"/>
              </a:spcAft>
              <a:defRPr/>
            </a:pPr>
            <a:r>
              <a:rPr lang="mn-MN" sz="2800" b="1" dirty="0" smtClean="0">
                <a:ln w="1905"/>
                <a:solidFill>
                  <a:schemeClr val="accent2">
                    <a:lumMod val="75000"/>
                  </a:schemeClr>
                </a:solidFill>
                <a:effectLst>
                  <a:innerShdw blurRad="69850" dist="43180" dir="5400000">
                    <a:srgbClr val="000000">
                      <a:alpha val="65000"/>
                    </a:srgbClr>
                  </a:innerShdw>
                </a:effectLst>
                <a:latin typeface="Times New Roman" pitchFamily="18" charset="0"/>
                <a:cs typeface="Times New Roman" pitchFamily="18" charset="0"/>
              </a:rPr>
              <a:t>Гүйцэтгэсэн:  БУ Банк санхүү-4 Е.Самат </a:t>
            </a:r>
          </a:p>
          <a:p>
            <a:pPr fontAlgn="auto">
              <a:spcBef>
                <a:spcPts val="0"/>
              </a:spcBef>
              <a:spcAft>
                <a:spcPts val="0"/>
              </a:spcAft>
              <a:defRPr/>
            </a:pPr>
            <a:r>
              <a:rPr lang="mn-MN" sz="2800" b="1" dirty="0" smtClean="0">
                <a:ln w="1905"/>
                <a:solidFill>
                  <a:schemeClr val="accent2">
                    <a:lumMod val="75000"/>
                  </a:schemeClr>
                </a:solidFill>
                <a:effectLst>
                  <a:innerShdw blurRad="69850" dist="43180" dir="5400000">
                    <a:srgbClr val="000000">
                      <a:alpha val="65000"/>
                    </a:srgbClr>
                  </a:innerShdw>
                </a:effectLst>
                <a:latin typeface="Times New Roman" pitchFamily="18" charset="0"/>
                <a:cs typeface="Times New Roman" pitchFamily="18" charset="0"/>
              </a:rPr>
              <a:t>Удирдагчийн нэр: Борлуулалтын менежер А.Батсүх </a:t>
            </a:r>
          </a:p>
          <a:p>
            <a:endParaRPr lang="en-US" dirty="0"/>
          </a:p>
        </p:txBody>
      </p:sp>
      <p:pic>
        <p:nvPicPr>
          <p:cNvPr id="4" name="Picture 3" descr="xacbank-logo.png"/>
          <p:cNvPicPr/>
          <p:nvPr/>
        </p:nvPicPr>
        <p:blipFill>
          <a:blip r:embed="rId2"/>
          <a:srcRect b="31033"/>
          <a:stretch>
            <a:fillRect/>
          </a:stretch>
        </p:blipFill>
        <p:spPr bwMode="auto">
          <a:xfrm>
            <a:off x="1295400" y="762000"/>
            <a:ext cx="69342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381000"/>
            <a:ext cx="7406640" cy="5867400"/>
          </a:xfrm>
        </p:spPr>
        <p:txBody>
          <a:bodyPr/>
          <a:lstStyle/>
          <a:p>
            <a:pPr algn="ctr"/>
            <a:r>
              <a:rPr lang="mn-MN" sz="3200" dirty="0" smtClean="0">
                <a:solidFill>
                  <a:schemeClr val="tx1"/>
                </a:solidFill>
                <a:latin typeface="Times New Roman" pitchFamily="18" charset="0"/>
                <a:cs typeface="Times New Roman" pitchFamily="18" charset="0"/>
              </a:rPr>
              <a:t>Оршил</a:t>
            </a:r>
            <a:endParaRPr lang="en-US" sz="3200" dirty="0" smtClean="0">
              <a:solidFill>
                <a:schemeClr val="tx1"/>
              </a:solidFill>
              <a:latin typeface="Times New Roman" pitchFamily="18" charset="0"/>
              <a:cs typeface="Times New Roman" pitchFamily="18" charset="0"/>
            </a:endParaRPr>
          </a:p>
          <a:p>
            <a:pPr algn="just"/>
            <a:r>
              <a:rPr lang="mn-MN" dirty="0" smtClean="0">
                <a:solidFill>
                  <a:schemeClr val="tx1"/>
                </a:solidFill>
                <a:latin typeface="Times New Roman" pitchFamily="18" charset="0"/>
                <a:cs typeface="Times New Roman" pitchFamily="18" charset="0"/>
              </a:rPr>
              <a:t> 	</a:t>
            </a:r>
            <a:r>
              <a:rPr lang="mn-MN" sz="2800" dirty="0" smtClean="0">
                <a:solidFill>
                  <a:schemeClr val="tx1"/>
                </a:solidFill>
                <a:latin typeface="Times New Roman" pitchFamily="18" charset="0"/>
                <a:cs typeface="Times New Roman" pitchFamily="18" charset="0"/>
              </a:rPr>
              <a:t>МУИСУБСургуулийн эдийн засгийн 4-р курсын оюутан Ербол овогтой Самат миний бие Чингэлтэй дүүргийн ХасБанканд  үйлдвэрлэлийн дадлагаа амжилттай хийж гүйцэтгэлээ. </a:t>
            </a:r>
            <a:endParaRPr lang="en-US" sz="2800" dirty="0" smtClean="0">
              <a:solidFill>
                <a:schemeClr val="tx1"/>
              </a:solidFill>
              <a:latin typeface="Times New Roman" pitchFamily="18" charset="0"/>
              <a:cs typeface="Times New Roman" pitchFamily="18" charset="0"/>
            </a:endParaRPr>
          </a:p>
          <a:p>
            <a:pPr algn="just"/>
            <a:r>
              <a:rPr lang="mn-MN" sz="2800" dirty="0" smtClean="0">
                <a:solidFill>
                  <a:schemeClr val="tx1"/>
                </a:solidFill>
                <a:latin typeface="Times New Roman" pitchFamily="18" charset="0"/>
                <a:cs typeface="Times New Roman" pitchFamily="18" charset="0"/>
              </a:rPr>
              <a:t>Үйлдвэрлэлийн дадлага хийж гүйцэтгэх явцад Хас банкны үйл ажиллагаа болон маркетинг менежмэнт, дотоод аудитын үйл ажиллагаа, зээл түүний олголт болон эргэн төлүүлэх үйл ажиллагааг танилцах дадлагын хүрээнээс илүү ихээр мэдэж авахыг зорьлоо.</a:t>
            </a:r>
            <a:endParaRPr lang="en-US" sz="2800" dirty="0" smtClean="0">
              <a:solidFill>
                <a:schemeClr val="tx1"/>
              </a:solidFill>
              <a:latin typeface="Times New Roman" pitchFamily="18" charset="0"/>
              <a:cs typeface="Times New Roman" pitchFamily="18" charset="0"/>
            </a:endParaRPr>
          </a:p>
          <a:p>
            <a:endParaRPr lang="en-US"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381000"/>
            <a:ext cx="7406640" cy="5867400"/>
          </a:xfrm>
        </p:spPr>
        <p:txBody>
          <a:bodyPr/>
          <a:lstStyle/>
          <a:p>
            <a:endParaRPr lang="en-US" dirty="0"/>
          </a:p>
        </p:txBody>
      </p:sp>
      <p:pic>
        <p:nvPicPr>
          <p:cNvPr id="4" name="Picture 3"/>
          <p:cNvPicPr/>
          <p:nvPr/>
        </p:nvPicPr>
        <p:blipFill>
          <a:blip r:embed="rId2"/>
          <a:srcRect/>
          <a:stretch>
            <a:fillRect/>
          </a:stretch>
        </p:blipFill>
        <p:spPr bwMode="auto">
          <a:xfrm>
            <a:off x="1511216" y="371475"/>
            <a:ext cx="7099383" cy="6115050"/>
          </a:xfrm>
          <a:prstGeom prst="rect">
            <a:avLst/>
          </a:prstGeom>
          <a:noFill/>
          <a:ln w="9525" cmpd="sng">
            <a:solidFill>
              <a:srgbClr val="000000"/>
            </a:solid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2514600"/>
            <a:ext cx="7406640" cy="1676400"/>
          </a:xfrm>
        </p:spPr>
        <p:txBody>
          <a:bodyPr>
            <a:normAutofit/>
          </a:bodyPr>
          <a:lstStyle/>
          <a:p>
            <a:r>
              <a:rPr lang="mn-MN" sz="5400" dirty="0" smtClean="0">
                <a:latin typeface="Times New Roman" pitchFamily="18" charset="0"/>
                <a:cs typeface="Times New Roman" pitchFamily="18" charset="0"/>
              </a:rPr>
              <a:t>Банкны үйл ажиллагаа </a:t>
            </a:r>
            <a:endParaRPr lang="en-US" sz="5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381000"/>
            <a:ext cx="7406640" cy="5867400"/>
          </a:xfrm>
        </p:spPr>
        <p:txBody>
          <a:bodyPr/>
          <a:lstStyle/>
          <a:p>
            <a:pPr algn="ctr"/>
            <a:r>
              <a:rPr lang="mn-MN" sz="4000" dirty="0" smtClean="0">
                <a:solidFill>
                  <a:schemeClr val="tx1"/>
                </a:solidFill>
                <a:latin typeface="Times New Roman" pitchFamily="18" charset="0"/>
                <a:cs typeface="Times New Roman" pitchFamily="18" charset="0"/>
              </a:rPr>
              <a:t>Хас банкны 03 ТТ-н товч танилцуулга </a:t>
            </a:r>
          </a:p>
          <a:p>
            <a:pPr algn="just"/>
            <a:r>
              <a:rPr lang="mn-MN" sz="3600" dirty="0" smtClean="0">
                <a:solidFill>
                  <a:schemeClr val="tx1"/>
                </a:solidFill>
                <a:latin typeface="Times New Roman" pitchFamily="18" charset="0"/>
                <a:cs typeface="Times New Roman" pitchFamily="18" charset="0"/>
              </a:rPr>
              <a:t>Хас банкны 03  ТТ-н танилцуулга</a:t>
            </a:r>
            <a:r>
              <a:rPr lang="en-US" sz="3600" dirty="0" smtClean="0">
                <a:solidFill>
                  <a:schemeClr val="tx1"/>
                </a:solidFill>
                <a:latin typeface="Times New Roman" pitchFamily="18" charset="0"/>
                <a:cs typeface="Times New Roman" pitchFamily="18" charset="0"/>
              </a:rPr>
              <a:t/>
            </a:r>
            <a:br>
              <a:rPr lang="en-US" sz="3600" dirty="0" smtClean="0">
                <a:solidFill>
                  <a:schemeClr val="tx1"/>
                </a:solidFill>
                <a:latin typeface="Times New Roman" pitchFamily="18" charset="0"/>
                <a:cs typeface="Times New Roman" pitchFamily="18" charset="0"/>
              </a:rPr>
            </a:br>
            <a:r>
              <a:rPr lang="mn-MN" sz="3600" dirty="0" smtClean="0">
                <a:solidFill>
                  <a:schemeClr val="tx1"/>
                </a:solidFill>
                <a:latin typeface="Times New Roman" pitchFamily="18" charset="0"/>
                <a:cs typeface="Times New Roman" pitchFamily="18" charset="0"/>
              </a:rPr>
              <a:t>Анх  Хас  банкны 03 тооцооны төв нь 2007 .04.20 -ны өдрөөс эхлэн харилцагчдад банкны үйлчилгээг түргэн шуурхай үзүүлэх, бүтээгдэхүүн үйлчилгээг харилцагчдад илүү ойр байлгах</a:t>
            </a:r>
            <a:endParaRPr lang="en-US" sz="36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1752600"/>
            <a:ext cx="7406640" cy="4495800"/>
          </a:xfrm>
        </p:spPr>
        <p:txBody>
          <a:bodyPr>
            <a:normAutofit/>
          </a:bodyPr>
          <a:lstStyle/>
          <a:p>
            <a:pPr algn="just"/>
            <a:r>
              <a:rPr lang="mn-MN" sz="3600" dirty="0" smtClean="0">
                <a:solidFill>
                  <a:schemeClr val="tx1"/>
                </a:solidFill>
                <a:latin typeface="Times New Roman" pitchFamily="18" charset="0"/>
                <a:cs typeface="Times New Roman" pitchFamily="18" charset="0"/>
              </a:rPr>
              <a:t>мөн ачааллыг бууруулах зорилгоор үйлчилгээг төрөлжүүлж эхэлсэн байна. одоогоор 23  ажилтантай  үйл ажиллагаагаа явуулж байна.</a:t>
            </a:r>
            <a:endParaRPr lang="en-US" sz="3600"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228600"/>
            <a:ext cx="7848600" cy="6248400"/>
          </a:xfrm>
        </p:spPr>
        <p:txBody>
          <a:bodyPr/>
          <a:lstStyle/>
          <a:p>
            <a:endParaRPr lang="en-US" dirty="0" smtClean="0">
              <a:latin typeface="Times New Roman" pitchFamily="18" charset="0"/>
              <a:cs typeface="Times New Roman" pitchFamily="18" charset="0"/>
            </a:endParaRPr>
          </a:p>
          <a:p>
            <a:r>
              <a:rPr lang="mn-MN" b="1" u="sng" dirty="0" smtClean="0"/>
              <a:t>Банкны орлогын шинжилгээ</a:t>
            </a:r>
            <a:endParaRPr lang="en-US" dirty="0" smtClean="0"/>
          </a:p>
          <a:p>
            <a:endParaRPr lang="en-US" dirty="0"/>
          </a:p>
        </p:txBody>
      </p:sp>
      <p:pic>
        <p:nvPicPr>
          <p:cNvPr id="1026" name="Picture 2"/>
          <p:cNvPicPr>
            <a:picLocks noChangeAspect="1" noChangeArrowheads="1"/>
          </p:cNvPicPr>
          <p:nvPr/>
        </p:nvPicPr>
        <p:blipFill>
          <a:blip r:embed="rId2"/>
          <a:srcRect/>
          <a:stretch>
            <a:fillRect/>
          </a:stretch>
        </p:blipFill>
        <p:spPr bwMode="auto">
          <a:xfrm>
            <a:off x="1066800" y="1752600"/>
            <a:ext cx="7696200" cy="4495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457200"/>
            <a:ext cx="7406640" cy="5867400"/>
          </a:xfrm>
        </p:spPr>
        <p:txBody>
          <a:bodyPr/>
          <a:lstStyle/>
          <a:p>
            <a:endParaRPr lang="en-US" dirty="0"/>
          </a:p>
        </p:txBody>
      </p:sp>
      <p:pic>
        <p:nvPicPr>
          <p:cNvPr id="2050" name="Picture 2"/>
          <p:cNvPicPr>
            <a:picLocks noChangeAspect="1" noChangeArrowheads="1"/>
          </p:cNvPicPr>
          <p:nvPr/>
        </p:nvPicPr>
        <p:blipFill>
          <a:blip r:embed="rId2"/>
          <a:srcRect/>
          <a:stretch>
            <a:fillRect/>
          </a:stretch>
        </p:blipFill>
        <p:spPr bwMode="auto">
          <a:xfrm>
            <a:off x="1447800" y="533400"/>
            <a:ext cx="6934199" cy="5334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533400"/>
            <a:ext cx="7406640" cy="5791200"/>
          </a:xfrm>
        </p:spPr>
        <p:txBody>
          <a:bodyPr>
            <a:normAutofit lnSpcReduction="10000"/>
          </a:bodyPr>
          <a:lstStyle/>
          <a:p>
            <a:pPr algn="just"/>
            <a:r>
              <a:rPr lang="ms-MY" sz="4000" dirty="0" smtClean="0">
                <a:solidFill>
                  <a:schemeClr val="tx1"/>
                </a:solidFill>
                <a:latin typeface="Times New Roman" pitchFamily="18" charset="0"/>
                <a:cs typeface="Times New Roman" pitchFamily="18" charset="0"/>
              </a:rPr>
              <a:t>Банкны орлогын дийлэнх хэсгийг хүүгийн</a:t>
            </a:r>
            <a:r>
              <a:rPr lang="mn-MN" sz="4000" dirty="0" smtClean="0">
                <a:solidFill>
                  <a:schemeClr val="tx1"/>
                </a:solidFill>
                <a:latin typeface="Times New Roman" pitchFamily="18" charset="0"/>
                <a:cs typeface="Times New Roman" pitchFamily="18" charset="0"/>
              </a:rPr>
              <a:t> бус</a:t>
            </a:r>
            <a:r>
              <a:rPr lang="ms-MY" sz="4000" dirty="0" smtClean="0">
                <a:solidFill>
                  <a:schemeClr val="tx1"/>
                </a:solidFill>
                <a:latin typeface="Times New Roman" pitchFamily="18" charset="0"/>
                <a:cs typeface="Times New Roman" pitchFamily="18" charset="0"/>
              </a:rPr>
              <a:t> орлого эзэлж байна. Хүүгийн</a:t>
            </a:r>
            <a:r>
              <a:rPr lang="mn-MN" sz="4000" dirty="0" smtClean="0">
                <a:solidFill>
                  <a:schemeClr val="tx1"/>
                </a:solidFill>
                <a:latin typeface="Times New Roman" pitchFamily="18" charset="0"/>
                <a:cs typeface="Times New Roman" pitchFamily="18" charset="0"/>
              </a:rPr>
              <a:t> бус</a:t>
            </a:r>
            <a:r>
              <a:rPr lang="ms-MY" sz="4000" dirty="0" smtClean="0">
                <a:solidFill>
                  <a:schemeClr val="tx1"/>
                </a:solidFill>
                <a:latin typeface="Times New Roman" pitchFamily="18" charset="0"/>
                <a:cs typeface="Times New Roman" pitchFamily="18" charset="0"/>
              </a:rPr>
              <a:t> орлого нь </a:t>
            </a:r>
            <a:r>
              <a:rPr lang="mn-MN" sz="4000" dirty="0" smtClean="0">
                <a:solidFill>
                  <a:schemeClr val="tx1"/>
                </a:solidFill>
                <a:latin typeface="Times New Roman" pitchFamily="18" charset="0"/>
                <a:cs typeface="Times New Roman" pitchFamily="18" charset="0"/>
              </a:rPr>
              <a:t>58% бол хүүгийн орлого нь 42%-ийг эзэлж байна. Үүнээс харвал тайлант  он 18%</a:t>
            </a:r>
            <a:r>
              <a:rPr lang="ms-MY" sz="4000" dirty="0" smtClean="0">
                <a:solidFill>
                  <a:schemeClr val="tx1"/>
                </a:solidFill>
                <a:latin typeface="Times New Roman" pitchFamily="18" charset="0"/>
                <a:cs typeface="Times New Roman" pitchFamily="18" charset="0"/>
              </a:rPr>
              <a:t> -ий</a:t>
            </a:r>
            <a:r>
              <a:rPr lang="mn-MN" sz="4000" dirty="0" smtClean="0">
                <a:solidFill>
                  <a:schemeClr val="tx1"/>
                </a:solidFill>
                <a:latin typeface="Times New Roman" pitchFamily="18" charset="0"/>
                <a:cs typeface="Times New Roman" pitchFamily="18" charset="0"/>
              </a:rPr>
              <a:t>н</a:t>
            </a:r>
            <a:r>
              <a:rPr lang="ms-MY" sz="4000" dirty="0" smtClean="0">
                <a:solidFill>
                  <a:schemeClr val="tx1"/>
                </a:solidFill>
                <a:latin typeface="Times New Roman" pitchFamily="18" charset="0"/>
                <a:cs typeface="Times New Roman" pitchFamily="18" charset="0"/>
              </a:rPr>
              <a:t> өсөлттэй гарсан байна. Энэ нь банкны үндсэн үйл ажиллагаа сайн явагдаж байгааг харуулж байна</a:t>
            </a:r>
            <a:endParaRPr lang="en-US" sz="4000" dirty="0" smtClean="0">
              <a:solidFill>
                <a:schemeClr val="tx1"/>
              </a:solidFill>
              <a:latin typeface="Times New Roman" pitchFamily="18" charset="0"/>
              <a:cs typeface="Times New Roman" pitchFamily="18" charset="0"/>
            </a:endParaRPr>
          </a:p>
          <a:p>
            <a:pPr algn="just"/>
            <a:endParaRPr lang="en-US"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2286000"/>
            <a:ext cx="7406640" cy="3581400"/>
          </a:xfrm>
        </p:spPr>
        <p:txBody>
          <a:bodyPr>
            <a:normAutofit/>
          </a:bodyPr>
          <a:lstStyle/>
          <a:p>
            <a:pPr algn="ctr"/>
            <a:r>
              <a:rPr lang="mn-MN" sz="4400" dirty="0" smtClean="0">
                <a:latin typeface="Times New Roman" pitchFamily="18" charset="0"/>
                <a:cs typeface="Times New Roman" pitchFamily="18" charset="0"/>
              </a:rPr>
              <a:t>Хас банкны ЗЭЭЛИЙН ШИНЖИЛГЭЭ</a:t>
            </a:r>
            <a:endParaRPr lang="en-US" sz="4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838200"/>
            <a:ext cx="7406640" cy="4876800"/>
          </a:xfrm>
        </p:spPr>
        <p:txBody>
          <a:bodyPr>
            <a:noAutofit/>
          </a:bodyPr>
          <a:lstStyle/>
          <a:p>
            <a:r>
              <a:rPr lang="mn-MN" sz="2000" dirty="0" smtClean="0">
                <a:latin typeface="Times New Roman" pitchFamily="18" charset="0"/>
                <a:cs typeface="Times New Roman" pitchFamily="18" charset="0"/>
              </a:rPr>
              <a:t>1 Хас банкны зээл олгох процес </a:t>
            </a:r>
            <a:endParaRPr lang="en-US" sz="2000"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ñàíõ</a:t>
            </a:r>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ãèéíõàðüöààíûøèíæèëãýýçýðýã</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íäýñëýíçýýëèéíäýëãýðýíã¿éñàíàëûãáîëîâñðóóëàõáà</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Çýýëîëãîõïðîöåññ</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Өргөдөл </a:t>
            </a:r>
            <a:endParaRPr lang="en-US" sz="2000"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Зýýëèéíàæèëòàíóðüä</a:t>
            </a:r>
            <a:r>
              <a:rPr lang="mn-MN" sz="2000" dirty="0" smtClean="0">
                <a:latin typeface="Times New Roman" pitchFamily="18" charset="0"/>
                <a:cs typeface="Times New Roman" pitchFamily="18" charset="0"/>
              </a:rPr>
              <a:t>ч</a:t>
            </a:r>
            <a:r>
              <a:rPr lang="en-US" sz="2000" dirty="0" err="1" smtClean="0">
                <a:latin typeface="Times New Roman" pitchFamily="18" charset="0"/>
                <a:cs typeface="Times New Roman" pitchFamily="18" charset="0"/>
              </a:rPr>
              <a:t>èëñàíÿðèëöëàãààðòóõàéí</a:t>
            </a:r>
            <a:r>
              <a:rPr lang="en-US" sz="2000" dirty="0" smtClean="0">
                <a:latin typeface="Times New Roman" pitchFamily="18" charset="0"/>
                <a:cs typeface="Times New Roman" pitchFamily="18" charset="0"/>
              </a:rPr>
              <a:t> º</a:t>
            </a:r>
            <a:r>
              <a:rPr lang="en-US" sz="2000" dirty="0" err="1" smtClean="0">
                <a:latin typeface="Times New Roman" pitchFamily="18" charset="0"/>
                <a:cs typeface="Times New Roman" pitchFamily="18" charset="0"/>
              </a:rPr>
              <a:t>ðãºäºëãàðãàг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íüáîëîìæèò</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éë÷ë</a:t>
            </a:r>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ëýã</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ýñýõ</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áàíêíûòàâüæáóéøààðäëàãóóäûãõàíãàæáàéãààýñýõèéãòîäîðõîéëíî</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Àëüíýãøààðäëàãûãõàíãàõã¿éáîëçýýëèéíýäèéíçàñàãòóã</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éë÷ë</a:t>
            </a:r>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ëýã÷èäçýýëýýöààøèä</a:t>
            </a:r>
            <a:r>
              <a:rPr lang="en-US" sz="2000" dirty="0" smtClean="0">
                <a:latin typeface="Times New Roman" pitchFamily="18" charset="0"/>
                <a:cs typeface="Times New Roman" pitchFamily="18" charset="0"/>
              </a:rPr>
              <a:t> õºº</a:t>
            </a:r>
            <a:r>
              <a:rPr lang="en-US" sz="2000" dirty="0" err="1" smtClean="0">
                <a:latin typeface="Times New Roman" pitchFamily="18" charset="0"/>
                <a:cs typeface="Times New Roman" pitchFamily="18" charset="0"/>
              </a:rPr>
              <a:t>öºëäºõã¿éáàéхûãçºâëºõ</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ðýãòýé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Ýíýõ</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óðüä÷èëñàíÿðèëöëàãûí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åýðòóõàéíêоìïàíè</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áàéãóóëëàãûíçàõèðàë</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ýçýìøèã÷òýéáèå÷ëýíóóëçàæ</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êоìïàíèéáèçíåñèéí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éëàæèëëàãàà</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çýýëèéíçîðèóëàëò</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ýíýíüáàíêíûáîäëîãî</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æóðàìäíèéöýõýñýõçýðýãàñóóäëààðìýäýýëýëàâíà</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381000"/>
            <a:ext cx="7406640" cy="6172200"/>
          </a:xfrm>
        </p:spPr>
        <p:txBody>
          <a:bodyPr>
            <a:normAutofit fontScale="92500" lnSpcReduction="20000"/>
          </a:bodyPr>
          <a:lstStyle/>
          <a:p>
            <a:r>
              <a:rPr lang="en-US" dirty="0" err="1" smtClean="0">
                <a:latin typeface="Times New Roman" pitchFamily="18" charset="0"/>
                <a:cs typeface="Times New Roman" pitchFamily="18" charset="0"/>
              </a:rPr>
              <a:t>Орон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Сууцны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Зээл</a:t>
            </a:r>
            <a:endParaRPr lang="en-US" dirty="0" smtClean="0">
              <a:latin typeface="Times New Roman" pitchFamily="18" charset="0"/>
              <a:cs typeface="Times New Roman" pitchFamily="18" charset="0"/>
            </a:endParaRPr>
          </a:p>
          <a:p>
            <a:r>
              <a:rPr lang="en-US" dirty="0" err="1" smtClean="0">
                <a:latin typeface="Times New Roman" pitchFamily="18" charset="0"/>
                <a:cs typeface="Times New Roman" pitchFamily="18" charset="0"/>
              </a:rPr>
              <a:t>Таньд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өөрийн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гэсэн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сууцтай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эсвэл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өөрийн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мөрөөдлийн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сууц</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хашаа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байшингаа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хэрэгцээ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байгаа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гэдэгт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эргэлзэхгүй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байна.Бид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энэ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хүсэл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мөрөөдлийг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биелэл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болгох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сууц</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эсхүл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зээлийг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санал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болгож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байна.Манай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Банкны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сууцны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зээлийн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төвийн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мэргэшсэн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ажилтнууд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хэрэгцээ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шаардлагад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нийцсэн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зээлийг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богино</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хугацаанд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шийдвэрлэж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өгөхөөс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гадна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зөвлөгөө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үйлчилнэ</a:t>
            </a:r>
            <a:r>
              <a:rPr lang="en-US" dirty="0" smtClean="0">
                <a:latin typeface="Times New Roman" pitchFamily="18" charset="0"/>
                <a:cs typeface="Times New Roman" pitchFamily="18" charset="0"/>
              </a:rPr>
              <a:t>.</a:t>
            </a:r>
          </a:p>
          <a:p>
            <a:r>
              <a:rPr lang="en-US" dirty="0" err="1" smtClean="0">
                <a:latin typeface="Times New Roman" pitchFamily="18" charset="0"/>
                <a:cs typeface="Times New Roman" pitchFamily="18" charset="0"/>
              </a:rPr>
              <a:t>Давуу</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талууд</a:t>
            </a:r>
            <a:r>
              <a:rPr lang="en-US" dirty="0" smtClean="0">
                <a:latin typeface="Times New Roman" pitchFamily="18" charset="0"/>
                <a:cs typeface="Times New Roman" pitchFamily="18" charset="0"/>
              </a:rPr>
              <a:t>:</a:t>
            </a:r>
          </a:p>
          <a:p>
            <a:r>
              <a:rPr lang="mn-MN"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Бусад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банк</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санхүүгийн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байгууллагын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санал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болгож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сууцны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зээлтэй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харьцуулахад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зээлийн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хугацаа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хамгийн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урт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буюу</a:t>
            </a:r>
            <a:r>
              <a:rPr lang="en-US" dirty="0" smtClean="0">
                <a:latin typeface="Times New Roman" pitchFamily="18" charset="0"/>
                <a:cs typeface="Times New Roman" pitchFamily="18" charset="0"/>
              </a:rPr>
              <a:t> 20 </a:t>
            </a:r>
            <a:r>
              <a:rPr lang="en-US" dirty="0" err="1" smtClean="0">
                <a:latin typeface="Times New Roman" pitchFamily="18" charset="0"/>
                <a:cs typeface="Times New Roman" pitchFamily="18" charset="0"/>
              </a:rPr>
              <a:t>жил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байдаг.Хүүчин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шинээр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ашиглалтад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байгаа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сууцыг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санхүүжүүлнэ.Таны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сууц</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өөрөө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зээлийн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барьцаа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болдог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тул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нэмэлт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барьцаа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хөрөнгө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шаардлагагүй</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1524000"/>
            <a:ext cx="7696200" cy="4876800"/>
          </a:xfrm>
        </p:spPr>
        <p:txBody>
          <a:bodyPr>
            <a:normAutofit/>
          </a:bodyPr>
          <a:lstStyle/>
          <a:p>
            <a:r>
              <a:rPr lang="mn-MN" sz="4400" dirty="0" smtClean="0">
                <a:latin typeface="Times New Roman" pitchFamily="18" charset="0"/>
                <a:cs typeface="Times New Roman" pitchFamily="18" charset="0"/>
              </a:rPr>
              <a:t>  Хас банкны МАРКЕТИНГ </a:t>
            </a:r>
          </a:p>
          <a:p>
            <a:r>
              <a:rPr lang="mn-MN" sz="4400" b="1" dirty="0" smtClean="0">
                <a:latin typeface="Times New Roman" pitchFamily="18" charset="0"/>
                <a:cs typeface="Times New Roman" pitchFamily="18" charset="0"/>
              </a:rPr>
              <a:t>Орчны судалгаа /хүн ам/</a:t>
            </a:r>
            <a:endParaRPr lang="en-US" sz="4400" dirty="0" smtClean="0">
              <a:latin typeface="Times New Roman" pitchFamily="18" charset="0"/>
              <a:cs typeface="Times New Roman" pitchFamily="18" charset="0"/>
            </a:endParaRPr>
          </a:p>
          <a:p>
            <a:r>
              <a:rPr lang="mn-MN" sz="4400" dirty="0" smtClean="0">
                <a:latin typeface="Times New Roman" pitchFamily="18" charset="0"/>
                <a:cs typeface="Times New Roman" pitchFamily="18" charset="0"/>
              </a:rPr>
              <a:t>Чингэлтэй дүүрэг </a:t>
            </a:r>
            <a:r>
              <a:rPr lang="mn-MN" sz="4400" b="1" dirty="0" smtClean="0">
                <a:latin typeface="Times New Roman" pitchFamily="18" charset="0"/>
                <a:cs typeface="Times New Roman" pitchFamily="18" charset="0"/>
              </a:rPr>
              <a:t>139,765</a:t>
            </a:r>
            <a:r>
              <a:rPr lang="mn-MN" sz="4400" dirty="0" smtClean="0">
                <a:latin typeface="Times New Roman" pitchFamily="18" charset="0"/>
                <a:cs typeface="Times New Roman" pitchFamily="18" charset="0"/>
              </a:rPr>
              <a:t> хүн амтай, нийт</a:t>
            </a:r>
            <a:r>
              <a:rPr lang="mn-MN" sz="4400" b="1" dirty="0" smtClean="0">
                <a:latin typeface="Times New Roman" pitchFamily="18" charset="0"/>
                <a:cs typeface="Times New Roman" pitchFamily="18" charset="0"/>
              </a:rPr>
              <a:t> 31,648</a:t>
            </a:r>
            <a:r>
              <a:rPr lang="mn-MN" sz="4400" dirty="0" smtClean="0">
                <a:latin typeface="Times New Roman" pitchFamily="18" charset="0"/>
                <a:cs typeface="Times New Roman" pitchFamily="18" charset="0"/>
              </a:rPr>
              <a:t> өрхтэй </a:t>
            </a:r>
            <a:endParaRPr lang="en-US" sz="4400" dirty="0" smtClean="0">
              <a:latin typeface="Times New Roman" pitchFamily="18" charset="0"/>
              <a:cs typeface="Times New Roman" pitchFamily="18" charset="0"/>
            </a:endParaRPr>
          </a:p>
          <a:p>
            <a:endParaRPr lang="en-US" sz="4400" dirty="0" smtClean="0">
              <a:latin typeface="Times New Roman" pitchFamily="18" charset="0"/>
              <a:cs typeface="Times New Roman" pitchFamily="18" charset="0"/>
            </a:endParaRPr>
          </a:p>
          <a:p>
            <a:endParaRPr lang="en-US" sz="4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228600"/>
            <a:ext cx="7406640" cy="6477000"/>
          </a:xfrm>
        </p:spPr>
        <p:txBody>
          <a:bodyPr/>
          <a:lstStyle/>
          <a:p>
            <a:r>
              <a:rPr lang="mn-MN" b="1" dirty="0" smtClean="0"/>
              <a:t>Орчны судалгаа /амьдран суух нөхцөл</a:t>
            </a:r>
            <a:r>
              <a:rPr lang="ru-RU" b="1" dirty="0" smtClean="0"/>
              <a:t>/</a:t>
            </a:r>
            <a:endParaRPr lang="en-US" dirty="0" smtClean="0"/>
          </a:p>
          <a:p>
            <a:r>
              <a:rPr lang="ru-RU" dirty="0" smtClean="0"/>
              <a:t> </a:t>
            </a:r>
            <a:endParaRPr lang="en-US" dirty="0" smtClean="0"/>
          </a:p>
          <a:p>
            <a:endParaRPr lang="en-US" dirty="0"/>
          </a:p>
        </p:txBody>
      </p:sp>
      <p:pic>
        <p:nvPicPr>
          <p:cNvPr id="4" name="Picture 3"/>
          <p:cNvPicPr/>
          <p:nvPr/>
        </p:nvPicPr>
        <p:blipFill>
          <a:blip r:embed="rId2"/>
          <a:srcRect/>
          <a:stretch>
            <a:fillRect/>
          </a:stretch>
        </p:blipFill>
        <p:spPr bwMode="auto">
          <a:xfrm>
            <a:off x="1601656" y="838200"/>
            <a:ext cx="6856543" cy="5334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304800"/>
            <a:ext cx="7406640" cy="5867400"/>
          </a:xfrm>
        </p:spPr>
        <p:txBody>
          <a:bodyPr/>
          <a:lstStyle/>
          <a:p>
            <a:r>
              <a:rPr lang="mn-MN" dirty="0" smtClean="0"/>
              <a:t> </a:t>
            </a:r>
            <a:endParaRPr lang="en-US" dirty="0" smtClean="0"/>
          </a:p>
          <a:p>
            <a:r>
              <a:rPr lang="mn-MN" b="1" dirty="0" smtClean="0">
                <a:latin typeface="Times New Roman" pitchFamily="18" charset="0"/>
                <a:cs typeface="Times New Roman" pitchFamily="18" charset="0"/>
              </a:rPr>
              <a:t>Сегментчилэл /иргэд насаар/</a:t>
            </a:r>
          </a:p>
          <a:p>
            <a:endParaRPr lang="en-US" dirty="0" smtClean="0">
              <a:latin typeface="Times New Roman" pitchFamily="18" charset="0"/>
              <a:cs typeface="Times New Roman" pitchFamily="18" charset="0"/>
            </a:endParaRPr>
          </a:p>
          <a:p>
            <a:endParaRPr lang="en-US" dirty="0"/>
          </a:p>
        </p:txBody>
      </p:sp>
      <p:pic>
        <p:nvPicPr>
          <p:cNvPr id="4" name="Picture 3"/>
          <p:cNvPicPr/>
          <p:nvPr/>
        </p:nvPicPr>
        <p:blipFill>
          <a:blip r:embed="rId2"/>
          <a:srcRect/>
          <a:stretch>
            <a:fillRect/>
          </a:stretch>
        </p:blipFill>
        <p:spPr bwMode="auto">
          <a:xfrm>
            <a:off x="1600200" y="1371600"/>
            <a:ext cx="6930521" cy="4572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685800"/>
            <a:ext cx="7406640" cy="5943600"/>
          </a:xfrm>
        </p:spPr>
        <p:txBody>
          <a:bodyPr>
            <a:normAutofit fontScale="92500" lnSpcReduction="20000"/>
          </a:bodyPr>
          <a:lstStyle/>
          <a:p>
            <a:r>
              <a:rPr lang="mn-MN" b="1" dirty="0" smtClean="0">
                <a:solidFill>
                  <a:schemeClr val="tx1"/>
                </a:solidFill>
                <a:latin typeface="Times New Roman" pitchFamily="18" charset="0"/>
                <a:cs typeface="Times New Roman" pitchFamily="18" charset="0"/>
              </a:rPr>
              <a:t>Өрсөлдөгчийн судалгаа:</a:t>
            </a:r>
            <a:endParaRPr lang="en-US" dirty="0" smtClean="0">
              <a:solidFill>
                <a:schemeClr val="tx1"/>
              </a:solidFill>
              <a:latin typeface="Times New Roman" pitchFamily="18" charset="0"/>
              <a:cs typeface="Times New Roman" pitchFamily="18" charset="0"/>
            </a:endParaRPr>
          </a:p>
          <a:p>
            <a:r>
              <a:rPr lang="mn-MN" dirty="0" smtClean="0">
                <a:solidFill>
                  <a:schemeClr val="tx1"/>
                </a:solidFill>
                <a:latin typeface="Times New Roman" pitchFamily="18" charset="0"/>
                <a:cs typeface="Times New Roman" pitchFamily="18" charset="0"/>
              </a:rPr>
              <a:t>Чингэлтэй дүүрэгт нийт 35 банк, ижил төрлийн үйлчилгээ үзүүлдэг ББСБайгууллага 7 байна.</a:t>
            </a:r>
            <a:endParaRPr lang="en-US" dirty="0" smtClean="0">
              <a:solidFill>
                <a:schemeClr val="tx1"/>
              </a:solidFill>
              <a:latin typeface="Times New Roman" pitchFamily="18" charset="0"/>
              <a:cs typeface="Times New Roman" pitchFamily="18" charset="0"/>
            </a:endParaRPr>
          </a:p>
          <a:p>
            <a:r>
              <a:rPr lang="mn-MN" b="1" i="1" dirty="0" smtClean="0">
                <a:solidFill>
                  <a:schemeClr val="tx1"/>
                </a:solidFill>
                <a:latin typeface="Times New Roman" pitchFamily="18" charset="0"/>
                <a:cs typeface="Times New Roman" pitchFamily="18" charset="0"/>
              </a:rPr>
              <a:t>БАНК: </a:t>
            </a:r>
            <a:endParaRPr lang="en-US" dirty="0" smtClean="0">
              <a:solidFill>
                <a:schemeClr val="tx1"/>
              </a:solidFill>
              <a:latin typeface="Times New Roman" pitchFamily="18" charset="0"/>
              <a:cs typeface="Times New Roman" pitchFamily="18" charset="0"/>
            </a:endParaRPr>
          </a:p>
          <a:p>
            <a:pPr lvl="0"/>
            <a:r>
              <a:rPr lang="mn-MN" dirty="0" smtClean="0">
                <a:solidFill>
                  <a:schemeClr val="tx1"/>
                </a:solidFill>
                <a:latin typeface="Times New Roman" pitchFamily="18" charset="0"/>
                <a:cs typeface="Times New Roman" pitchFamily="18" charset="0"/>
              </a:rPr>
              <a:t>ХасБанк                                       /3/ </a:t>
            </a:r>
            <a:endParaRPr lang="en-US" dirty="0" smtClean="0">
              <a:solidFill>
                <a:schemeClr val="tx1"/>
              </a:solidFill>
              <a:latin typeface="Times New Roman" pitchFamily="18" charset="0"/>
              <a:cs typeface="Times New Roman" pitchFamily="18" charset="0"/>
            </a:endParaRPr>
          </a:p>
          <a:p>
            <a:pPr lvl="0"/>
            <a:r>
              <a:rPr lang="mn-MN" dirty="0" smtClean="0">
                <a:solidFill>
                  <a:schemeClr val="tx1"/>
                </a:solidFill>
                <a:latin typeface="Times New Roman" pitchFamily="18" charset="0"/>
                <a:cs typeface="Times New Roman" pitchFamily="18" charset="0"/>
              </a:rPr>
              <a:t>Хадгаламж банк                         /3/</a:t>
            </a:r>
            <a:endParaRPr lang="en-US" dirty="0" smtClean="0">
              <a:solidFill>
                <a:schemeClr val="tx1"/>
              </a:solidFill>
              <a:latin typeface="Times New Roman" pitchFamily="18" charset="0"/>
              <a:cs typeface="Times New Roman" pitchFamily="18" charset="0"/>
            </a:endParaRPr>
          </a:p>
          <a:p>
            <a:pPr lvl="0"/>
            <a:r>
              <a:rPr lang="mn-MN" dirty="0" smtClean="0">
                <a:solidFill>
                  <a:schemeClr val="tx1"/>
                </a:solidFill>
                <a:latin typeface="Times New Roman" pitchFamily="18" charset="0"/>
                <a:cs typeface="Times New Roman" pitchFamily="18" charset="0"/>
              </a:rPr>
              <a:t>Капитрон банк                            /3/</a:t>
            </a:r>
            <a:endParaRPr lang="en-US" dirty="0" smtClean="0">
              <a:solidFill>
                <a:schemeClr val="tx1"/>
              </a:solidFill>
              <a:latin typeface="Times New Roman" pitchFamily="18" charset="0"/>
              <a:cs typeface="Times New Roman" pitchFamily="18" charset="0"/>
            </a:endParaRPr>
          </a:p>
          <a:p>
            <a:pPr lvl="0"/>
            <a:r>
              <a:rPr lang="mn-MN" dirty="0" smtClean="0">
                <a:solidFill>
                  <a:schemeClr val="tx1"/>
                </a:solidFill>
                <a:latin typeface="Times New Roman" pitchFamily="18" charset="0"/>
                <a:cs typeface="Times New Roman" pitchFamily="18" charset="0"/>
              </a:rPr>
              <a:t>Хаан банк                                   /5/</a:t>
            </a:r>
            <a:endParaRPr lang="en-US" dirty="0" smtClean="0">
              <a:solidFill>
                <a:schemeClr val="tx1"/>
              </a:solidFill>
              <a:latin typeface="Times New Roman" pitchFamily="18" charset="0"/>
              <a:cs typeface="Times New Roman" pitchFamily="18" charset="0"/>
            </a:endParaRPr>
          </a:p>
          <a:p>
            <a:pPr lvl="0"/>
            <a:r>
              <a:rPr lang="mn-MN" dirty="0" smtClean="0">
                <a:solidFill>
                  <a:schemeClr val="tx1"/>
                </a:solidFill>
                <a:latin typeface="Times New Roman" pitchFamily="18" charset="0"/>
                <a:cs typeface="Times New Roman" pitchFamily="18" charset="0"/>
              </a:rPr>
              <a:t>Голомт банк                               /3/</a:t>
            </a:r>
            <a:endParaRPr lang="en-US" dirty="0" smtClean="0">
              <a:solidFill>
                <a:schemeClr val="tx1"/>
              </a:solidFill>
              <a:latin typeface="Times New Roman" pitchFamily="18" charset="0"/>
              <a:cs typeface="Times New Roman" pitchFamily="18" charset="0"/>
            </a:endParaRPr>
          </a:p>
          <a:p>
            <a:pPr lvl="0"/>
            <a:r>
              <a:rPr lang="mn-MN" dirty="0" smtClean="0">
                <a:solidFill>
                  <a:schemeClr val="tx1"/>
                </a:solidFill>
                <a:latin typeface="Times New Roman" pitchFamily="18" charset="0"/>
                <a:cs typeface="Times New Roman" pitchFamily="18" charset="0"/>
              </a:rPr>
              <a:t>Тээвэр хөгжлийн банк               /2/</a:t>
            </a:r>
            <a:endParaRPr lang="en-US" dirty="0" smtClean="0">
              <a:solidFill>
                <a:schemeClr val="tx1"/>
              </a:solidFill>
              <a:latin typeface="Times New Roman" pitchFamily="18" charset="0"/>
              <a:cs typeface="Times New Roman" pitchFamily="18" charset="0"/>
            </a:endParaRPr>
          </a:p>
          <a:p>
            <a:pPr lvl="0"/>
            <a:r>
              <a:rPr lang="mn-MN" dirty="0" smtClean="0">
                <a:solidFill>
                  <a:schemeClr val="tx1"/>
                </a:solidFill>
                <a:latin typeface="Times New Roman" pitchFamily="18" charset="0"/>
                <a:cs typeface="Times New Roman" pitchFamily="18" charset="0"/>
              </a:rPr>
              <a:t>Капитал банк                             /2/</a:t>
            </a:r>
            <a:endParaRPr lang="en-US" dirty="0" smtClean="0">
              <a:solidFill>
                <a:schemeClr val="tx1"/>
              </a:solidFill>
              <a:latin typeface="Times New Roman" pitchFamily="18" charset="0"/>
              <a:cs typeface="Times New Roman" pitchFamily="18" charset="0"/>
            </a:endParaRPr>
          </a:p>
          <a:p>
            <a:pPr lvl="0"/>
            <a:r>
              <a:rPr lang="mn-MN" dirty="0" smtClean="0">
                <a:solidFill>
                  <a:schemeClr val="tx1"/>
                </a:solidFill>
                <a:latin typeface="Times New Roman" pitchFamily="18" charset="0"/>
                <a:cs typeface="Times New Roman" pitchFamily="18" charset="0"/>
              </a:rPr>
              <a:t>ХХБанк                                       /3/</a:t>
            </a:r>
            <a:endParaRPr lang="en-US" dirty="0" smtClean="0">
              <a:solidFill>
                <a:schemeClr val="tx1"/>
              </a:solidFill>
              <a:latin typeface="Times New Roman" pitchFamily="18" charset="0"/>
              <a:cs typeface="Times New Roman" pitchFamily="18" charset="0"/>
            </a:endParaRPr>
          </a:p>
          <a:p>
            <a:pPr lvl="0"/>
            <a:r>
              <a:rPr lang="mn-MN" dirty="0" smtClean="0">
                <a:solidFill>
                  <a:schemeClr val="tx1"/>
                </a:solidFill>
                <a:latin typeface="Times New Roman" pitchFamily="18" charset="0"/>
                <a:cs typeface="Times New Roman" pitchFamily="18" charset="0"/>
              </a:rPr>
              <a:t>Төрийн банк                               /2/</a:t>
            </a:r>
            <a:endParaRPr lang="en-US" dirty="0" smtClean="0">
              <a:solidFill>
                <a:schemeClr val="tx1"/>
              </a:solidFill>
              <a:latin typeface="Times New Roman" pitchFamily="18" charset="0"/>
              <a:cs typeface="Times New Roman" pitchFamily="18" charset="0"/>
            </a:endParaRPr>
          </a:p>
          <a:p>
            <a:r>
              <a:rPr lang="mn-MN" b="1" dirty="0" smtClean="0">
                <a:solidFill>
                  <a:schemeClr val="tx1"/>
                </a:solidFill>
                <a:latin typeface="Times New Roman" pitchFamily="18" charset="0"/>
                <a:cs typeface="Times New Roman" pitchFamily="18" charset="0"/>
              </a:rPr>
              <a:t> </a:t>
            </a:r>
            <a:endParaRPr lang="en-US" dirty="0" smtClean="0">
              <a:solidFill>
                <a:schemeClr val="tx1"/>
              </a:solidFill>
              <a:latin typeface="Times New Roman" pitchFamily="18" charset="0"/>
              <a:cs typeface="Times New Roman" pitchFamily="18" charset="0"/>
            </a:endParaRPr>
          </a:p>
          <a:p>
            <a:r>
              <a:rPr lang="mn-MN" b="1" dirty="0" smtClean="0">
                <a:solidFill>
                  <a:schemeClr val="tx1"/>
                </a:solidFill>
                <a:latin typeface="Times New Roman" pitchFamily="18" charset="0"/>
                <a:cs typeface="Times New Roman" pitchFamily="18" charset="0"/>
              </a:rPr>
              <a:t> </a:t>
            </a:r>
            <a:endParaRPr lang="en-US" dirty="0" smtClean="0">
              <a:solidFill>
                <a:schemeClr val="tx1"/>
              </a:solidFill>
              <a:latin typeface="Times New Roman" pitchFamily="18" charset="0"/>
              <a:cs typeface="Times New Roman" pitchFamily="18" charset="0"/>
            </a:endParaRPr>
          </a:p>
          <a:p>
            <a:endParaRPr lang="en-US" dirty="0">
              <a:solidFill>
                <a:schemeClr val="tx1"/>
              </a:solidFill>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81000"/>
            <a:ext cx="7696200" cy="5562600"/>
          </a:xfrm>
        </p:spPr>
        <p:txBody>
          <a:bodyPr>
            <a:normAutofit fontScale="77500" lnSpcReduction="20000"/>
          </a:bodyPr>
          <a:lstStyle/>
          <a:p>
            <a:r>
              <a:rPr lang="mn-MN" sz="3300" u="heavy" dirty="0" smtClean="0">
                <a:latin typeface="Times New Roman" pitchFamily="18" charset="0"/>
                <a:cs typeface="Times New Roman" pitchFamily="18" charset="0"/>
              </a:rPr>
              <a:t>Зах зээлий сегментчлэл</a:t>
            </a:r>
            <a:endParaRPr lang="en-US" sz="3300" dirty="0" smtClean="0">
              <a:latin typeface="Times New Roman" pitchFamily="18" charset="0"/>
              <a:cs typeface="Times New Roman" pitchFamily="18" charset="0"/>
            </a:endParaRPr>
          </a:p>
          <a:p>
            <a:r>
              <a:rPr lang="mn-MN" sz="3300" dirty="0" smtClean="0">
                <a:latin typeface="Times New Roman" pitchFamily="18" charset="0"/>
                <a:cs typeface="Times New Roman" pitchFamily="18" charset="0"/>
              </a:rPr>
              <a:t>     Харилцагчдыг зээлийн цар хүрээ, хадгаламж харилцах, АТМ-н машин ,зах зээлийн нягтрал,газар байршлын хол ойроос хамааран бүсчилсэн байдлаар сегментчилж байна. Үүнд:</a:t>
            </a:r>
            <a:endParaRPr lang="en-US" sz="3300" dirty="0" smtClean="0">
              <a:latin typeface="Times New Roman" pitchFamily="18" charset="0"/>
              <a:cs typeface="Times New Roman" pitchFamily="18" charset="0"/>
            </a:endParaRPr>
          </a:p>
          <a:p>
            <a:pPr lvl="0"/>
            <a:r>
              <a:rPr lang="mn-MN" sz="3300" dirty="0" smtClean="0">
                <a:latin typeface="Times New Roman" pitchFamily="18" charset="0"/>
                <a:cs typeface="Times New Roman" pitchFamily="18" charset="0"/>
              </a:rPr>
              <a:t>Улаанбаатар</a:t>
            </a:r>
            <a:endParaRPr lang="en-US" sz="3300" dirty="0" smtClean="0">
              <a:latin typeface="Times New Roman" pitchFamily="18" charset="0"/>
              <a:cs typeface="Times New Roman" pitchFamily="18" charset="0"/>
            </a:endParaRPr>
          </a:p>
          <a:p>
            <a:pPr lvl="0"/>
            <a:r>
              <a:rPr lang="mn-MN" sz="3300" dirty="0" smtClean="0">
                <a:latin typeface="Times New Roman" pitchFamily="18" charset="0"/>
                <a:cs typeface="Times New Roman" pitchFamily="18" charset="0"/>
              </a:rPr>
              <a:t>Хангайн бүст хамаарах аймгууд</a:t>
            </a:r>
            <a:endParaRPr lang="en-US" sz="3300" dirty="0" smtClean="0">
              <a:latin typeface="Times New Roman" pitchFamily="18" charset="0"/>
              <a:cs typeface="Times New Roman" pitchFamily="18" charset="0"/>
            </a:endParaRPr>
          </a:p>
          <a:p>
            <a:pPr lvl="0"/>
            <a:r>
              <a:rPr lang="mn-MN" sz="3300" dirty="0" smtClean="0">
                <a:latin typeface="Times New Roman" pitchFamily="18" charset="0"/>
                <a:cs typeface="Times New Roman" pitchFamily="18" charset="0"/>
              </a:rPr>
              <a:t>Төвийн бүст хамаарах аймгууд</a:t>
            </a:r>
            <a:endParaRPr lang="en-US" sz="3300" dirty="0" smtClean="0">
              <a:latin typeface="Times New Roman" pitchFamily="18" charset="0"/>
              <a:cs typeface="Times New Roman" pitchFamily="18" charset="0"/>
            </a:endParaRPr>
          </a:p>
          <a:p>
            <a:pPr lvl="0"/>
            <a:r>
              <a:rPr lang="mn-MN" sz="3300" dirty="0" smtClean="0">
                <a:latin typeface="Times New Roman" pitchFamily="18" charset="0"/>
                <a:cs typeface="Times New Roman" pitchFamily="18" charset="0"/>
              </a:rPr>
              <a:t>Зүүн бүст хамаарах аймгууд</a:t>
            </a:r>
            <a:endParaRPr lang="en-US" sz="3300" dirty="0" smtClean="0">
              <a:latin typeface="Times New Roman" pitchFamily="18" charset="0"/>
              <a:cs typeface="Times New Roman" pitchFamily="18" charset="0"/>
            </a:endParaRPr>
          </a:p>
          <a:p>
            <a:pPr lvl="0"/>
            <a:r>
              <a:rPr lang="mn-MN" sz="3300" dirty="0" smtClean="0">
                <a:latin typeface="Times New Roman" pitchFamily="18" charset="0"/>
                <a:cs typeface="Times New Roman" pitchFamily="18" charset="0"/>
              </a:rPr>
              <a:t>Говь цөлийн бүст хамаарах аймгууд </a:t>
            </a:r>
            <a:endParaRPr lang="en-US" sz="3300" dirty="0" smtClean="0">
              <a:latin typeface="Times New Roman" pitchFamily="18" charset="0"/>
              <a:cs typeface="Times New Roman" pitchFamily="18" charset="0"/>
            </a:endParaRPr>
          </a:p>
          <a:p>
            <a:pPr lvl="0"/>
            <a:r>
              <a:rPr lang="mn-MN" sz="3300" dirty="0" smtClean="0">
                <a:latin typeface="Times New Roman" pitchFamily="18" charset="0"/>
                <a:cs typeface="Times New Roman" pitchFamily="18" charset="0"/>
              </a:rPr>
              <a:t>Баруун бүст хамаарах аймгууд</a:t>
            </a:r>
            <a:endParaRPr lang="en-US" sz="3300" dirty="0" smtClean="0">
              <a:latin typeface="Times New Roman" pitchFamily="18" charset="0"/>
              <a:cs typeface="Times New Roman" pitchFamily="18" charset="0"/>
            </a:endParaRPr>
          </a:p>
          <a:p>
            <a:r>
              <a:rPr lang="mn-MN" sz="3300" dirty="0" smtClean="0">
                <a:latin typeface="Times New Roman" pitchFamily="18" charset="0"/>
                <a:cs typeface="Times New Roman" pitchFamily="18" charset="0"/>
              </a:rPr>
              <a:t>      Төлбөр тооцооны төвийн гол зорилтот зах зээл нь валют арилжааны төвүүд дэх харилцагчид мөн 18-65 насны харилцагчид байна.</a:t>
            </a:r>
            <a:endParaRPr lang="en-US" sz="3300" dirty="0" smtClean="0">
              <a:latin typeface="Times New Roman" pitchFamily="18" charset="0"/>
              <a:cs typeface="Times New Roman" pitchFamily="18" charset="0"/>
            </a:endParaRPr>
          </a:p>
          <a:p>
            <a:r>
              <a:rPr lang="en-US" dirty="0" smtClean="0"/>
              <a:t>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9200" y="457200"/>
            <a:ext cx="7620000" cy="5867400"/>
          </a:xfrm>
        </p:spPr>
        <p:txBody>
          <a:bodyPr>
            <a:normAutofit fontScale="92500"/>
          </a:bodyPr>
          <a:lstStyle/>
          <a:p>
            <a:pPr algn="just"/>
            <a:r>
              <a:rPr lang="mn-MN" sz="3600" dirty="0" smtClean="0">
                <a:latin typeface="Times New Roman" pitchFamily="18" charset="0"/>
                <a:cs typeface="Times New Roman" pitchFamily="18" charset="0"/>
              </a:rPr>
              <a:t>МОБАЙЛ БАНКНЫ </a:t>
            </a:r>
            <a:r>
              <a:rPr lang="en-US" sz="3600" dirty="0" smtClean="0">
                <a:latin typeface="Times New Roman" pitchFamily="18" charset="0"/>
                <a:cs typeface="Times New Roman" pitchFamily="18" charset="0"/>
              </a:rPr>
              <a:t>AMAR </a:t>
            </a:r>
            <a:r>
              <a:rPr lang="mn-MN" sz="3600" dirty="0" smtClean="0">
                <a:latin typeface="Times New Roman" pitchFamily="18" charset="0"/>
                <a:cs typeface="Times New Roman" pitchFamily="18" charset="0"/>
              </a:rPr>
              <a:t>ҮЙЛЧИЛГЭЭ</a:t>
            </a:r>
            <a:endParaRPr lang="en-US" sz="3600" dirty="0" smtClean="0">
              <a:latin typeface="Times New Roman" pitchFamily="18" charset="0"/>
              <a:cs typeface="Times New Roman" pitchFamily="18" charset="0"/>
            </a:endParaRPr>
          </a:p>
          <a:p>
            <a:pPr algn="just"/>
            <a:r>
              <a:rPr lang="mn-MN" sz="3800" dirty="0" smtClean="0">
                <a:solidFill>
                  <a:schemeClr val="tx1"/>
                </a:solidFill>
                <a:latin typeface="Times New Roman" pitchFamily="18" charset="0"/>
                <a:cs typeface="Times New Roman" pitchFamily="18" charset="0"/>
              </a:rPr>
              <a:t>Гар утасны тусламжтайгаар төрөл бүрийн банк, санхүүгийн үйлчилгээ авах, төлбөр тооцоо хийх</a:t>
            </a:r>
            <a:r>
              <a:rPr lang="en-US" sz="3800" dirty="0" smtClean="0">
                <a:solidFill>
                  <a:schemeClr val="tx1"/>
                </a:solidFill>
                <a:latin typeface="Times New Roman" pitchFamily="18" charset="0"/>
                <a:cs typeface="Times New Roman" pitchFamily="18" charset="0"/>
              </a:rPr>
              <a:t>;</a:t>
            </a:r>
          </a:p>
          <a:p>
            <a:pPr algn="just"/>
            <a:r>
              <a:rPr lang="mn-MN" sz="3800" dirty="0" smtClean="0">
                <a:solidFill>
                  <a:schemeClr val="tx1"/>
                </a:solidFill>
                <a:latin typeface="Times New Roman" pitchFamily="18" charset="0"/>
                <a:cs typeface="Times New Roman" pitchFamily="18" charset="0"/>
              </a:rPr>
              <a:t>Монгол Улсад нийт 1.9 сая гар утас хэрэглэгч байна.  </a:t>
            </a:r>
            <a:endParaRPr lang="en-US" sz="3800" dirty="0" smtClean="0">
              <a:solidFill>
                <a:schemeClr val="tx1"/>
              </a:solidFill>
              <a:latin typeface="Times New Roman" pitchFamily="18" charset="0"/>
              <a:cs typeface="Times New Roman" pitchFamily="18" charset="0"/>
            </a:endParaRPr>
          </a:p>
          <a:p>
            <a:pPr algn="just"/>
            <a:r>
              <a:rPr lang="mn-MN" sz="3800" dirty="0" smtClean="0">
                <a:solidFill>
                  <a:schemeClr val="tx1"/>
                </a:solidFill>
                <a:latin typeface="Times New Roman" pitchFamily="18" charset="0"/>
                <a:cs typeface="Times New Roman" pitchFamily="18" charset="0"/>
              </a:rPr>
              <a:t>Банкныхаа дансыг гар утастайгаа холбоод удирдаад явах боломжийг ТАНЬД санал болгож байна</a:t>
            </a:r>
            <a:r>
              <a:rPr lang="mn-MN" sz="3800" b="1" dirty="0" smtClean="0">
                <a:solidFill>
                  <a:schemeClr val="tx1"/>
                </a:solidFill>
                <a:latin typeface="Times New Roman" pitchFamily="18" charset="0"/>
                <a:cs typeface="Times New Roman" pitchFamily="18" charset="0"/>
              </a:rPr>
              <a:t>. </a:t>
            </a:r>
            <a:endParaRPr lang="en-US" sz="3800" dirty="0" smtClean="0">
              <a:solidFill>
                <a:schemeClr val="tx1"/>
              </a:solidFill>
              <a:latin typeface="Times New Roman" pitchFamily="18" charset="0"/>
              <a:cs typeface="Times New Roman" pitchFamily="18" charset="0"/>
            </a:endParaRPr>
          </a:p>
          <a:p>
            <a:endParaRPr lang="en-US" dirty="0">
              <a:latin typeface="Times New Roman Mo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9200" y="457200"/>
            <a:ext cx="7620000" cy="6019800"/>
          </a:xfrm>
        </p:spPr>
        <p:txBody>
          <a:bodyPr>
            <a:normAutofit/>
          </a:bodyPr>
          <a:lstStyle/>
          <a:p>
            <a:r>
              <a:rPr lang="mn-MN" sz="3200" dirty="0" smtClean="0">
                <a:solidFill>
                  <a:schemeClr val="tx1"/>
                </a:solidFill>
                <a:latin typeface="Times New Roman" pitchFamily="18" charset="0"/>
                <a:cs typeface="Times New Roman" pitchFamily="18" charset="0"/>
              </a:rPr>
              <a:t>Монгол Улсад нийт 1.9 сая гар утас хэрэглэгч байна</a:t>
            </a:r>
            <a:endParaRPr lang="en-US" sz="3200" dirty="0">
              <a:solidFill>
                <a:schemeClr val="tx1"/>
              </a:solidFill>
              <a:latin typeface="Times New Roman" pitchFamily="18" charset="0"/>
              <a:cs typeface="Times New Roman" pitchFamily="18" charset="0"/>
            </a:endParaRPr>
          </a:p>
        </p:txBody>
      </p:sp>
      <p:pic>
        <p:nvPicPr>
          <p:cNvPr id="4" name="Picture 3" descr="07_L-110.jpg"/>
          <p:cNvPicPr/>
          <p:nvPr/>
        </p:nvPicPr>
        <p:blipFill>
          <a:blip r:embed="rId3"/>
          <a:srcRect/>
          <a:stretch>
            <a:fillRect/>
          </a:stretch>
        </p:blipFill>
        <p:spPr bwMode="auto">
          <a:xfrm rot="-1296275">
            <a:off x="2673147" y="2648117"/>
            <a:ext cx="1598599" cy="2407940"/>
          </a:xfrm>
          <a:prstGeom prst="rect">
            <a:avLst/>
          </a:prstGeom>
          <a:noFill/>
          <a:ln w="9525">
            <a:noFill/>
            <a:miter lim="800000"/>
            <a:headEnd/>
            <a:tailEnd/>
          </a:ln>
        </p:spPr>
      </p:pic>
      <p:pic>
        <p:nvPicPr>
          <p:cNvPr id="5" name="Picture 4" descr="haier_c2010_newbig.jpg"/>
          <p:cNvPicPr/>
          <p:nvPr/>
        </p:nvPicPr>
        <p:blipFill>
          <a:blip r:embed="rId4"/>
          <a:srcRect/>
          <a:stretch>
            <a:fillRect/>
          </a:stretch>
        </p:blipFill>
        <p:spPr bwMode="auto">
          <a:xfrm rot="679286">
            <a:off x="5529108" y="2733192"/>
            <a:ext cx="897382" cy="225009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9200" y="533400"/>
            <a:ext cx="7620000" cy="5562600"/>
          </a:xfrm>
        </p:spPr>
        <p:txBody>
          <a:bodyPr/>
          <a:lstStyle/>
          <a:p>
            <a:r>
              <a:rPr lang="mn-MN" sz="2800" b="1" dirty="0" smtClean="0">
                <a:latin typeface="Times New Roman" pitchFamily="18" charset="0"/>
                <a:cs typeface="Times New Roman" pitchFamily="18" charset="0"/>
              </a:rPr>
              <a:t>АМАR ҮЙЛЧИЛГЭЭНИЙ ДАВУУ ТАЛ  </a:t>
            </a:r>
            <a:endParaRPr lang="en-US" sz="2400" dirty="0" smtClean="0">
              <a:latin typeface="Times New Roman" pitchFamily="18" charset="0"/>
              <a:cs typeface="Times New Roman" pitchFamily="18" charset="0"/>
            </a:endParaRPr>
          </a:p>
          <a:p>
            <a:r>
              <a:rPr lang="mn-MN" sz="2800" dirty="0" smtClean="0">
                <a:latin typeface="Times New Roman" pitchFamily="18" charset="0"/>
                <a:cs typeface="Times New Roman" pitchFamily="18" charset="0"/>
              </a:rPr>
              <a:t>АМАR үйлчилгээнд холбогдсоноор ТА банкинд байршиж буй дансаа, дансанд буй мөнгөө</a:t>
            </a:r>
            <a:r>
              <a:rPr lang="mn-MN" sz="2800" b="1"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Банкны салбар дээр очиж дараалалд зогсолгүйгээр</a:t>
            </a:r>
            <a:r>
              <a:rPr lang="mn-MN" sz="2400"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Банк хаахаас өмнө амжуулах хэрэгтэй гэж </a:t>
            </a:r>
            <a:endParaRPr lang="en-US" sz="2400" dirty="0" smtClean="0">
              <a:latin typeface="Times New Roman" pitchFamily="18" charset="0"/>
              <a:cs typeface="Times New Roman" pitchFamily="18" charset="0"/>
            </a:endParaRPr>
          </a:p>
          <a:p>
            <a:r>
              <a:rPr lang="mn-MN" sz="2800" dirty="0" smtClean="0">
                <a:latin typeface="Times New Roman" pitchFamily="18" charset="0"/>
                <a:cs typeface="Times New Roman" pitchFamily="18" charset="0"/>
              </a:rPr>
              <a:t>  яаралгүйгээр</a:t>
            </a:r>
            <a:endParaRPr lang="en-US" sz="2400" dirty="0" smtClean="0">
              <a:latin typeface="Times New Roman" pitchFamily="18" charset="0"/>
              <a:cs typeface="Times New Roman" pitchFamily="18" charset="0"/>
            </a:endParaRPr>
          </a:p>
          <a:p>
            <a:r>
              <a:rPr lang="mn-MN" sz="2800" dirty="0" smtClean="0">
                <a:latin typeface="Times New Roman" pitchFamily="18" charset="0"/>
                <a:cs typeface="Times New Roman" pitchFamily="18" charset="0"/>
              </a:rPr>
              <a:t>Бусадтай хийх тооцоогоо хүссэн газраасаа  </a:t>
            </a:r>
            <a:r>
              <a:rPr lang="mn-MN" sz="2800" b="1" i="1" dirty="0" smtClean="0">
                <a:latin typeface="Times New Roman" pitchFamily="18" charset="0"/>
                <a:cs typeface="Times New Roman" pitchFamily="18" charset="0"/>
              </a:rPr>
              <a:t>бага зардлаар удирдана.</a:t>
            </a:r>
            <a:endParaRPr lang="en-US" sz="2400" dirty="0" smtClean="0">
              <a:latin typeface="Times New Roman" pitchFamily="18" charset="0"/>
              <a:cs typeface="Times New Roman" pitchFamily="18" charset="0"/>
            </a:endParaRPr>
          </a:p>
          <a:p>
            <a:endParaRPr lang="en-US" dirty="0"/>
          </a:p>
        </p:txBody>
      </p:sp>
      <p:pic>
        <p:nvPicPr>
          <p:cNvPr id="4" name="Picture 3" descr="j0205462"/>
          <p:cNvPicPr/>
          <p:nvPr/>
        </p:nvPicPr>
        <p:blipFill>
          <a:blip r:embed="rId2"/>
          <a:srcRect/>
          <a:stretch>
            <a:fillRect/>
          </a:stretch>
        </p:blipFill>
        <p:spPr bwMode="auto">
          <a:xfrm>
            <a:off x="5562600" y="4038600"/>
            <a:ext cx="3276600" cy="21336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457200"/>
            <a:ext cx="7543800" cy="5867400"/>
          </a:xfrm>
        </p:spPr>
        <p:txBody>
          <a:bodyPr/>
          <a:lstStyle/>
          <a:p>
            <a:r>
              <a:rPr lang="mn-MN" sz="2800" b="1" dirty="0" smtClean="0">
                <a:latin typeface="Times New Roman" pitchFamily="18" charset="0"/>
                <a:cs typeface="Times New Roman" pitchFamily="18" charset="0"/>
              </a:rPr>
              <a:t>БОДИТ АШИГ</a:t>
            </a:r>
            <a:r>
              <a:rPr lang="ru-RU" sz="2800" b="1" dirty="0" smtClean="0">
                <a:latin typeface="Times New Roman" pitchFamily="18" charset="0"/>
                <a:cs typeface="Times New Roman" pitchFamily="18" charset="0"/>
              </a:rPr>
              <a:t>:</a:t>
            </a:r>
            <a:endParaRPr lang="mn-MN" sz="2400" b="1" dirty="0" smtClean="0">
              <a:latin typeface="Times New Roman" pitchFamily="18" charset="0"/>
              <a:cs typeface="Times New Roman" pitchFamily="18" charset="0"/>
            </a:endParaRPr>
          </a:p>
          <a:p>
            <a:r>
              <a:rPr lang="mn-MN" sz="3600" dirty="0" smtClean="0">
                <a:latin typeface="Times New Roman" pitchFamily="18" charset="0"/>
                <a:cs typeface="Times New Roman" pitchFamily="18" charset="0"/>
              </a:rPr>
              <a:t>АМ</a:t>
            </a:r>
            <a:r>
              <a:rPr lang="en-US" sz="3600" dirty="0" smtClean="0">
                <a:latin typeface="Times New Roman" pitchFamily="18" charset="0"/>
                <a:cs typeface="Times New Roman" pitchFamily="18" charset="0"/>
              </a:rPr>
              <a:t>AR </a:t>
            </a:r>
            <a:r>
              <a:rPr lang="mn-MN" sz="3600" dirty="0" smtClean="0">
                <a:latin typeface="Times New Roman" pitchFamily="18" charset="0"/>
                <a:cs typeface="Times New Roman" pitchFamily="18" charset="0"/>
              </a:rPr>
              <a:t>үйлчилгээнд зуучилсан тохиолдолд 400 төгрөг </a:t>
            </a:r>
          </a:p>
          <a:p>
            <a:r>
              <a:rPr lang="mn-MN" sz="3600" dirty="0" smtClean="0">
                <a:latin typeface="Times New Roman" pitchFamily="18" charset="0"/>
                <a:cs typeface="Times New Roman" pitchFamily="18" charset="0"/>
              </a:rPr>
              <a:t>Бэлэн орлогын гүйлгээ тутамд 150 төгрөг</a:t>
            </a:r>
          </a:p>
          <a:p>
            <a:r>
              <a:rPr lang="mn-MN" sz="3600" dirty="0" smtClean="0">
                <a:latin typeface="Times New Roman" pitchFamily="18" charset="0"/>
                <a:cs typeface="Times New Roman" pitchFamily="18" charset="0"/>
              </a:rPr>
              <a:t>Бэлэн зарлагын гүйлгээ тутамд 150 төгрөг Илгээж байгаа мөнгөн гуйвуулга тутамд 200 төгрөг Хүлээн авч байгаа мөнгөн гуйвуулга тутамд 150 төгрөг</a:t>
            </a:r>
            <a:endParaRPr lang="en-US" sz="3600" dirty="0" smtClean="0">
              <a:latin typeface="Times New Roman" pitchFamily="18" charset="0"/>
              <a:cs typeface="Times New Roman" pitchFamily="18" charset="0"/>
            </a:endParaRP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9200" y="533400"/>
            <a:ext cx="7620000" cy="5715000"/>
          </a:xfrm>
        </p:spPr>
        <p:txBody>
          <a:bodyPr>
            <a:normAutofit lnSpcReduction="10000"/>
          </a:bodyPr>
          <a:lstStyle/>
          <a:p>
            <a:r>
              <a:rPr lang="mn-MN" sz="4000" dirty="0" smtClean="0">
                <a:latin typeface="Times New Roman" pitchFamily="18" charset="0"/>
                <a:cs typeface="Times New Roman" pitchFamily="18" charset="0"/>
              </a:rPr>
              <a:t>БУСАД АШИГ</a:t>
            </a:r>
            <a:r>
              <a:rPr lang="en-US" sz="4000" dirty="0" smtClean="0">
                <a:latin typeface="Times New Roman" pitchFamily="18" charset="0"/>
                <a:cs typeface="Times New Roman" pitchFamily="18" charset="0"/>
              </a:rPr>
              <a:t>:</a:t>
            </a:r>
            <a:endParaRPr lang="mn-MN" sz="4000" dirty="0" smtClean="0">
              <a:latin typeface="Times New Roman" pitchFamily="18" charset="0"/>
              <a:cs typeface="Times New Roman" pitchFamily="18" charset="0"/>
            </a:endParaRPr>
          </a:p>
          <a:p>
            <a:r>
              <a:rPr lang="mn-MN" sz="3600" dirty="0" smtClean="0">
                <a:latin typeface="Times New Roman" pitchFamily="18" charset="0"/>
                <a:cs typeface="Times New Roman" pitchFamily="18" charset="0"/>
              </a:rPr>
              <a:t>Сүлжээнд нэгдэх </a:t>
            </a:r>
          </a:p>
          <a:p>
            <a:r>
              <a:rPr lang="mn-MN" sz="3600" dirty="0" smtClean="0">
                <a:latin typeface="Times New Roman" pitchFamily="18" charset="0"/>
                <a:cs typeface="Times New Roman" pitchFamily="18" charset="0"/>
              </a:rPr>
              <a:t>Орон нутагт өөрийн нэр хүнд нөлөөг ихэсгэх боломж</a:t>
            </a:r>
          </a:p>
          <a:p>
            <a:r>
              <a:rPr lang="mn-MN" sz="3600" dirty="0" smtClean="0">
                <a:latin typeface="Times New Roman" pitchFamily="18" charset="0"/>
                <a:cs typeface="Times New Roman" pitchFamily="18" charset="0"/>
              </a:rPr>
              <a:t>ХасБанкнаас санхүүгийн эх үүсвэр авах боломж Өөрийн бараа үйлчилгээг АМ</a:t>
            </a:r>
            <a:r>
              <a:rPr lang="en-US" sz="3600" dirty="0" smtClean="0">
                <a:latin typeface="Times New Roman" pitchFamily="18" charset="0"/>
                <a:cs typeface="Times New Roman" pitchFamily="18" charset="0"/>
              </a:rPr>
              <a:t>AR </a:t>
            </a:r>
            <a:r>
              <a:rPr lang="mn-MN" sz="3600" dirty="0" smtClean="0">
                <a:latin typeface="Times New Roman" pitchFamily="18" charset="0"/>
                <a:cs typeface="Times New Roman" pitchFamily="18" charset="0"/>
              </a:rPr>
              <a:t>үйлчилгээгээр     </a:t>
            </a:r>
            <a:endParaRPr lang="en-US" sz="3600" dirty="0" smtClean="0">
              <a:latin typeface="Times New Roman" pitchFamily="18" charset="0"/>
              <a:cs typeface="Times New Roman" pitchFamily="18" charset="0"/>
            </a:endParaRPr>
          </a:p>
          <a:p>
            <a:r>
              <a:rPr lang="mn-MN" sz="3600" dirty="0" smtClean="0">
                <a:latin typeface="Times New Roman" pitchFamily="18" charset="0"/>
                <a:cs typeface="Times New Roman" pitchFamily="18" charset="0"/>
              </a:rPr>
              <a:t>  дамжуулан зарж борлуулах </a:t>
            </a:r>
            <a:endParaRPr lang="en-US" sz="3600" dirty="0" smtClean="0">
              <a:latin typeface="Times New Roman" pitchFamily="18" charset="0"/>
              <a:cs typeface="Times New Roman" pitchFamily="18" charset="0"/>
            </a:endParaRPr>
          </a:p>
          <a:p>
            <a:r>
              <a:rPr lang="mn-MN" sz="3600" dirty="0" smtClean="0">
                <a:latin typeface="Times New Roman" pitchFamily="18" charset="0"/>
                <a:cs typeface="Times New Roman" pitchFamily="18" charset="0"/>
              </a:rPr>
              <a:t>Технологид суурилсан Банкны бусад үйлчилгээ</a:t>
            </a:r>
            <a:endParaRPr lang="en-US" sz="36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2667000"/>
            <a:ext cx="7696200" cy="3657600"/>
          </a:xfrm>
        </p:spPr>
        <p:txBody>
          <a:bodyPr>
            <a:normAutofit/>
          </a:bodyPr>
          <a:lstStyle/>
          <a:p>
            <a:pPr algn="ctr"/>
            <a:r>
              <a:rPr lang="mn-MN" sz="4400" dirty="0" smtClean="0">
                <a:latin typeface="Times New Roman" pitchFamily="18" charset="0"/>
                <a:cs typeface="Times New Roman" pitchFamily="18" charset="0"/>
              </a:rPr>
              <a:t>Хас банкны ДОТООД АУДИТ </a:t>
            </a:r>
            <a:endParaRPr lang="en-US" sz="4400" dirty="0" smtClean="0">
              <a:latin typeface="Times New Roman" pitchFamily="18" charset="0"/>
              <a:cs typeface="Times New Roman" pitchFamily="18" charset="0"/>
            </a:endParaRPr>
          </a:p>
          <a:p>
            <a:pPr algn="ctr"/>
            <a:endParaRPr lang="en-US" sz="4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304800"/>
            <a:ext cx="7406640" cy="6248400"/>
          </a:xfrm>
        </p:spPr>
        <p:txBody>
          <a:bodyPr>
            <a:normAutofit lnSpcReduction="10000"/>
          </a:bodyPr>
          <a:lstStyle/>
          <a:p>
            <a:pPr algn="just"/>
            <a:r>
              <a:rPr lang="mn-MN" dirty="0" smtClean="0">
                <a:solidFill>
                  <a:schemeClr val="tx1"/>
                </a:solidFill>
                <a:latin typeface="Times New Roman" pitchFamily="18" charset="0"/>
                <a:cs typeface="Times New Roman" pitchFamily="18" charset="0"/>
              </a:rPr>
              <a:t>6.1 Дотоод хяналтын нэгж ажиллуулах удирдамж </a:t>
            </a:r>
            <a:endParaRPr lang="en-US" dirty="0" smtClean="0">
              <a:solidFill>
                <a:schemeClr val="tx1"/>
              </a:solidFill>
              <a:latin typeface="Times New Roman" pitchFamily="18" charset="0"/>
              <a:cs typeface="Times New Roman" pitchFamily="18" charset="0"/>
            </a:endParaRPr>
          </a:p>
          <a:p>
            <a:pPr algn="just"/>
            <a:r>
              <a:rPr lang="mn-MN" dirty="0" smtClean="0">
                <a:solidFill>
                  <a:schemeClr val="tx1"/>
                </a:solidFill>
                <a:latin typeface="Times New Roman" pitchFamily="18" charset="0"/>
                <a:cs typeface="Times New Roman" pitchFamily="18" charset="0"/>
              </a:rPr>
              <a:t/>
            </a:r>
            <a:br>
              <a:rPr lang="mn-MN" dirty="0" smtClean="0">
                <a:solidFill>
                  <a:schemeClr val="tx1"/>
                </a:solidFill>
                <a:latin typeface="Times New Roman" pitchFamily="18" charset="0"/>
                <a:cs typeface="Times New Roman" pitchFamily="18" charset="0"/>
              </a:rPr>
            </a:br>
            <a:r>
              <a:rPr lang="mn-MN" dirty="0" smtClean="0">
                <a:solidFill>
                  <a:schemeClr val="tx1"/>
                </a:solidFill>
                <a:latin typeface="Times New Roman" pitchFamily="18" charset="0"/>
                <a:cs typeface="Times New Roman" pitchFamily="18" charset="0"/>
              </a:rPr>
              <a:t>	Хас Банкны дотоод хяналтын нэгж нь Төлөөлөн Удирдах Зөвлөлийн харьяа Дотоод Аудитын Газар, Санхүү, Бүртгэлийн Газрын Санхүүгийн Бодлого, Хяналт Хэлтэс бүтэцтэйгээр дотоод хяналтын үйл ажиллагааг хэрэгжүүлдэг. Дотоод аудитын газар нь банкны өдөр тутмын үйл ажиллагаанд оролцохгүй, гүйцэтгэх удирдлагаас тусдаа бие даасан, хараат бусаар үйл ажиллагаагаа явуулж, хийсэн ажлаа ТУЗ-д тайлагнадаг. Дотоод аудитын газраас банкны Гүйцэтгэх удирдлага нь Монголбанк болон ТУЗ-өөс өгсөн үүрэг, даалгавар, Монгол улсын хууль тогтоомж, банкны бодлого журмыг хэрхэн хэрэгжүүлж, банкны дотоод хяналтын тогтолцоог хэрхэн бүрдүүлж байгаад хяналт тавьж ажилладаг</a:t>
            </a:r>
            <a:endParaRPr lang="en-US" dirty="0" smtClean="0">
              <a:solidFill>
                <a:schemeClr val="tx1"/>
              </a:solidFill>
              <a:latin typeface="Times New Roman" pitchFamily="18" charset="0"/>
              <a:cs typeface="Times New Roman" pitchFamily="18" charset="0"/>
            </a:endParaRPr>
          </a:p>
          <a:p>
            <a:pPr algn="just"/>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533400"/>
            <a:ext cx="7406640" cy="5715000"/>
          </a:xfrm>
        </p:spPr>
        <p:txBody>
          <a:bodyPr/>
          <a:lstStyle/>
          <a:p>
            <a:pPr algn="just"/>
            <a:r>
              <a:rPr lang="mn-MN" sz="2800" dirty="0" smtClean="0">
                <a:latin typeface="Times New Roman" pitchFamily="18" charset="0"/>
                <a:cs typeface="Times New Roman" pitchFamily="18" charset="0"/>
              </a:rPr>
              <a:t>УДИРДАМЖЫН ЗОРИЛГО: </a:t>
            </a:r>
            <a:endParaRPr lang="en-US" sz="2800" dirty="0" smtClean="0">
              <a:latin typeface="Times New Roman" pitchFamily="18" charset="0"/>
              <a:cs typeface="Times New Roman" pitchFamily="18" charset="0"/>
            </a:endParaRPr>
          </a:p>
          <a:p>
            <a:pPr algn="just"/>
            <a:r>
              <a:rPr lang="mn-MN" sz="2800" dirty="0" smtClean="0">
                <a:latin typeface="Times New Roman" pitchFamily="18" charset="0"/>
                <a:cs typeface="Times New Roman" pitchFamily="18" charset="0"/>
              </a:rPr>
              <a:t>Тооцооны төвийн хэмжээнд Монгол банк болон Хас банкнаас гаргасан заавар журмын хэрэгжилт, ДАХэлтэсээс хийсэн аудитын шалгалт, гадны хөндлөнгийн байгууллагын шалгалт болон, ТТ-н дотоод хяналтын нэгжийн шалгалтын мөрөөр хийсэн ажлыг шалгаж, илэрсэн зөрчил дутагдалыг арилгах, дахин давтан гаргахгүй байхаар зөвлөгөө өгч, нэгжийн үйл ажиллагаанд дүгнэлт өгөх, Дотоод хяналтын нэгжийг үр дүнтэй ажиллуулахад оршино. </a:t>
            </a:r>
            <a:endParaRPr lang="en-US" sz="2800" dirty="0" smtClean="0">
              <a:latin typeface="Times New Roman" pitchFamily="18" charset="0"/>
              <a:cs typeface="Times New Roman" pitchFamily="18" charset="0"/>
            </a:endParaRP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381000"/>
            <a:ext cx="7406640" cy="5943600"/>
          </a:xfrm>
        </p:spPr>
        <p:txBody>
          <a:bodyPr>
            <a:normAutofit/>
          </a:bodyPr>
          <a:lstStyle/>
          <a:p>
            <a:pPr algn="just"/>
            <a:r>
              <a:rPr lang="mn-MN" dirty="0" smtClean="0">
                <a:latin typeface="Times New Roman" pitchFamily="18" charset="0"/>
                <a:cs typeface="Times New Roman" pitchFamily="18" charset="0"/>
              </a:rPr>
              <a:t>ШАЛГАХ ХҮРЭЭ: </a:t>
            </a:r>
            <a:endParaRPr lang="en-US" dirty="0" smtClean="0">
              <a:latin typeface="Times New Roman" pitchFamily="18" charset="0"/>
              <a:cs typeface="Times New Roman" pitchFamily="18" charset="0"/>
            </a:endParaRPr>
          </a:p>
          <a:p>
            <a:pPr algn="just"/>
            <a:r>
              <a:rPr lang="mn-MN" dirty="0" smtClean="0">
                <a:latin typeface="Times New Roman" pitchFamily="18" charset="0"/>
                <a:cs typeface="Times New Roman" pitchFamily="18" charset="0"/>
              </a:rPr>
              <a:t>ТТ-н өмнөх Дотоод Хяналтын нэгжийн шалгалтаас хойших хугацааны үйл ажиллагааг бүхэлд нь хамруулан шалгана. Үүнд: </a:t>
            </a:r>
          </a:p>
          <a:p>
            <a:pPr lvl="0" algn="just"/>
            <a:r>
              <a:rPr lang="mn-MN" dirty="0" smtClean="0">
                <a:latin typeface="Times New Roman" pitchFamily="18" charset="0"/>
                <a:cs typeface="Times New Roman" pitchFamily="18" charset="0"/>
              </a:rPr>
              <a:t>1. УДИРДЛАГА, ЗОХИОН БАЙГУУЛАЛТ </a:t>
            </a:r>
            <a:endParaRPr lang="en-US" dirty="0" smtClean="0">
              <a:latin typeface="Times New Roman" pitchFamily="18" charset="0"/>
              <a:cs typeface="Times New Roman" pitchFamily="18" charset="0"/>
            </a:endParaRPr>
          </a:p>
          <a:p>
            <a:pPr lvl="0" algn="just"/>
            <a:r>
              <a:rPr lang="mn-MN" dirty="0" smtClean="0">
                <a:latin typeface="Times New Roman" pitchFamily="18" charset="0"/>
                <a:cs typeface="Times New Roman" pitchFamily="18" charset="0"/>
              </a:rPr>
              <a:t>Багын уур амьсгал, багаар хамтран ажиллах чадвар </a:t>
            </a:r>
            <a:endParaRPr lang="en-US" dirty="0" smtClean="0">
              <a:latin typeface="Times New Roman" pitchFamily="18" charset="0"/>
              <a:cs typeface="Times New Roman" pitchFamily="18" charset="0"/>
            </a:endParaRPr>
          </a:p>
          <a:p>
            <a:pPr lvl="0" algn="just"/>
            <a:r>
              <a:rPr lang="mn-MN" dirty="0" smtClean="0">
                <a:latin typeface="Times New Roman" pitchFamily="18" charset="0"/>
                <a:cs typeface="Times New Roman" pitchFamily="18" charset="0"/>
              </a:rPr>
              <a:t>Эрх зүйн сангийн бүрдүүлэлт, ашиглалт, ирсэн, явсан бичгийн бүртгэл, түүнийг танилцуулсан байдал, дотоод бичгийн эмх цэгц</a:t>
            </a:r>
            <a:endParaRPr lang="en-US" dirty="0" smtClean="0">
              <a:latin typeface="Times New Roman" pitchFamily="18" charset="0"/>
              <a:cs typeface="Times New Roman" pitchFamily="18" charset="0"/>
            </a:endParaRPr>
          </a:p>
          <a:p>
            <a:pPr lvl="0" algn="just"/>
            <a:r>
              <a:rPr lang="mn-MN" dirty="0" smtClean="0">
                <a:latin typeface="Times New Roman" pitchFamily="18" charset="0"/>
                <a:cs typeface="Times New Roman" pitchFamily="18" charset="0"/>
              </a:rPr>
              <a:t>Нэгж нь ажилаа төлөвлөж буй эсэх, гүйцэтгэлийг дүгнэдэг эсэх, ажиллагсдын гүйцэтгэлийн үнэлгээ хийгдсэн эсэх, ажиллагсдын хурлын чанар</a:t>
            </a:r>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381000"/>
            <a:ext cx="7406640" cy="6019800"/>
          </a:xfrm>
        </p:spPr>
        <p:txBody>
          <a:bodyPr/>
          <a:lstStyle/>
          <a:p>
            <a:pPr lvl="0" algn="just"/>
            <a:r>
              <a:rPr lang="mn-MN" sz="3200" dirty="0" smtClean="0">
                <a:latin typeface="Times New Roman" pitchFamily="18" charset="0"/>
                <a:cs typeface="Times New Roman" pitchFamily="18" charset="0"/>
              </a:rPr>
              <a:t>2.  МЭДЭЭЛЭЛ ТЕХНОЛОГИ </a:t>
            </a:r>
            <a:endParaRPr lang="en-US" sz="3200" dirty="0" smtClean="0">
              <a:latin typeface="Times New Roman" pitchFamily="18" charset="0"/>
              <a:cs typeface="Times New Roman" pitchFamily="18" charset="0"/>
            </a:endParaRPr>
          </a:p>
          <a:p>
            <a:pPr lvl="0" algn="just"/>
            <a:r>
              <a:rPr lang="mn-MN" sz="3200" dirty="0" smtClean="0">
                <a:latin typeface="Times New Roman" pitchFamily="18" charset="0"/>
                <a:cs typeface="Times New Roman" pitchFamily="18" charset="0"/>
              </a:rPr>
              <a:t>Банкны үйл ажиллагаанд ашиглагдаж байгаа программ хангамжийн нууцлалд, программд нэвтрэх эрхээ хоорондоо мэддэг эсэх, ажлыэ байрнаас холдохдоо программаас гарч явдаг эсэх</a:t>
            </a:r>
            <a:endParaRPr lang="en-US" sz="3200" dirty="0" smtClean="0">
              <a:latin typeface="Times New Roman" pitchFamily="18" charset="0"/>
              <a:cs typeface="Times New Roman" pitchFamily="18" charset="0"/>
            </a:endParaRPr>
          </a:p>
          <a:p>
            <a:pPr lvl="0" algn="just"/>
            <a:r>
              <a:rPr lang="mn-MN" sz="3200" dirty="0" smtClean="0">
                <a:latin typeface="Times New Roman" pitchFamily="18" charset="0"/>
                <a:cs typeface="Times New Roman" pitchFamily="18" charset="0"/>
              </a:rPr>
              <a:t>Компьютерийн </a:t>
            </a:r>
            <a:r>
              <a:rPr lang="en-US" sz="3200" dirty="0" smtClean="0">
                <a:latin typeface="Times New Roman" pitchFamily="18" charset="0"/>
                <a:cs typeface="Times New Roman" pitchFamily="18" charset="0"/>
              </a:rPr>
              <a:t>file</a:t>
            </a:r>
            <a:r>
              <a:rPr lang="mn-MN" sz="3200" dirty="0" smtClean="0">
                <a:latin typeface="Times New Roman" pitchFamily="18" charset="0"/>
                <a:cs typeface="Times New Roman" pitchFamily="18" charset="0"/>
              </a:rPr>
              <a:t>-н цэгцлэлт, ажиллагсдын программ эзэмшсэн байдал </a:t>
            </a:r>
            <a:endParaRPr lang="en-US" sz="3200" dirty="0" smtClean="0">
              <a:latin typeface="Times New Roman" pitchFamily="18" charset="0"/>
              <a:cs typeface="Times New Roman" pitchFamily="18" charset="0"/>
            </a:endParaRPr>
          </a:p>
          <a:p>
            <a:pPr lvl="0" algn="just"/>
            <a:r>
              <a:rPr lang="mn-MN" sz="3200" dirty="0" smtClean="0">
                <a:latin typeface="Times New Roman" pitchFamily="18" charset="0"/>
                <a:cs typeface="Times New Roman" pitchFamily="18" charset="0"/>
              </a:rPr>
              <a:t>Бүтээгдэхүүний тохиргоо, өгөгдлийн баазийн нөөцлөлт хадгалалт </a:t>
            </a:r>
            <a:endParaRPr lang="en-US" sz="3200" dirty="0" smtClean="0">
              <a:latin typeface="Times New Roman" pitchFamily="18" charset="0"/>
              <a:cs typeface="Times New Roman" pitchFamily="18" charset="0"/>
            </a:endParaRPr>
          </a:p>
          <a:p>
            <a:pPr algn="just"/>
            <a:r>
              <a:rPr lang="mn-MN" dirty="0" smtClean="0"/>
              <a:t> </a:t>
            </a:r>
            <a:endParaRPr lang="en-US" dirty="0" smtClean="0"/>
          </a:p>
          <a:p>
            <a:pPr algn="just"/>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304800"/>
            <a:ext cx="7406640" cy="6172200"/>
          </a:xfrm>
        </p:spPr>
        <p:txBody>
          <a:bodyPr>
            <a:normAutofit lnSpcReduction="10000"/>
          </a:bodyPr>
          <a:lstStyle/>
          <a:p>
            <a:pPr lvl="0"/>
            <a:r>
              <a:rPr lang="mn-MN" dirty="0" smtClean="0">
                <a:latin typeface="Times New Roman" pitchFamily="18" charset="0"/>
                <a:cs typeface="Times New Roman" pitchFamily="18" charset="0"/>
              </a:rPr>
              <a:t>НББ</a:t>
            </a:r>
            <a:endParaRPr lang="en-US" dirty="0" smtClean="0">
              <a:latin typeface="Times New Roman" pitchFamily="18" charset="0"/>
              <a:cs typeface="Times New Roman" pitchFamily="18" charset="0"/>
            </a:endParaRPr>
          </a:p>
          <a:p>
            <a:pPr lvl="0" algn="just"/>
            <a:r>
              <a:rPr lang="mn-MN" dirty="0" smtClean="0">
                <a:latin typeface="Times New Roman" pitchFamily="18" charset="0"/>
                <a:cs typeface="Times New Roman" pitchFamily="18" charset="0"/>
              </a:rPr>
              <a:t>Кассд байгаа бэлэн мөнгө, үнэ бүхий зүйлийн бүрэн бүтэн байдалыг шалгалт хамрах хугацаанд хангаж ажилсан эсэх, кассын ажиллагааны журам зарчигдсөн эсэх</a:t>
            </a:r>
            <a:endParaRPr lang="en-US" dirty="0" smtClean="0">
              <a:latin typeface="Times New Roman" pitchFamily="18" charset="0"/>
              <a:cs typeface="Times New Roman" pitchFamily="18" charset="0"/>
            </a:endParaRPr>
          </a:p>
          <a:p>
            <a:pPr lvl="0" algn="just"/>
            <a:r>
              <a:rPr lang="mn-MN" dirty="0" smtClean="0">
                <a:latin typeface="Times New Roman" pitchFamily="18" charset="0"/>
                <a:cs typeface="Times New Roman" pitchFamily="18" charset="0"/>
              </a:rPr>
              <a:t>Кассын дэвтэрийн хөнгөлөлт, үндсэн кассын аюулгүй байдал хангагдсан эсэх</a:t>
            </a:r>
            <a:endParaRPr lang="en-US" dirty="0" smtClean="0">
              <a:latin typeface="Times New Roman" pitchFamily="18" charset="0"/>
              <a:cs typeface="Times New Roman" pitchFamily="18" charset="0"/>
            </a:endParaRPr>
          </a:p>
          <a:p>
            <a:pPr lvl="0" algn="just"/>
            <a:r>
              <a:rPr lang="mn-MN" dirty="0" smtClean="0">
                <a:latin typeface="Times New Roman" pitchFamily="18" charset="0"/>
                <a:cs typeface="Times New Roman" pitchFamily="18" charset="0"/>
              </a:rPr>
              <a:t>Иргэдийн болон байгуулагын хадгаламжын бүртгэл, гэрээний бүрдэл, хүү бодолт, гарын үсгийн баталгааны бүрдэлт, хаагдсан хадгаламжын хувийн хэргийн бүрдэл болон түүний хүү бодолт</a:t>
            </a:r>
            <a:endParaRPr lang="en-US" dirty="0" smtClean="0">
              <a:latin typeface="Times New Roman" pitchFamily="18" charset="0"/>
              <a:cs typeface="Times New Roman" pitchFamily="18" charset="0"/>
            </a:endParaRPr>
          </a:p>
          <a:p>
            <a:pPr lvl="0" algn="just"/>
            <a:r>
              <a:rPr lang="mn-MN" dirty="0" smtClean="0">
                <a:latin typeface="Times New Roman" pitchFamily="18" charset="0"/>
                <a:cs typeface="Times New Roman" pitchFamily="18" charset="0"/>
              </a:rPr>
              <a:t>Харилцах дансны гарын үсгийн баталгаа, харилцах дансны хувийн хэргийн бүрдэл, харилцах дансны бүрдэл, хаагдсан харилцах дансны хувийн хэргийн бүрдэл </a:t>
            </a:r>
            <a:endParaRPr lang="en-US" dirty="0" smtClean="0">
              <a:latin typeface="Times New Roman" pitchFamily="18" charset="0"/>
              <a:cs typeface="Times New Roman" pitchFamily="18" charset="0"/>
            </a:endParaRP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609600"/>
            <a:ext cx="7406640" cy="5638800"/>
          </a:xfrm>
        </p:spPr>
        <p:txBody>
          <a:bodyPr>
            <a:normAutofit fontScale="92500"/>
          </a:bodyPr>
          <a:lstStyle/>
          <a:p>
            <a:pPr algn="just"/>
            <a:r>
              <a:rPr lang="mn-MN" dirty="0" smtClean="0"/>
              <a:t> </a:t>
            </a:r>
            <a:endParaRPr lang="en-US" dirty="0" smtClean="0"/>
          </a:p>
          <a:p>
            <a:pPr lvl="0" algn="just"/>
            <a:r>
              <a:rPr lang="mn-MN" dirty="0" smtClean="0">
                <a:latin typeface="Times New Roman" pitchFamily="18" charset="0"/>
                <a:cs typeface="Times New Roman" pitchFamily="18" charset="0"/>
              </a:rPr>
              <a:t>ЗЭЭЛИЙН ҮЙЛ АЖИЛЛАГАА </a:t>
            </a:r>
            <a:endParaRPr lang="en-US" dirty="0" smtClean="0">
              <a:latin typeface="Times New Roman" pitchFamily="18" charset="0"/>
              <a:cs typeface="Times New Roman" pitchFamily="18" charset="0"/>
            </a:endParaRPr>
          </a:p>
          <a:p>
            <a:pPr lvl="0" algn="just"/>
            <a:r>
              <a:rPr lang="mn-MN" dirty="0" smtClean="0">
                <a:latin typeface="Times New Roman" pitchFamily="18" charset="0"/>
                <a:cs typeface="Times New Roman" pitchFamily="18" charset="0"/>
              </a:rPr>
              <a:t>Шалгалт хамрах хугацаанд олгогдсон зээлийн хувийн хэргийн бүрдүүлэлт холбогдох журмуудын шаардлагыг хангасан байдал</a:t>
            </a:r>
            <a:endParaRPr lang="en-US" dirty="0" smtClean="0">
              <a:latin typeface="Times New Roman" pitchFamily="18" charset="0"/>
              <a:cs typeface="Times New Roman" pitchFamily="18" charset="0"/>
            </a:endParaRPr>
          </a:p>
          <a:p>
            <a:pPr lvl="0" algn="just"/>
            <a:r>
              <a:rPr lang="mn-MN" dirty="0" smtClean="0">
                <a:latin typeface="Times New Roman" pitchFamily="18" charset="0"/>
                <a:cs typeface="Times New Roman" pitchFamily="18" charset="0"/>
              </a:rPr>
              <a:t>Шалгалт хамрах хугацаанд олгогдсон зээлийн судалгааны чанар, зээлийн …барьцаа хөрөнгийн үнэлгээ бодитой эсэх, бизнесийн үр ашгийн тооцоолол үнэн зөв эсэх, холбогдох журмуудын шаардлагыг хангасан байдал, зээлдэгчийн сургалтын чанар </a:t>
            </a:r>
            <a:endParaRPr lang="en-US" dirty="0" smtClean="0">
              <a:latin typeface="Times New Roman" pitchFamily="18" charset="0"/>
              <a:cs typeface="Times New Roman" pitchFamily="18" charset="0"/>
            </a:endParaRPr>
          </a:p>
          <a:p>
            <a:pPr lvl="0" algn="just"/>
            <a:r>
              <a:rPr lang="mn-MN" dirty="0" smtClean="0">
                <a:latin typeface="Times New Roman" pitchFamily="18" charset="0"/>
                <a:cs typeface="Times New Roman" pitchFamily="18" charset="0"/>
              </a:rPr>
              <a:t>Зээлийн давхардал, зээлийн хувийн хэргийн тооллого</a:t>
            </a:r>
            <a:endParaRPr lang="en-US" dirty="0" smtClean="0">
              <a:latin typeface="Times New Roman" pitchFamily="18" charset="0"/>
              <a:cs typeface="Times New Roman" pitchFamily="18" charset="0"/>
            </a:endParaRPr>
          </a:p>
          <a:p>
            <a:pPr algn="just"/>
            <a:r>
              <a:rPr lang="mn-MN" dirty="0" smtClean="0">
                <a:latin typeface="Times New Roman" pitchFamily="18" charset="0"/>
                <a:cs typeface="Times New Roman" pitchFamily="18" charset="0"/>
              </a:rPr>
              <a:t>Шалгалт хамрах хугацаанд олгогдсон зээлүүдийн Зээлийн Удирдлагын </a:t>
            </a:r>
            <a:endParaRPr lang="en-US"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251192" cy="6126480"/>
          </a:xfrm>
        </p:spPr>
        <p:txBody>
          <a:bodyPr>
            <a:noAutofit/>
          </a:bodyPr>
          <a:lstStyle/>
          <a:p>
            <a:pPr algn="just"/>
            <a:r>
              <a:rPr lang="mn-MN" sz="1600" dirty="0" smtClean="0">
                <a:latin typeface="Times New Roman" pitchFamily="18" charset="0"/>
                <a:cs typeface="Times New Roman" pitchFamily="18" charset="0"/>
              </a:rPr>
              <a:t/>
            </a:r>
            <a:br>
              <a:rPr lang="mn-MN" sz="16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Дүгнэлт</a:t>
            </a:r>
            <a:r>
              <a:rPr lang="mn-MN" sz="1600" dirty="0" smtClean="0">
                <a:latin typeface="Times New Roman" pitchFamily="18" charset="0"/>
                <a:cs typeface="Times New Roman" pitchFamily="18" charset="0"/>
              </a:rPr>
              <a:t/>
            </a:r>
            <a:br>
              <a:rPr lang="mn-MN" sz="1600" dirty="0" smtClean="0">
                <a:latin typeface="Times New Roman" pitchFamily="18" charset="0"/>
                <a:cs typeface="Times New Roman" pitchFamily="18" charset="0"/>
              </a:rPr>
            </a:br>
            <a:r>
              <a:rPr lang="mn-MN" sz="1800" dirty="0" smtClean="0">
                <a:latin typeface="Times New Roman" pitchFamily="18" charset="0"/>
                <a:cs typeface="Times New Roman" pitchFamily="18" charset="0"/>
              </a:rPr>
              <a:t>ХасБанкинд</a:t>
            </a:r>
            <a:r>
              <a:rPr lang="en-US" sz="1800" dirty="0" smtClean="0">
                <a:latin typeface="Times New Roman" pitchFamily="18" charset="0"/>
                <a:cs typeface="Times New Roman" pitchFamily="18" charset="0"/>
              </a:rPr>
              <a:t>  2 </a:t>
            </a:r>
            <a:r>
              <a:rPr lang="en-US" sz="1800" dirty="0" err="1" smtClean="0">
                <a:latin typeface="Times New Roman" pitchFamily="18" charset="0"/>
                <a:cs typeface="Times New Roman" pitchFamily="18" charset="0"/>
              </a:rPr>
              <a:t>сарын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туршид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банкны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жирийн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нэгэн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ажилтаны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нэгэн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адил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ажиллалаа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Энэ</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хугацаанд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өмнөх</a:t>
            </a:r>
            <a:r>
              <a:rPr lang="mn-MN" sz="1800" dirty="0" smtClean="0">
                <a:latin typeface="Times New Roman" pitchFamily="18" charset="0"/>
                <a:cs typeface="Times New Roman" pitchFamily="18" charset="0"/>
              </a:rPr>
              <a:t> ААНБ-д хийсэн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дадлагын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хугацаанд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сурсан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мэдсэнээ</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бататган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ажилласанаас</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гадна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маш</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их</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олон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зүйлийг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мэдэж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авч</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суралцсан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Дадлагын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хугацаанд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ойлгож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авсан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хамгийн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гол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зүйл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нь</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банк</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амжилттай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ажиллахын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тулд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боловсон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хүчин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маш</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сайн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бэлтгэгдсэн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байх</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шаардлагатай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гэж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ойлголоо</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Учир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нь</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сайн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бэлтгэгдсэн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боловсон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хүчин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нь</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тухайн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ажлыг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цаг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алдалгүй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хийж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гүйцэтгэж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чаддаг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байхаас</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гадна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хамгийн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гол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нь</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банк</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үйлчилгээний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байгууллага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гэдэг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утгаараа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харьцааны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соёлтой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тэвчээртэй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аливаад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хүлээцтэй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ханддаг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асуудлыг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түргэн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шийдвэрлэж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чаддаг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ажилтнуудтай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байх</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хэрэгтэй</a:t>
            </a:r>
            <a:r>
              <a:rPr lang="en-US" sz="1800" dirty="0" smtClean="0">
                <a:latin typeface="Times New Roman" pitchFamily="18" charset="0"/>
                <a:cs typeface="Times New Roman" pitchFamily="18" charset="0"/>
              </a:rPr>
              <a:t> </a:t>
            </a:r>
            <a:r>
              <a:rPr lang="mn-MN" sz="1800" dirty="0" smtClean="0">
                <a:latin typeface="Times New Roman" pitchFamily="18" charset="0"/>
                <a:cs typeface="Times New Roman" pitchFamily="18" charset="0"/>
              </a:rPr>
              <a:t>гэдгийг мэдэж авлаа.</a:t>
            </a:r>
            <a:r>
              <a:rPr lang="en-US" sz="1800" dirty="0" smtClean="0">
                <a:latin typeface="Times New Roman" pitchFamily="18" charset="0"/>
                <a:cs typeface="Times New Roman" pitchFamily="18" charset="0"/>
              </a:rPr>
              <a:t>  </a:t>
            </a:r>
            <a:r>
              <a:rPr lang="mn-MN" sz="1800" dirty="0" smtClean="0">
                <a:latin typeface="Times New Roman" pitchFamily="18" charset="0"/>
                <a:cs typeface="Times New Roman" pitchFamily="18" charset="0"/>
              </a:rPr>
              <a:t>Банкны нүүр царай бол боловсон хүчин юм.</a:t>
            </a:r>
            <a:br>
              <a:rPr lang="mn-MN"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t>
            </a:r>
            <a:br>
              <a:rPr lang="en-US" sz="1800" dirty="0" smtClean="0">
                <a:latin typeface="Times New Roman" pitchFamily="18" charset="0"/>
                <a:cs typeface="Times New Roman" pitchFamily="18" charset="0"/>
              </a:rPr>
            </a:br>
            <a:r>
              <a:rPr lang="mn-MN" sz="1800" dirty="0" smtClean="0">
                <a:latin typeface="Times New Roman" pitchFamily="18" charset="0"/>
                <a:cs typeface="Times New Roman" pitchFamily="18" charset="0"/>
              </a:rPr>
              <a:t>ХасБанкинд  дадлагажихдаа  зээлийн мэргэжилтэнүүдийг дагалдан зээл олгох зээлийн гэрээ байгуулж, зээлдэгчийн хувийн хэргийг програмд оруулах г.м ажилуудыг хийж гүйцэтгэж сурлаа.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Банкны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энэ</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хэсэгт</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ажилласнаар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харилцагчийг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хэрхэн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бүртэгдэг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харилцах</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данс</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хадгаламжийн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дансдыг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хэрхэн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нээдгийг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болон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тэдгээрийг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хөтлөх</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тэдгээрийн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гүйлгээг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хүлээн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авах</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ажлыг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хийж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гүйцэтгэхийг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мэдэж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суралцсан</a:t>
            </a:r>
            <a:r>
              <a:rPr lang="en-US" sz="1800" dirty="0" smtClean="0">
                <a:latin typeface="Times New Roman" pitchFamily="18" charset="0"/>
                <a:cs typeface="Times New Roman" pitchFamily="18" charset="0"/>
              </a:rPr>
              <a:t>.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t>
            </a:r>
            <a:br>
              <a:rPr lang="en-US" sz="1800" dirty="0" smtClean="0">
                <a:latin typeface="Times New Roman" pitchFamily="18" charset="0"/>
                <a:cs typeface="Times New Roman" pitchFamily="18" charset="0"/>
              </a:rPr>
            </a:br>
            <a:endParaRPr lang="en-US" sz="18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156</TotalTime>
  <Words>806</Words>
  <Application>Microsoft Office PowerPoint</Application>
  <PresentationFormat>On-screen Show (4:3)</PresentationFormat>
  <Paragraphs>107</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Solstice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 Дүгнэлт ХасБанкинд  2 сарын туршид, банкны жирийн нэгэн ажилтаны нэгэн адил ажиллалаа. Энэ хугацаанд өмнөх ААНБ-д хийсэн дадлагын хугацаанд сурсан мэдсэнээ  бататган ажилласанаас гадна маш их олон зүйлийг мэдэж авч суралцсан. Дадлагын хугацаанд ойлгож авсан хамгийн гол зүйл нь банк амжилттай ажиллахын тулд боловсон хүчин маш сайн бэлтгэгдсэн байх шаардлагатай гэж ойлголоо. Учир нь сайн бэлтгэгдсэн боловсон хүчин нь тухайн  ажлыг цаг алдалгүй хийж гүйцэтгэж чаддаг байхаас гадна хамгийн гол нь банк үйлчилгээний байгууллага гэдэг утгаараа харьцааны соёлтой, тэвчээртэй, аливаад хүлээцтэй ханддаг, асуудлыг түргэн шийдвэрлэж чаддаг ажилтнуудтай байх хэрэгтэй гэдгийг мэдэж авлаа.  Банкны нүүр царай бол боловсон хүчин юм.   ХасБанкинд  дадлагажихдаа  зээлийн мэргэжилтэнүүдийг дагалдан зээл олгох зээлийн гэрээ байгуулж, зээлдэгчийн хувийн хэргийг програмд оруулах г.м ажилуудыг хийж гүйцэтгэж сурлаа.  Банкны энэ хэсэгт ажилласнаар харилцагчийг хэрхэн бүртэгдэг, харилцах данс, хадгаламжийн дансдыг хэрхэн нээдгийг болон тэдгээрийг хөтлөх, тэдгээрийн гүйлгээг хүлээн авах ажлыг хийж гүйцэтгэхийг мэдэж суралцсан.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TAMIR</cp:lastModifiedBy>
  <cp:revision>43</cp:revision>
  <dcterms:created xsi:type="dcterms:W3CDTF">2013-03-26T04:17:59Z</dcterms:created>
  <dcterms:modified xsi:type="dcterms:W3CDTF">2013-03-27T05:49:15Z</dcterms:modified>
</cp:coreProperties>
</file>