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Layouts/slideLayout17.xml" ContentType="application/vnd.openxmlformats-officedocument.presentationml.slideLayout+xml"/>
  <Override PartName="/ppt/drawings/drawing2.xml" ContentType="application/vnd.openxmlformats-officedocument.drawingml.chartshape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charts/chart3.xml" ContentType="application/vnd.openxmlformats-officedocument.drawingml.char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tags/tag2.xml" ContentType="application/vnd.openxmlformats-officedocument.presentationml.tags+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charts/chart5.xml" ContentType="application/vnd.openxmlformats-officedocument.drawingml.chart+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drawings/drawing5.xml" ContentType="application/vnd.openxmlformats-officedocument.drawingml.chartshapes+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tags/tag7.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93"/>
  </p:notesMasterIdLst>
  <p:sldIdLst>
    <p:sldId id="260" r:id="rId3"/>
    <p:sldId id="262" r:id="rId4"/>
    <p:sldId id="317" r:id="rId5"/>
    <p:sldId id="318" r:id="rId6"/>
    <p:sldId id="319" r:id="rId7"/>
    <p:sldId id="320" r:id="rId8"/>
    <p:sldId id="321" r:id="rId9"/>
    <p:sldId id="322" r:id="rId10"/>
    <p:sldId id="323" r:id="rId11"/>
    <p:sldId id="324" r:id="rId12"/>
    <p:sldId id="325" r:id="rId13"/>
    <p:sldId id="326" r:id="rId14"/>
    <p:sldId id="327" r:id="rId15"/>
    <p:sldId id="328" r:id="rId16"/>
    <p:sldId id="329" r:id="rId17"/>
    <p:sldId id="330" r:id="rId18"/>
    <p:sldId id="331" r:id="rId19"/>
    <p:sldId id="332" r:id="rId20"/>
    <p:sldId id="333" r:id="rId21"/>
    <p:sldId id="334" r:id="rId22"/>
    <p:sldId id="335" r:id="rId23"/>
    <p:sldId id="336" r:id="rId24"/>
    <p:sldId id="337" r:id="rId25"/>
    <p:sldId id="338" r:id="rId26"/>
    <p:sldId id="339" r:id="rId27"/>
    <p:sldId id="340" r:id="rId28"/>
    <p:sldId id="341" r:id="rId29"/>
    <p:sldId id="342" r:id="rId30"/>
    <p:sldId id="343" r:id="rId31"/>
    <p:sldId id="344" r:id="rId32"/>
    <p:sldId id="345" r:id="rId33"/>
    <p:sldId id="346" r:id="rId34"/>
    <p:sldId id="347" r:id="rId35"/>
    <p:sldId id="348" r:id="rId36"/>
    <p:sldId id="349" r:id="rId37"/>
    <p:sldId id="350" r:id="rId38"/>
    <p:sldId id="351" r:id="rId39"/>
    <p:sldId id="352" r:id="rId40"/>
    <p:sldId id="353" r:id="rId41"/>
    <p:sldId id="354" r:id="rId42"/>
    <p:sldId id="314" r:id="rId43"/>
    <p:sldId id="264" r:id="rId44"/>
    <p:sldId id="265" r:id="rId45"/>
    <p:sldId id="266" r:id="rId46"/>
    <p:sldId id="267" r:id="rId47"/>
    <p:sldId id="268" r:id="rId48"/>
    <p:sldId id="269" r:id="rId49"/>
    <p:sldId id="270" r:id="rId50"/>
    <p:sldId id="271" r:id="rId51"/>
    <p:sldId id="272" r:id="rId52"/>
    <p:sldId id="273" r:id="rId53"/>
    <p:sldId id="274" r:id="rId54"/>
    <p:sldId id="275" r:id="rId55"/>
    <p:sldId id="276" r:id="rId56"/>
    <p:sldId id="277" r:id="rId57"/>
    <p:sldId id="278" r:id="rId58"/>
    <p:sldId id="279" r:id="rId59"/>
    <p:sldId id="280" r:id="rId60"/>
    <p:sldId id="281" r:id="rId61"/>
    <p:sldId id="282" r:id="rId62"/>
    <p:sldId id="283" r:id="rId63"/>
    <p:sldId id="284" r:id="rId64"/>
    <p:sldId id="285" r:id="rId65"/>
    <p:sldId id="286" r:id="rId66"/>
    <p:sldId id="287" r:id="rId67"/>
    <p:sldId id="288" r:id="rId68"/>
    <p:sldId id="289" r:id="rId69"/>
    <p:sldId id="290" r:id="rId70"/>
    <p:sldId id="291" r:id="rId71"/>
    <p:sldId id="292" r:id="rId72"/>
    <p:sldId id="293" r:id="rId73"/>
    <p:sldId id="294" r:id="rId74"/>
    <p:sldId id="295" r:id="rId75"/>
    <p:sldId id="296" r:id="rId76"/>
    <p:sldId id="297" r:id="rId77"/>
    <p:sldId id="298" r:id="rId78"/>
    <p:sldId id="299" r:id="rId79"/>
    <p:sldId id="300" r:id="rId80"/>
    <p:sldId id="301" r:id="rId81"/>
    <p:sldId id="302" r:id="rId82"/>
    <p:sldId id="303" r:id="rId83"/>
    <p:sldId id="304" r:id="rId84"/>
    <p:sldId id="305" r:id="rId85"/>
    <p:sldId id="306" r:id="rId86"/>
    <p:sldId id="307" r:id="rId87"/>
    <p:sldId id="308" r:id="rId88"/>
    <p:sldId id="309" r:id="rId89"/>
    <p:sldId id="310" r:id="rId90"/>
    <p:sldId id="311" r:id="rId91"/>
    <p:sldId id="312" r:id="rId9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0"/>
    <p:restoredTop sz="94600"/>
  </p:normalViewPr>
  <p:slideViewPr>
    <p:cSldViewPr snapToGrid="0">
      <p:cViewPr>
        <p:scale>
          <a:sx n="78" d="100"/>
          <a:sy n="78" d="100"/>
        </p:scale>
        <p:origin x="-276" y="63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DALAI2020\Documents\&#1102;&#1072;&#1085;&#1100;.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DALAI2020\Documents\4.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DALAI2020\Documents\4.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C:\Users\DALAI2020\Documents\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7.3935953318335412E-2"/>
          <c:y val="0.10726192487100263"/>
          <c:w val="0.7768890730763941"/>
          <c:h val="0.81880967731715271"/>
        </c:manualLayout>
      </c:layout>
      <c:lineChart>
        <c:grouping val="standard"/>
        <c:ser>
          <c:idx val="0"/>
          <c:order val="0"/>
          <c:tx>
            <c:strRef>
              <c:f>Sheet1!$C$1</c:f>
              <c:strCache>
                <c:ptCount val="1"/>
                <c:pt idx="0">
                  <c:v>Монгол банкны албан ханш </c:v>
                </c:pt>
              </c:strCache>
            </c:strRef>
          </c:tx>
          <c:spPr>
            <a:ln w="25400" cap="flat" cmpd="sng" algn="ctr">
              <a:solidFill>
                <a:schemeClr val="dk1">
                  <a:shade val="50000"/>
                </a:schemeClr>
              </a:solidFill>
              <a:prstDash val="solid"/>
            </a:ln>
            <a:effectLst/>
          </c:spPr>
          <c:marker>
            <c:spPr>
              <a:solidFill>
                <a:schemeClr val="dk1"/>
              </a:solidFill>
              <a:ln w="25400" cap="flat" cmpd="sng" algn="ctr">
                <a:solidFill>
                  <a:schemeClr val="dk1">
                    <a:shade val="50000"/>
                  </a:schemeClr>
                </a:solidFill>
                <a:prstDash val="solid"/>
              </a:ln>
              <a:effectLst/>
            </c:spPr>
          </c:marker>
          <c:dLbls>
            <c:dLbl>
              <c:idx val="0"/>
              <c:tx>
                <c:rich>
                  <a:bodyPr/>
                  <a:lstStyle/>
                  <a:p>
                    <a:r>
                      <a:rPr lang="en-US" sz="1800" b="1" dirty="0" smtClean="0"/>
                      <a:t>1146</a:t>
                    </a:r>
                    <a:endParaRPr lang="en-US" sz="1800" b="1" dirty="0"/>
                  </a:p>
                </c:rich>
              </c:tx>
              <c:showVal val="1"/>
            </c:dLbl>
            <c:dLbl>
              <c:idx val="1"/>
              <c:tx>
                <c:rich>
                  <a:bodyPr/>
                  <a:lstStyle/>
                  <a:p>
                    <a:r>
                      <a:rPr lang="en-US" sz="1800" b="1" dirty="0">
                        <a:latin typeface="Arial" pitchFamily="34" charset="0"/>
                        <a:cs typeface="Arial" pitchFamily="34" charset="0"/>
                      </a:rPr>
                      <a:t>1430</a:t>
                    </a:r>
                  </a:p>
                </c:rich>
              </c:tx>
              <c:showVal val="1"/>
            </c:dLbl>
            <c:dLbl>
              <c:idx val="2"/>
              <c:tx>
                <c:rich>
                  <a:bodyPr/>
                  <a:lstStyle/>
                  <a:p>
                    <a:r>
                      <a:rPr lang="en-US" b="1" dirty="0"/>
                      <a:t>1320</a:t>
                    </a:r>
                  </a:p>
                </c:rich>
              </c:tx>
              <c:showVal val="1"/>
            </c:dLbl>
            <c:dLbl>
              <c:idx val="3"/>
              <c:tx>
                <c:rich>
                  <a:bodyPr/>
                  <a:lstStyle/>
                  <a:p>
                    <a:r>
                      <a:rPr lang="en-US" sz="1800" b="1" dirty="0">
                        <a:latin typeface="Arial" pitchFamily="34" charset="0"/>
                        <a:cs typeface="Arial" pitchFamily="34" charset="0"/>
                      </a:rPr>
                      <a:t>1</a:t>
                    </a:r>
                    <a:r>
                      <a:rPr lang="en-US" sz="1800" b="1" dirty="0"/>
                      <a:t>285</a:t>
                    </a:r>
                  </a:p>
                </c:rich>
              </c:tx>
              <c:showVal val="1"/>
            </c:dLbl>
            <c:dLbl>
              <c:idx val="4"/>
              <c:tx>
                <c:rich>
                  <a:bodyPr/>
                  <a:lstStyle/>
                  <a:p>
                    <a:r>
                      <a:rPr lang="en-US" sz="1800" b="1" dirty="0" smtClean="0">
                        <a:latin typeface="Arial" pitchFamily="34" charset="0"/>
                        <a:cs typeface="Arial" pitchFamily="34" charset="0"/>
                      </a:rPr>
                      <a:t>1316</a:t>
                    </a:r>
                    <a:endParaRPr lang="en-US" sz="1800" b="1" dirty="0"/>
                  </a:p>
                </c:rich>
              </c:tx>
              <c:showVal val="1"/>
            </c:dLbl>
            <c:delete val="1"/>
          </c:dLbls>
          <c:cat>
            <c:strRef>
              <c:f>Sheet1!$B$2:$B$6</c:f>
              <c:strCache>
                <c:ptCount val="5"/>
                <c:pt idx="0">
                  <c:v> 2008-10-1 </c:v>
                </c:pt>
                <c:pt idx="1">
                  <c:v>10/1/2009</c:v>
                </c:pt>
                <c:pt idx="2">
                  <c:v>10/1/2010</c:v>
                </c:pt>
                <c:pt idx="3">
                  <c:v>10/1/2011</c:v>
                </c:pt>
                <c:pt idx="4">
                  <c:v>10/1/2012</c:v>
                </c:pt>
              </c:strCache>
            </c:strRef>
          </c:cat>
          <c:val>
            <c:numRef>
              <c:f>Sheet1!$C$2:$C$6</c:f>
              <c:numCache>
                <c:formatCode>General</c:formatCode>
                <c:ptCount val="5"/>
                <c:pt idx="0">
                  <c:v>1146</c:v>
                </c:pt>
                <c:pt idx="1">
                  <c:v>1430</c:v>
                </c:pt>
                <c:pt idx="2">
                  <c:v>1320</c:v>
                </c:pt>
                <c:pt idx="3">
                  <c:v>1285</c:v>
                </c:pt>
                <c:pt idx="4">
                  <c:v>1394</c:v>
                </c:pt>
              </c:numCache>
            </c:numRef>
          </c:val>
        </c:ser>
        <c:marker val="1"/>
        <c:axId val="65027072"/>
        <c:axId val="65266432"/>
      </c:lineChart>
      <c:catAx>
        <c:axId val="65027072"/>
        <c:scaling>
          <c:orientation val="minMax"/>
        </c:scaling>
        <c:axPos val="b"/>
        <c:numFmt formatCode="General" sourceLinked="1"/>
        <c:tickLblPos val="nextTo"/>
        <c:txPr>
          <a:bodyPr/>
          <a:lstStyle/>
          <a:p>
            <a:pPr>
              <a:defRPr sz="1400" b="1">
                <a:latin typeface="Arial" pitchFamily="34" charset="0"/>
                <a:cs typeface="Arial" pitchFamily="34" charset="0"/>
              </a:defRPr>
            </a:pPr>
            <a:endParaRPr lang="en-US"/>
          </a:p>
        </c:txPr>
        <c:crossAx val="65266432"/>
        <c:crosses val="autoZero"/>
        <c:auto val="1"/>
        <c:lblAlgn val="ctr"/>
        <c:lblOffset val="100"/>
      </c:catAx>
      <c:valAx>
        <c:axId val="65266432"/>
        <c:scaling>
          <c:orientation val="minMax"/>
          <c:min val="1000"/>
        </c:scaling>
        <c:axPos val="l"/>
        <c:majorGridlines/>
        <c:numFmt formatCode="General" sourceLinked="1"/>
        <c:tickLblPos val="nextTo"/>
        <c:txPr>
          <a:bodyPr/>
          <a:lstStyle/>
          <a:p>
            <a:pPr>
              <a:defRPr sz="1400" b="1">
                <a:latin typeface="Arial" pitchFamily="34" charset="0"/>
                <a:cs typeface="Arial" pitchFamily="34" charset="0"/>
              </a:defRPr>
            </a:pPr>
            <a:endParaRPr lang="en-US"/>
          </a:p>
        </c:txPr>
        <c:crossAx val="65027072"/>
        <c:crosses val="autoZero"/>
        <c:crossBetween val="between"/>
      </c:valAx>
      <c:spPr>
        <a:gradFill rotWithShape="1">
          <a:gsLst>
            <a:gs pos="0">
              <a:schemeClr val="accent2">
                <a:tint val="98000"/>
                <a:shade val="25000"/>
                <a:satMod val="250000"/>
              </a:schemeClr>
            </a:gs>
            <a:gs pos="68000">
              <a:schemeClr val="accent2">
                <a:tint val="86000"/>
                <a:satMod val="115000"/>
              </a:schemeClr>
            </a:gs>
            <a:gs pos="100000">
              <a:schemeClr val="accent2">
                <a:tint val="50000"/>
                <a:satMod val="150000"/>
              </a:schemeClr>
            </a:gs>
          </a:gsLst>
          <a:path path="circle">
            <a:fillToRect l="50000" t="130000" r="50000" b="-30000"/>
          </a:path>
        </a:gradFill>
        <a:ln w="9525" cap="flat" cmpd="sng" algn="ctr">
          <a:solidFill>
            <a:schemeClr val="accent2">
              <a:shade val="50000"/>
              <a:satMod val="103000"/>
            </a:schemeClr>
          </a:solidFill>
          <a:prstDash val="solid"/>
        </a:ln>
        <a:effectLst>
          <a:outerShdw blurRad="57150" dist="38100" dir="5400000" algn="ctr" rotWithShape="0">
            <a:schemeClr val="accent2">
              <a:shade val="9000"/>
              <a:satMod val="105000"/>
              <a:alpha val="48000"/>
            </a:schemeClr>
          </a:outerShdw>
        </a:effectLst>
      </c:spPr>
    </c:plotArea>
    <c:legend>
      <c:legendPos val="r"/>
      <c:layout>
        <c:manualLayout>
          <c:xMode val="edge"/>
          <c:yMode val="edge"/>
          <c:x val="0.24982128188175023"/>
          <c:y val="2.3996728669785838E-3"/>
          <c:w val="0.5013837086153704"/>
          <c:h val="8.813648293963329E-2"/>
        </c:manualLayout>
      </c:layout>
      <c:txPr>
        <a:bodyPr/>
        <a:lstStyle/>
        <a:p>
          <a:pPr>
            <a:defRPr sz="1800" b="1"/>
          </a:pPr>
          <a:endParaRPr lang="en-US"/>
        </a:p>
      </c:txPr>
    </c:legend>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3"/>
  <c:chart>
    <c:title>
      <c:tx>
        <c:rich>
          <a:bodyPr/>
          <a:lstStyle/>
          <a:p>
            <a:pPr lvl="1" algn="ctr" rtl="0">
              <a:defRPr sz="2400" b="1" i="0" u="none" strike="noStrike" kern="1200" baseline="0">
                <a:solidFill>
                  <a:prstClr val="black"/>
                </a:solidFill>
                <a:latin typeface="Times New Roman" pitchFamily="18" charset="0"/>
                <a:ea typeface="+mn-ea"/>
                <a:cs typeface="Times New Roman" pitchFamily="18" charset="0"/>
              </a:defRPr>
            </a:pPr>
            <a:r>
              <a:rPr lang="mn-MN" sz="2800" dirty="0" smtClean="0"/>
              <a:t>2008</a:t>
            </a:r>
            <a:r>
              <a:rPr lang="mn-MN" sz="2800" baseline="0" dirty="0" smtClean="0"/>
              <a:t> аас 2012 он БНХАУ-ын валют Юаны жилийн дундаж ханшийн индекс төг</a:t>
            </a:r>
            <a:endParaRPr lang="mn-MN" sz="2800" dirty="0"/>
          </a:p>
        </c:rich>
      </c:tx>
      <c:layout>
        <c:manualLayout>
          <c:xMode val="edge"/>
          <c:yMode val="edge"/>
          <c:x val="0.19178251646496822"/>
          <c:y val="0"/>
        </c:manualLayout>
      </c:layout>
    </c:title>
    <c:plotArea>
      <c:layout>
        <c:manualLayout>
          <c:layoutTarget val="inner"/>
          <c:xMode val="edge"/>
          <c:yMode val="edge"/>
          <c:x val="8.6071741032370933E-2"/>
          <c:y val="0.16121670136060581"/>
          <c:w val="0.80003881506626129"/>
          <c:h val="0.74279995173017455"/>
        </c:manualLayout>
      </c:layout>
      <c:lineChart>
        <c:grouping val="standard"/>
        <c:ser>
          <c:idx val="0"/>
          <c:order val="0"/>
          <c:tx>
            <c:strRef>
              <c:f>Sheet1!$A$2</c:f>
              <c:strCache>
                <c:ptCount val="1"/>
                <c:pt idx="0">
                  <c:v>Ханш</c:v>
                </c:pt>
              </c:strCache>
            </c:strRef>
          </c:tx>
          <c:marker>
            <c:symbol val="none"/>
          </c:marker>
          <c:dLbls>
            <c:dLbl>
              <c:idx val="0"/>
              <c:spPr>
                <a:solidFill>
                  <a:schemeClr val="accent3">
                    <a:lumMod val="50000"/>
                  </a:schemeClr>
                </a:solidFill>
              </c:spPr>
              <c:txPr>
                <a:bodyPr/>
                <a:lstStyle/>
                <a:p>
                  <a:pPr>
                    <a:defRPr sz="2400" b="1"/>
                  </a:pPr>
                  <a:endParaRPr lang="en-US"/>
                </a:p>
              </c:txPr>
            </c:dLbl>
            <c:dLbl>
              <c:idx val="1"/>
              <c:spPr>
                <a:solidFill>
                  <a:schemeClr val="accent3">
                    <a:lumMod val="50000"/>
                  </a:schemeClr>
                </a:solidFill>
              </c:spPr>
              <c:txPr>
                <a:bodyPr/>
                <a:lstStyle/>
                <a:p>
                  <a:pPr>
                    <a:defRPr sz="2400" b="1"/>
                  </a:pPr>
                  <a:endParaRPr lang="en-US"/>
                </a:p>
              </c:txPr>
            </c:dLbl>
            <c:dLbl>
              <c:idx val="2"/>
              <c:spPr>
                <a:solidFill>
                  <a:schemeClr val="accent3">
                    <a:lumMod val="50000"/>
                  </a:schemeClr>
                </a:solidFill>
              </c:spPr>
              <c:txPr>
                <a:bodyPr/>
                <a:lstStyle/>
                <a:p>
                  <a:pPr>
                    <a:defRPr sz="2400" b="1"/>
                  </a:pPr>
                  <a:endParaRPr lang="en-US"/>
                </a:p>
              </c:txPr>
            </c:dLbl>
            <c:dLbl>
              <c:idx val="3"/>
              <c:spPr>
                <a:solidFill>
                  <a:schemeClr val="accent3">
                    <a:lumMod val="50000"/>
                  </a:schemeClr>
                </a:solidFill>
              </c:spPr>
              <c:txPr>
                <a:bodyPr/>
                <a:lstStyle/>
                <a:p>
                  <a:pPr>
                    <a:defRPr sz="2400" b="1"/>
                  </a:pPr>
                  <a:endParaRPr lang="en-US"/>
                </a:p>
              </c:txPr>
            </c:dLbl>
            <c:dLbl>
              <c:idx val="4"/>
              <c:tx>
                <c:rich>
                  <a:bodyPr/>
                  <a:lstStyle/>
                  <a:p>
                    <a:pPr>
                      <a:defRPr sz="2400" b="1"/>
                    </a:pPr>
                    <a:r>
                      <a:rPr lang="en-US" sz="2400" b="1"/>
                      <a:t>2</a:t>
                    </a:r>
                    <a:r>
                      <a:rPr lang="en-US" b="1"/>
                      <a:t>22</a:t>
                    </a:r>
                  </a:p>
                </c:rich>
              </c:tx>
              <c:spPr>
                <a:solidFill>
                  <a:schemeClr val="accent3">
                    <a:lumMod val="50000"/>
                  </a:schemeClr>
                </a:solidFill>
              </c:spPr>
              <c:showVal val="1"/>
            </c:dLbl>
            <c:spPr>
              <a:solidFill>
                <a:schemeClr val="accent3">
                  <a:lumMod val="50000"/>
                </a:schemeClr>
              </a:solidFill>
            </c:spPr>
            <c:txPr>
              <a:bodyPr/>
              <a:lstStyle/>
              <a:p>
                <a:pPr>
                  <a:defRPr sz="2400"/>
                </a:pPr>
                <a:endParaRPr lang="en-US"/>
              </a:p>
            </c:txPr>
            <c:showVal val="1"/>
          </c:dLbls>
          <c:cat>
            <c:numRef>
              <c:f>Sheet1!$B$3:$B$7</c:f>
              <c:numCache>
                <c:formatCode>General</c:formatCode>
                <c:ptCount val="5"/>
                <c:pt idx="0">
                  <c:v>2008</c:v>
                </c:pt>
                <c:pt idx="1">
                  <c:v>2009</c:v>
                </c:pt>
                <c:pt idx="2">
                  <c:v>2010</c:v>
                </c:pt>
                <c:pt idx="3">
                  <c:v>2011</c:v>
                </c:pt>
                <c:pt idx="4">
                  <c:v>2012</c:v>
                </c:pt>
              </c:numCache>
            </c:numRef>
          </c:cat>
          <c:val>
            <c:numRef>
              <c:f>Sheet1!$A$3:$A$7</c:f>
              <c:numCache>
                <c:formatCode>General</c:formatCode>
                <c:ptCount val="5"/>
                <c:pt idx="0">
                  <c:v>164</c:v>
                </c:pt>
                <c:pt idx="1">
                  <c:v>210</c:v>
                </c:pt>
                <c:pt idx="2">
                  <c:v>198</c:v>
                </c:pt>
                <c:pt idx="3">
                  <c:v>201</c:v>
                </c:pt>
                <c:pt idx="4">
                  <c:v>222</c:v>
                </c:pt>
              </c:numCache>
            </c:numRef>
          </c:val>
        </c:ser>
        <c:marker val="1"/>
        <c:axId val="65686528"/>
        <c:axId val="65696512"/>
      </c:lineChart>
      <c:catAx>
        <c:axId val="65686528"/>
        <c:scaling>
          <c:orientation val="minMax"/>
        </c:scaling>
        <c:axPos val="b"/>
        <c:numFmt formatCode="General" sourceLinked="1"/>
        <c:tickLblPos val="nextTo"/>
        <c:txPr>
          <a:bodyPr/>
          <a:lstStyle/>
          <a:p>
            <a:pPr>
              <a:defRPr sz="2400"/>
            </a:pPr>
            <a:endParaRPr lang="en-US"/>
          </a:p>
        </c:txPr>
        <c:crossAx val="65696512"/>
        <c:crosses val="autoZero"/>
        <c:lblAlgn val="ctr"/>
        <c:lblOffset val="100"/>
      </c:catAx>
      <c:valAx>
        <c:axId val="65696512"/>
        <c:scaling>
          <c:orientation val="minMax"/>
          <c:min val="150"/>
        </c:scaling>
        <c:axPos val="l"/>
        <c:majorGridlines/>
        <c:numFmt formatCode="General" sourceLinked="1"/>
        <c:tickLblPos val="nextTo"/>
        <c:txPr>
          <a:bodyPr/>
          <a:lstStyle/>
          <a:p>
            <a:pPr>
              <a:defRPr sz="2400"/>
            </a:pPr>
            <a:endParaRPr lang="en-US"/>
          </a:p>
        </c:txPr>
        <c:crossAx val="65686528"/>
        <c:crosses val="autoZero"/>
        <c:crossBetween val="between"/>
      </c:valAx>
    </c:plotArea>
    <c:legend>
      <c:legendPos val="r"/>
      <c:txPr>
        <a:bodyPr/>
        <a:lstStyle/>
        <a:p>
          <a:pPr>
            <a:defRPr sz="1800" b="1"/>
          </a:pPr>
          <a:endParaRPr lang="en-US"/>
        </a:p>
      </c:txPr>
    </c:legend>
    <c:plotVisOnly val="1"/>
  </c:chart>
  <c:spPr>
    <a:solidFill>
      <a:schemeClr val="accent2">
        <a:lumMod val="40000"/>
        <a:lumOff val="60000"/>
      </a:schemeClr>
    </a:solidFill>
    <a:ln>
      <a:solidFill>
        <a:schemeClr val="tx1">
          <a:lumMod val="95000"/>
          <a:lumOff val="5000"/>
        </a:schemeClr>
      </a:solidFill>
    </a:ln>
  </c:spPr>
  <c:txPr>
    <a:bodyPr/>
    <a:lstStyle/>
    <a:p>
      <a:pPr>
        <a:defRPr>
          <a:latin typeface="Times New Roman" pitchFamily="18" charset="0"/>
          <a:cs typeface="Times New Roman" pitchFamily="18" charset="0"/>
        </a:defRPr>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b="1"/>
            </a:pPr>
            <a:r>
              <a:rPr lang="mn-MN" b="1"/>
              <a:t>2008-2012 оны Евро ханшийн индекс </a:t>
            </a:r>
          </a:p>
        </c:rich>
      </c:tx>
      <c:layout>
        <c:manualLayout>
          <c:xMode val="edge"/>
          <c:yMode val="edge"/>
          <c:x val="0.20793405511811044"/>
          <c:y val="0"/>
        </c:manualLayout>
      </c:layout>
    </c:title>
    <c:plotArea>
      <c:layout/>
      <c:lineChart>
        <c:grouping val="standard"/>
        <c:ser>
          <c:idx val="0"/>
          <c:order val="0"/>
          <c:tx>
            <c:strRef>
              <c:f>Sheet4!$A$1</c:f>
              <c:strCache>
                <c:ptCount val="1"/>
                <c:pt idx="0">
                  <c:v>Ханш</c:v>
                </c:pt>
              </c:strCache>
            </c:strRef>
          </c:tx>
          <c:marker>
            <c:symbol val="none"/>
          </c:marker>
          <c:dLbls>
            <c:dLbl>
              <c:idx val="2"/>
              <c:spPr>
                <a:ln>
                  <a:solidFill>
                    <a:schemeClr val="accent2"/>
                  </a:solidFill>
                </a:ln>
              </c:spPr>
              <c:txPr>
                <a:bodyPr/>
                <a:lstStyle/>
                <a:p>
                  <a:pPr>
                    <a:defRPr/>
                  </a:pPr>
                  <a:endParaRPr lang="en-US"/>
                </a:p>
              </c:txPr>
            </c:dLbl>
            <c:spPr>
              <a:ln>
                <a:solidFill>
                  <a:schemeClr val="accent2"/>
                </a:solidFill>
              </a:ln>
            </c:spPr>
            <c:showVal val="1"/>
          </c:dLbls>
          <c:cat>
            <c:numRef>
              <c:f>Sheet4!$B$2:$B$6</c:f>
              <c:numCache>
                <c:formatCode>General</c:formatCode>
                <c:ptCount val="5"/>
                <c:pt idx="0">
                  <c:v>2008</c:v>
                </c:pt>
                <c:pt idx="1">
                  <c:v>2009</c:v>
                </c:pt>
                <c:pt idx="2">
                  <c:v>2010</c:v>
                </c:pt>
                <c:pt idx="3">
                  <c:v>2011</c:v>
                </c:pt>
                <c:pt idx="4">
                  <c:v>2012</c:v>
                </c:pt>
              </c:numCache>
            </c:numRef>
          </c:cat>
          <c:val>
            <c:numRef>
              <c:f>Sheet4!$A$2:$A$6</c:f>
              <c:numCache>
                <c:formatCode>General</c:formatCode>
                <c:ptCount val="5"/>
                <c:pt idx="0">
                  <c:v>1650</c:v>
                </c:pt>
                <c:pt idx="1">
                  <c:v>2080</c:v>
                </c:pt>
                <c:pt idx="2">
                  <c:v>1800</c:v>
                </c:pt>
                <c:pt idx="3">
                  <c:v>1740</c:v>
                </c:pt>
                <c:pt idx="4">
                  <c:v>1793</c:v>
                </c:pt>
              </c:numCache>
            </c:numRef>
          </c:val>
        </c:ser>
        <c:marker val="1"/>
        <c:axId val="66262912"/>
        <c:axId val="66264448"/>
      </c:lineChart>
      <c:catAx>
        <c:axId val="66262912"/>
        <c:scaling>
          <c:orientation val="minMax"/>
        </c:scaling>
        <c:axPos val="b"/>
        <c:numFmt formatCode="General" sourceLinked="1"/>
        <c:tickLblPos val="nextTo"/>
        <c:crossAx val="66264448"/>
        <c:crosses val="autoZero"/>
        <c:auto val="1"/>
        <c:lblAlgn val="ctr"/>
        <c:lblOffset val="100"/>
      </c:catAx>
      <c:valAx>
        <c:axId val="66264448"/>
        <c:scaling>
          <c:orientation val="minMax"/>
          <c:min val="1500"/>
        </c:scaling>
        <c:axPos val="l"/>
        <c:majorGridlines/>
        <c:numFmt formatCode="General" sourceLinked="1"/>
        <c:tickLblPos val="nextTo"/>
        <c:crossAx val="66262912"/>
        <c:crosses val="autoZero"/>
        <c:crossBetween val="between"/>
      </c:valAx>
      <c:spPr>
        <a:solidFill>
          <a:schemeClr val="accent2">
            <a:lumMod val="60000"/>
            <a:lumOff val="40000"/>
          </a:schemeClr>
        </a:solidFill>
      </c:spPr>
    </c:plotArea>
    <c:plotVisOnly val="1"/>
  </c:chart>
  <c:txPr>
    <a:bodyPr/>
    <a:lstStyle/>
    <a:p>
      <a:pPr>
        <a:defRPr sz="2400" b="1">
          <a:latin typeface="Times New Roman" pitchFamily="18" charset="0"/>
          <a:cs typeface="Times New Roman" pitchFamily="18" charset="0"/>
        </a:defRPr>
      </a:pPr>
      <a:endParaRPr lang="en-US"/>
    </a:p>
  </c:txPr>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mn-MN" dirty="0" smtClean="0"/>
              <a:t>2008-2012</a:t>
            </a:r>
            <a:r>
              <a:rPr lang="mn-MN" baseline="0" dirty="0" smtClean="0"/>
              <a:t> он </a:t>
            </a:r>
            <a:r>
              <a:rPr lang="mn-MN" dirty="0" smtClean="0"/>
              <a:t>Японы</a:t>
            </a:r>
            <a:r>
              <a:rPr lang="mn-MN" baseline="0" dirty="0" smtClean="0"/>
              <a:t> иен ханшийн индекс </a:t>
            </a:r>
            <a:endParaRPr lang="mn-MN" dirty="0"/>
          </a:p>
        </c:rich>
      </c:tx>
    </c:title>
    <c:plotArea>
      <c:layout>
        <c:manualLayout>
          <c:layoutTarget val="inner"/>
          <c:xMode val="edge"/>
          <c:yMode val="edge"/>
          <c:x val="7.0716426071741334E-2"/>
          <c:y val="0.13359096560298384"/>
          <c:w val="0.8953669072615924"/>
          <c:h val="0.76037453377538455"/>
        </c:manualLayout>
      </c:layout>
      <c:lineChart>
        <c:grouping val="standard"/>
        <c:ser>
          <c:idx val="0"/>
          <c:order val="0"/>
          <c:tx>
            <c:strRef>
              <c:f>Sheet3!$A$1</c:f>
              <c:strCache>
                <c:ptCount val="1"/>
                <c:pt idx="0">
                  <c:v>Ханш</c:v>
                </c:pt>
              </c:strCache>
            </c:strRef>
          </c:tx>
          <c:marker>
            <c:symbol val="none"/>
          </c:marker>
          <c:dLbls>
            <c:spPr>
              <a:solidFill>
                <a:schemeClr val="accent1"/>
              </a:solidFill>
              <a:ln w="25400" cap="flat" cmpd="sng" algn="ctr">
                <a:solidFill>
                  <a:schemeClr val="accent1">
                    <a:shade val="50000"/>
                  </a:schemeClr>
                </a:solidFill>
                <a:prstDash val="solid"/>
              </a:ln>
              <a:effectLst/>
            </c:spPr>
            <c:txPr>
              <a:bodyPr/>
              <a:lstStyle/>
              <a:p>
                <a:pPr>
                  <a:defRPr>
                    <a:solidFill>
                      <a:schemeClr val="lt1"/>
                    </a:solidFill>
                    <a:latin typeface="Times New Roman" pitchFamily="18" charset="0"/>
                    <a:ea typeface="+mn-ea"/>
                    <a:cs typeface="Times New Roman" pitchFamily="18" charset="0"/>
                  </a:defRPr>
                </a:pPr>
                <a:endParaRPr lang="en-US"/>
              </a:p>
            </c:txPr>
            <c:showVal val="1"/>
          </c:dLbls>
          <c:cat>
            <c:numRef>
              <c:f>Sheet3!$B$2:$B$6</c:f>
              <c:numCache>
                <c:formatCode>General</c:formatCode>
                <c:ptCount val="5"/>
                <c:pt idx="0">
                  <c:v>2008</c:v>
                </c:pt>
                <c:pt idx="1">
                  <c:v>2009</c:v>
                </c:pt>
                <c:pt idx="2">
                  <c:v>2010</c:v>
                </c:pt>
                <c:pt idx="3">
                  <c:v>2011</c:v>
                </c:pt>
                <c:pt idx="4">
                  <c:v>2012</c:v>
                </c:pt>
              </c:numCache>
            </c:numRef>
          </c:cat>
          <c:val>
            <c:numRef>
              <c:f>Sheet3!$A$2:$A$6</c:f>
              <c:numCache>
                <c:formatCode>General</c:formatCode>
                <c:ptCount val="5"/>
                <c:pt idx="0">
                  <c:v>11</c:v>
                </c:pt>
                <c:pt idx="1">
                  <c:v>16</c:v>
                </c:pt>
                <c:pt idx="2">
                  <c:v>15.9</c:v>
                </c:pt>
                <c:pt idx="3">
                  <c:v>16.8</c:v>
                </c:pt>
                <c:pt idx="4">
                  <c:v>17.899999999999999</c:v>
                </c:pt>
              </c:numCache>
            </c:numRef>
          </c:val>
        </c:ser>
        <c:marker val="1"/>
        <c:axId val="66314240"/>
        <c:axId val="66315776"/>
      </c:lineChart>
      <c:catAx>
        <c:axId val="66314240"/>
        <c:scaling>
          <c:orientation val="minMax"/>
        </c:scaling>
        <c:axPos val="b"/>
        <c:numFmt formatCode="General" sourceLinked="1"/>
        <c:tickLblPos val="nextTo"/>
        <c:crossAx val="66315776"/>
        <c:crosses val="autoZero"/>
        <c:auto val="1"/>
        <c:lblAlgn val="ctr"/>
        <c:lblOffset val="100"/>
      </c:catAx>
      <c:valAx>
        <c:axId val="66315776"/>
        <c:scaling>
          <c:orientation val="minMax"/>
          <c:min val="8"/>
        </c:scaling>
        <c:axPos val="l"/>
        <c:majorGridlines>
          <c:spPr>
            <a:ln w="38100" cap="flat" cmpd="sng" algn="ctr">
              <a:solidFill>
                <a:schemeClr val="accent3">
                  <a:lumMod val="60000"/>
                  <a:lumOff val="40000"/>
                </a:schemeClr>
              </a:solidFill>
              <a:prstDash val="solid"/>
            </a:ln>
            <a:effectLst>
              <a:innerShdw blurRad="63500" dist="50800" dir="13500000">
                <a:prstClr val="black">
                  <a:alpha val="50000"/>
                </a:prstClr>
              </a:innerShdw>
            </a:effectLst>
          </c:spPr>
        </c:majorGridlines>
        <c:numFmt formatCode="General" sourceLinked="1"/>
        <c:tickLblPos val="nextTo"/>
        <c:crossAx val="66314240"/>
        <c:crosses val="autoZero"/>
        <c:crossBetween val="between"/>
      </c:valAx>
    </c:plotArea>
    <c:plotVisOnly val="1"/>
  </c:chart>
  <c:spPr>
    <a:solidFill>
      <a:schemeClr val="accent6">
        <a:lumMod val="20000"/>
        <a:lumOff val="80000"/>
      </a:schemeClr>
    </a:solidFill>
  </c:spPr>
  <c:txPr>
    <a:bodyPr/>
    <a:lstStyle/>
    <a:p>
      <a:pPr>
        <a:defRPr sz="2400" b="1">
          <a:latin typeface="Times New Roman" pitchFamily="18" charset="0"/>
          <a:cs typeface="Times New Roman" pitchFamily="18" charset="0"/>
        </a:defRPr>
      </a:pPr>
      <a:endParaRPr lang="en-US"/>
    </a:p>
  </c:txPr>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mn-MN" sz="2400" dirty="0" smtClean="0"/>
              <a:t>ОХУ</a:t>
            </a:r>
            <a:r>
              <a:rPr lang="mn-MN" sz="2400" baseline="0" dirty="0" smtClean="0"/>
              <a:t>-ын </a:t>
            </a:r>
            <a:r>
              <a:rPr lang="mn-MN" sz="2400" dirty="0" smtClean="0"/>
              <a:t>Рубль </a:t>
            </a:r>
            <a:r>
              <a:rPr lang="mn-MN" sz="2400" dirty="0"/>
              <a:t>2008-2012 оны дундаж </a:t>
            </a:r>
            <a:r>
              <a:rPr lang="mn-MN" sz="2400" dirty="0" smtClean="0"/>
              <a:t>ханшийн индекс</a:t>
            </a:r>
            <a:r>
              <a:rPr lang="mn-MN" sz="2400" baseline="0" dirty="0" smtClean="0"/>
              <a:t> </a:t>
            </a:r>
            <a:r>
              <a:rPr lang="mn-MN" sz="2400" dirty="0" smtClean="0"/>
              <a:t> </a:t>
            </a:r>
            <a:endParaRPr lang="mn-MN" sz="2400" dirty="0"/>
          </a:p>
        </c:rich>
      </c:tx>
      <c:layout>
        <c:manualLayout>
          <c:xMode val="edge"/>
          <c:yMode val="edge"/>
          <c:x val="0.13402384076990376"/>
          <c:y val="0"/>
        </c:manualLayout>
      </c:layout>
    </c:title>
    <c:plotArea>
      <c:layout>
        <c:manualLayout>
          <c:layoutTarget val="inner"/>
          <c:xMode val="edge"/>
          <c:yMode val="edge"/>
          <c:x val="0.10571062992126028"/>
          <c:y val="7.4548702245552628E-2"/>
          <c:w val="0.8771628390201226"/>
          <c:h val="0.8326195683872849"/>
        </c:manualLayout>
      </c:layout>
      <c:lineChart>
        <c:grouping val="standard"/>
        <c:ser>
          <c:idx val="0"/>
          <c:order val="0"/>
          <c:tx>
            <c:strRef>
              <c:f>Sheet2!$A$1</c:f>
              <c:strCache>
                <c:ptCount val="1"/>
                <c:pt idx="0">
                  <c:v>Ханш</c:v>
                </c:pt>
              </c:strCache>
            </c:strRef>
          </c:tx>
          <c:marker>
            <c:symbol val="none"/>
          </c:marker>
          <c:dLbls>
            <c:spPr>
              <a:solidFill>
                <a:schemeClr val="accent2">
                  <a:lumMod val="60000"/>
                  <a:lumOff val="40000"/>
                </a:schemeClr>
              </a:solidFill>
            </c:spPr>
            <c:showVal val="1"/>
          </c:dLbls>
          <c:cat>
            <c:numRef>
              <c:f>Sheet2!$B$2:$B$6</c:f>
              <c:numCache>
                <c:formatCode>General</c:formatCode>
                <c:ptCount val="5"/>
                <c:pt idx="0">
                  <c:v>2008</c:v>
                </c:pt>
                <c:pt idx="1">
                  <c:v>2009</c:v>
                </c:pt>
                <c:pt idx="2">
                  <c:v>2010</c:v>
                </c:pt>
                <c:pt idx="3">
                  <c:v>2011</c:v>
                </c:pt>
                <c:pt idx="4">
                  <c:v>2012</c:v>
                </c:pt>
              </c:numCache>
            </c:numRef>
          </c:cat>
          <c:val>
            <c:numRef>
              <c:f>Sheet2!$A$2:$A$6</c:f>
              <c:numCache>
                <c:formatCode>General</c:formatCode>
                <c:ptCount val="5"/>
                <c:pt idx="0">
                  <c:v>45</c:v>
                </c:pt>
                <c:pt idx="1">
                  <c:v>40.5</c:v>
                </c:pt>
                <c:pt idx="2">
                  <c:v>43.5</c:v>
                </c:pt>
                <c:pt idx="3">
                  <c:v>40</c:v>
                </c:pt>
                <c:pt idx="4">
                  <c:v>44.6</c:v>
                </c:pt>
              </c:numCache>
            </c:numRef>
          </c:val>
        </c:ser>
        <c:marker val="1"/>
        <c:axId val="65558400"/>
        <c:axId val="65559936"/>
      </c:lineChart>
      <c:catAx>
        <c:axId val="65558400"/>
        <c:scaling>
          <c:orientation val="minMax"/>
        </c:scaling>
        <c:axPos val="b"/>
        <c:numFmt formatCode="General" sourceLinked="1"/>
        <c:tickLblPos val="nextTo"/>
        <c:crossAx val="65559936"/>
        <c:crosses val="autoZero"/>
        <c:auto val="1"/>
        <c:lblAlgn val="ctr"/>
        <c:lblOffset val="100"/>
      </c:catAx>
      <c:valAx>
        <c:axId val="65559936"/>
        <c:scaling>
          <c:orientation val="minMax"/>
        </c:scaling>
        <c:axPos val="l"/>
        <c:majorGridlines>
          <c:spPr>
            <a:ln>
              <a:solidFill>
                <a:schemeClr val="accent6">
                  <a:lumMod val="50000"/>
                </a:schemeClr>
              </a:solidFill>
            </a:ln>
          </c:spPr>
        </c:majorGridlines>
        <c:numFmt formatCode="General" sourceLinked="1"/>
        <c:tickLblPos val="nextTo"/>
        <c:crossAx val="65558400"/>
        <c:crosses val="autoZero"/>
        <c:crossBetween val="between"/>
      </c:valAx>
      <c:spPr>
        <a:noFill/>
        <a:ln w="25400">
          <a:solidFill>
            <a:schemeClr val="tx1"/>
          </a:solidFill>
        </a:ln>
      </c:spPr>
    </c:plotArea>
    <c:plotVisOnly val="1"/>
  </c:chart>
  <c:spPr>
    <a:solidFill>
      <a:schemeClr val="accent6">
        <a:lumMod val="20000"/>
        <a:lumOff val="80000"/>
      </a:schemeClr>
    </a:solidFill>
    <a:ln>
      <a:solidFill>
        <a:schemeClr val="accent6">
          <a:lumMod val="60000"/>
          <a:lumOff val="40000"/>
        </a:schemeClr>
      </a:solidFill>
    </a:ln>
  </c:spPr>
  <c:txPr>
    <a:bodyPr/>
    <a:lstStyle/>
    <a:p>
      <a:pPr>
        <a:defRPr sz="2400" b="1">
          <a:latin typeface="Times New Roman" pitchFamily="18" charset="0"/>
          <a:cs typeface="Times New Roman" pitchFamily="18" charset="0"/>
        </a:defRPr>
      </a:pPr>
      <a:endParaRPr lang="en-US"/>
    </a:p>
  </c:txPr>
  <c:externalData r:id="rId1"/>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10.jpeg"/></Relationships>
</file>

<file path=ppt/drawings/_rels/drawing2.xml.rels><?xml version="1.0" encoding="UTF-8" standalone="yes"?>
<Relationships xmlns="http://schemas.openxmlformats.org/package/2006/relationships"><Relationship Id="rId1" Type="http://schemas.openxmlformats.org/officeDocument/2006/relationships/image" Target="../media/image11.png"/></Relationships>
</file>

<file path=ppt/drawings/_rels/drawing3.xml.rels><?xml version="1.0" encoding="UTF-8" standalone="yes"?>
<Relationships xmlns="http://schemas.openxmlformats.org/package/2006/relationships"><Relationship Id="rId1" Type="http://schemas.openxmlformats.org/officeDocument/2006/relationships/image" Target="../media/image12.png"/></Relationships>
</file>

<file path=ppt/drawings/_rels/drawing4.xml.rels><?xml version="1.0" encoding="UTF-8" standalone="yes"?>
<Relationships xmlns="http://schemas.openxmlformats.org/package/2006/relationships"><Relationship Id="rId1" Type="http://schemas.openxmlformats.org/officeDocument/2006/relationships/image" Target="../media/image13.png"/></Relationships>
</file>

<file path=ppt/drawings/_rels/drawing5.xml.rels><?xml version="1.0" encoding="UTF-8" standalone="yes"?>
<Relationships xmlns="http://schemas.openxmlformats.org/package/2006/relationships"><Relationship Id="rId1" Type="http://schemas.openxmlformats.org/officeDocument/2006/relationships/image" Target="../media/image14.png"/></Relationships>
</file>

<file path=ppt/drawings/drawing1.xml><?xml version="1.0" encoding="utf-8"?>
<c:userShapes xmlns:c="http://schemas.openxmlformats.org/drawingml/2006/chart">
  <cdr:relSizeAnchor xmlns:cdr="http://schemas.openxmlformats.org/drawingml/2006/chartDrawing">
    <cdr:from>
      <cdr:x>0.23664</cdr:x>
      <cdr:y>0</cdr:y>
    </cdr:from>
    <cdr:to>
      <cdr:x>0.3045</cdr:x>
      <cdr:y>0.0933</cdr:y>
    </cdr:to>
    <cdr:pic>
      <cdr:nvPicPr>
        <cdr:cNvPr id="2" name="Picture 1" descr="dollar-middle.jpg"/>
        <cdr:cNvPicPr>
          <a:picLocks xmlns:a="http://schemas.openxmlformats.org/drawingml/2006/main" noGrp="1" noChangeAspect="1"/>
        </cdr:cNvPicPr>
      </cdr:nvPicPr>
      <cdr:blipFill>
        <a:blip xmlns:a="http://schemas.openxmlformats.org/drawingml/2006/main" xmlns:r="http://schemas.openxmlformats.org/officeDocument/2006/relationships" r:embed="rId1">
          <a:lum/>
        </a:blip>
        <a:stretch xmlns:a="http://schemas.openxmlformats.org/drawingml/2006/main">
          <a:fillRect/>
        </a:stretch>
      </cdr:blipFill>
      <cdr:spPr>
        <a:xfrm xmlns:a="http://schemas.openxmlformats.org/drawingml/2006/main">
          <a:off x="2362200" y="0"/>
          <a:ext cx="677415" cy="490538"/>
        </a:xfrm>
        <a:prstGeom xmlns:a="http://schemas.openxmlformats.org/drawingml/2006/main" prst="rect">
          <a:avLst/>
        </a:prstGeom>
        <a:noFill xmlns:a="http://schemas.openxmlformats.org/drawingml/2006/main"/>
        <a:ln xmlns:a="http://schemas.openxmlformats.org/drawingml/2006/main">
          <a:noFill/>
        </a:ln>
      </cdr:spPr>
    </cdr:pic>
  </cdr:relSizeAnchor>
</c:userShapes>
</file>

<file path=ppt/drawings/drawing2.xml><?xml version="1.0" encoding="utf-8"?>
<c:userShapes xmlns:c="http://schemas.openxmlformats.org/drawingml/2006/chart">
  <cdr:relSizeAnchor xmlns:cdr="http://schemas.openxmlformats.org/drawingml/2006/chartDrawing">
    <cdr:from>
      <cdr:x>0</cdr:x>
      <cdr:y>0.02222</cdr:y>
    </cdr:from>
    <cdr:to>
      <cdr:x>0.19735</cdr:x>
      <cdr:y>0.09334</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152400"/>
          <a:ext cx="1804572" cy="487722"/>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0.17868</cdr:x>
      <cdr:y>0.07112</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1633870" cy="487722"/>
        </a:xfrm>
        <a:prstGeom xmlns:a="http://schemas.openxmlformats.org/drawingml/2006/main" prst="rect">
          <a:avLst/>
        </a:prstGeom>
      </cdr:spPr>
    </cdr:pic>
  </cdr:relSizeAnchor>
</c:userShapes>
</file>

<file path=ppt/drawings/drawing4.xml><?xml version="1.0" encoding="utf-8"?>
<c:userShapes xmlns:c="http://schemas.openxmlformats.org/drawingml/2006/chart">
  <cdr:relSizeAnchor xmlns:cdr="http://schemas.openxmlformats.org/drawingml/2006/chartDrawing">
    <cdr:from>
      <cdr:x>1.09361E-7</cdr:x>
      <cdr:y>0</cdr:y>
    </cdr:from>
    <cdr:to>
      <cdr:x>0.13333</cdr:x>
      <cdr:y>0.07023</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 y="0"/>
          <a:ext cx="1219200" cy="481626"/>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1.09361E-7</cdr:x>
      <cdr:y>0</cdr:y>
    </cdr:from>
    <cdr:to>
      <cdr:x>0.125</cdr:x>
      <cdr:y>0.05556</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 y="0"/>
          <a:ext cx="1143000" cy="381000"/>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DD097F8-CAB1-4486-A049-E0C11B3F01CF}" type="slidenum">
              <a:rPr lang="en-US"/>
              <a:pPr/>
              <a:t>‹#›</a:t>
            </a:fld>
            <a:endParaRPr lang="en-US"/>
          </a:p>
        </p:txBody>
      </p:sp>
    </p:spTree>
    <p:extLst>
      <p:ext uri="{BB962C8B-B14F-4D97-AF65-F5344CB8AC3E}">
        <p14:creationId xmlns="" xmlns:p14="http://schemas.microsoft.com/office/powerpoint/2010/main" val="82251182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ctrTitle"/>
            <p:custDataLst>
              <p:tags r:id="rId1"/>
            </p:custDataLst>
          </p:nvPr>
        </p:nvSpPr>
        <p:spPr>
          <a:xfrm>
            <a:off x="2701925" y="2130425"/>
            <a:ext cx="4800600" cy="1470025"/>
          </a:xfrm>
        </p:spPr>
        <p:txBody>
          <a:bodyPr/>
          <a:lstStyle>
            <a:lvl1pPr>
              <a:buClr>
                <a:srgbClr val="FFFFFF"/>
              </a:buClr>
              <a:defRPr/>
            </a:lvl1pPr>
          </a:lstStyle>
          <a:p>
            <a:pPr lvl="0"/>
            <a:r>
              <a:rPr lang="en-US" noProof="0" smtClean="0"/>
              <a:t>Click to edit Master title style</a:t>
            </a:r>
          </a:p>
        </p:txBody>
      </p:sp>
      <p:sp>
        <p:nvSpPr>
          <p:cNvPr id="22531" name="Rectangle 3"/>
          <p:cNvSpPr>
            <a:spLocks noGrp="1" noChangeArrowheads="1"/>
          </p:cNvSpPr>
          <p:nvPr>
            <p:ph type="subTitle" idx="1"/>
            <p:custDataLst>
              <p:tags r:id="rId2"/>
            </p:custDataLst>
          </p:nvPr>
        </p:nvSpPr>
        <p:spPr>
          <a:xfrm>
            <a:off x="2701925" y="3886200"/>
            <a:ext cx="4114800" cy="1752600"/>
          </a:xfrm>
        </p:spPr>
        <p:txBody>
          <a:bodyPr/>
          <a:lstStyle>
            <a:lvl1pPr marL="0" indent="0">
              <a:buClr>
                <a:srgbClr val="FFFFFF"/>
              </a:buClr>
              <a:buFontTx/>
              <a:buNone/>
              <a:defRPr/>
            </a:lvl1pPr>
          </a:lstStyle>
          <a:p>
            <a:pPr lvl="0"/>
            <a:r>
              <a:rPr lang="en-US" noProof="0" smtClean="0"/>
              <a:t>Click to edit Master subtitle style</a:t>
            </a:r>
          </a:p>
        </p:txBody>
      </p:sp>
      <p:sp>
        <p:nvSpPr>
          <p:cNvPr id="22532" name="Rectangle 4"/>
          <p:cNvSpPr>
            <a:spLocks noGrp="1" noChangeArrowheads="1"/>
          </p:cNvSpPr>
          <p:nvPr>
            <p:ph type="dt" sz="half" idx="2"/>
          </p:nvPr>
        </p:nvSpPr>
        <p:spPr/>
        <p:txBody>
          <a:bodyPr/>
          <a:lstStyle>
            <a:lvl1pPr>
              <a:defRPr/>
            </a:lvl1pPr>
          </a:lstStyle>
          <a:p>
            <a:endParaRPr lang="en-US"/>
          </a:p>
        </p:txBody>
      </p:sp>
      <p:sp>
        <p:nvSpPr>
          <p:cNvPr id="22533" name="Rectangle 5"/>
          <p:cNvSpPr>
            <a:spLocks noGrp="1" noChangeArrowheads="1"/>
          </p:cNvSpPr>
          <p:nvPr>
            <p:ph type="ftr" sz="quarter" idx="3"/>
          </p:nvPr>
        </p:nvSpPr>
        <p:spPr/>
        <p:txBody>
          <a:bodyPr/>
          <a:lstStyle>
            <a:lvl1pPr>
              <a:defRPr/>
            </a:lvl1pPr>
          </a:lstStyle>
          <a:p>
            <a:endParaRPr lang="en-US"/>
          </a:p>
        </p:txBody>
      </p:sp>
      <p:sp>
        <p:nvSpPr>
          <p:cNvPr id="22534" name="Rectangle 6"/>
          <p:cNvSpPr>
            <a:spLocks noGrp="1" noChangeArrowheads="1"/>
          </p:cNvSpPr>
          <p:nvPr>
            <p:ph type="sldNum" sz="quarter" idx="4"/>
          </p:nvPr>
        </p:nvSpPr>
        <p:spPr/>
        <p:txBody>
          <a:bodyPr/>
          <a:lstStyle>
            <a:lvl1pPr>
              <a:defRPr/>
            </a:lvl1pPr>
          </a:lstStyle>
          <a:p>
            <a:fld id="{D31D9A1A-A6FB-48F1-B3F6-5ECF5BD4601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FB2320A-24BB-4DB9-AB73-F6F7951EEDB3}" type="slidenum">
              <a:rPr lang="en-US"/>
              <a:pPr/>
              <a:t>‹#›</a:t>
            </a:fld>
            <a:endParaRPr lang="en-US"/>
          </a:p>
        </p:txBody>
      </p:sp>
    </p:spTree>
    <p:extLst>
      <p:ext uri="{BB962C8B-B14F-4D97-AF65-F5344CB8AC3E}">
        <p14:creationId xmlns="" xmlns:p14="http://schemas.microsoft.com/office/powerpoint/2010/main" val="614855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2ABEBF3-4143-4678-B1A7-6838AA1C8429}" type="slidenum">
              <a:rPr lang="en-US"/>
              <a:pPr/>
              <a:t>‹#›</a:t>
            </a:fld>
            <a:endParaRPr lang="en-US"/>
          </a:p>
        </p:txBody>
      </p:sp>
    </p:spTree>
    <p:extLst>
      <p:ext uri="{BB962C8B-B14F-4D97-AF65-F5344CB8AC3E}">
        <p14:creationId xmlns="" xmlns:p14="http://schemas.microsoft.com/office/powerpoint/2010/main" val="2808547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693988" y="1600200"/>
            <a:ext cx="3086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32488" y="1600200"/>
            <a:ext cx="3087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4475983-3D71-43EF-A736-E74804413234}" type="slidenum">
              <a:rPr lang="en-US"/>
              <a:pPr/>
              <a:t>‹#›</a:t>
            </a:fld>
            <a:endParaRPr lang="en-US"/>
          </a:p>
        </p:txBody>
      </p:sp>
    </p:spTree>
    <p:extLst>
      <p:ext uri="{BB962C8B-B14F-4D97-AF65-F5344CB8AC3E}">
        <p14:creationId xmlns="" xmlns:p14="http://schemas.microsoft.com/office/powerpoint/2010/main" val="260421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39D30F0-7E5C-47E1-9ABB-4738E9B77B08}" type="slidenum">
              <a:rPr lang="en-US"/>
              <a:pPr/>
              <a:t>‹#›</a:t>
            </a:fld>
            <a:endParaRPr lang="en-US"/>
          </a:p>
        </p:txBody>
      </p:sp>
    </p:spTree>
    <p:extLst>
      <p:ext uri="{BB962C8B-B14F-4D97-AF65-F5344CB8AC3E}">
        <p14:creationId xmlns="" xmlns:p14="http://schemas.microsoft.com/office/powerpoint/2010/main" val="2859844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1045B41-2763-40FB-B417-85A65516F26B}" type="slidenum">
              <a:rPr lang="en-US"/>
              <a:pPr/>
              <a:t>‹#›</a:t>
            </a:fld>
            <a:endParaRPr lang="en-US"/>
          </a:p>
        </p:txBody>
      </p:sp>
    </p:spTree>
    <p:extLst>
      <p:ext uri="{BB962C8B-B14F-4D97-AF65-F5344CB8AC3E}">
        <p14:creationId xmlns="" xmlns:p14="http://schemas.microsoft.com/office/powerpoint/2010/main" val="4239355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C06646B-18ED-46A2-9C89-37C28FBCD210}" type="slidenum">
              <a:rPr lang="en-US"/>
              <a:pPr/>
              <a:t>‹#›</a:t>
            </a:fld>
            <a:endParaRPr lang="en-US"/>
          </a:p>
        </p:txBody>
      </p:sp>
    </p:spTree>
    <p:extLst>
      <p:ext uri="{BB962C8B-B14F-4D97-AF65-F5344CB8AC3E}">
        <p14:creationId xmlns="" xmlns:p14="http://schemas.microsoft.com/office/powerpoint/2010/main" val="4050671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C8D7EB4-0BBA-4A92-B8F4-C83247C785CA}" type="slidenum">
              <a:rPr lang="en-US"/>
              <a:pPr/>
              <a:t>‹#›</a:t>
            </a:fld>
            <a:endParaRPr lang="en-US"/>
          </a:p>
        </p:txBody>
      </p:sp>
    </p:spTree>
    <p:extLst>
      <p:ext uri="{BB962C8B-B14F-4D97-AF65-F5344CB8AC3E}">
        <p14:creationId xmlns="" xmlns:p14="http://schemas.microsoft.com/office/powerpoint/2010/main" val="433150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8FA1BDF-F252-4AFF-A64B-CF22D5673CF9}" type="slidenum">
              <a:rPr lang="en-US"/>
              <a:pPr/>
              <a:t>‹#›</a:t>
            </a:fld>
            <a:endParaRPr lang="en-US"/>
          </a:p>
        </p:txBody>
      </p:sp>
    </p:spTree>
    <p:extLst>
      <p:ext uri="{BB962C8B-B14F-4D97-AF65-F5344CB8AC3E}">
        <p14:creationId xmlns="" xmlns:p14="http://schemas.microsoft.com/office/powerpoint/2010/main" val="1678997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3B6F26F-083C-48A8-A7BE-DA8FCB3F65EF}" type="slidenum">
              <a:rPr lang="en-US"/>
              <a:pPr/>
              <a:t>‹#›</a:t>
            </a:fld>
            <a:endParaRPr lang="en-US"/>
          </a:p>
        </p:txBody>
      </p:sp>
    </p:spTree>
    <p:extLst>
      <p:ext uri="{BB962C8B-B14F-4D97-AF65-F5344CB8AC3E}">
        <p14:creationId xmlns="" xmlns:p14="http://schemas.microsoft.com/office/powerpoint/2010/main" val="2888724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39025" y="274638"/>
            <a:ext cx="15811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693988" y="274638"/>
            <a:ext cx="459263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994543B-FFED-4F1F-9DBF-5D573981D649}" type="slidenum">
              <a:rPr lang="en-US"/>
              <a:pPr/>
              <a:t>‹#›</a:t>
            </a:fld>
            <a:endParaRPr lang="en-US"/>
          </a:p>
        </p:txBody>
      </p:sp>
    </p:spTree>
    <p:extLst>
      <p:ext uri="{BB962C8B-B14F-4D97-AF65-F5344CB8AC3E}">
        <p14:creationId xmlns="" xmlns:p14="http://schemas.microsoft.com/office/powerpoint/2010/main" val="50742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36525" y="136525"/>
            <a:ext cx="8866188" cy="6581775"/>
          </a:xfrm>
          <a:prstGeom prst="rect">
            <a:avLst/>
          </a:prstGeom>
          <a:solidFill>
            <a:schemeClr val="bg1">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699" name="Rectangle 3"/>
          <p:cNvSpPr>
            <a:spLocks noGrp="1" noChangeArrowheads="1"/>
          </p:cNvSpPr>
          <p:nvPr>
            <p:ph type="ctrTitle"/>
            <p:custDataLst>
              <p:tags r:id="rId1"/>
            </p:custDataLst>
          </p:nvPr>
        </p:nvSpPr>
        <p:spPr>
          <a:xfrm>
            <a:off x="455613" y="2130425"/>
            <a:ext cx="7313612" cy="1470025"/>
          </a:xfrm>
        </p:spPr>
        <p:txBody>
          <a:bodyPr/>
          <a:lstStyle>
            <a:lvl1pPr>
              <a:defRPr/>
            </a:lvl1pPr>
          </a:lstStyle>
          <a:p>
            <a:pPr lvl="0"/>
            <a:r>
              <a:rPr lang="en-US" noProof="0" smtClean="0"/>
              <a:t>Click to edit Master title style</a:t>
            </a:r>
          </a:p>
        </p:txBody>
      </p:sp>
      <p:sp>
        <p:nvSpPr>
          <p:cNvPr id="29700" name="Rectangle 4"/>
          <p:cNvSpPr>
            <a:spLocks noGrp="1" noChangeArrowheads="1"/>
          </p:cNvSpPr>
          <p:nvPr>
            <p:ph type="subTitle" idx="1"/>
            <p:custDataLst>
              <p:tags r:id="rId2"/>
            </p:custDataLst>
          </p:nvPr>
        </p:nvSpPr>
        <p:spPr>
          <a:xfrm>
            <a:off x="455613" y="3886200"/>
            <a:ext cx="7313612" cy="1752600"/>
          </a:xfrm>
        </p:spPr>
        <p:txBody>
          <a:bodyPr/>
          <a:lstStyle>
            <a:lvl1pPr marL="0" indent="0">
              <a:buClr>
                <a:srgbClr val="FFFFFF"/>
              </a:buClr>
              <a:buFontTx/>
              <a:buNone/>
              <a:defRPr/>
            </a:lvl1pPr>
          </a:lstStyle>
          <a:p>
            <a:pPr lvl="0"/>
            <a:r>
              <a:rPr lang="en-US" noProof="0" smtClean="0"/>
              <a:t>Click to edit Master subtitle style</a:t>
            </a:r>
          </a:p>
        </p:txBody>
      </p:sp>
      <p:sp>
        <p:nvSpPr>
          <p:cNvPr id="29701" name="Rectangle 5"/>
          <p:cNvSpPr>
            <a:spLocks noGrp="1" noChangeArrowheads="1"/>
          </p:cNvSpPr>
          <p:nvPr>
            <p:ph type="dt" sz="half" idx="2"/>
          </p:nvPr>
        </p:nvSpPr>
        <p:spPr/>
        <p:txBody>
          <a:bodyPr/>
          <a:lstStyle>
            <a:lvl1pPr>
              <a:defRPr/>
            </a:lvl1pPr>
          </a:lstStyle>
          <a:p>
            <a:endParaRPr lang="en-US"/>
          </a:p>
        </p:txBody>
      </p:sp>
      <p:sp>
        <p:nvSpPr>
          <p:cNvPr id="29702" name="Rectangle 6"/>
          <p:cNvSpPr>
            <a:spLocks noGrp="1" noChangeArrowheads="1"/>
          </p:cNvSpPr>
          <p:nvPr>
            <p:ph type="ftr" sz="quarter" idx="3"/>
          </p:nvPr>
        </p:nvSpPr>
        <p:spPr/>
        <p:txBody>
          <a:bodyPr/>
          <a:lstStyle>
            <a:lvl1pPr>
              <a:defRPr/>
            </a:lvl1pPr>
          </a:lstStyle>
          <a:p>
            <a:endParaRPr lang="en-US"/>
          </a:p>
        </p:txBody>
      </p:sp>
      <p:sp>
        <p:nvSpPr>
          <p:cNvPr id="29703" name="Rectangle 7"/>
          <p:cNvSpPr>
            <a:spLocks noGrp="1" noChangeArrowheads="1"/>
          </p:cNvSpPr>
          <p:nvPr>
            <p:ph type="sldNum" sz="quarter" idx="4"/>
          </p:nvPr>
        </p:nvSpPr>
        <p:spPr/>
        <p:txBody>
          <a:bodyPr/>
          <a:lstStyle>
            <a:lvl1pPr>
              <a:defRPr/>
            </a:lvl1pPr>
          </a:lstStyle>
          <a:p>
            <a:fld id="{686FC7A4-6706-4BCF-9A79-28631DDBE129}"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1D3C98E-B2AA-4377-9BA9-B93413396F79}" type="slidenum">
              <a:rPr lang="en-US"/>
              <a:pPr/>
              <a:t>‹#›</a:t>
            </a:fld>
            <a:endParaRPr lang="en-US"/>
          </a:p>
        </p:txBody>
      </p:sp>
    </p:spTree>
    <p:extLst>
      <p:ext uri="{BB962C8B-B14F-4D97-AF65-F5344CB8AC3E}">
        <p14:creationId xmlns="" xmlns:p14="http://schemas.microsoft.com/office/powerpoint/2010/main" val="1096573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D4C1B3F-F733-4B6D-8836-47D7D5CA4CF3}" type="slidenum">
              <a:rPr lang="en-US"/>
              <a:pPr/>
              <a:t>‹#›</a:t>
            </a:fld>
            <a:endParaRPr lang="en-US"/>
          </a:p>
        </p:txBody>
      </p:sp>
    </p:spTree>
    <p:extLst>
      <p:ext uri="{BB962C8B-B14F-4D97-AF65-F5344CB8AC3E}">
        <p14:creationId xmlns="" xmlns:p14="http://schemas.microsoft.com/office/powerpoint/2010/main" val="20684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600200"/>
            <a:ext cx="40370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0BA3540-02A2-4754-839D-0C1A080CBC1F}" type="slidenum">
              <a:rPr lang="en-US"/>
              <a:pPr/>
              <a:t>‹#›</a:t>
            </a:fld>
            <a:endParaRPr lang="en-US"/>
          </a:p>
        </p:txBody>
      </p:sp>
    </p:spTree>
    <p:extLst>
      <p:ext uri="{BB962C8B-B14F-4D97-AF65-F5344CB8AC3E}">
        <p14:creationId xmlns="" xmlns:p14="http://schemas.microsoft.com/office/powerpoint/2010/main" val="2785445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B239E57-F71F-4295-91B7-CEC4E0DD274A}" type="slidenum">
              <a:rPr lang="en-US"/>
              <a:pPr/>
              <a:t>‹#›</a:t>
            </a:fld>
            <a:endParaRPr lang="en-US"/>
          </a:p>
        </p:txBody>
      </p:sp>
    </p:spTree>
    <p:extLst>
      <p:ext uri="{BB962C8B-B14F-4D97-AF65-F5344CB8AC3E}">
        <p14:creationId xmlns="" xmlns:p14="http://schemas.microsoft.com/office/powerpoint/2010/main" val="2103064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858D539-757E-46A5-9F11-E37D624BCC8F}" type="slidenum">
              <a:rPr lang="en-US"/>
              <a:pPr/>
              <a:t>‹#›</a:t>
            </a:fld>
            <a:endParaRPr lang="en-US"/>
          </a:p>
        </p:txBody>
      </p:sp>
    </p:spTree>
    <p:extLst>
      <p:ext uri="{BB962C8B-B14F-4D97-AF65-F5344CB8AC3E}">
        <p14:creationId xmlns="" xmlns:p14="http://schemas.microsoft.com/office/powerpoint/2010/main" val="8116632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27AB82F-D739-477D-AB90-77706777A41C}" type="slidenum">
              <a:rPr lang="en-US"/>
              <a:pPr/>
              <a:t>‹#›</a:t>
            </a:fld>
            <a:endParaRPr lang="en-US"/>
          </a:p>
        </p:txBody>
      </p:sp>
    </p:spTree>
    <p:extLst>
      <p:ext uri="{BB962C8B-B14F-4D97-AF65-F5344CB8AC3E}">
        <p14:creationId xmlns="" xmlns:p14="http://schemas.microsoft.com/office/powerpoint/2010/main" val="31078131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2CE3AA9-1683-4D2D-AB22-9134A2247841}" type="slidenum">
              <a:rPr lang="en-US"/>
              <a:pPr/>
              <a:t>‹#›</a:t>
            </a:fld>
            <a:endParaRPr lang="en-US"/>
          </a:p>
        </p:txBody>
      </p:sp>
    </p:spTree>
    <p:extLst>
      <p:ext uri="{BB962C8B-B14F-4D97-AF65-F5344CB8AC3E}">
        <p14:creationId xmlns="" xmlns:p14="http://schemas.microsoft.com/office/powerpoint/2010/main" val="15032542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0672FE8-D151-4F3A-917E-623BF740F7E4}" type="slidenum">
              <a:rPr lang="en-US"/>
              <a:pPr/>
              <a:t>‹#›</a:t>
            </a:fld>
            <a:endParaRPr lang="en-US"/>
          </a:p>
        </p:txBody>
      </p:sp>
    </p:spTree>
    <p:extLst>
      <p:ext uri="{BB962C8B-B14F-4D97-AF65-F5344CB8AC3E}">
        <p14:creationId xmlns="" xmlns:p14="http://schemas.microsoft.com/office/powerpoint/2010/main" val="723242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D8303B-6A3B-418C-AC72-4590B8E0686B}" type="slidenum">
              <a:rPr lang="en-US"/>
              <a:pPr/>
              <a:t>‹#›</a:t>
            </a:fld>
            <a:endParaRPr lang="en-US"/>
          </a:p>
        </p:txBody>
      </p:sp>
    </p:spTree>
    <p:extLst>
      <p:ext uri="{BB962C8B-B14F-4D97-AF65-F5344CB8AC3E}">
        <p14:creationId xmlns="" xmlns:p14="http://schemas.microsoft.com/office/powerpoint/2010/main" val="3620337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4638"/>
            <a:ext cx="2055813"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274638"/>
            <a:ext cx="6018212"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0263FCC-445B-453A-B45D-3FD0AD2326A4}" type="slidenum">
              <a:rPr lang="en-US"/>
              <a:pPr/>
              <a:t>‹#›</a:t>
            </a:fld>
            <a:endParaRPr lang="en-US"/>
          </a:p>
        </p:txBody>
      </p:sp>
    </p:spTree>
    <p:extLst>
      <p:ext uri="{BB962C8B-B14F-4D97-AF65-F5344CB8AC3E}">
        <p14:creationId xmlns="" xmlns:p14="http://schemas.microsoft.com/office/powerpoint/2010/main" val="2037483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5.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2703513" y="274638"/>
            <a:ext cx="6316662" cy="1143000"/>
          </a:xfrm>
          <a:prstGeom prst="rect">
            <a:avLst/>
          </a:prstGeom>
          <a:noFill/>
          <a:ln>
            <a:noFill/>
          </a:ln>
          <a:effectLst/>
          <a:extLst>
            <a:ext uri="{909E8E84-426E-40DD-AFC4-6F175D3DCCD1}">
              <a14:hiddenFill xmlns="" xmlns:a14="http://schemas.microsoft.com/office/drawing/2010/main">
                <a:solidFill>
                  <a:srgbClr val="7AA1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custDataLst>
              <p:tags r:id="rId14"/>
            </p:custDataLst>
          </p:nvPr>
        </p:nvSpPr>
        <p:spPr bwMode="auto">
          <a:xfrm>
            <a:off x="2693988" y="1600200"/>
            <a:ext cx="6326187" cy="4525963"/>
          </a:xfrm>
          <a:prstGeom prst="rect">
            <a:avLst/>
          </a:prstGeom>
          <a:noFill/>
          <a:ln>
            <a:noFill/>
          </a:ln>
          <a:effectLst/>
          <a:extLst>
            <a:ext uri="{909E8E84-426E-40DD-AFC4-6F175D3DCCD1}">
              <a14:hiddenFill xmlns="" xmlns:a14="http://schemas.microsoft.com/office/drawing/2010/main">
                <a:solidFill>
                  <a:srgbClr val="7AA1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56F396C-EE44-4460-A8E9-C82CC41E3D40}"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cs typeface="Arial" charset="0"/>
        </a:defRPr>
      </a:lvl2pPr>
      <a:lvl3pPr algn="l" rtl="0" eaLnBrk="1" fontAlgn="base" hangingPunct="1">
        <a:spcBef>
          <a:spcPct val="0"/>
        </a:spcBef>
        <a:spcAft>
          <a:spcPct val="0"/>
        </a:spcAft>
        <a:buClr>
          <a:schemeClr val="tx1"/>
        </a:buClr>
        <a:defRPr sz="3200">
          <a:solidFill>
            <a:schemeClr val="tx1"/>
          </a:solidFill>
          <a:latin typeface="Arial" charset="0"/>
          <a:cs typeface="Arial" charset="0"/>
        </a:defRPr>
      </a:lvl3pPr>
      <a:lvl4pPr algn="l" rtl="0" eaLnBrk="1" fontAlgn="base" hangingPunct="1">
        <a:spcBef>
          <a:spcPct val="0"/>
        </a:spcBef>
        <a:spcAft>
          <a:spcPct val="0"/>
        </a:spcAft>
        <a:buClr>
          <a:schemeClr val="tx1"/>
        </a:buClr>
        <a:defRPr sz="3200">
          <a:solidFill>
            <a:schemeClr val="tx1"/>
          </a:solidFill>
          <a:latin typeface="Arial" charset="0"/>
          <a:cs typeface="Arial" charset="0"/>
        </a:defRPr>
      </a:lvl4pPr>
      <a:lvl5pPr algn="l" rtl="0" eaLnBrk="1" fontAlgn="base" hangingPunct="1">
        <a:spcBef>
          <a:spcPct val="0"/>
        </a:spcBef>
        <a:spcAft>
          <a:spcPct val="0"/>
        </a:spcAft>
        <a:buClr>
          <a:schemeClr val="tx1"/>
        </a:buClr>
        <a:defRPr sz="3200">
          <a:solidFill>
            <a:schemeClr val="tx1"/>
          </a:solidFill>
          <a:latin typeface="Arial" charset="0"/>
          <a:cs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cs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cs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cs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cs typeface="+mn-cs"/>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cs typeface="+mn-cs"/>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cs typeface="+mn-cs"/>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cs typeface="+mn-cs"/>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cs typeface="+mn-cs"/>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cs typeface="+mn-cs"/>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cs typeface="+mn-cs"/>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36525" y="136525"/>
            <a:ext cx="8866188" cy="6581775"/>
          </a:xfrm>
          <a:prstGeom prst="rect">
            <a:avLst/>
          </a:prstGeom>
          <a:solidFill>
            <a:schemeClr val="bg1">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5" name="Rectangle 3"/>
          <p:cNvSpPr>
            <a:spLocks noGrp="1" noChangeArrowheads="1"/>
          </p:cNvSpPr>
          <p:nvPr>
            <p:ph type="title"/>
            <p:custDataLst>
              <p:tags r:id="rId13"/>
            </p:custDataLst>
          </p:nvPr>
        </p:nvSpPr>
        <p:spPr bwMode="auto">
          <a:xfrm>
            <a:off x="455613" y="274638"/>
            <a:ext cx="8226425" cy="1143000"/>
          </a:xfrm>
          <a:prstGeom prst="rect">
            <a:avLst/>
          </a:prstGeom>
          <a:noFill/>
          <a:ln>
            <a:noFill/>
          </a:ln>
          <a:effectLst/>
          <a:extLst>
            <a:ext uri="{909E8E84-426E-40DD-AFC4-6F175D3DCCD1}">
              <a14:hiddenFill xmlns="" xmlns:a14="http://schemas.microsoft.com/office/drawing/2010/main">
                <a:solidFill>
                  <a:srgbClr val="7AA1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8676" name="Rectangle 4"/>
          <p:cNvSpPr>
            <a:spLocks noGrp="1" noChangeArrowheads="1"/>
          </p:cNvSpPr>
          <p:nvPr>
            <p:ph type="body" idx="1"/>
            <p:custDataLst>
              <p:tags r:id="rId14"/>
            </p:custDataLst>
          </p:nvPr>
        </p:nvSpPr>
        <p:spPr bwMode="auto">
          <a:xfrm>
            <a:off x="455613" y="1600200"/>
            <a:ext cx="8226425" cy="4525963"/>
          </a:xfrm>
          <a:prstGeom prst="rect">
            <a:avLst/>
          </a:prstGeom>
          <a:noFill/>
          <a:ln>
            <a:noFill/>
          </a:ln>
          <a:effectLst/>
          <a:extLst>
            <a:ext uri="{909E8E84-426E-40DD-AFC4-6F175D3DCCD1}">
              <a14:hiddenFill xmlns="" xmlns:a14="http://schemas.microsoft.com/office/drawing/2010/main">
                <a:solidFill>
                  <a:srgbClr val="7AA1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677"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28678"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28679"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B770D6A-94D2-4088-9D51-825370D85602}"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buClr>
          <a:schemeClr val="tx1"/>
        </a:buClr>
        <a:defRPr sz="3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charset="0"/>
        </a:defRPr>
      </a:lvl2pPr>
      <a:lvl3pPr algn="l" rtl="0" fontAlgn="base">
        <a:spcBef>
          <a:spcPct val="0"/>
        </a:spcBef>
        <a:spcAft>
          <a:spcPct val="0"/>
        </a:spcAft>
        <a:buClr>
          <a:schemeClr val="tx1"/>
        </a:buClr>
        <a:defRPr sz="3200">
          <a:solidFill>
            <a:schemeClr val="tx1"/>
          </a:solidFill>
          <a:latin typeface="Arial" charset="0"/>
        </a:defRPr>
      </a:lvl3pPr>
      <a:lvl4pPr algn="l" rtl="0" fontAlgn="base">
        <a:spcBef>
          <a:spcPct val="0"/>
        </a:spcBef>
        <a:spcAft>
          <a:spcPct val="0"/>
        </a:spcAft>
        <a:buClr>
          <a:schemeClr val="tx1"/>
        </a:buClr>
        <a:defRPr sz="3200">
          <a:solidFill>
            <a:schemeClr val="tx1"/>
          </a:solidFill>
          <a:latin typeface="Arial" charset="0"/>
        </a:defRPr>
      </a:lvl4pPr>
      <a:lvl5pPr algn="l" rtl="0" fontAlgn="base">
        <a:spcBef>
          <a:spcPct val="0"/>
        </a:spcBef>
        <a:spcAft>
          <a:spcPct val="0"/>
        </a:spcAft>
        <a:buClr>
          <a:schemeClr val="tx1"/>
        </a:buClr>
        <a:defRPr sz="3200">
          <a:solidFill>
            <a:schemeClr val="tx1"/>
          </a:solidFill>
          <a:latin typeface="Arial" charset="0"/>
        </a:defRPr>
      </a:lvl5pPr>
      <a:lvl6pPr marL="457200" algn="l" rtl="0" fontAlgn="base">
        <a:spcBef>
          <a:spcPct val="0"/>
        </a:spcBef>
        <a:spcAft>
          <a:spcPct val="0"/>
        </a:spcAft>
        <a:buClr>
          <a:schemeClr val="tx1"/>
        </a:buClr>
        <a:defRPr sz="3200">
          <a:solidFill>
            <a:schemeClr val="tx1"/>
          </a:solidFill>
          <a:latin typeface="Arial" charset="0"/>
        </a:defRPr>
      </a:lvl6pPr>
      <a:lvl7pPr marL="914400" algn="l" rtl="0" fontAlgn="base">
        <a:spcBef>
          <a:spcPct val="0"/>
        </a:spcBef>
        <a:spcAft>
          <a:spcPct val="0"/>
        </a:spcAft>
        <a:buClr>
          <a:schemeClr val="tx1"/>
        </a:buClr>
        <a:defRPr sz="3200">
          <a:solidFill>
            <a:schemeClr val="tx1"/>
          </a:solidFill>
          <a:latin typeface="Arial" charset="0"/>
        </a:defRPr>
      </a:lvl7pPr>
      <a:lvl8pPr marL="1371600" algn="l" rtl="0" fontAlgn="base">
        <a:spcBef>
          <a:spcPct val="0"/>
        </a:spcBef>
        <a:spcAft>
          <a:spcPct val="0"/>
        </a:spcAft>
        <a:buClr>
          <a:schemeClr val="tx1"/>
        </a:buClr>
        <a:defRPr sz="3200">
          <a:solidFill>
            <a:schemeClr val="tx1"/>
          </a:solidFill>
          <a:latin typeface="Arial" charset="0"/>
        </a:defRPr>
      </a:lvl8pPr>
      <a:lvl9pPr marL="1828800" algn="l" rtl="0" fontAlgn="base">
        <a:spcBef>
          <a:spcPct val="0"/>
        </a:spcBef>
        <a:spcAft>
          <a:spcPct val="0"/>
        </a:spcAft>
        <a:buClr>
          <a:schemeClr val="tx1"/>
        </a:buClr>
        <a:defRPr sz="3200">
          <a:solidFill>
            <a:schemeClr val="tx1"/>
          </a:solidFill>
          <a:latin typeface="Arial" charset="0"/>
        </a:defRPr>
      </a:lvl9pPr>
    </p:titleStyle>
    <p:body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33400" y="2523744"/>
            <a:ext cx="8610600" cy="1097280"/>
          </a:xfrm>
        </p:spPr>
        <p:txBody>
          <a:bodyPr>
            <a:noAutofit/>
          </a:bodyPr>
          <a:lstStyle/>
          <a:p>
            <a:pPr algn="ctr"/>
            <a:r>
              <a:rPr lang="en-US" sz="4000" dirty="0" smtClean="0">
                <a:solidFill>
                  <a:schemeClr val="accent3">
                    <a:lumMod val="50000"/>
                  </a:schemeClr>
                </a:solidFill>
                <a:latin typeface="Times New Roman" pitchFamily="18" charset="0"/>
                <a:cs typeface="Times New Roman" pitchFamily="18" charset="0"/>
              </a:rPr>
              <a:t>“</a:t>
            </a:r>
            <a:r>
              <a:rPr lang="mn-MN" sz="6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Times New Roman" pitchFamily="18" charset="0"/>
                <a:cs typeface="Times New Roman" pitchFamily="18" charset="0"/>
              </a:rPr>
              <a:t>Монгол улсын валютын хэрэглээ</a:t>
            </a:r>
            <a:r>
              <a:rPr lang="en-US" sz="6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Times New Roman" pitchFamily="18" charset="0"/>
                <a:cs typeface="Times New Roman" pitchFamily="18" charset="0"/>
              </a:rPr>
              <a:t>”</a:t>
            </a:r>
            <a:endParaRPr lang="en-US" sz="6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Times New Roman" pitchFamily="18" charset="0"/>
              <a:cs typeface="Times New Roman" pitchFamily="18" charset="0"/>
            </a:endParaRPr>
          </a:p>
        </p:txBody>
      </p:sp>
      <p:sp>
        <p:nvSpPr>
          <p:cNvPr id="5" name="Title 1"/>
          <p:cNvSpPr txBox="1">
            <a:spLocks/>
          </p:cNvSpPr>
          <p:nvPr/>
        </p:nvSpPr>
        <p:spPr>
          <a:xfrm>
            <a:off x="4114800" y="3124200"/>
            <a:ext cx="8229600" cy="609600"/>
          </a:xfrm>
          <a:prstGeom prst="rect">
            <a:avLst/>
          </a:prstGeom>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0" i="0" u="none" strike="noStrike" kern="1200" cap="none" spc="0" normalizeH="0" baseline="0" noProof="0" dirty="0">
              <a:ln>
                <a:noFill/>
              </a:ln>
              <a:solidFill>
                <a:schemeClr val="tx2"/>
              </a:solidFill>
              <a:effectLst/>
              <a:uLnTx/>
              <a:uFillTx/>
              <a:latin typeface="Times New Roman" pitchFamily="18" charset="0"/>
              <a:ea typeface="+mj-ea"/>
              <a:cs typeface="Times New Roman" pitchFamily="18" charset="0"/>
            </a:endParaRPr>
          </a:p>
        </p:txBody>
      </p:sp>
      <p:sp>
        <p:nvSpPr>
          <p:cNvPr id="7" name="Title 1"/>
          <p:cNvSpPr txBox="1">
            <a:spLocks/>
          </p:cNvSpPr>
          <p:nvPr/>
        </p:nvSpPr>
        <p:spPr>
          <a:xfrm>
            <a:off x="3962400" y="5791200"/>
            <a:ext cx="1295400" cy="381000"/>
          </a:xfrm>
          <a:prstGeom prst="rect">
            <a:avLst/>
          </a:prstGeom>
        </p:spPr>
        <p:txBody>
          <a:bodyPr vert="horz" lIns="0" tIns="45720" rIns="0" bIns="0" anchor="b">
            <a:normAutofit fontScale="92500" lnSpcReduction="20000"/>
            <a:scene3d>
              <a:camera prst="orthographicFront"/>
              <a:lightRig rig="freezing" dir="t">
                <a:rot lat="0" lon="0" rev="5640000"/>
              </a:lightRig>
            </a:scene3d>
            <a:sp3d prstMaterial="flat">
              <a:contourClr>
                <a:schemeClr val="tx2"/>
              </a:contourClr>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rgbClr val="1F0F12"/>
                </a:solidFill>
                <a:effectLst/>
                <a:uLnTx/>
                <a:uFillTx/>
                <a:latin typeface="Times New Roman" pitchFamily="18" charset="0"/>
                <a:ea typeface="+mj-ea"/>
                <a:cs typeface="Times New Roman" pitchFamily="18" charset="0"/>
              </a:rPr>
              <a:t>2012 </a:t>
            </a:r>
            <a:r>
              <a:rPr kumimoji="0" lang="mn-MN" sz="2800" b="1" i="0" u="none" strike="noStrike" kern="1200" cap="none" spc="0" normalizeH="0" baseline="0" noProof="0" dirty="0" smtClean="0">
                <a:ln>
                  <a:noFill/>
                </a:ln>
                <a:solidFill>
                  <a:srgbClr val="1F0F12"/>
                </a:solidFill>
                <a:effectLst/>
                <a:uLnTx/>
                <a:uFillTx/>
                <a:latin typeface="Times New Roman" pitchFamily="18" charset="0"/>
                <a:ea typeface="+mj-ea"/>
                <a:cs typeface="Times New Roman" pitchFamily="18" charset="0"/>
              </a:rPr>
              <a:t>он</a:t>
            </a:r>
            <a:r>
              <a:rPr kumimoji="0" lang="mn-MN" sz="2400" b="0" i="0" u="none" strike="noStrike" kern="1200" cap="none" spc="0" normalizeH="0" baseline="0" noProof="0" dirty="0" smtClean="0">
                <a:ln>
                  <a:noFill/>
                </a:ln>
                <a:solidFill>
                  <a:srgbClr val="1F0F12"/>
                </a:solidFill>
                <a:effectLst/>
                <a:uLnTx/>
                <a:uFillTx/>
                <a:latin typeface="Times New Roman" pitchFamily="18" charset="0"/>
                <a:ea typeface="+mj-ea"/>
                <a:cs typeface="Times New Roman" pitchFamily="18" charset="0"/>
              </a:rPr>
              <a:t>.</a:t>
            </a:r>
            <a:endParaRPr kumimoji="0" lang="en-US" sz="2400" b="0" i="0" u="none" strike="noStrike" kern="1200" cap="none" spc="0" normalizeH="0" baseline="0" noProof="0" dirty="0">
              <a:ln>
                <a:noFill/>
              </a:ln>
              <a:solidFill>
                <a:srgbClr val="1F0F12"/>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7772400" cy="697992"/>
          </a:xfrm>
        </p:spPr>
        <p:txBody>
          <a:bodyPr/>
          <a:lstStyle/>
          <a:p>
            <a:pPr algn="ctr"/>
            <a:r>
              <a:rPr lang="mn-MN" sz="3200" dirty="0" smtClean="0">
                <a:solidFill>
                  <a:schemeClr val="accent4">
                    <a:lumMod val="10000"/>
                  </a:schemeClr>
                </a:solidFill>
                <a:latin typeface="Times New Roman" pitchFamily="18" charset="0"/>
                <a:cs typeface="Times New Roman" pitchFamily="18" charset="0"/>
              </a:rPr>
              <a:t>Агуулга</a:t>
            </a:r>
            <a:endParaRPr lang="en-US" sz="2800" dirty="0">
              <a:solidFill>
                <a:schemeClr val="accent4">
                  <a:lumMod val="10000"/>
                </a:schemeClr>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1371600" y="3171008"/>
            <a:ext cx="7772400" cy="3686992"/>
          </a:xfrm>
        </p:spPr>
        <p:txBody>
          <a:bodyPr>
            <a:noAutofit/>
          </a:bodyPr>
          <a:lstStyle/>
          <a:p>
            <a:pPr marL="514350" indent="-514350">
              <a:buFont typeface="+mj-lt"/>
              <a:buAutoNum type="arabicPeriod"/>
            </a:pPr>
            <a:r>
              <a:rPr lang="mn-MN" sz="2800" dirty="0" smtClean="0">
                <a:latin typeface="Times New Roman" pitchFamily="18" charset="0"/>
                <a:cs typeface="Times New Roman" pitchFamily="18" charset="0"/>
              </a:rPr>
              <a:t>Валют гэж юу вэ?</a:t>
            </a:r>
          </a:p>
          <a:p>
            <a:pPr marL="514350" indent="-514350">
              <a:buFont typeface="+mj-lt"/>
              <a:buAutoNum type="arabicPeriod"/>
            </a:pPr>
            <a:r>
              <a:rPr lang="mn-MN" sz="2800" dirty="0" smtClean="0">
                <a:latin typeface="Times New Roman" pitchFamily="18" charset="0"/>
                <a:cs typeface="Times New Roman" pitchFamily="18" charset="0"/>
              </a:rPr>
              <a:t>Валютын ханш гэж юу вэ?</a:t>
            </a:r>
          </a:p>
          <a:p>
            <a:pPr marL="514350" indent="-514350">
              <a:buFont typeface="+mj-lt"/>
              <a:buAutoNum type="arabicPeriod"/>
            </a:pPr>
            <a:r>
              <a:rPr lang="mn-MN" sz="2800" dirty="0" smtClean="0">
                <a:latin typeface="Times New Roman" pitchFamily="18" charset="0"/>
                <a:cs typeface="Times New Roman" pitchFamily="18" charset="0"/>
              </a:rPr>
              <a:t>Монгол улсын валютын нөөц</a:t>
            </a:r>
          </a:p>
          <a:p>
            <a:pPr marL="514350" indent="-514350">
              <a:buFont typeface="+mj-lt"/>
              <a:buAutoNum type="arabicPeriod"/>
            </a:pPr>
            <a:r>
              <a:rPr lang="mn-MN" sz="2800" dirty="0" smtClean="0">
                <a:latin typeface="Times New Roman" pitchFamily="18" charset="0"/>
                <a:cs typeface="Times New Roman" pitchFamily="18" charset="0"/>
              </a:rPr>
              <a:t>Монгол улсын хэрэглээ</a:t>
            </a:r>
          </a:p>
          <a:p>
            <a:pPr marL="514350" indent="-514350">
              <a:buFont typeface="+mj-lt"/>
              <a:buAutoNum type="arabicPeriod"/>
            </a:pPr>
            <a:r>
              <a:rPr lang="mn-MN" sz="2800" dirty="0" smtClean="0">
                <a:latin typeface="Times New Roman" pitchFamily="18" charset="0"/>
                <a:cs typeface="Times New Roman" pitchFamily="18" charset="0"/>
              </a:rPr>
              <a:t>Монгол улсын валютын багц</a:t>
            </a:r>
          </a:p>
          <a:p>
            <a:pPr marL="514350" indent="-514350">
              <a:buFont typeface="+mj-lt"/>
              <a:buAutoNum type="arabicPeriod"/>
            </a:pPr>
            <a:r>
              <a:rPr lang="mn-MN" sz="2800" dirty="0" smtClean="0">
                <a:latin typeface="Times New Roman" pitchFamily="18" charset="0"/>
                <a:cs typeface="Times New Roman" pitchFamily="18" charset="0"/>
              </a:rPr>
              <a:t>Монгол улсын валютын бодлого</a:t>
            </a:r>
          </a:p>
          <a:p>
            <a:pPr marL="514350" indent="-514350">
              <a:buFont typeface="+mj-lt"/>
              <a:buAutoNum type="arabicPeriod"/>
            </a:pPr>
            <a:r>
              <a:rPr lang="mn-MN" sz="2800" dirty="0" smtClean="0">
                <a:latin typeface="Times New Roman" pitchFamily="18" charset="0"/>
                <a:cs typeface="Times New Roman" pitchFamily="18" charset="0"/>
              </a:rPr>
              <a:t>Монгол улсын валютын үнэ ханш</a:t>
            </a:r>
          </a:p>
          <a:p>
            <a:pPr marL="514350" indent="-514350">
              <a:buFont typeface="+mj-lt"/>
              <a:buAutoNum type="arabicPeriod"/>
            </a:pPr>
            <a:endParaRPr lang="mn-MN" sz="2800" dirty="0" smtClean="0">
              <a:latin typeface="Times New Roman" pitchFamily="18" charset="0"/>
              <a:cs typeface="Times New Roman" pitchFamily="18" charset="0"/>
            </a:endParaRPr>
          </a:p>
          <a:p>
            <a:pPr marL="514350" indent="-514350">
              <a:buFont typeface="+mj-lt"/>
              <a:buAutoNum type="arabicPeriod"/>
            </a:pPr>
            <a:endParaRPr lang="mn-MN" sz="2800" dirty="0" smtClean="0">
              <a:latin typeface="Times New Roman" pitchFamily="18" charset="0"/>
              <a:cs typeface="Times New Roman" pitchFamily="18" charset="0"/>
            </a:endParaRPr>
          </a:p>
          <a:p>
            <a:pPr marL="514350" indent="-514350">
              <a:buFont typeface="+mj-lt"/>
              <a:buAutoNum type="arabicPeriod"/>
            </a:pP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6448" y="609600"/>
            <a:ext cx="8226552" cy="4169664"/>
          </a:xfrm>
        </p:spPr>
        <p:txBody>
          <a:bodyPr>
            <a:normAutofit/>
          </a:bodyPr>
          <a:lstStyle/>
          <a:p>
            <a:pPr algn="ctr"/>
            <a:r>
              <a:rPr lang="mn-MN" sz="2600" b="1" dirty="0" smtClean="0">
                <a:latin typeface="Times New Roman" pitchFamily="18" charset="0"/>
                <a:cs typeface="Times New Roman" pitchFamily="18" charset="0"/>
              </a:rPr>
              <a:t>Валют гэж юу вэ?</a:t>
            </a:r>
          </a:p>
          <a:p>
            <a:pPr lvl="0" algn="ctr"/>
            <a:r>
              <a:rPr lang="en-US" sz="2600" dirty="0" err="1" smtClean="0">
                <a:latin typeface="Times New Roman" pitchFamily="18" charset="0"/>
                <a:cs typeface="Times New Roman" pitchFamily="18" charset="0"/>
              </a:rPr>
              <a:t>Улс</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орон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бүр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өөрийн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гэсэн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мөнгөн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тэмдэгттэй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байх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бөгөөд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мөнгөн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тэмдэгт</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нь</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тэр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орны</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газар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нутаг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дээрх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хүн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бүрт</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хүлээн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зөвшөөрөгдсөн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үнэ</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цэнэтэй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зүйл.Өөрөөр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хэлвэл</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тухайн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орны</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мөнгөн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тэмдэгтээр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тэр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улс</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дотор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юуг</a:t>
            </a:r>
            <a:r>
              <a:rPr lang="en-US" sz="2600" dirty="0" smtClean="0">
                <a:latin typeface="Times New Roman" pitchFamily="18" charset="0"/>
                <a:cs typeface="Times New Roman" pitchFamily="18" charset="0"/>
              </a:rPr>
              <a:t> ч </a:t>
            </a:r>
            <a:r>
              <a:rPr lang="en-US" sz="2600" dirty="0" err="1" smtClean="0">
                <a:latin typeface="Times New Roman" pitchFamily="18" charset="0"/>
                <a:cs typeface="Times New Roman" pitchFamily="18" charset="0"/>
              </a:rPr>
              <a:t>худалдан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авч,худалда</a:t>
            </a:r>
            <a:r>
              <a:rPr lang="mn-MN" sz="2600" dirty="0" smtClean="0">
                <a:latin typeface="Times New Roman" pitchFamily="18" charset="0"/>
                <a:cs typeface="Times New Roman" pitchFamily="18" charset="0"/>
              </a:rPr>
              <a:t>ж </a:t>
            </a:r>
            <a:r>
              <a:rPr lang="en-US" sz="2600" dirty="0" err="1" smtClean="0">
                <a:latin typeface="Times New Roman" pitchFamily="18" charset="0"/>
                <a:cs typeface="Times New Roman" pitchFamily="18" charset="0"/>
              </a:rPr>
              <a:t>чаддаг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Гэвч</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нэг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орны</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мөнгөн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дэсгэрт</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өөр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нэг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оронд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байлаа</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гээд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шууд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дотоодын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гүйлгээнд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нь</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орох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боломжгүй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гэхдээ</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бас</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огт</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үнэ</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цэнэгүй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зүйл</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болчихгүй.Үүнийг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Валют</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гэж</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нэрлэдэг</a:t>
            </a:r>
            <a:r>
              <a:rPr lang="en-US" sz="2600" dirty="0" smtClean="0">
                <a:latin typeface="Times New Roman" pitchFamily="18" charset="0"/>
                <a:cs typeface="Times New Roman" pitchFamily="18" charset="0"/>
              </a:rPr>
              <a:t>. </a:t>
            </a:r>
          </a:p>
          <a:p>
            <a:pPr algn="ctr"/>
            <a:endParaRPr lang="en-US" sz="2600" dirty="0">
              <a:latin typeface="Times New Roman" pitchFamily="18" charset="0"/>
              <a:cs typeface="Times New Roman" pitchFamily="18" charset="0"/>
            </a:endParaRPr>
          </a:p>
        </p:txBody>
      </p:sp>
      <p:pic>
        <p:nvPicPr>
          <p:cNvPr id="4" name="Picture 3" descr="dalai seminar.jpg"/>
          <p:cNvPicPr>
            <a:picLocks noGrp="1" noChangeAspect="1"/>
          </p:cNvPicPr>
          <p:nvPr isPhoto="1"/>
        </p:nvPicPr>
        <p:blipFill>
          <a:blip r:embed="rId2" cstate="print">
            <a:lum/>
          </a:blip>
          <a:stretch>
            <a:fillRect/>
          </a:stretch>
        </p:blipFill>
        <p:spPr>
          <a:xfrm>
            <a:off x="2511552" y="4303776"/>
            <a:ext cx="6556248" cy="2173224"/>
          </a:xfrm>
          <a:prstGeom prst="rect">
            <a:avLst/>
          </a:prstGeom>
          <a:noFill/>
          <a:ln>
            <a:noFill/>
          </a:ln>
        </p:spPr>
      </p:pic>
      <p:sp>
        <p:nvSpPr>
          <p:cNvPr id="5" name="Rectangle 4"/>
          <p:cNvSpPr/>
          <p:nvPr/>
        </p:nvSpPr>
        <p:spPr>
          <a:xfrm>
            <a:off x="152400" y="0"/>
            <a:ext cx="1855295" cy="707886"/>
          </a:xfrm>
          <a:prstGeom prst="rect">
            <a:avLst/>
          </a:prstGeom>
        </p:spPr>
        <p:txBody>
          <a:bodyPr wrap="square">
            <a:spAutoFit/>
          </a:bodyPr>
          <a:lstStyle/>
          <a:p>
            <a:r>
              <a:rPr lang="mn-MN" sz="4000" b="1" dirty="0" smtClean="0">
                <a:latin typeface="Times New Roman" pitchFamily="18" charset="0"/>
                <a:cs typeface="Times New Roman" pitchFamily="18" charset="0"/>
              </a:rPr>
              <a:t>1.</a:t>
            </a:r>
            <a:endParaRPr lang="en-US" sz="4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057400"/>
            <a:ext cx="8305800" cy="3429000"/>
          </a:xfrm>
        </p:spPr>
        <p:txBody>
          <a:bodyPr>
            <a:normAutofit/>
          </a:bodyPr>
          <a:lstStyle/>
          <a:p>
            <a:pPr algn="just"/>
            <a:r>
              <a:rPr lang="mn-MN" sz="2600" b="1" dirty="0" smtClean="0">
                <a:solidFill>
                  <a:schemeClr val="tx1"/>
                </a:solidFill>
                <a:latin typeface="Times New Roman" pitchFamily="18" charset="0"/>
                <a:cs typeface="Times New Roman" pitchFamily="18" charset="0"/>
              </a:rPr>
              <a:t>Валют</a:t>
            </a:r>
            <a:r>
              <a:rPr lang="mn-MN" sz="2600" dirty="0" smtClean="0">
                <a:solidFill>
                  <a:schemeClr val="tx1"/>
                </a:solidFill>
                <a:latin typeface="Times New Roman" pitchFamily="18" charset="0"/>
                <a:cs typeface="Times New Roman" pitchFamily="18" charset="0"/>
              </a:rPr>
              <a:t> (итал.</a:t>
            </a:r>
            <a:r>
              <a:rPr lang="en-US" sz="2600" dirty="0" smtClean="0">
                <a:solidFill>
                  <a:schemeClr val="tx1"/>
                </a:solidFill>
                <a:latin typeface="Times New Roman" pitchFamily="18" charset="0"/>
                <a:cs typeface="Times New Roman" pitchFamily="18" charset="0"/>
              </a:rPr>
              <a:t> </a:t>
            </a:r>
            <a:r>
              <a:rPr lang="it-IT" sz="2600" b="1" i="1" dirty="0" smtClean="0">
                <a:solidFill>
                  <a:schemeClr val="tx1"/>
                </a:solidFill>
                <a:latin typeface="Times New Roman" pitchFamily="18" charset="0"/>
                <a:cs typeface="Times New Roman" pitchFamily="18" charset="0"/>
              </a:rPr>
              <a:t>Valuta</a:t>
            </a:r>
            <a:r>
              <a:rPr lang="mn-MN" sz="2600" dirty="0" smtClean="0">
                <a:solidFill>
                  <a:schemeClr val="tx1"/>
                </a:solidFill>
                <a:latin typeface="Times New Roman" pitchFamily="18" charset="0"/>
                <a:cs typeface="Times New Roman" pitchFamily="18" charset="0"/>
              </a:rPr>
              <a:t>) гэдэг итали хэлнээс гаралтай үнэ өртөг гэсэн утгатай үг бөгөөд нэгээс нөгөөд хөрвөх хэлбэрээр улс хоорондын эдийн засгийн харилцаанд үйлчлэгч өндөр хөгжилтэй орнуудын </a:t>
            </a:r>
            <a:r>
              <a:rPr lang="mn-MN" sz="2600" b="1" dirty="0" smtClean="0">
                <a:solidFill>
                  <a:schemeClr val="tx1"/>
                </a:solidFill>
                <a:latin typeface="Times New Roman" pitchFamily="18" charset="0"/>
                <a:cs typeface="Times New Roman" pitchFamily="18" charset="0"/>
              </a:rPr>
              <a:t>мөнгөний нэгж </a:t>
            </a:r>
            <a:r>
              <a:rPr lang="mn-MN" sz="2600" dirty="0" smtClean="0">
                <a:solidFill>
                  <a:schemeClr val="tx1"/>
                </a:solidFill>
                <a:latin typeface="Times New Roman" pitchFamily="18" charset="0"/>
                <a:cs typeface="Times New Roman" pitchFamily="18" charset="0"/>
              </a:rPr>
              <a:t>юм.</a:t>
            </a:r>
            <a:r>
              <a:rPr lang="en-US" sz="2600" dirty="0" smtClean="0">
                <a:solidFill>
                  <a:schemeClr val="tx1"/>
                </a:solidFill>
                <a:latin typeface="Times New Roman" pitchFamily="18" charset="0"/>
                <a:cs typeface="Times New Roman" pitchFamily="18" charset="0"/>
              </a:rPr>
              <a:t/>
            </a:r>
            <a:br>
              <a:rPr lang="en-US" sz="2600" dirty="0" smtClean="0">
                <a:solidFill>
                  <a:schemeClr val="tx1"/>
                </a:solidFill>
                <a:latin typeface="Times New Roman" pitchFamily="18" charset="0"/>
                <a:cs typeface="Times New Roman" pitchFamily="18" charset="0"/>
              </a:rPr>
            </a:br>
            <a:endParaRPr lang="en-US" sz="2600" dirty="0">
              <a:solidFill>
                <a:schemeClr val="tx1"/>
              </a:solidFill>
              <a:latin typeface="Times New Roman" pitchFamily="18" charset="0"/>
              <a:cs typeface="Times New Roman" pitchFamily="18" charset="0"/>
            </a:endParaRPr>
          </a:p>
        </p:txBody>
      </p:sp>
      <p:pic>
        <p:nvPicPr>
          <p:cNvPr id="3" name="Picture 2" descr="dalai seminar.jpg"/>
          <p:cNvPicPr>
            <a:picLocks noGrp="1" noChangeAspect="1"/>
          </p:cNvPicPr>
          <p:nvPr isPhoto="1"/>
        </p:nvPicPr>
        <p:blipFill>
          <a:blip r:embed="rId2" cstate="print">
            <a:lum/>
          </a:blip>
          <a:stretch>
            <a:fillRect/>
          </a:stretch>
        </p:blipFill>
        <p:spPr>
          <a:xfrm>
            <a:off x="609600" y="451104"/>
            <a:ext cx="8107680" cy="2596896"/>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9744"/>
            <a:ext cx="7772400" cy="1362456"/>
          </a:xfrm>
        </p:spPr>
        <p:txBody>
          <a:bodyPr/>
          <a:lstStyle/>
          <a:p>
            <a:r>
              <a:rPr lang="mn-MN" dirty="0" smtClean="0"/>
              <a:t>       </a:t>
            </a:r>
            <a:r>
              <a:rPr lang="en-US" dirty="0" smtClean="0"/>
              <a:t>  </a:t>
            </a:r>
            <a:r>
              <a:rPr lang="mn-MN" dirty="0" smtClean="0">
                <a:latin typeface="Times New Roman" pitchFamily="18" charset="0"/>
                <a:cs typeface="Times New Roman" pitchFamily="18" charset="0"/>
              </a:rPr>
              <a:t>Үндэсний</a:t>
            </a:r>
            <a:r>
              <a:rPr lang="mn-MN" dirty="0" smtClean="0"/>
              <a:t> валют</a:t>
            </a:r>
            <a:endParaRPr lang="en-US" dirty="0"/>
          </a:p>
        </p:txBody>
      </p:sp>
      <p:sp>
        <p:nvSpPr>
          <p:cNvPr id="3" name="Text Placeholder 2"/>
          <p:cNvSpPr>
            <a:spLocks noGrp="1"/>
          </p:cNvSpPr>
          <p:nvPr>
            <p:ph type="body" idx="1"/>
          </p:nvPr>
        </p:nvSpPr>
        <p:spPr>
          <a:xfrm>
            <a:off x="685800" y="2743200"/>
            <a:ext cx="7772400" cy="2172136"/>
          </a:xfrm>
        </p:spPr>
        <p:txBody>
          <a:bodyPr>
            <a:noAutofit/>
          </a:bodyPr>
          <a:lstStyle/>
          <a:p>
            <a:pPr algn="just"/>
            <a:r>
              <a:rPr lang="mn-MN" sz="2600" dirty="0" smtClean="0">
                <a:latin typeface="Times New Roman" pitchFamily="18" charset="0"/>
                <a:cs typeface="Times New Roman" pitchFamily="18" charset="0"/>
              </a:rPr>
              <a:t>Үндэсний валют гэдэг нь тухайн улсын хуулиар зөвшөөрөгдсөн мөнгөний нэгж юм. Үндэсний мөнгөн тэмдэг гаргана гэдэг нь үндэсний аюулгүй байдалтай шууд холбоотой. Жишээ нь, манай Монгол улсын</a:t>
            </a:r>
            <a:r>
              <a:rPr lang="en-US" sz="2600" dirty="0" smtClean="0">
                <a:latin typeface="Times New Roman" pitchFamily="18" charset="0"/>
                <a:cs typeface="Times New Roman" pitchFamily="18" charset="0"/>
              </a:rPr>
              <a:t> </a:t>
            </a:r>
            <a:r>
              <a:rPr lang="mn-MN" sz="2600" dirty="0" smtClean="0">
                <a:latin typeface="Times New Roman" pitchFamily="18" charset="0"/>
                <a:cs typeface="Times New Roman" pitchFamily="18" charset="0"/>
              </a:rPr>
              <a:t>төгрөг бол үндэсний валют болж байна.</a:t>
            </a:r>
            <a:endParaRPr lang="en-US" sz="2600" dirty="0" smtClean="0">
              <a:latin typeface="Times New Roman" pitchFamily="18" charset="0"/>
              <a:cs typeface="Times New Roman" pitchFamily="18" charset="0"/>
            </a:endParaRPr>
          </a:p>
          <a:p>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990600"/>
            <a:ext cx="7772400" cy="1362456"/>
          </a:xfrm>
        </p:spPr>
        <p:txBody>
          <a:bodyPr/>
          <a:lstStyle/>
          <a:p>
            <a:r>
              <a:rPr lang="mn-MN" dirty="0" smtClean="0"/>
              <a:t>          </a:t>
            </a:r>
            <a:r>
              <a:rPr lang="mn-MN" dirty="0" smtClean="0">
                <a:latin typeface="Times New Roman" pitchFamily="18" charset="0"/>
                <a:cs typeface="Times New Roman" pitchFamily="18" charset="0"/>
              </a:rPr>
              <a:t>Гадаад</a:t>
            </a:r>
            <a:r>
              <a:rPr lang="mn-MN" dirty="0" smtClean="0"/>
              <a:t> валют</a:t>
            </a:r>
            <a:endParaRPr lang="en-US" dirty="0"/>
          </a:p>
        </p:txBody>
      </p:sp>
      <p:sp>
        <p:nvSpPr>
          <p:cNvPr id="3" name="Text Placeholder 2"/>
          <p:cNvSpPr>
            <a:spLocks noGrp="1"/>
          </p:cNvSpPr>
          <p:nvPr>
            <p:ph type="body" idx="1"/>
          </p:nvPr>
        </p:nvSpPr>
        <p:spPr>
          <a:xfrm>
            <a:off x="762000" y="1987296"/>
            <a:ext cx="7772400" cy="2962656"/>
          </a:xfrm>
        </p:spPr>
        <p:txBody>
          <a:bodyPr>
            <a:noAutofit/>
          </a:bodyPr>
          <a:lstStyle/>
          <a:p>
            <a:pPr algn="just"/>
            <a:r>
              <a:rPr lang="mn-MN" sz="2600" dirty="0" smtClean="0">
                <a:latin typeface="Times New Roman" pitchFamily="18" charset="0"/>
                <a:cs typeface="Times New Roman" pitchFamily="18" charset="0"/>
              </a:rPr>
              <a:t>Гадаад </a:t>
            </a:r>
            <a:r>
              <a:rPr lang="mn-MN" sz="2600" b="1" dirty="0" smtClean="0">
                <a:latin typeface="Times New Roman" pitchFamily="18" charset="0"/>
                <a:cs typeface="Times New Roman" pitchFamily="18" charset="0"/>
              </a:rPr>
              <a:t>валют</a:t>
            </a:r>
            <a:r>
              <a:rPr lang="mn-MN" sz="2600" dirty="0" smtClean="0">
                <a:latin typeface="Times New Roman" pitchFamily="18" charset="0"/>
                <a:cs typeface="Times New Roman" pitchFamily="18" charset="0"/>
              </a:rPr>
              <a:t> гэдэг эргэлтэнд байгаа төлбөрийн чадвар бүхий нэг буюу хэд хэдэн гадаад улсын мөнгөн тэмдэгтээр илэрхийлэгдсэн, олон улсын төлбөр тооцоонд түгээмэл хэрэглэгддэг </a:t>
            </a:r>
            <a:r>
              <a:rPr lang="mn-MN" sz="2600" b="1" dirty="0" smtClean="0">
                <a:latin typeface="Times New Roman" pitchFamily="18" charset="0"/>
                <a:cs typeface="Times New Roman" pitchFamily="18" charset="0"/>
              </a:rPr>
              <a:t>үнэт цаас, </a:t>
            </a:r>
            <a:r>
              <a:rPr lang="mn-MN" sz="2600" dirty="0" smtClean="0">
                <a:latin typeface="Times New Roman" pitchFamily="18" charset="0"/>
                <a:cs typeface="Times New Roman" pitchFamily="18" charset="0"/>
              </a:rPr>
              <a:t>төлбөрийн хэрэгслийг хэлнэ. Үүнд, гадаад мөнгөн тэмдэгт ба зоос, гадаад валютаар илэрхийлэгдсэн банкны хадгаламж, чек, вексель зэрэг орно.</a:t>
            </a:r>
            <a:endParaRPr lang="en-US" sz="2600" dirty="0" smtClean="0">
              <a:latin typeface="Times New Roman" pitchFamily="18" charset="0"/>
              <a:cs typeface="Times New Roman" pitchFamily="18" charset="0"/>
            </a:endParaRPr>
          </a:p>
          <a:p>
            <a:pPr algn="just"/>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981200"/>
            <a:ext cx="8763000" cy="4038600"/>
          </a:xfrm>
        </p:spPr>
        <p:txBody>
          <a:bodyPr>
            <a:noAutofit/>
          </a:bodyPr>
          <a:lstStyle/>
          <a:p>
            <a:pPr algn="ctr"/>
            <a:r>
              <a:rPr lang="mn-MN" sz="3200" dirty="0" smtClean="0">
                <a:solidFill>
                  <a:schemeClr val="bg2">
                    <a:lumMod val="10000"/>
                  </a:schemeClr>
                </a:solidFill>
              </a:rPr>
              <a:t>. </a:t>
            </a:r>
            <a:endParaRPr lang="en-US" sz="3200" dirty="0">
              <a:solidFill>
                <a:schemeClr val="bg2">
                  <a:lumMod val="10000"/>
                </a:schemeClr>
              </a:solidFill>
            </a:endParaRPr>
          </a:p>
        </p:txBody>
      </p:sp>
      <p:pic>
        <p:nvPicPr>
          <p:cNvPr id="3" name="Picture 2" descr="hansh.jpg"/>
          <p:cNvPicPr>
            <a:picLocks noGrp="1" noChangeAspect="1"/>
          </p:cNvPicPr>
          <p:nvPr isPhoto="1"/>
        </p:nvPicPr>
        <p:blipFill>
          <a:blip r:embed="rId2" cstate="print">
            <a:lum/>
          </a:blip>
          <a:stretch>
            <a:fillRect/>
          </a:stretch>
        </p:blipFill>
        <p:spPr>
          <a:xfrm>
            <a:off x="457200" y="1524000"/>
            <a:ext cx="8382000" cy="2438400"/>
          </a:xfrm>
          <a:prstGeom prst="rect">
            <a:avLst/>
          </a:prstGeom>
          <a:noFill/>
          <a:ln>
            <a:noFill/>
          </a:ln>
        </p:spPr>
      </p:pic>
      <p:sp>
        <p:nvSpPr>
          <p:cNvPr id="4" name="Text Placeholder 2"/>
          <p:cNvSpPr txBox="1">
            <a:spLocks/>
          </p:cNvSpPr>
          <p:nvPr/>
        </p:nvSpPr>
        <p:spPr>
          <a:xfrm>
            <a:off x="838200" y="609600"/>
            <a:ext cx="7772400" cy="1500187"/>
          </a:xfrm>
          <a:prstGeom prst="rect">
            <a:avLst/>
          </a:prstGeom>
        </p:spPr>
        <p:txBody>
          <a:bodyPr>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32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
        <p:nvSpPr>
          <p:cNvPr id="5" name="Text Placeholder 2"/>
          <p:cNvSpPr txBox="1">
            <a:spLocks/>
          </p:cNvSpPr>
          <p:nvPr/>
        </p:nvSpPr>
        <p:spPr>
          <a:xfrm>
            <a:off x="990600" y="762000"/>
            <a:ext cx="7772400" cy="1500187"/>
          </a:xfrm>
          <a:prstGeom prst="rect">
            <a:avLst/>
          </a:prstGeom>
        </p:spPr>
        <p:txBody>
          <a:bodyPr>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32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
        <p:nvSpPr>
          <p:cNvPr id="6" name="Rectangle 5"/>
          <p:cNvSpPr/>
          <p:nvPr/>
        </p:nvSpPr>
        <p:spPr>
          <a:xfrm>
            <a:off x="2667000" y="685800"/>
            <a:ext cx="3810000" cy="707886"/>
          </a:xfrm>
          <a:prstGeom prst="rect">
            <a:avLst/>
          </a:prstGeom>
        </p:spPr>
        <p:txBody>
          <a:bodyPr wrap="square">
            <a:spAutoFit/>
          </a:bodyPr>
          <a:lstStyle/>
          <a:p>
            <a:r>
              <a:rPr lang="mn-MN" sz="4000" dirty="0" smtClean="0">
                <a:solidFill>
                  <a:schemeClr val="bg2">
                    <a:lumMod val="10000"/>
                  </a:schemeClr>
                </a:solidFill>
              </a:rPr>
              <a:t> </a:t>
            </a:r>
            <a:endParaRPr lang="en-US" sz="4000" dirty="0"/>
          </a:p>
        </p:txBody>
      </p:sp>
      <p:sp>
        <p:nvSpPr>
          <p:cNvPr id="7" name="Rectangle 6"/>
          <p:cNvSpPr/>
          <p:nvPr/>
        </p:nvSpPr>
        <p:spPr>
          <a:xfrm>
            <a:off x="1024128" y="838200"/>
            <a:ext cx="7498080" cy="646331"/>
          </a:xfrm>
          <a:prstGeom prst="rect">
            <a:avLst/>
          </a:prstGeom>
        </p:spPr>
        <p:txBody>
          <a:bodyPr wrap="square">
            <a:spAutoFit/>
          </a:bodyPr>
          <a:lstStyle/>
          <a:p>
            <a:r>
              <a:rPr lang="mn-MN" sz="3600" b="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2.</a:t>
            </a:r>
            <a:r>
              <a:rPr lang="en-US" sz="3200" b="1" dirty="0" err="1"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Валютын</a:t>
            </a:r>
            <a:r>
              <a:rPr lang="en-US" sz="3200" b="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ханш</a:t>
            </a:r>
            <a:r>
              <a:rPr lang="en-US" sz="3200" b="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гэж</a:t>
            </a:r>
            <a:r>
              <a:rPr lang="en-US" sz="3200" b="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юу</a:t>
            </a:r>
            <a:r>
              <a:rPr lang="en-US" sz="3200" b="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вэ</a:t>
            </a:r>
            <a:r>
              <a:rPr lang="en-US" sz="3200" b="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3200" b="1" dirty="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Rectangle 7"/>
          <p:cNvSpPr/>
          <p:nvPr/>
        </p:nvSpPr>
        <p:spPr>
          <a:xfrm>
            <a:off x="2462784" y="4218432"/>
            <a:ext cx="6300216" cy="2092881"/>
          </a:xfrm>
          <a:prstGeom prst="rect">
            <a:avLst/>
          </a:prstGeom>
        </p:spPr>
        <p:txBody>
          <a:bodyPr wrap="square">
            <a:spAutoFit/>
          </a:bodyPr>
          <a:lstStyle/>
          <a:p>
            <a:pPr algn="just"/>
            <a:r>
              <a:rPr lang="en-US" sz="2600" dirty="0" err="1" smtClean="0">
                <a:latin typeface="Times New Roman" pitchFamily="18" charset="0"/>
                <a:cs typeface="Times New Roman" pitchFamily="18" charset="0"/>
              </a:rPr>
              <a:t>Нэг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орны</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мөнгөн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нэгжийг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нөгөө</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орны</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үндэсний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мөнгөн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нэгжтэй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харьцуулсан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харьцаа</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юм.Өөрөөр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хэлбэл</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гадаад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валютыг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нэг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нэгжийн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төлөө</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үндэсний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валютаар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төлөх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үнэ</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юм</a:t>
            </a:r>
            <a:r>
              <a:rPr lang="en-US" sz="2600" dirty="0" smtClean="0">
                <a:latin typeface="Times New Roman" pitchFamily="18" charset="0"/>
                <a:cs typeface="Times New Roman" pitchFamily="18" charset="0"/>
              </a:rPr>
              <a:t>.</a:t>
            </a: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Hansh.png"/>
          <p:cNvPicPr>
            <a:picLocks noGrp="1" noChangeAspect="1"/>
          </p:cNvPicPr>
          <p:nvPr isPhoto="1"/>
        </p:nvPicPr>
        <p:blipFill>
          <a:blip r:embed="rId2" cstate="print">
            <a:lum/>
          </a:blip>
          <a:stretch>
            <a:fillRect/>
          </a:stretch>
        </p:blipFill>
        <p:spPr>
          <a:xfrm>
            <a:off x="-1423416" y="0"/>
            <a:ext cx="11734800" cy="6858000"/>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a:spLocks/>
          </p:cNvSpPr>
          <p:nvPr/>
        </p:nvSpPr>
        <p:spPr>
          <a:xfrm>
            <a:off x="475488" y="341376"/>
            <a:ext cx="8439912" cy="3950208"/>
          </a:xfrm>
          <a:prstGeom prst="rect">
            <a:avLst/>
          </a:prstGeom>
        </p:spPr>
        <p:txBody>
          <a:bodyPr>
            <a:noAutofit/>
          </a:bodyPr>
          <a:lstStyle/>
          <a:p>
            <a:pPr algn="ctr"/>
            <a:r>
              <a:rPr lang="mn-MN" sz="2800" dirty="0" smtClean="0">
                <a:latin typeface="Times New Roman" pitchFamily="18" charset="0"/>
                <a:cs typeface="Times New Roman" pitchFamily="18" charset="0"/>
              </a:rPr>
              <a:t>  </a:t>
            </a:r>
            <a:r>
              <a:rPr lang="mn-MN" sz="2800" b="1" dirty="0" smtClean="0">
                <a:latin typeface="Times New Roman" pitchFamily="18" charset="0"/>
                <a:cs typeface="Times New Roman" pitchFamily="18" charset="0"/>
              </a:rPr>
              <a:t>ВАЛЮТЫН ХАНШ ТООЦОХ АРГАЧЛАЛ</a:t>
            </a:r>
          </a:p>
          <a:p>
            <a:pPr algn="ctr"/>
            <a:r>
              <a:rPr lang="mn-MN" sz="2600" dirty="0" smtClean="0">
                <a:latin typeface="Times New Roman" pitchFamily="18" charset="0"/>
                <a:cs typeface="Times New Roman" pitchFamily="18" charset="0"/>
              </a:rPr>
              <a:t>  </a:t>
            </a:r>
          </a:p>
          <a:p>
            <a:pPr algn="just"/>
            <a:r>
              <a:rPr lang="mn-MN" sz="2600" dirty="0" smtClean="0">
                <a:latin typeface="Times New Roman" pitchFamily="18" charset="0"/>
                <a:cs typeface="Times New Roman" pitchFamily="18" charset="0"/>
              </a:rPr>
              <a:t>	-Үндэсний мөнгөн тэмдэгт төгрөгийн гадаад валюттай харьцах ханшийг монгол улсын гадаад худалдааны гол түнш орнуудын худалдааны хэмжээ /экспорт, импорт/, үнэ,</a:t>
            </a:r>
          </a:p>
          <a:p>
            <a:pPr algn="just"/>
            <a:r>
              <a:rPr lang="mn-MN" sz="2600" dirty="0" smtClean="0">
                <a:latin typeface="Times New Roman" pitchFamily="18" charset="0"/>
                <a:cs typeface="Times New Roman" pitchFamily="18" charset="0"/>
              </a:rPr>
              <a:t>ханшны өөрчлөлттэй холбон тооцож, төгрөгийн бодит худалдан авах чадварыг</a:t>
            </a:r>
          </a:p>
          <a:p>
            <a:pPr algn="just"/>
            <a:r>
              <a:rPr lang="mn-MN" sz="2600" dirty="0" smtClean="0">
                <a:latin typeface="Times New Roman" pitchFamily="18" charset="0"/>
                <a:cs typeface="Times New Roman" pitchFamily="18" charset="0"/>
              </a:rPr>
              <a:t>тодорхойлоход энэ аргачлалыг мөрдөнө.</a:t>
            </a:r>
            <a:endParaRPr kumimoji="0" lang="en-US" sz="2600" i="0" u="none" strike="noStrike" kern="1200" cap="none" spc="0" normalizeH="0" baseline="0" noProof="0" dirty="0">
              <a:ln>
                <a:noFill/>
              </a:ln>
              <a:effectLst/>
              <a:uLnTx/>
              <a:uFillTx/>
              <a:latin typeface="Times New Roman" pitchFamily="18" charset="0"/>
              <a:cs typeface="Times New Roman" pitchFamily="18" charset="0"/>
            </a:endParaRPr>
          </a:p>
        </p:txBody>
      </p:sp>
      <p:sp>
        <p:nvSpPr>
          <p:cNvPr id="5" name="Text Placeholder 2"/>
          <p:cNvSpPr txBox="1">
            <a:spLocks/>
          </p:cNvSpPr>
          <p:nvPr/>
        </p:nvSpPr>
        <p:spPr>
          <a:xfrm>
            <a:off x="990600" y="762000"/>
            <a:ext cx="7772400" cy="1500187"/>
          </a:xfrm>
          <a:prstGeom prst="rect">
            <a:avLst/>
          </a:prstGeom>
        </p:spPr>
        <p:txBody>
          <a:bodyPr>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32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47800"/>
            <a:ext cx="7696200" cy="2286000"/>
          </a:xfrm>
        </p:spPr>
        <p:txBody>
          <a:bodyPr>
            <a:noAutofit/>
          </a:bodyPr>
          <a:lstStyle/>
          <a:p>
            <a:r>
              <a:rPr lang="en-US" sz="2800" dirty="0" err="1" smtClean="0">
                <a:solidFill>
                  <a:schemeClr val="tx1"/>
                </a:solidFill>
                <a:latin typeface="Times New Roman" pitchFamily="18" charset="0"/>
                <a:cs typeface="Times New Roman" pitchFamily="18" charset="0"/>
              </a:rPr>
              <a:t>Ханшийг</a:t>
            </a:r>
            <a:r>
              <a:rPr lang="en-US" sz="2800" dirty="0" smtClean="0">
                <a:solidFill>
                  <a:schemeClr val="tx1"/>
                </a:solidFill>
                <a:latin typeface="Times New Roman" pitchFamily="18" charset="0"/>
                <a:cs typeface="Times New Roman" pitchFamily="18" charset="0"/>
              </a:rPr>
              <a:t> </a:t>
            </a:r>
            <a:r>
              <a:rPr lang="en-US" sz="2800" b="1" dirty="0" err="1" smtClean="0">
                <a:solidFill>
                  <a:schemeClr val="tx1"/>
                </a:solidFill>
                <a:latin typeface="Times New Roman" pitchFamily="18" charset="0"/>
                <a:cs typeface="Times New Roman" pitchFamily="18" charset="0"/>
              </a:rPr>
              <a:t>хөвөгч</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ба</a:t>
            </a:r>
            <a:r>
              <a:rPr lang="en-US" sz="2800" dirty="0" smtClean="0">
                <a:solidFill>
                  <a:schemeClr val="tx1"/>
                </a:solidFill>
                <a:latin typeface="Times New Roman" pitchFamily="18" charset="0"/>
                <a:cs typeface="Times New Roman" pitchFamily="18" charset="0"/>
              </a:rPr>
              <a:t> </a:t>
            </a:r>
            <a:r>
              <a:rPr lang="en-US" sz="2800" b="1" dirty="0" err="1" smtClean="0">
                <a:solidFill>
                  <a:schemeClr val="tx1"/>
                </a:solidFill>
                <a:latin typeface="Times New Roman" pitchFamily="18" charset="0"/>
                <a:cs typeface="Times New Roman" pitchFamily="18" charset="0"/>
              </a:rPr>
              <a:t>тогтмол</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гэж</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ангилдаг</a:t>
            </a:r>
            <a:r>
              <a:rPr lang="en-US" sz="2800" dirty="0" smtClean="0">
                <a:solidFill>
                  <a:schemeClr val="tx1"/>
                </a:solidFill>
                <a:latin typeface="Times New Roman" pitchFamily="18" charset="0"/>
                <a:cs typeface="Times New Roman" pitchFamily="18" charset="0"/>
              </a:rPr>
              <a:t>.</a:t>
            </a:r>
            <a:r>
              <a:rPr lang="en-US" sz="2600" dirty="0" smtClean="0">
                <a:solidFill>
                  <a:schemeClr val="tx1"/>
                </a:solidFill>
                <a:latin typeface="Times New Roman" pitchFamily="18" charset="0"/>
                <a:cs typeface="Times New Roman" pitchFamily="18" charset="0"/>
              </a:rPr>
              <a:t/>
            </a:r>
            <a:br>
              <a:rPr lang="en-US" sz="2600" dirty="0" smtClean="0">
                <a:solidFill>
                  <a:schemeClr val="tx1"/>
                </a:solidFill>
                <a:latin typeface="Times New Roman" pitchFamily="18" charset="0"/>
                <a:cs typeface="Times New Roman" pitchFamily="18" charset="0"/>
              </a:rPr>
            </a:br>
            <a:r>
              <a:rPr lang="en-US" sz="2600" dirty="0" smtClean="0">
                <a:solidFill>
                  <a:schemeClr val="tx1"/>
                </a:solidFill>
                <a:latin typeface="Times New Roman" pitchFamily="18" charset="0"/>
                <a:cs typeface="Times New Roman" pitchFamily="18" charset="0"/>
              </a:rPr>
              <a:t>1. </a:t>
            </a:r>
            <a:r>
              <a:rPr lang="en-US" sz="2600" dirty="0" err="1" smtClean="0">
                <a:solidFill>
                  <a:schemeClr val="tx1"/>
                </a:solidFill>
                <a:latin typeface="Times New Roman" pitchFamily="18" charset="0"/>
                <a:cs typeface="Times New Roman" pitchFamily="18" charset="0"/>
              </a:rPr>
              <a:t>Тогтмол</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буюу</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хатуу</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тогтоосон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ханшийг</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төрөөс</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тогтооно</a:t>
            </a:r>
            <a:r>
              <a:rPr lang="en-US" sz="2600" dirty="0" smtClean="0">
                <a:solidFill>
                  <a:schemeClr val="tx1"/>
                </a:solidFill>
                <a:latin typeface="Times New Roman" pitchFamily="18" charset="0"/>
                <a:cs typeface="Times New Roman" pitchFamily="18" charset="0"/>
              </a:rPr>
              <a:t>.</a:t>
            </a:r>
            <a:br>
              <a:rPr lang="en-US" sz="2600" dirty="0" smtClean="0">
                <a:solidFill>
                  <a:schemeClr val="tx1"/>
                </a:solidFill>
                <a:latin typeface="Times New Roman" pitchFamily="18" charset="0"/>
                <a:cs typeface="Times New Roman" pitchFamily="18" charset="0"/>
              </a:rPr>
            </a:br>
            <a:r>
              <a:rPr lang="en-US" sz="2600" dirty="0" smtClean="0">
                <a:solidFill>
                  <a:schemeClr val="tx1"/>
                </a:solidFill>
                <a:latin typeface="Times New Roman" pitchFamily="18" charset="0"/>
                <a:cs typeface="Times New Roman" pitchFamily="18" charset="0"/>
              </a:rPr>
              <a:t>2. </a:t>
            </a:r>
            <a:r>
              <a:rPr lang="en-US" sz="2600" dirty="0" err="1" smtClean="0">
                <a:solidFill>
                  <a:schemeClr val="tx1"/>
                </a:solidFill>
                <a:latin typeface="Times New Roman" pitchFamily="18" charset="0"/>
                <a:cs typeface="Times New Roman" pitchFamily="18" charset="0"/>
              </a:rPr>
              <a:t>Чөлөөтэй</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хөрвөх</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ханш</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нь</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валютын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зах</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зээл</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дээр</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эрэлт</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нийлүүлтээр</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тодорхойлогдоно</a:t>
            </a:r>
            <a:r>
              <a:rPr lang="en-US" sz="2600" dirty="0" smtClean="0">
                <a:solidFill>
                  <a:schemeClr val="tx1"/>
                </a:solidFill>
                <a:latin typeface="Times New Roman" pitchFamily="18" charset="0"/>
                <a:cs typeface="Times New Roman" pitchFamily="18" charset="0"/>
              </a:rPr>
              <a:t>. </a:t>
            </a:r>
            <a:endParaRPr lang="en-US" sz="26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1767840"/>
            <a:ext cx="8366760" cy="4175760"/>
          </a:xfrm>
        </p:spPr>
        <p:txBody>
          <a:bodyPr>
            <a:normAutofit/>
          </a:bodyPr>
          <a:lstStyle/>
          <a:p>
            <a:pPr lvl="0"/>
            <a:r>
              <a:rPr lang="mn-MN" sz="2800" b="1" dirty="0" smtClean="0">
                <a:solidFill>
                  <a:schemeClr val="tx1"/>
                </a:solidFill>
                <a:latin typeface="Times New Roman" pitchFamily="18" charset="0"/>
                <a:cs typeface="Times New Roman" pitchFamily="18" charset="0"/>
              </a:rPr>
              <a:t>Тогтмол х</a:t>
            </a:r>
            <a:r>
              <a:rPr lang="en-US" sz="2800" b="1" dirty="0" err="1" smtClean="0">
                <a:solidFill>
                  <a:schemeClr val="tx1"/>
                </a:solidFill>
                <a:latin typeface="Times New Roman" pitchFamily="18" charset="0"/>
                <a:cs typeface="Times New Roman" pitchFamily="18" charset="0"/>
              </a:rPr>
              <a:t>атуу</a:t>
            </a:r>
            <a:r>
              <a:rPr lang="en-US" sz="2800" b="1" dirty="0" smtClean="0">
                <a:solidFill>
                  <a:schemeClr val="tx1"/>
                </a:solidFill>
                <a:latin typeface="Times New Roman" pitchFamily="18" charset="0"/>
                <a:cs typeface="Times New Roman" pitchFamily="18" charset="0"/>
              </a:rPr>
              <a:t> </a:t>
            </a:r>
            <a:r>
              <a:rPr lang="en-US" sz="2800" b="1" dirty="0" err="1" smtClean="0">
                <a:solidFill>
                  <a:schemeClr val="tx1"/>
                </a:solidFill>
                <a:latin typeface="Times New Roman" pitchFamily="18" charset="0"/>
                <a:cs typeface="Times New Roman" pitchFamily="18" charset="0"/>
              </a:rPr>
              <a:t>тогтоосон</a:t>
            </a:r>
            <a:r>
              <a:rPr lang="en-US" sz="2800" b="1" dirty="0" smtClean="0">
                <a:solidFill>
                  <a:schemeClr val="tx1"/>
                </a:solidFill>
                <a:latin typeface="Times New Roman" pitchFamily="18" charset="0"/>
                <a:cs typeface="Times New Roman" pitchFamily="18" charset="0"/>
              </a:rPr>
              <a:t> </a:t>
            </a:r>
            <a:r>
              <a:rPr lang="en-US" sz="2800" b="1" dirty="0" err="1" smtClean="0">
                <a:solidFill>
                  <a:schemeClr val="tx1"/>
                </a:solidFill>
                <a:latin typeface="Times New Roman" pitchFamily="18" charset="0"/>
                <a:cs typeface="Times New Roman" pitchFamily="18" charset="0"/>
              </a:rPr>
              <a:t>ханш</a:t>
            </a:r>
            <a:r>
              <a:rPr lang="en-US" sz="2800" b="1"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гэдэг</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нь</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тодорхой</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түвшинд</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өөрийн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валютын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арилжааны</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тэнцвэрт</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байдалыг</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хангах</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тухай</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сонирхогч</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орнуудын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хэлэлцээрийн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үр</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дүн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мөн.Хэлэлцээрт</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оролцогч</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орны</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Төв</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Банк</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нь</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үндэсний</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валютын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ханш</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тогтоосон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хэмжээнээс</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хэлбэлзсэн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тохиолдолд</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валютын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зах</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зээлд</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Интервэнц</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хийх</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хэлэлцээ</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хийдэг.Интервэнц</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гэдэг</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нь</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Өөрийн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мөнгөн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дэвсгэртийн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хатуу</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тогтоосон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түвшинг</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сэргээх</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зорилгоор</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валютыг</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худалдах</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ба</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худалдан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авна</a:t>
            </a:r>
            <a:r>
              <a:rPr lang="en-US" sz="2600" dirty="0" smtClean="0">
                <a:solidFill>
                  <a:schemeClr val="tx1"/>
                </a:solidFill>
                <a:latin typeface="Times New Roman" pitchFamily="18" charset="0"/>
                <a:cs typeface="Times New Roman" pitchFamily="18" charset="0"/>
              </a:rPr>
              <a:t>. </a:t>
            </a:r>
            <a:br>
              <a:rPr lang="en-US" sz="2600" dirty="0" smtClean="0">
                <a:solidFill>
                  <a:schemeClr val="tx1"/>
                </a:solidFill>
                <a:latin typeface="Times New Roman" pitchFamily="18" charset="0"/>
                <a:cs typeface="Times New Roman" pitchFamily="18" charset="0"/>
              </a:rPr>
            </a:br>
            <a:endParaRPr lang="en-US" sz="2600" dirty="0">
              <a:solidFill>
                <a:schemeClr val="tx1"/>
              </a:solidFill>
              <a:latin typeface="Times New Roman" pitchFamily="18" charset="0"/>
              <a:cs typeface="Times New Roman" pitchFamily="18" charset="0"/>
            </a:endParaRPr>
          </a:p>
        </p:txBody>
      </p:sp>
      <p:sp>
        <p:nvSpPr>
          <p:cNvPr id="3" name="Rectangle 2"/>
          <p:cNvSpPr/>
          <p:nvPr/>
        </p:nvSpPr>
        <p:spPr>
          <a:xfrm>
            <a:off x="2133600" y="798493"/>
            <a:ext cx="4765675" cy="954107"/>
          </a:xfrm>
          <a:prstGeom prst="rect">
            <a:avLst/>
          </a:prstGeom>
        </p:spPr>
        <p:txBody>
          <a:bodyPr wrap="square">
            <a:spAutoFit/>
          </a:bodyPr>
          <a:lstStyle/>
          <a:p>
            <a:pPr algn="ctr"/>
            <a:r>
              <a:rPr lang="mn-MN" sz="2800" b="1" dirty="0" smtClean="0">
                <a:latin typeface="Times New Roman" pitchFamily="18" charset="0"/>
                <a:ea typeface="+mj-ea"/>
                <a:cs typeface="Times New Roman" pitchFamily="18" charset="0"/>
              </a:rPr>
              <a:t>Тогтмол х</a:t>
            </a:r>
            <a:r>
              <a:rPr lang="en-US" sz="2800" b="1" dirty="0" err="1" smtClean="0">
                <a:latin typeface="Times New Roman" pitchFamily="18" charset="0"/>
                <a:ea typeface="+mj-ea"/>
                <a:cs typeface="Times New Roman" pitchFamily="18" charset="0"/>
              </a:rPr>
              <a:t>атуу</a:t>
            </a:r>
            <a:r>
              <a:rPr lang="en-US" sz="2800" b="1" dirty="0" smtClean="0">
                <a:latin typeface="Times New Roman" pitchFamily="18" charset="0"/>
                <a:ea typeface="+mj-ea"/>
                <a:cs typeface="Times New Roman" pitchFamily="18" charset="0"/>
              </a:rPr>
              <a:t> </a:t>
            </a:r>
            <a:r>
              <a:rPr lang="en-US" sz="2800" b="1" dirty="0" err="1" smtClean="0">
                <a:latin typeface="Times New Roman" pitchFamily="18" charset="0"/>
                <a:ea typeface="+mj-ea"/>
                <a:cs typeface="Times New Roman" pitchFamily="18" charset="0"/>
              </a:rPr>
              <a:t>тогтоосон</a:t>
            </a:r>
            <a:r>
              <a:rPr lang="en-US" sz="2800" b="1" dirty="0" smtClean="0">
                <a:latin typeface="Times New Roman" pitchFamily="18" charset="0"/>
                <a:ea typeface="+mj-ea"/>
                <a:cs typeface="Times New Roman" pitchFamily="18" charset="0"/>
              </a:rPr>
              <a:t> </a:t>
            </a:r>
            <a:r>
              <a:rPr lang="en-US" sz="2800" b="1" dirty="0" err="1" smtClean="0">
                <a:latin typeface="Times New Roman" pitchFamily="18" charset="0"/>
                <a:ea typeface="+mj-ea"/>
                <a:cs typeface="Times New Roman" pitchFamily="18" charset="0"/>
              </a:rPr>
              <a:t>ханш</a:t>
            </a:r>
            <a:r>
              <a:rPr lang="en-US" sz="2800" b="1" dirty="0" smtClean="0">
                <a:latin typeface="Times New Roman" pitchFamily="18" charset="0"/>
                <a:ea typeface="+mj-ea"/>
                <a:cs typeface="Times New Roman" pitchFamily="18" charset="0"/>
              </a:rPr>
              <a:t> </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3486912"/>
          </a:xfrm>
        </p:spPr>
        <p:txBody>
          <a:bodyPr>
            <a:normAutofit/>
          </a:bodyPr>
          <a:lstStyle/>
          <a:p>
            <a:r>
              <a:rPr lang="mn-MN" sz="2600" b="1" dirty="0" smtClean="0">
                <a:solidFill>
                  <a:schemeClr val="tx1"/>
                </a:solidFill>
                <a:latin typeface="Times New Roman" pitchFamily="18" charset="0"/>
                <a:cs typeface="Times New Roman" pitchFamily="18" charset="0"/>
              </a:rPr>
              <a:t>Уян хатан буюу х</a:t>
            </a:r>
            <a:r>
              <a:rPr lang="en-US" sz="2600" b="1" dirty="0" err="1" smtClean="0">
                <a:solidFill>
                  <a:schemeClr val="tx1"/>
                </a:solidFill>
                <a:latin typeface="Times New Roman" pitchFamily="18" charset="0"/>
                <a:cs typeface="Times New Roman" pitchFamily="18" charset="0"/>
              </a:rPr>
              <a:t>өвөгч</a:t>
            </a:r>
            <a:r>
              <a:rPr lang="en-US" sz="2600" b="1" dirty="0" smtClean="0">
                <a:solidFill>
                  <a:schemeClr val="tx1"/>
                </a:solidFill>
                <a:latin typeface="Times New Roman" pitchFamily="18" charset="0"/>
                <a:cs typeface="Times New Roman" pitchFamily="18" charset="0"/>
              </a:rPr>
              <a:t> </a:t>
            </a:r>
            <a:r>
              <a:rPr lang="mn-MN" sz="2600" b="1" dirty="0" err="1" smtClean="0">
                <a:solidFill>
                  <a:schemeClr val="tx1"/>
                </a:solidFill>
                <a:latin typeface="Times New Roman" pitchFamily="18" charset="0"/>
                <a:cs typeface="Times New Roman" pitchFamily="18" charset="0"/>
              </a:rPr>
              <a:t>х</a:t>
            </a:r>
            <a:r>
              <a:rPr lang="en-US" sz="2600" b="1" dirty="0" err="1" smtClean="0">
                <a:solidFill>
                  <a:schemeClr val="tx1"/>
                </a:solidFill>
                <a:latin typeface="Times New Roman" pitchFamily="18" charset="0"/>
                <a:cs typeface="Times New Roman" pitchFamily="18" charset="0"/>
              </a:rPr>
              <a:t>анш</a:t>
            </a:r>
            <a:r>
              <a:rPr lang="en-US" sz="2600" b="1"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Валютын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хөвөгч</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ханшны</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систэмийн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үед</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тухайн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орны</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Төв</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Банк</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өөрийн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үндэсний</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валютийн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ханш,эрэлт</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нийлүүлтээсээ</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хамааран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чөлөөтэй</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өөрчлөгдөж</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байхыг</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зөвшөөр</a:t>
            </a:r>
            <a:r>
              <a:rPr lang="mn-MN" sz="2600" dirty="0" smtClean="0">
                <a:solidFill>
                  <a:schemeClr val="tx1"/>
                </a:solidFill>
                <a:latin typeface="Times New Roman" pitchFamily="18" charset="0"/>
                <a:cs typeface="Times New Roman" pitchFamily="18" charset="0"/>
              </a:rPr>
              <a:t>ч</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байдаг</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юм</a:t>
            </a:r>
            <a:endParaRPr lang="en-US" sz="26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62200"/>
            <a:ext cx="8305800" cy="3200400"/>
          </a:xfrm>
        </p:spPr>
        <p:txBody>
          <a:bodyPr>
            <a:noAutofit/>
          </a:bodyPr>
          <a:lstStyle/>
          <a:p>
            <a:pPr lvl="0"/>
            <a:r>
              <a:rPr lang="en-US" sz="2600" dirty="0" smtClean="0">
                <a:solidFill>
                  <a:schemeClr val="tx1"/>
                </a:solidFill>
                <a:latin typeface="Times New Roman" pitchFamily="18" charset="0"/>
                <a:cs typeface="Times New Roman" pitchFamily="18" charset="0"/>
              </a:rPr>
              <a:t>1. </a:t>
            </a:r>
            <a:r>
              <a:rPr lang="en-US" sz="2600" dirty="0" err="1" smtClean="0">
                <a:solidFill>
                  <a:schemeClr val="tx1"/>
                </a:solidFill>
                <a:latin typeface="Times New Roman" pitchFamily="18" charset="0"/>
                <a:cs typeface="Times New Roman" pitchFamily="18" charset="0"/>
              </a:rPr>
              <a:t>Зохицуулалттай</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бохир</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хөвөгч</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ханш</a:t>
            </a:r>
            <a:r>
              <a:rPr lang="en-US" sz="2600" dirty="0" smtClean="0">
                <a:solidFill>
                  <a:schemeClr val="tx1"/>
                </a:solidFill>
                <a:latin typeface="Times New Roman" pitchFamily="18" charset="0"/>
                <a:cs typeface="Times New Roman" pitchFamily="18" charset="0"/>
              </a:rPr>
              <a:t>)2. </a:t>
            </a:r>
            <a:r>
              <a:rPr lang="en-US" sz="2600" dirty="0" err="1" smtClean="0">
                <a:solidFill>
                  <a:schemeClr val="tx1"/>
                </a:solidFill>
                <a:latin typeface="Times New Roman" pitchFamily="18" charset="0"/>
                <a:cs typeface="Times New Roman" pitchFamily="18" charset="0"/>
              </a:rPr>
              <a:t>Зохицуулалтгүй</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цэвэр</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хөвөгч</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ханш</a:t>
            </a:r>
            <a:r>
              <a:rPr lang="en-US" sz="2600" dirty="0" smtClean="0">
                <a:solidFill>
                  <a:schemeClr val="tx1"/>
                </a:solidFill>
                <a:latin typeface="Times New Roman" pitchFamily="18" charset="0"/>
                <a:cs typeface="Times New Roman" pitchFamily="18" charset="0"/>
              </a:rPr>
              <a:t>) </a:t>
            </a:r>
            <a:br>
              <a:rPr lang="en-US" sz="2600" dirty="0" smtClean="0">
                <a:solidFill>
                  <a:schemeClr val="tx1"/>
                </a:solidFill>
                <a:latin typeface="Times New Roman" pitchFamily="18" charset="0"/>
                <a:cs typeface="Times New Roman" pitchFamily="18" charset="0"/>
              </a:rPr>
            </a:br>
            <a:r>
              <a:rPr lang="mn-MN" sz="2600" b="1" dirty="0" smtClean="0">
                <a:solidFill>
                  <a:schemeClr val="tx1"/>
                </a:solidFill>
                <a:latin typeface="Times New Roman" pitchFamily="18" charset="0"/>
                <a:cs typeface="Times New Roman" pitchFamily="18" charset="0"/>
              </a:rPr>
              <a:t>1.</a:t>
            </a:r>
            <a:r>
              <a:rPr lang="en-US" sz="2600" dirty="0" err="1" smtClean="0">
                <a:solidFill>
                  <a:schemeClr val="tx1"/>
                </a:solidFill>
                <a:latin typeface="Times New Roman" pitchFamily="18" charset="0"/>
                <a:cs typeface="Times New Roman" pitchFamily="18" charset="0"/>
              </a:rPr>
              <a:t>Зохицуулалттай</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буюу</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бохир</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хөвөгч</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ханш</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Бохир</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хөвөгч</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ханшны</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систэмийн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үед</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Төв</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Банк</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өөрийн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валютийн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ханшийг</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тодорхой</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дээд,доод</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хязгаарын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хооронд</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чөлөөтэй</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хөвөхийг</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зөвшөөрж</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байдаг</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ба</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чухам</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энэ</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хязгаараас</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халих</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үед</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Интервенцийн</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бодлого</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явуулж</a:t>
            </a:r>
            <a:r>
              <a:rPr lang="en-US" sz="2600" dirty="0" smtClean="0">
                <a:solidFill>
                  <a:schemeClr val="tx1"/>
                </a:solidFill>
                <a:latin typeface="Times New Roman" pitchFamily="18" charset="0"/>
                <a:cs typeface="Times New Roman" pitchFamily="18" charset="0"/>
              </a:rPr>
              <a:t> </a:t>
            </a:r>
            <a:r>
              <a:rPr lang="en-US" sz="2600" dirty="0" err="1" smtClean="0">
                <a:solidFill>
                  <a:schemeClr val="tx1"/>
                </a:solidFill>
                <a:latin typeface="Times New Roman" pitchFamily="18" charset="0"/>
                <a:cs typeface="Times New Roman" pitchFamily="18" charset="0"/>
              </a:rPr>
              <a:t>байдаг</a:t>
            </a:r>
            <a:r>
              <a:rPr lang="en-US" sz="2600" dirty="0" smtClean="0">
                <a:solidFill>
                  <a:schemeClr val="tx1"/>
                </a:solidFill>
                <a:latin typeface="Times New Roman" pitchFamily="18" charset="0"/>
                <a:cs typeface="Times New Roman" pitchFamily="18" charset="0"/>
              </a:rPr>
              <a:t>. </a:t>
            </a:r>
            <a:br>
              <a:rPr lang="en-US" sz="2600" dirty="0" smtClean="0">
                <a:solidFill>
                  <a:schemeClr val="tx1"/>
                </a:solidFill>
                <a:latin typeface="Times New Roman" pitchFamily="18" charset="0"/>
                <a:cs typeface="Times New Roman" pitchFamily="18" charset="0"/>
              </a:rPr>
            </a:br>
            <a:endParaRPr lang="en-US" sz="2600" dirty="0">
              <a:solidFill>
                <a:schemeClr val="tx1"/>
              </a:solidFill>
              <a:latin typeface="Times New Roman" pitchFamily="18" charset="0"/>
              <a:cs typeface="Times New Roman" pitchFamily="18" charset="0"/>
            </a:endParaRPr>
          </a:p>
        </p:txBody>
      </p:sp>
      <p:sp>
        <p:nvSpPr>
          <p:cNvPr id="3" name="Rectangle 2"/>
          <p:cNvSpPr/>
          <p:nvPr/>
        </p:nvSpPr>
        <p:spPr>
          <a:xfrm>
            <a:off x="2209800" y="685800"/>
            <a:ext cx="4572000" cy="1384995"/>
          </a:xfrm>
          <a:prstGeom prst="rect">
            <a:avLst/>
          </a:prstGeom>
        </p:spPr>
        <p:txBody>
          <a:bodyPr>
            <a:spAutoFit/>
          </a:bodyPr>
          <a:lstStyle/>
          <a:p>
            <a:pPr algn="ctr"/>
            <a:r>
              <a:rPr lang="en-US" sz="2800" b="1" dirty="0" err="1" smtClean="0"/>
              <a:t>Уян</a:t>
            </a:r>
            <a:r>
              <a:rPr lang="en-US" sz="2800" b="1" dirty="0" smtClean="0"/>
              <a:t> </a:t>
            </a:r>
            <a:r>
              <a:rPr lang="en-US" sz="2800" b="1" dirty="0" err="1" smtClean="0"/>
              <a:t>хатан</a:t>
            </a:r>
            <a:r>
              <a:rPr lang="en-US" sz="2800" b="1" dirty="0" smtClean="0"/>
              <a:t> </a:t>
            </a:r>
            <a:r>
              <a:rPr lang="en-US" sz="2800" b="1" dirty="0" err="1" smtClean="0"/>
              <a:t>буюу</a:t>
            </a:r>
            <a:r>
              <a:rPr lang="en-US" sz="2800" b="1" dirty="0" smtClean="0"/>
              <a:t> </a:t>
            </a:r>
            <a:r>
              <a:rPr lang="mn-MN" sz="2800" b="1" dirty="0" smtClean="0"/>
              <a:t>хөвөгч</a:t>
            </a:r>
            <a:r>
              <a:rPr lang="en-US" sz="2800" b="1" dirty="0" smtClean="0"/>
              <a:t> </a:t>
            </a:r>
            <a:r>
              <a:rPr lang="en-US" sz="2800" b="1" dirty="0" err="1" smtClean="0"/>
              <a:t>ханшны</a:t>
            </a:r>
            <a:r>
              <a:rPr lang="en-US" sz="2800" b="1" dirty="0" smtClean="0"/>
              <a:t> </a:t>
            </a:r>
            <a:r>
              <a:rPr lang="en-US" sz="2800" b="1" dirty="0" err="1" smtClean="0"/>
              <a:t>систэмийг</a:t>
            </a:r>
            <a:r>
              <a:rPr lang="en-US" sz="2800" b="1" dirty="0" smtClean="0"/>
              <a:t> </a:t>
            </a:r>
            <a:r>
              <a:rPr lang="en-US" sz="2800" b="1" dirty="0" err="1" smtClean="0"/>
              <a:t>дотор</a:t>
            </a:r>
            <a:r>
              <a:rPr lang="en-US" sz="2800" b="1" dirty="0" smtClean="0"/>
              <a:t> </a:t>
            </a:r>
            <a:r>
              <a:rPr lang="en-US" sz="2800" b="1" dirty="0" err="1" smtClean="0"/>
              <a:t>нь</a:t>
            </a:r>
            <a:r>
              <a:rPr lang="en-US" sz="2800" b="1" dirty="0" smtClean="0"/>
              <a:t> 2 </a:t>
            </a:r>
            <a:r>
              <a:rPr lang="en-US" sz="2800" b="1" dirty="0" err="1" smtClean="0"/>
              <a:t>ангилалдаг</a:t>
            </a:r>
            <a:endParaRPr lang="en-US" sz="28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descr="Hansh1.png"/>
          <p:cNvPicPr>
            <a:picLocks noGrp="1" noChangeAspect="1"/>
          </p:cNvPicPr>
          <p:nvPr isPhoto="1"/>
        </p:nvPicPr>
        <p:blipFill>
          <a:blip r:embed="rId2" cstate="print">
            <a:lum/>
          </a:blip>
          <a:stretch>
            <a:fillRect/>
          </a:stretch>
        </p:blipFill>
        <p:spPr>
          <a:xfrm>
            <a:off x="0" y="858838"/>
            <a:ext cx="9144000" cy="5140325"/>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30808"/>
          </a:xfrm>
        </p:spPr>
        <p:txBody>
          <a:bodyPr/>
          <a:lstStyle/>
          <a:p>
            <a:pPr algn="ctr"/>
            <a:r>
              <a:rPr lang="mn-MN" sz="3200" dirty="0" smtClean="0">
                <a:solidFill>
                  <a:schemeClr val="accent4">
                    <a:lumMod val="10000"/>
                  </a:schemeClr>
                </a:solidFill>
                <a:latin typeface="Times New Roman" pitchFamily="18" charset="0"/>
                <a:cs typeface="Times New Roman" pitchFamily="18" charset="0"/>
              </a:rPr>
              <a:t>Монгол</a:t>
            </a:r>
            <a:r>
              <a:rPr lang="mn-MN" sz="3200" dirty="0" smtClean="0">
                <a:solidFill>
                  <a:schemeClr val="accent4">
                    <a:lumMod val="10000"/>
                  </a:schemeClr>
                </a:solidFill>
              </a:rPr>
              <a:t> улсын валютын нөөц </a:t>
            </a:r>
            <a:endParaRPr lang="en-US" sz="3200" dirty="0">
              <a:solidFill>
                <a:schemeClr val="accent4">
                  <a:lumMod val="10000"/>
                </a:schemeClr>
              </a:solidFill>
            </a:endParaRPr>
          </a:p>
        </p:txBody>
      </p:sp>
      <p:sp>
        <p:nvSpPr>
          <p:cNvPr id="3" name="Text Placeholder 2"/>
          <p:cNvSpPr>
            <a:spLocks noGrp="1"/>
          </p:cNvSpPr>
          <p:nvPr>
            <p:ph type="body" idx="1"/>
          </p:nvPr>
        </p:nvSpPr>
        <p:spPr>
          <a:xfrm>
            <a:off x="685800" y="1511808"/>
            <a:ext cx="7772400" cy="3011424"/>
          </a:xfrm>
        </p:spPr>
        <p:txBody>
          <a:bodyPr>
            <a:noAutofit/>
          </a:bodyPr>
          <a:lstStyle/>
          <a:p>
            <a:pPr algn="just"/>
            <a:r>
              <a:rPr lang="en-US" sz="2600" dirty="0" err="1" smtClean="0">
                <a:latin typeface="Times New Roman" pitchFamily="18" charset="0"/>
                <a:cs typeface="Times New Roman" pitchFamily="18" charset="0"/>
              </a:rPr>
              <a:t>Манай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улсын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хувьд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гадаа</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валютын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нөөцөө</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хөрөнгө</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оруулалтын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эрсдэлээс</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сэргийлэх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үүднээс</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голдуу</a:t>
            </a:r>
            <a:r>
              <a:rPr lang="en-US" sz="2600" dirty="0" smtClean="0">
                <a:latin typeface="Times New Roman" pitchFamily="18" charset="0"/>
                <a:cs typeface="Times New Roman" pitchFamily="18" charset="0"/>
              </a:rPr>
              <a:t> АНУ, </a:t>
            </a:r>
            <a:r>
              <a:rPr lang="en-US" sz="2600" dirty="0" err="1" smtClean="0">
                <a:latin typeface="Times New Roman" pitchFamily="18" charset="0"/>
                <a:cs typeface="Times New Roman" pitchFamily="18" charset="0"/>
              </a:rPr>
              <a:t>Герман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Япон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Их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Британи</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зэрэг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орны</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төв</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банкуудын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харилцах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хадгаламж</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олон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улсын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санхүүгийн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байгууллагын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үнэт</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цаас</a:t>
            </a:r>
            <a:r>
              <a:rPr lang="en-US" sz="2600" dirty="0" smtClean="0">
                <a:latin typeface="Times New Roman" pitchFamily="18" charset="0"/>
                <a:cs typeface="Times New Roman" pitchFamily="18" charset="0"/>
              </a:rPr>
              <a:t>, </a:t>
            </a:r>
            <a:r>
              <a:rPr lang="mn-MN" sz="2600" dirty="0" smtClean="0">
                <a:latin typeface="Times New Roman" pitchFamily="18" charset="0"/>
                <a:cs typeface="Times New Roman" pitchFamily="18" charset="0"/>
              </a:rPr>
              <a:t>АА</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болон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түүнээс</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дээш</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зэрэглэлийн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банк</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санхүүгийн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байгууллагуудад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хөрөнгө</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оруулалт</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хийх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замаар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байршуулдаг</a:t>
            </a:r>
            <a:endParaRPr lang="en-US" sz="2600" dirty="0">
              <a:latin typeface="Times New Roman" pitchFamily="18" charset="0"/>
              <a:cs typeface="Times New Roman" pitchFamily="18" charset="0"/>
            </a:endParaRPr>
          </a:p>
        </p:txBody>
      </p:sp>
      <p:sp>
        <p:nvSpPr>
          <p:cNvPr id="4" name="Rectangle 3"/>
          <p:cNvSpPr/>
          <p:nvPr/>
        </p:nvSpPr>
        <p:spPr>
          <a:xfrm flipH="1">
            <a:off x="228601" y="152400"/>
            <a:ext cx="761999" cy="646331"/>
          </a:xfrm>
          <a:prstGeom prst="rect">
            <a:avLst/>
          </a:prstGeom>
        </p:spPr>
        <p:txBody>
          <a:bodyPr wrap="square">
            <a:spAutoFit/>
          </a:bodyPr>
          <a:lstStyle/>
          <a:p>
            <a:r>
              <a:rPr lang="mn-MN" sz="3600" b="1" dirty="0" smtClean="0">
                <a:ln w="635">
                  <a:noFill/>
                </a:ln>
                <a:solidFill>
                  <a:srgbClr val="7D3C4A">
                    <a:lumMod val="50000"/>
                  </a:srgbClr>
                </a:solidFill>
                <a:effectLst>
                  <a:outerShdw blurRad="38100" dist="25400" dir="5400000" algn="tl" rotWithShape="0">
                    <a:srgbClr val="000000">
                      <a:alpha val="43000"/>
                    </a:srgbClr>
                  </a:outerShdw>
                </a:effectLst>
                <a:latin typeface="Times New Roman" pitchFamily="18" charset="0"/>
                <a:ea typeface="+mj-ea"/>
                <a:cs typeface="Times New Roman" pitchFamily="18" charset="0"/>
              </a:rPr>
              <a:t>3.</a:t>
            </a:r>
            <a:endParaRPr lang="en-US" sz="2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97992" y="2377440"/>
            <a:ext cx="7772400" cy="4913376"/>
          </a:xfrm>
        </p:spPr>
        <p:txBody>
          <a:bodyPr>
            <a:noAutofit/>
          </a:bodyPr>
          <a:lstStyle/>
          <a:p>
            <a:pPr algn="ctr"/>
            <a:r>
              <a:rPr lang="mn-MN" sz="2800" b="1" dirty="0" smtClean="0">
                <a:latin typeface="Times New Roman" pitchFamily="18" charset="0"/>
                <a:cs typeface="Times New Roman" pitchFamily="18" charset="0"/>
              </a:rPr>
              <a:t>Монгол улсын </a:t>
            </a:r>
            <a:r>
              <a:rPr lang="mn-MN" sz="3200" b="1" dirty="0" smtClean="0">
                <a:latin typeface="Times New Roman" pitchFamily="18" charset="0"/>
                <a:cs typeface="Times New Roman" pitchFamily="18" charset="0"/>
              </a:rPr>
              <a:t>гадаад</a:t>
            </a:r>
            <a:r>
              <a:rPr lang="mn-MN" sz="2800" b="1" dirty="0" smtClean="0">
                <a:latin typeface="Times New Roman" pitchFamily="18" charset="0"/>
                <a:cs typeface="Times New Roman" pitchFamily="18" charset="0"/>
              </a:rPr>
              <a:t> валютын улсын нөөц гэж юу вэ?</a:t>
            </a:r>
            <a:endParaRPr lang="mn-MN" sz="2800" dirty="0" smtClean="0">
              <a:latin typeface="Times New Roman" pitchFamily="18" charset="0"/>
              <a:cs typeface="Times New Roman" pitchFamily="18" charset="0"/>
            </a:endParaRPr>
          </a:p>
          <a:p>
            <a:pPr algn="just"/>
            <a:r>
              <a:rPr lang="mn-MN" sz="2800" dirty="0" smtClean="0">
                <a:latin typeface="Times New Roman" pitchFamily="18" charset="0"/>
                <a:cs typeface="Times New Roman" pitchFamily="18" charset="0"/>
              </a:rPr>
              <a:t>	-Гадаад валютын улсын </a:t>
            </a:r>
            <a:r>
              <a:rPr lang="mn-MN" sz="2800" b="1" dirty="0" smtClean="0">
                <a:latin typeface="Times New Roman" pitchFamily="18" charset="0"/>
                <a:cs typeface="Times New Roman" pitchFamily="18" charset="0"/>
              </a:rPr>
              <a:t>нөөц</a:t>
            </a:r>
            <a:r>
              <a:rPr lang="mn-MN" sz="2800" dirty="0" smtClean="0">
                <a:latin typeface="Times New Roman" pitchFamily="18" charset="0"/>
                <a:cs typeface="Times New Roman" pitchFamily="18" charset="0"/>
              </a:rPr>
              <a:t> гэдэг нь Монголбанкны эзэмшилд байгаа, захиран зарцуулахад бэлэн, </a:t>
            </a:r>
            <a:r>
              <a:rPr lang="mn-MN" sz="2800" b="1" dirty="0" smtClean="0">
                <a:latin typeface="Times New Roman" pitchFamily="18" charset="0"/>
                <a:cs typeface="Times New Roman" pitchFamily="18" charset="0"/>
              </a:rPr>
              <a:t>чөлөөтэй хөрвөдөг </a:t>
            </a:r>
            <a:r>
              <a:rPr lang="mn-MN" sz="2800" dirty="0" smtClean="0">
                <a:latin typeface="Times New Roman" pitchFamily="18" charset="0"/>
                <a:cs typeface="Times New Roman" pitchFamily="18" charset="0"/>
              </a:rPr>
              <a:t>гадаад валютыг хэлдэг байна.Гадаад валютын улсын нөөц нь тухайн улсын үндэсний мөнгөн тэмдэгтэд итгэх итгэл, гадаад өр төлбөрийг барагдуулах, төлбөрийн тэнцлийн алдагдлыг санхүүжүүлэх баталгаа болж өгдгөөрөө чухал юм.</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
            </a:r>
            <a:br>
              <a:rPr lang="mn-MN" sz="2800" dirty="0" smtClean="0">
                <a:latin typeface="Times New Roman" pitchFamily="18" charset="0"/>
                <a:cs typeface="Times New Roman" pitchFamily="18" charset="0"/>
              </a:rPr>
            </a:br>
            <a:endParaRPr lang="mn-MN" sz="2800" dirty="0" smtClean="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3840480"/>
            <a:ext cx="7772400" cy="2804160"/>
          </a:xfrm>
        </p:spPr>
        <p:txBody>
          <a:bodyPr>
            <a:noAutofit/>
          </a:bodyPr>
          <a:lstStyle/>
          <a:p>
            <a:r>
              <a:rPr lang="mn-MN" sz="3600" dirty="0" smtClean="0">
                <a:latin typeface="Times New Roman" pitchFamily="18" charset="0"/>
                <a:cs typeface="Times New Roman" pitchFamily="18" charset="0"/>
              </a:rPr>
              <a:t>“Төв банк (Монголбанк)-ны тухай хууль”-ийн 21 дүгээр зүйлийн 1 дэх хэсэгт заасны дагуу Монголбанкнаас гадаад валютын улсын нөөцийн удирдлагыг хэрэгжүүлэхдээ дараахь зарчмуудыг баримтална гэж заасан. Үүнд:</a:t>
            </a:r>
            <a:br>
              <a:rPr lang="mn-MN" sz="3600" dirty="0" smtClean="0">
                <a:latin typeface="Times New Roman" pitchFamily="18" charset="0"/>
                <a:cs typeface="Times New Roman" pitchFamily="18" charset="0"/>
              </a:rPr>
            </a:br>
            <a:r>
              <a:rPr lang="mn-MN" sz="3600" dirty="0" smtClean="0">
                <a:latin typeface="Times New Roman" pitchFamily="18" charset="0"/>
                <a:cs typeface="Times New Roman" pitchFamily="18" charset="0"/>
              </a:rPr>
              <a:t/>
            </a:r>
            <a:br>
              <a:rPr lang="mn-MN"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4" name="Rectangle 3"/>
          <p:cNvSpPr/>
          <p:nvPr/>
        </p:nvSpPr>
        <p:spPr>
          <a:xfrm>
            <a:off x="1097280" y="426721"/>
            <a:ext cx="5760720" cy="1200329"/>
          </a:xfrm>
          <a:prstGeom prst="rect">
            <a:avLst/>
          </a:prstGeom>
        </p:spPr>
        <p:txBody>
          <a:bodyPr wrap="square">
            <a:spAutoFit/>
          </a:bodyPr>
          <a:lstStyle/>
          <a:p>
            <a:pPr algn="ctr"/>
            <a:r>
              <a:rPr lang="mn-MN" sz="2800" dirty="0" smtClean="0">
                <a:solidFill>
                  <a:prstClr val="black"/>
                </a:solidFill>
                <a:latin typeface="Times New Roman" pitchFamily="18" charset="0"/>
                <a:cs typeface="Times New Roman" pitchFamily="18" charset="0"/>
              </a:rPr>
              <a:t> </a:t>
            </a:r>
            <a:r>
              <a:rPr lang="mn-MN" sz="3600" b="1" dirty="0" smtClean="0">
                <a:solidFill>
                  <a:prstClr val="black"/>
                </a:solidFill>
                <a:latin typeface="Times New Roman" pitchFamily="18" charset="0"/>
                <a:cs typeface="Times New Roman" pitchFamily="18" charset="0"/>
              </a:rPr>
              <a:t>Гадаад валютын улсын нөөц </a:t>
            </a:r>
            <a:endParaRPr lang="en-US" sz="3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2000" y="341376"/>
            <a:ext cx="7772400" cy="4194048"/>
          </a:xfrm>
        </p:spPr>
        <p:txBody>
          <a:bodyPr>
            <a:noAutofit/>
          </a:bodyPr>
          <a:lstStyle/>
          <a:p>
            <a:r>
              <a:rPr lang="mn-MN" sz="2400" dirty="0" smtClean="0">
                <a:latin typeface="Times New Roman" pitchFamily="18" charset="0"/>
                <a:cs typeface="Times New Roman" pitchFamily="18" charset="0"/>
              </a:rPr>
              <a:t>1. ГВУН-ийн төлбөр түргэн гүйцэтгэх чадварыг хангах</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2. ГВУН-ийн найдвартай байдлыг хангах</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3. Зөвхөн дээрх хоёр нөхцөл биелэгдсэн тохиолдолд ГВУН-ийн үр өгөөжийг хангах</a:t>
            </a:r>
            <a:br>
              <a:rPr lang="mn-MN" sz="2400" dirty="0" smtClean="0">
                <a:latin typeface="Times New Roman" pitchFamily="18" charset="0"/>
                <a:cs typeface="Times New Roman" pitchFamily="18" charset="0"/>
              </a:rPr>
            </a:br>
            <a:r>
              <a:rPr lang="mn-MN" sz="2400" dirty="0" smtClean="0">
                <a:latin typeface="Times New Roman" pitchFamily="18" charset="0"/>
                <a:cs typeface="Times New Roman" pitchFamily="18" charset="0"/>
              </a:rPr>
              <a:t>Түүнчлэн Монголбанк нөөцийн удирдлагын бодлогыг үндэсний мөнгөн тэмдэгт төгрөгийн тогтвортой байдлыг хангах, төлбөрийн тэнцлийн алдагдлыг санхүүжүүлэх, гадаад өр төлбөрийг барагдуулах хэрэгцээ шаардлага зэрэгтэй уялдуулан боловсруулдаг.</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877824"/>
            <a:ext cx="7772400" cy="2633472"/>
          </a:xfrm>
        </p:spPr>
        <p:txBody>
          <a:bodyPr>
            <a:normAutofit lnSpcReduction="10000"/>
          </a:bodyPr>
          <a:lstStyle/>
          <a:p>
            <a:pPr algn="just"/>
            <a:r>
              <a:rPr lang="mn-MN" sz="2800" b="1" dirty="0" smtClean="0">
                <a:latin typeface="Times New Roman" pitchFamily="18" charset="0"/>
                <a:cs typeface="Times New Roman" pitchFamily="18" charset="0"/>
              </a:rPr>
              <a:t>Гадаад валютын албан нөөц </a:t>
            </a:r>
            <a:r>
              <a:rPr lang="mn-MN" sz="2800" dirty="0" smtClean="0">
                <a:latin typeface="Times New Roman" pitchFamily="18" charset="0"/>
                <a:cs typeface="Times New Roman" pitchFamily="18" charset="0"/>
              </a:rPr>
              <a:t>2012 оны 8 дүгээр сарын 1-ний өдрийн байдлаар 2733.4 тэрбум ам.долларт хүрсэн нь 2010 оны 8 дугаар сарын дунджаар авч үзэхэд импортын 22.16 долоо хоног буюу 5.54 сарын хэрэгцээг хангах үзүүлэлт юм.</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305800" cy="3048000"/>
          </a:xfrm>
        </p:spPr>
        <p:txBody>
          <a:bodyPr>
            <a:noAutofit/>
          </a:bodyPr>
          <a:lstStyle/>
          <a:p>
            <a:pPr algn="ctr"/>
            <a:r>
              <a:rPr lang="ru-RU" sz="4000" dirty="0" smtClean="0">
                <a:solidFill>
                  <a:schemeClr val="tx1"/>
                </a:solidFill>
                <a:latin typeface="Times New Roman" pitchFamily="18" charset="0"/>
                <a:cs typeface="Times New Roman" pitchFamily="18" charset="0"/>
              </a:rPr>
              <a:t/>
            </a:r>
            <a:br>
              <a:rPr lang="ru-RU" sz="4000" dirty="0" smtClean="0">
                <a:solidFill>
                  <a:schemeClr val="tx1"/>
                </a:solidFill>
                <a:latin typeface="Times New Roman" pitchFamily="18" charset="0"/>
                <a:cs typeface="Times New Roman" pitchFamily="18" charset="0"/>
              </a:rPr>
            </a:br>
            <a:r>
              <a:rPr lang="mn-MN" sz="4000" b="1" dirty="0" smtClean="0">
                <a:solidFill>
                  <a:schemeClr val="tx1"/>
                </a:solidFill>
                <a:latin typeface="Times New Roman" pitchFamily="18" charset="0"/>
                <a:cs typeface="Times New Roman" pitchFamily="18" charset="0"/>
              </a:rPr>
              <a:t>Монгол улсын </a:t>
            </a:r>
            <a:r>
              <a:rPr lang="ru-RU" sz="4000" b="1" dirty="0" smtClean="0">
                <a:solidFill>
                  <a:schemeClr val="tx1"/>
                </a:solidFill>
                <a:latin typeface="Times New Roman" pitchFamily="18" charset="0"/>
                <a:cs typeface="Times New Roman" pitchFamily="18" charset="0"/>
              </a:rPr>
              <a:t>Гадаад валютын улсын нийт албан нөөц, сая ам. доллараар</a:t>
            </a:r>
            <a:endParaRPr lang="en-US" sz="4000" dirty="0">
              <a:solidFill>
                <a:schemeClr val="tx1"/>
              </a:solidFill>
              <a:latin typeface="Times New Roman" pitchFamily="18" charset="0"/>
              <a:cs typeface="Times New Roman" pitchFamily="18" charset="0"/>
            </a:endParaRPr>
          </a:p>
        </p:txBody>
      </p:sp>
      <p:sp>
        <p:nvSpPr>
          <p:cNvPr id="3" name="Rectangle 2"/>
          <p:cNvSpPr/>
          <p:nvPr/>
        </p:nvSpPr>
        <p:spPr>
          <a:xfrm>
            <a:off x="1600200" y="3733800"/>
            <a:ext cx="6553199" cy="584775"/>
          </a:xfrm>
          <a:prstGeom prst="rect">
            <a:avLst/>
          </a:prstGeom>
        </p:spPr>
        <p:txBody>
          <a:bodyPr wrap="square">
            <a:spAutoFit/>
          </a:bodyPr>
          <a:lstStyle/>
          <a:p>
            <a:pPr algn="ctr"/>
            <a:r>
              <a:rPr lang="mn-MN" sz="3200" dirty="0" smtClean="0">
                <a:solidFill>
                  <a:schemeClr val="accent6">
                    <a:lumMod val="50000"/>
                  </a:schemeClr>
                </a:solidFill>
                <a:latin typeface="Times New Roman" pitchFamily="18" charset="0"/>
                <a:ea typeface="+mj-ea"/>
                <a:cs typeface="Times New Roman" pitchFamily="18" charset="0"/>
              </a:rPr>
              <a:t>2011 оны 8 сараас 2012 оны 8 сар </a:t>
            </a:r>
            <a:endParaRPr lang="en-US" sz="1400" dirty="0">
              <a:solidFill>
                <a:schemeClr val="accent6">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 y="5"/>
          <a:ext cx="9143999" cy="6857998"/>
        </p:xfrm>
        <a:graphic>
          <a:graphicData uri="http://schemas.openxmlformats.org/drawingml/2006/table">
            <a:tbl>
              <a:tblPr/>
              <a:tblGrid>
                <a:gridCol w="1306040"/>
                <a:gridCol w="751359"/>
                <a:gridCol w="25400"/>
                <a:gridCol w="431800"/>
                <a:gridCol w="1752600"/>
                <a:gridCol w="1524000"/>
                <a:gridCol w="1600200"/>
                <a:gridCol w="1752600"/>
              </a:tblGrid>
              <a:tr h="234484">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gridSpan="2">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hMerge="1">
                  <a:txBody>
                    <a:bodyPr/>
                    <a:lstStyle/>
                    <a:p>
                      <a:endParaRPr lang="en-US"/>
                    </a:p>
                  </a:txBody>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526930">
                <a:tc gridSpan="3">
                  <a:txBody>
                    <a:bodyPr/>
                    <a:lstStyle/>
                    <a:p>
                      <a:pPr algn="ctr" fontAlgn="b"/>
                      <a:r>
                        <a:rPr lang="mn-MN" sz="1400" b="1" i="0" u="none" strike="noStrike" dirty="0" smtClean="0">
                          <a:solidFill>
                            <a:schemeClr val="tx1"/>
                          </a:solidFill>
                          <a:latin typeface="Times New Roman" pitchFamily="18" charset="0"/>
                          <a:cs typeface="Times New Roman" pitchFamily="18" charset="0"/>
                        </a:rPr>
                        <a:t>ОН</a:t>
                      </a:r>
                      <a:endParaRPr lang="mn-MN" sz="1400" b="1" i="0" u="none" strike="noStrike" dirty="0">
                        <a:solidFill>
                          <a:schemeClr val="tx1"/>
                        </a:solidFill>
                        <a:latin typeface="Times New Roman" pitchFamily="18" charset="0"/>
                        <a:cs typeface="Times New Roman" pitchFamily="18" charset="0"/>
                      </a:endParaRPr>
                    </a:p>
                  </a:txBody>
                  <a:tcPr marL="0"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a:tc>
                <a:tc hMerge="1">
                  <a:txBody>
                    <a:bodyPr/>
                    <a:lstStyle/>
                    <a:p>
                      <a:endParaRPr lang="en-US"/>
                    </a:p>
                  </a:txBody>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mn-MN" sz="1400" b="1" i="0" u="none" strike="noStrike" dirty="0" smtClean="0">
                          <a:solidFill>
                            <a:schemeClr val="tx1"/>
                          </a:solidFill>
                          <a:latin typeface="Times New Roman" pitchFamily="18" charset="0"/>
                          <a:cs typeface="Times New Roman" pitchFamily="18" charset="0"/>
                        </a:rPr>
                        <a:t> Сар</a:t>
                      </a:r>
                    </a:p>
                    <a:p>
                      <a:pPr algn="l" fontAlgn="b"/>
                      <a:endParaRPr lang="en-US" sz="1400" b="1" i="0" u="none" strike="noStrike" dirty="0">
                        <a:solidFill>
                          <a:schemeClr val="tx1"/>
                        </a:solidFill>
                        <a:latin typeface="Times New Roman" pitchFamily="18" charset="0"/>
                        <a:cs typeface="Times New Roman" pitchFamily="18" charset="0"/>
                      </a:endParaRPr>
                    </a:p>
                  </a:txBody>
                  <a:tcPr marL="42729" marR="0" marT="0" marB="0" anchor="b">
                    <a:lnL>
                      <a:noFill/>
                    </a:lnL>
                    <a:lnR>
                      <a:noFill/>
                    </a:lnR>
                    <a:lnT>
                      <a:noFill/>
                    </a:lnT>
                    <a:lnB>
                      <a:noFill/>
                    </a:lnB>
                    <a:solidFill>
                      <a:schemeClr val="bg2">
                        <a:lumMod val="90000"/>
                      </a:schemeClr>
                    </a:solidFill>
                  </a:tcPr>
                </a:tc>
                <a:tc>
                  <a:txBody>
                    <a:bodyPr/>
                    <a:lstStyle/>
                    <a:p>
                      <a:pPr algn="ctr" fontAlgn="b"/>
                      <a:r>
                        <a:rPr lang="mn-MN" sz="1400" b="1" i="0" u="none" strike="noStrike" dirty="0">
                          <a:solidFill>
                            <a:schemeClr val="tx1"/>
                          </a:solidFill>
                          <a:latin typeface="Times New Roman" pitchFamily="18" charset="0"/>
                          <a:cs typeface="Times New Roman" pitchFamily="18" charset="0"/>
                        </a:rPr>
                        <a:t>Нийт албан </a:t>
                      </a:r>
                      <a:r>
                        <a:rPr lang="mn-MN" sz="1400" b="1" i="0" u="none" strike="noStrike" dirty="0" smtClean="0">
                          <a:solidFill>
                            <a:schemeClr val="tx1"/>
                          </a:solidFill>
                          <a:latin typeface="Times New Roman" pitchFamily="18" charset="0"/>
                          <a:cs typeface="Times New Roman" pitchFamily="18" charset="0"/>
                        </a:rPr>
                        <a:t>нөөц</a:t>
                      </a:r>
                      <a:r>
                        <a:rPr lang="mn-MN" sz="1400" b="1" i="0" u="none" strike="noStrike" baseline="0" dirty="0" smtClean="0">
                          <a:solidFill>
                            <a:schemeClr val="tx1"/>
                          </a:solidFill>
                          <a:latin typeface="Times New Roman" pitchFamily="18" charset="0"/>
                          <a:cs typeface="Times New Roman" pitchFamily="18" charset="0"/>
                        </a:rPr>
                        <a:t> </a:t>
                      </a:r>
                      <a:r>
                        <a:rPr lang="en-US" sz="1400" b="1" i="0" u="none" strike="noStrike" baseline="0" dirty="0" smtClean="0">
                          <a:solidFill>
                            <a:schemeClr val="tx1"/>
                          </a:solidFill>
                          <a:latin typeface="Times New Roman" pitchFamily="18" charset="0"/>
                          <a:cs typeface="Times New Roman" pitchFamily="18" charset="0"/>
                        </a:rPr>
                        <a:t>/$/</a:t>
                      </a:r>
                      <a:endParaRPr lang="mn-MN" sz="1400" b="1" i="0" u="none" strike="noStrike" dirty="0">
                        <a:solidFill>
                          <a:schemeClr val="tx1"/>
                        </a:solidFill>
                        <a:latin typeface="Times New Roman" pitchFamily="18" charset="0"/>
                        <a:cs typeface="Times New Roman" pitchFamily="18" charset="0"/>
                      </a:endParaRPr>
                    </a:p>
                  </a:txBody>
                  <a:tcPr marL="0" marR="0" marT="0" marB="0" anchor="b">
                    <a:lnL>
                      <a:noFill/>
                    </a:lnL>
                    <a:lnR>
                      <a:noFill/>
                    </a:lnR>
                    <a:lnT>
                      <a:noFill/>
                    </a:lnT>
                    <a:lnB>
                      <a:noFill/>
                    </a:lnB>
                    <a:solidFill>
                      <a:schemeClr val="bg2">
                        <a:lumMod val="90000"/>
                      </a:schemeClr>
                    </a:solidFill>
                  </a:tcPr>
                </a:tc>
                <a:tc>
                  <a:txBody>
                    <a:bodyPr/>
                    <a:lstStyle/>
                    <a:p>
                      <a:pPr algn="ctr" fontAlgn="b"/>
                      <a:r>
                        <a:rPr lang="mn-MN" sz="1400" b="1" i="0" u="none" strike="noStrike" dirty="0">
                          <a:solidFill>
                            <a:schemeClr val="tx1"/>
                          </a:solidFill>
                          <a:latin typeface="Times New Roman" pitchFamily="18" charset="0"/>
                          <a:cs typeface="Times New Roman" pitchFamily="18" charset="0"/>
                        </a:rPr>
                        <a:t>Сарын өөрчлөлт, %</a:t>
                      </a:r>
                    </a:p>
                  </a:txBody>
                  <a:tcPr marL="0" marR="0" marT="0" marB="0" anchor="b">
                    <a:lnL>
                      <a:noFill/>
                    </a:lnL>
                    <a:lnR>
                      <a:noFill/>
                    </a:lnR>
                    <a:lnT>
                      <a:noFill/>
                    </a:lnT>
                    <a:lnB>
                      <a:noFill/>
                    </a:lnB>
                    <a:solidFill>
                      <a:schemeClr val="bg2">
                        <a:lumMod val="90000"/>
                      </a:schemeClr>
                    </a:solidFill>
                  </a:tcPr>
                </a:tc>
                <a:tc>
                  <a:txBody>
                    <a:bodyPr/>
                    <a:lstStyle/>
                    <a:p>
                      <a:pPr algn="ctr" fontAlgn="b"/>
                      <a:r>
                        <a:rPr lang="mn-MN" sz="1400" b="1" i="0" u="none" strike="noStrike" dirty="0">
                          <a:solidFill>
                            <a:schemeClr val="tx1"/>
                          </a:solidFill>
                          <a:latin typeface="Times New Roman" pitchFamily="18" charset="0"/>
                          <a:cs typeface="Times New Roman" pitchFamily="18" charset="0"/>
                        </a:rPr>
                        <a:t>Оны эхнээс, %</a:t>
                      </a:r>
                    </a:p>
                  </a:txBody>
                  <a:tcPr marL="0" marR="0" marT="0" marB="0" anchor="b">
                    <a:lnL>
                      <a:noFill/>
                    </a:lnL>
                    <a:lnR>
                      <a:noFill/>
                    </a:lnR>
                    <a:lnT>
                      <a:noFill/>
                    </a:lnT>
                    <a:lnB>
                      <a:noFill/>
                    </a:lnB>
                    <a:solidFill>
                      <a:schemeClr val="bg2">
                        <a:lumMod val="90000"/>
                      </a:schemeClr>
                    </a:solidFill>
                  </a:tcPr>
                </a:tc>
                <a:tc>
                  <a:txBody>
                    <a:bodyPr/>
                    <a:lstStyle/>
                    <a:p>
                      <a:pPr lvl="1" algn="ctr" fontAlgn="b"/>
                      <a:r>
                        <a:rPr lang="mn-MN" sz="1400" b="1" i="0" u="none" strike="noStrike" dirty="0">
                          <a:solidFill>
                            <a:schemeClr val="tx1"/>
                          </a:solidFill>
                          <a:latin typeface="Times New Roman" pitchFamily="18" charset="0"/>
                          <a:cs typeface="Times New Roman" pitchFamily="18" charset="0"/>
                        </a:rPr>
                        <a:t>Жилийн өөрчлөлт,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dirty="0"/>
                    </a:p>
                  </a:txBody>
                  <a:tcPr marL="0" marR="0" marT="0" marB="0" anchor="b">
                    <a:lnL>
                      <a:noFill/>
                    </a:lnL>
                    <a:lnR>
                      <a:noFill/>
                    </a:lnR>
                    <a:lnT>
                      <a:noFill/>
                    </a:lnT>
                    <a:lnB>
                      <a:noFill/>
                    </a:lnB>
                    <a:solidFill>
                      <a:schemeClr val="accent6">
                        <a:lumMod val="60000"/>
                        <a:lumOff val="40000"/>
                      </a:schemeClr>
                    </a:solidFill>
                  </a:tcPr>
                </a:tc>
                <a:tc rowSpan="26">
                  <a:txBody>
                    <a:bodyPr/>
                    <a:lstStyle/>
                    <a:p>
                      <a:endParaRPr lang="en-US" dirty="0"/>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2012</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a:solidFill>
                            <a:schemeClr val="tx1"/>
                          </a:solidFill>
                          <a:latin typeface="Times New Roman" pitchFamily="18" charset="0"/>
                          <a:cs typeface="Times New Roman" pitchFamily="18" charset="0"/>
                        </a:rPr>
                        <a:t>8</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733.4</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-1.66</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11.25</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4.51</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2012</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a:solidFill>
                            <a:schemeClr val="tx1"/>
                          </a:solidFill>
                          <a:latin typeface="Times New Roman" pitchFamily="18" charset="0"/>
                          <a:cs typeface="Times New Roman" pitchFamily="18" charset="0"/>
                        </a:rPr>
                        <a:t>7</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779.5</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-4.48</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13.12</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4.39</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2012</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a:solidFill>
                            <a:schemeClr val="tx1"/>
                          </a:solidFill>
                          <a:latin typeface="Times New Roman" pitchFamily="18" charset="0"/>
                          <a:cs typeface="Times New Roman" pitchFamily="18" charset="0"/>
                        </a:rPr>
                        <a:t>6</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909.7</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2.49</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18.42</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14.36</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2012</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a:solidFill>
                            <a:schemeClr val="tx1"/>
                          </a:solidFill>
                          <a:latin typeface="Times New Roman" pitchFamily="18" charset="0"/>
                          <a:cs typeface="Times New Roman" pitchFamily="18" charset="0"/>
                        </a:rPr>
                        <a:t>5</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839.1</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-1.91</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15.55</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17.43</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2012</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a:solidFill>
                            <a:schemeClr val="tx1"/>
                          </a:solidFill>
                          <a:latin typeface="Times New Roman" pitchFamily="18" charset="0"/>
                          <a:cs typeface="Times New Roman" pitchFamily="18" charset="0"/>
                        </a:rPr>
                        <a:t>4</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895.9</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1.67</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17.86</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24.3</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2012</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dirty="0">
                          <a:solidFill>
                            <a:schemeClr val="tx1"/>
                          </a:solidFill>
                          <a:latin typeface="Times New Roman" pitchFamily="18" charset="0"/>
                          <a:cs typeface="Times New Roman" pitchFamily="18" charset="0"/>
                        </a:rPr>
                        <a:t>3</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848.3</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17.74</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15.92</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21.4</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a:solidFill>
                            <a:schemeClr val="tx1"/>
                          </a:solidFill>
                          <a:latin typeface="Times New Roman" pitchFamily="18" charset="0"/>
                          <a:cs typeface="Times New Roman" pitchFamily="18" charset="0"/>
                        </a:rPr>
                        <a:t>2012</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a:solidFill>
                            <a:schemeClr val="tx1"/>
                          </a:solidFill>
                          <a:latin typeface="Times New Roman" pitchFamily="18" charset="0"/>
                          <a:cs typeface="Times New Roman" pitchFamily="18" charset="0"/>
                        </a:rPr>
                        <a:t>2</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419.1</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1.71</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-1.55</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4.3</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2012</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a:solidFill>
                            <a:schemeClr val="tx1"/>
                          </a:solidFill>
                          <a:latin typeface="Times New Roman" pitchFamily="18" charset="0"/>
                          <a:cs typeface="Times New Roman" pitchFamily="18" charset="0"/>
                        </a:rPr>
                        <a:t>1</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378.3</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-3.2</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-3.2</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5.4</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2011</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a:solidFill>
                            <a:schemeClr val="tx1"/>
                          </a:solidFill>
                          <a:latin typeface="Times New Roman" pitchFamily="18" charset="0"/>
                          <a:cs typeface="Times New Roman" pitchFamily="18" charset="0"/>
                        </a:rPr>
                        <a:t>12</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457.1</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-1.26</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8.39</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8.39</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2011</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dirty="0">
                          <a:solidFill>
                            <a:schemeClr val="tx1"/>
                          </a:solidFill>
                          <a:latin typeface="Times New Roman" pitchFamily="18" charset="0"/>
                          <a:cs typeface="Times New Roman" pitchFamily="18" charset="0"/>
                        </a:rPr>
                        <a:t>11</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488.5</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-5.33</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9.77</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37.61</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2011</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a:solidFill>
                            <a:schemeClr val="tx1"/>
                          </a:solidFill>
                          <a:latin typeface="Times New Roman" pitchFamily="18" charset="0"/>
                          <a:cs typeface="Times New Roman" pitchFamily="18" charset="0"/>
                        </a:rPr>
                        <a:t>10</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628.7</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1.13</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15.96</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47.89</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2011</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a:solidFill>
                            <a:schemeClr val="tx1"/>
                          </a:solidFill>
                          <a:latin typeface="Times New Roman" pitchFamily="18" charset="0"/>
                          <a:cs typeface="Times New Roman" pitchFamily="18" charset="0"/>
                        </a:rPr>
                        <a:t>9</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599.3</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-0.62</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14.66</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a:solidFill>
                            <a:schemeClr val="tx1"/>
                          </a:solidFill>
                          <a:latin typeface="Times New Roman" pitchFamily="18" charset="0"/>
                          <a:cs typeface="Times New Roman" pitchFamily="18" charset="0"/>
                        </a:rPr>
                        <a:t>63.96</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42729" marR="0"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a:p>
                  </a:txBody>
                  <a:tcPr marL="0"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dirty="0">
                          <a:solidFill>
                            <a:schemeClr val="tx1"/>
                          </a:solidFill>
                          <a:latin typeface="Times New Roman" pitchFamily="18" charset="0"/>
                          <a:cs typeface="Times New Roman" pitchFamily="18" charset="0"/>
                        </a:rPr>
                        <a:t> </a:t>
                      </a:r>
                    </a:p>
                  </a:txBody>
                  <a:tcPr marL="0" marR="0" marT="0" marB="0" anchor="b">
                    <a:lnL>
                      <a:noFill/>
                    </a:lnL>
                    <a:lnR>
                      <a:noFill/>
                    </a:lnR>
                    <a:lnT>
                      <a:noFill/>
                    </a:lnT>
                    <a:lnB>
                      <a:noFill/>
                    </a:lnB>
                    <a:solidFill>
                      <a:schemeClr val="bg2">
                        <a:lumMod val="90000"/>
                      </a:schemeClr>
                    </a:solidFill>
                  </a:tcPr>
                </a:tc>
                <a:tc>
                  <a:txBody>
                    <a:bodyPr/>
                    <a:lstStyle/>
                    <a:p>
                      <a:pPr algn="l" fontAlgn="b"/>
                      <a:r>
                        <a:rPr lang="en-US" sz="1400" b="1" i="0" u="none" strike="noStrike">
                          <a:solidFill>
                            <a:schemeClr val="tx1"/>
                          </a:solidFill>
                          <a:latin typeface="Times New Roman" pitchFamily="18" charset="0"/>
                          <a:cs typeface="Times New Roman" pitchFamily="18" charset="0"/>
                        </a:rPr>
                        <a:t> </a:t>
                      </a:r>
                    </a:p>
                  </a:txBody>
                  <a:tcPr marL="0" marR="0"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r h="234484">
                <a:tc gridSpan="2">
                  <a:txBody>
                    <a:bodyPr/>
                    <a:lstStyle/>
                    <a:p>
                      <a:pPr algn="r" fontAlgn="b"/>
                      <a:r>
                        <a:rPr lang="en-US" sz="1400" b="1" i="0" u="none" strike="noStrike" dirty="0">
                          <a:solidFill>
                            <a:schemeClr val="tx1"/>
                          </a:solidFill>
                          <a:latin typeface="Times New Roman" pitchFamily="18" charset="0"/>
                          <a:cs typeface="Times New Roman" pitchFamily="18" charset="0"/>
                        </a:rPr>
                        <a:t>2011</a:t>
                      </a:r>
                    </a:p>
                  </a:txBody>
                  <a:tcPr marL="0" marR="42729" marT="0" marB="0" anchor="b">
                    <a:lnL w="12700" cap="flat" cmpd="sng" algn="ctr">
                      <a:solidFill>
                        <a:srgbClr val="E5E5E5"/>
                      </a:solidFill>
                      <a:prstDash val="solid"/>
                      <a:round/>
                      <a:headEnd type="none" w="med" len="med"/>
                      <a:tailEnd type="none" w="med" len="med"/>
                    </a:lnL>
                    <a:lnR>
                      <a:noFill/>
                    </a:lnR>
                    <a:lnT>
                      <a:noFill/>
                    </a:lnT>
                    <a:lnB>
                      <a:noFill/>
                    </a:lnB>
                    <a:solidFill>
                      <a:schemeClr val="bg2">
                        <a:lumMod val="90000"/>
                      </a:schemeClr>
                    </a:solidFill>
                  </a:tcPr>
                </a:tc>
                <a:tc hMerge="1">
                  <a:txBody>
                    <a:bodyPr/>
                    <a:lstStyle/>
                    <a:p>
                      <a:endParaRPr lang="en-US" dirty="0"/>
                    </a:p>
                  </a:txBody>
                  <a:tcPr marL="42729" marR="0" marT="0" marB="0" anchor="b">
                    <a:lnL>
                      <a:noFill/>
                    </a:lnL>
                    <a:lnR>
                      <a:noFill/>
                    </a:lnR>
                    <a:lnT>
                      <a:noFill/>
                    </a:lnT>
                    <a:lnB>
                      <a:noFill/>
                    </a:lnB>
                    <a:solidFill>
                      <a:schemeClr val="bg2">
                        <a:lumMod val="75000"/>
                      </a:schemeClr>
                    </a:solidFill>
                  </a:tcPr>
                </a:tc>
                <a:tc vMerge="1">
                  <a:txBody>
                    <a:bodyPr/>
                    <a:lstStyle/>
                    <a:p>
                      <a:endParaRPr lang="en-US"/>
                    </a:p>
                  </a:txBody>
                  <a:tcPr/>
                </a:tc>
                <a:tc>
                  <a:txBody>
                    <a:bodyPr/>
                    <a:lstStyle/>
                    <a:p>
                      <a:pPr algn="r" fontAlgn="b"/>
                      <a:r>
                        <a:rPr lang="en-US" sz="1400" b="1" i="0" u="none" strike="noStrike" dirty="0">
                          <a:solidFill>
                            <a:schemeClr val="tx1"/>
                          </a:solidFill>
                          <a:latin typeface="Times New Roman" pitchFamily="18" charset="0"/>
                          <a:cs typeface="Times New Roman" pitchFamily="18" charset="0"/>
                        </a:rPr>
                        <a:t>8</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smtClean="0">
                          <a:solidFill>
                            <a:schemeClr val="tx1"/>
                          </a:solidFill>
                          <a:latin typeface="Times New Roman" pitchFamily="18" charset="0"/>
                          <a:cs typeface="Times New Roman" pitchFamily="18" charset="0"/>
                        </a:rPr>
                        <a:t>2</a:t>
                      </a:r>
                      <a:r>
                        <a:rPr lang="mn-MN" sz="1400" b="1" i="0" u="none" strike="noStrike" dirty="0" smtClean="0">
                          <a:solidFill>
                            <a:schemeClr val="tx1"/>
                          </a:solidFill>
                          <a:latin typeface="Times New Roman" pitchFamily="18" charset="0"/>
                          <a:cs typeface="Times New Roman" pitchFamily="18" charset="0"/>
                        </a:rPr>
                        <a:t>.</a:t>
                      </a:r>
                      <a:r>
                        <a:rPr lang="en-US" sz="1400" b="1" i="0" u="none" strike="noStrike" dirty="0" smtClean="0">
                          <a:solidFill>
                            <a:schemeClr val="tx1"/>
                          </a:solidFill>
                          <a:latin typeface="Times New Roman" pitchFamily="18" charset="0"/>
                          <a:cs typeface="Times New Roman" pitchFamily="18" charset="0"/>
                        </a:rPr>
                        <a:t>615.6</a:t>
                      </a:r>
                      <a:endParaRPr lang="en-US" sz="1400" b="1" i="0" u="none" strike="noStrike" dirty="0">
                        <a:solidFill>
                          <a:schemeClr val="tx1"/>
                        </a:solidFill>
                        <a:latin typeface="Times New Roman" pitchFamily="18" charset="0"/>
                        <a:cs typeface="Times New Roman" pitchFamily="18" charset="0"/>
                      </a:endParaRP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-1.76</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15.38</a:t>
                      </a:r>
                    </a:p>
                  </a:txBody>
                  <a:tcPr marL="0" marR="42729" marT="0" marB="0" anchor="b">
                    <a:lnL>
                      <a:noFill/>
                    </a:lnL>
                    <a:lnR>
                      <a:noFill/>
                    </a:lnR>
                    <a:lnT>
                      <a:noFill/>
                    </a:lnT>
                    <a:lnB>
                      <a:noFill/>
                    </a:lnB>
                    <a:solidFill>
                      <a:schemeClr val="bg2">
                        <a:lumMod val="90000"/>
                      </a:schemeClr>
                    </a:solidFill>
                  </a:tcPr>
                </a:tc>
                <a:tc>
                  <a:txBody>
                    <a:bodyPr/>
                    <a:lstStyle/>
                    <a:p>
                      <a:pPr algn="r" fontAlgn="b"/>
                      <a:r>
                        <a:rPr lang="en-US" sz="1400" b="1" i="0" u="none" strike="noStrike" dirty="0">
                          <a:solidFill>
                            <a:schemeClr val="tx1"/>
                          </a:solidFill>
                          <a:latin typeface="Times New Roman" pitchFamily="18" charset="0"/>
                          <a:cs typeface="Times New Roman" pitchFamily="18" charset="0"/>
                        </a:rPr>
                        <a:t>70.35 </a:t>
                      </a:r>
                    </a:p>
                  </a:txBody>
                  <a:tcPr marL="0" marR="42729" marT="0" marB="0" anchor="b">
                    <a:lnL>
                      <a:noFill/>
                    </a:lnL>
                    <a:lnR w="12700" cap="flat" cmpd="sng" algn="ctr">
                      <a:solidFill>
                        <a:srgbClr val="E5E5E5"/>
                      </a:solidFill>
                      <a:prstDash val="solid"/>
                      <a:round/>
                      <a:headEnd type="none" w="med" len="med"/>
                      <a:tailEnd type="none" w="med" len="med"/>
                    </a:lnR>
                    <a:lnT>
                      <a:noFill/>
                    </a:lnT>
                    <a:lnB>
                      <a:noFill/>
                    </a:lnB>
                    <a:solidFill>
                      <a:schemeClr val="bg2">
                        <a:lumMod val="90000"/>
                      </a:schemeClr>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43000" y="1752600"/>
            <a:ext cx="7239000" cy="2923877"/>
          </a:xfrm>
          <a:prstGeom prst="rect">
            <a:avLst/>
          </a:prstGeom>
        </p:spPr>
        <p:txBody>
          <a:bodyPr wrap="square">
            <a:spAutoFit/>
          </a:bodyPr>
          <a:lstStyle/>
          <a:p>
            <a:r>
              <a:rPr lang="en-US" sz="2600"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Гадаад</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валютын</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нөөц</a:t>
            </a:r>
            <a:r>
              <a:rPr lang="mn-MN" sz="2800" b="1" dirty="0" smtClean="0">
                <a:latin typeface="Times New Roman" pitchFamily="18" charset="0"/>
                <a:cs typeface="Times New Roman" pitchFamily="18" charset="0"/>
              </a:rPr>
              <a:t> </a:t>
            </a:r>
            <a:r>
              <a:rPr lang="en-US" sz="2600" b="1" dirty="0" smtClean="0">
                <a:latin typeface="Times New Roman" pitchFamily="18" charset="0"/>
                <a:cs typeface="Times New Roman" pitchFamily="18" charset="0"/>
              </a:rPr>
              <a:t>:</a:t>
            </a:r>
            <a:r>
              <a:rPr lang="en-US" sz="2600" dirty="0" err="1" smtClean="0">
                <a:latin typeface="Times New Roman" pitchFamily="18" charset="0"/>
                <a:cs typeface="Times New Roman" pitchFamily="18" charset="0"/>
              </a:rPr>
              <a:t>төв</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банк</a:t>
            </a:r>
            <a:r>
              <a:rPr lang="mn-MN" sz="2600" dirty="0" smtClean="0">
                <a:latin typeface="Times New Roman" pitchFamily="18" charset="0"/>
                <a:cs typeface="Times New Roman" pitchFamily="18" charset="0"/>
              </a:rPr>
              <a:t>инд байрших нь </a:t>
            </a:r>
            <a:r>
              <a:rPr lang="en-US" sz="2600" dirty="0" err="1" smtClean="0">
                <a:latin typeface="Times New Roman" pitchFamily="18" charset="0"/>
                <a:cs typeface="Times New Roman" pitchFamily="18" charset="0"/>
              </a:rPr>
              <a:t>зах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зээлээс</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мөнгөө</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татах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болон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мөнгөний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нийлүүлэлт</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хийх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замаар</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инфляци</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болон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зах</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зээл</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дэхь</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бусад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хэлбэлзэлүүд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болон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хамгийн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гол</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нь</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валютын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ханшийг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хянаж</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байдаг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сайн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талтай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Төв</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банк</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нь</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зайлшгүй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шаардлагатай</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нөхцөлд</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албан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ёсны</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ханшийг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өөрчилөн</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тохируулж</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бол</a:t>
            </a:r>
            <a:r>
              <a:rPr lang="mn-MN" sz="2600" dirty="0" smtClean="0">
                <a:latin typeface="Times New Roman" pitchFamily="18" charset="0"/>
                <a:cs typeface="Times New Roman" pitchFamily="18" charset="0"/>
              </a:rPr>
              <a:t>дог байна.</a:t>
            </a: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www.khanbank.com/upload/exchange_flags/1_9418273.jpg"/>
          <p:cNvPicPr>
            <a:picLocks noChangeAspect="1" noChangeArrowheads="1"/>
          </p:cNvPicPr>
          <p:nvPr/>
        </p:nvPicPr>
        <p:blipFill>
          <a:blip r:embed="rId2" cstate="print"/>
          <a:srcRect/>
          <a:stretch>
            <a:fillRect/>
          </a:stretch>
        </p:blipFill>
        <p:spPr bwMode="auto">
          <a:xfrm>
            <a:off x="1219200" y="3276600"/>
            <a:ext cx="152400" cy="104775"/>
          </a:xfrm>
          <a:prstGeom prst="rect">
            <a:avLst/>
          </a:prstGeom>
          <a:noFill/>
        </p:spPr>
      </p:pic>
      <p:graphicFrame>
        <p:nvGraphicFramePr>
          <p:cNvPr id="12" name="Table 11"/>
          <p:cNvGraphicFramePr>
            <a:graphicFrameLocks noGrp="1"/>
          </p:cNvGraphicFramePr>
          <p:nvPr/>
        </p:nvGraphicFramePr>
        <p:xfrm>
          <a:off x="152400" y="1752599"/>
          <a:ext cx="8915400" cy="5074910"/>
        </p:xfrm>
        <a:graphic>
          <a:graphicData uri="http://schemas.openxmlformats.org/drawingml/2006/table">
            <a:tbl>
              <a:tblPr/>
              <a:tblGrid>
                <a:gridCol w="2674619"/>
                <a:gridCol w="3809308"/>
                <a:gridCol w="2431473"/>
              </a:tblGrid>
              <a:tr h="792503">
                <a:tc>
                  <a:txBody>
                    <a:bodyPr/>
                    <a:lstStyle/>
                    <a:p>
                      <a:pPr algn="ctr" fontAlgn="b"/>
                      <a:r>
                        <a:rPr lang="mn-MN" sz="2400" b="1" i="0" u="none" strike="noStrike" dirty="0" smtClean="0">
                          <a:solidFill>
                            <a:srgbClr val="000000"/>
                          </a:solidFill>
                          <a:latin typeface="Times New Roman" pitchFamily="18" charset="0"/>
                          <a:cs typeface="Times New Roman" pitchFamily="18" charset="0"/>
                        </a:rPr>
                        <a:t>Валют</a:t>
                      </a:r>
                      <a:endParaRPr lang="mn-MN" sz="2400" b="1"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mn-MN" sz="2400" b="1" i="0" u="none" strike="noStrike" dirty="0">
                          <a:solidFill>
                            <a:srgbClr val="000000"/>
                          </a:solidFill>
                          <a:latin typeface="Times New Roman" pitchFamily="18" charset="0"/>
                          <a:cs typeface="Times New Roman" pitchFamily="18" charset="0"/>
                        </a:rPr>
                        <a:t>Валютын нэр</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mn-MN" sz="2400" b="1" i="0" u="none" strike="noStrike" dirty="0" smtClean="0">
                          <a:solidFill>
                            <a:srgbClr val="000000"/>
                          </a:solidFill>
                          <a:latin typeface="Times New Roman" pitchFamily="18" charset="0"/>
                          <a:cs typeface="Times New Roman" pitchFamily="18" charset="0"/>
                        </a:rPr>
                        <a:t>2012</a:t>
                      </a:r>
                      <a:r>
                        <a:rPr lang="mn-MN" sz="2400" b="1" i="0" u="none" strike="noStrike" baseline="0" dirty="0" smtClean="0">
                          <a:solidFill>
                            <a:srgbClr val="000000"/>
                          </a:solidFill>
                          <a:latin typeface="Times New Roman" pitchFamily="18" charset="0"/>
                          <a:cs typeface="Times New Roman" pitchFamily="18" charset="0"/>
                        </a:rPr>
                        <a:t>-10-04 ний </a:t>
                      </a:r>
                      <a:r>
                        <a:rPr lang="mn-MN" sz="2400" b="1" i="0" u="none" strike="noStrike" dirty="0" smtClean="0">
                          <a:solidFill>
                            <a:srgbClr val="000000"/>
                          </a:solidFill>
                          <a:latin typeface="Times New Roman" pitchFamily="18" charset="0"/>
                          <a:cs typeface="Times New Roman" pitchFamily="18" charset="0"/>
                        </a:rPr>
                        <a:t>Албан </a:t>
                      </a:r>
                      <a:r>
                        <a:rPr lang="mn-MN" sz="2400" b="1" i="0" u="none" strike="noStrike" dirty="0">
                          <a:solidFill>
                            <a:srgbClr val="000000"/>
                          </a:solidFill>
                          <a:latin typeface="Times New Roman" pitchFamily="18" charset="0"/>
                          <a:cs typeface="Times New Roman" pitchFamily="18" charset="0"/>
                        </a:rPr>
                        <a:t>ханш</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r>
              <a:tr h="559521">
                <a:tc>
                  <a:txBody>
                    <a:bodyPr/>
                    <a:lstStyle/>
                    <a:p>
                      <a:pPr algn="ctr" fontAlgn="b"/>
                      <a:r>
                        <a:rPr lang="mn-MN" sz="2400" b="1" i="0" u="none" strike="noStrike" dirty="0" smtClean="0">
                          <a:solidFill>
                            <a:srgbClr val="004C22"/>
                          </a:solidFill>
                          <a:latin typeface="Times New Roman" pitchFamily="18" charset="0"/>
                          <a:cs typeface="Times New Roman" pitchFamily="18" charset="0"/>
                        </a:rPr>
                        <a:t>  №</a:t>
                      </a:r>
                      <a:r>
                        <a:rPr lang="en-US" sz="2400" b="1" i="0" u="none" strike="noStrike" dirty="0" smtClean="0">
                          <a:solidFill>
                            <a:srgbClr val="004C22"/>
                          </a:solidFill>
                          <a:latin typeface="Times New Roman" pitchFamily="18" charset="0"/>
                          <a:cs typeface="Times New Roman" pitchFamily="18" charset="0"/>
                        </a:rPr>
                        <a:t>1.  USD</a:t>
                      </a:r>
                      <a:endParaRPr lang="en-US" sz="2400" b="1" i="0" u="none" strike="noStrike" dirty="0">
                        <a:solidFill>
                          <a:srgbClr val="004C22"/>
                        </a:solidFill>
                        <a:latin typeface="Times New Roman" pitchFamily="18" charset="0"/>
                        <a:cs typeface="Times New Roman" pitchFamily="18" charset="0"/>
                      </a:endParaRPr>
                    </a:p>
                  </a:txBody>
                  <a:tcPr marL="0" marR="0" marT="0" marB="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mn-MN" sz="2400" b="1" i="0" u="none" strike="noStrike">
                          <a:solidFill>
                            <a:srgbClr val="004C22"/>
                          </a:solidFill>
                          <a:latin typeface="Times New Roman" pitchFamily="18" charset="0"/>
                          <a:cs typeface="Times New Roman" pitchFamily="18" charset="0"/>
                        </a:rPr>
                        <a:t>АНУ-ын Доллар</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en-US" sz="2400" b="1" i="0" u="none" strike="noStrike" dirty="0">
                          <a:solidFill>
                            <a:srgbClr val="004C22"/>
                          </a:solidFill>
                          <a:latin typeface="Times New Roman" pitchFamily="18" charset="0"/>
                          <a:cs typeface="Times New Roman" pitchFamily="18" charset="0"/>
                        </a:rPr>
                        <a:t>1389.65</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r>
              <a:tr h="559521">
                <a:tc>
                  <a:txBody>
                    <a:bodyPr/>
                    <a:lstStyle/>
                    <a:p>
                      <a:pPr algn="ctr" fontAlgn="b"/>
                      <a:r>
                        <a:rPr lang="mn-MN" sz="2400" b="1" i="0" u="none" strike="noStrike" dirty="0" smtClean="0">
                          <a:solidFill>
                            <a:srgbClr val="680000"/>
                          </a:solidFill>
                          <a:latin typeface="Times New Roman" pitchFamily="18" charset="0"/>
                          <a:cs typeface="Times New Roman" pitchFamily="18" charset="0"/>
                        </a:rPr>
                        <a:t>   №</a:t>
                      </a:r>
                      <a:r>
                        <a:rPr lang="en-US" sz="2400" b="1" i="0" u="none" strike="noStrike" dirty="0" smtClean="0">
                          <a:solidFill>
                            <a:srgbClr val="680000"/>
                          </a:solidFill>
                          <a:latin typeface="Times New Roman" pitchFamily="18" charset="0"/>
                          <a:cs typeface="Times New Roman" pitchFamily="18" charset="0"/>
                        </a:rPr>
                        <a:t>2. 2CNY</a:t>
                      </a:r>
                      <a:endParaRPr lang="en-US" sz="2400" b="1" i="0" u="none" strike="noStrike" dirty="0">
                        <a:solidFill>
                          <a:srgbClr val="680000"/>
                        </a:solidFill>
                        <a:latin typeface="Times New Roman" pitchFamily="18" charset="0"/>
                        <a:cs typeface="Times New Roman" pitchFamily="18" charset="0"/>
                      </a:endParaRPr>
                    </a:p>
                  </a:txBody>
                  <a:tcPr marL="0" marR="0" marT="0" marB="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mn-MN" sz="2400" b="1" i="0" u="none" strike="noStrike" dirty="0">
                          <a:solidFill>
                            <a:srgbClr val="680000"/>
                          </a:solidFill>
                          <a:latin typeface="Times New Roman" pitchFamily="18" charset="0"/>
                          <a:cs typeface="Times New Roman" pitchFamily="18" charset="0"/>
                        </a:rPr>
                        <a:t>БНХАУ-ын Юань</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en-US" sz="2400" b="1" i="0" u="none" strike="noStrike" dirty="0">
                          <a:solidFill>
                            <a:srgbClr val="680000"/>
                          </a:solidFill>
                          <a:latin typeface="Times New Roman" pitchFamily="18" charset="0"/>
                          <a:cs typeface="Times New Roman" pitchFamily="18" charset="0"/>
                        </a:rPr>
                        <a:t>221.12</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r>
              <a:tr h="559521">
                <a:tc>
                  <a:txBody>
                    <a:bodyPr/>
                    <a:lstStyle/>
                    <a:p>
                      <a:pPr algn="ctr" fontAlgn="b"/>
                      <a:r>
                        <a:rPr lang="mn-MN" sz="2400" b="1" i="0" u="none" strike="noStrike" dirty="0" smtClean="0">
                          <a:solidFill>
                            <a:schemeClr val="accent4">
                              <a:lumMod val="50000"/>
                            </a:schemeClr>
                          </a:solidFill>
                          <a:latin typeface="Times New Roman" pitchFamily="18" charset="0"/>
                          <a:cs typeface="Times New Roman" pitchFamily="18" charset="0"/>
                        </a:rPr>
                        <a:t> №</a:t>
                      </a:r>
                      <a:r>
                        <a:rPr lang="en-US" sz="2400" b="1" i="0" u="none" strike="noStrike" dirty="0" smtClean="0">
                          <a:solidFill>
                            <a:schemeClr val="accent4">
                              <a:lumMod val="50000"/>
                            </a:schemeClr>
                          </a:solidFill>
                          <a:latin typeface="Times New Roman" pitchFamily="18" charset="0"/>
                          <a:cs typeface="Times New Roman" pitchFamily="18" charset="0"/>
                        </a:rPr>
                        <a:t>3. EUR</a:t>
                      </a:r>
                      <a:endParaRPr lang="en-US" sz="2400" b="1" i="0" u="none" strike="noStrike" dirty="0">
                        <a:solidFill>
                          <a:schemeClr val="accent4">
                            <a:lumMod val="50000"/>
                          </a:schemeClr>
                        </a:solidFill>
                        <a:latin typeface="Times New Roman" pitchFamily="18" charset="0"/>
                        <a:cs typeface="Times New Roman" pitchFamily="18" charset="0"/>
                      </a:endParaRP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mn-MN" sz="2400" b="1" i="0" u="none" strike="noStrike" dirty="0">
                          <a:solidFill>
                            <a:schemeClr val="accent4">
                              <a:lumMod val="50000"/>
                            </a:schemeClr>
                          </a:solidFill>
                          <a:latin typeface="Times New Roman" pitchFamily="18" charset="0"/>
                          <a:cs typeface="Times New Roman" pitchFamily="18" charset="0"/>
                        </a:rPr>
                        <a:t>ЕХ Евро</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en-US" sz="2400" b="1" i="0" u="none" strike="noStrike" dirty="0">
                          <a:solidFill>
                            <a:schemeClr val="accent4">
                              <a:lumMod val="50000"/>
                            </a:schemeClr>
                          </a:solidFill>
                          <a:latin typeface="Times New Roman" pitchFamily="18" charset="0"/>
                          <a:cs typeface="Times New Roman" pitchFamily="18" charset="0"/>
                        </a:rPr>
                        <a:t>1794.32</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r>
              <a:tr h="559521">
                <a:tc>
                  <a:txBody>
                    <a:bodyPr/>
                    <a:lstStyle/>
                    <a:p>
                      <a:pPr algn="ctr" fontAlgn="b"/>
                      <a:r>
                        <a:rPr lang="mn-MN" sz="2400" b="1" i="0" u="none" strike="noStrike" dirty="0" smtClean="0">
                          <a:solidFill>
                            <a:schemeClr val="accent4">
                              <a:lumMod val="75000"/>
                            </a:schemeClr>
                          </a:solidFill>
                          <a:latin typeface="Times New Roman" pitchFamily="18" charset="0"/>
                          <a:cs typeface="Times New Roman" pitchFamily="18" charset="0"/>
                        </a:rPr>
                        <a:t>№</a:t>
                      </a:r>
                      <a:r>
                        <a:rPr lang="en-US" sz="2400" b="1" i="0" u="none" strike="noStrike" dirty="0" smtClean="0">
                          <a:solidFill>
                            <a:schemeClr val="accent4">
                              <a:lumMod val="75000"/>
                            </a:schemeClr>
                          </a:solidFill>
                          <a:latin typeface="Times New Roman" pitchFamily="18" charset="0"/>
                          <a:cs typeface="Times New Roman" pitchFamily="18" charset="0"/>
                        </a:rPr>
                        <a:t>4.  JPY</a:t>
                      </a:r>
                      <a:endParaRPr lang="en-US" sz="2400" b="1" i="0" u="none" strike="noStrike" dirty="0">
                        <a:solidFill>
                          <a:schemeClr val="accent4">
                            <a:lumMod val="75000"/>
                          </a:schemeClr>
                        </a:solidFill>
                        <a:latin typeface="Times New Roman" pitchFamily="18" charset="0"/>
                        <a:cs typeface="Times New Roman" pitchFamily="18" charset="0"/>
                      </a:endParaRP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mn-MN" sz="2400" b="1" i="0" u="none" strike="noStrike">
                          <a:solidFill>
                            <a:schemeClr val="accent4">
                              <a:lumMod val="75000"/>
                            </a:schemeClr>
                          </a:solidFill>
                          <a:latin typeface="Times New Roman" pitchFamily="18" charset="0"/>
                          <a:cs typeface="Times New Roman" pitchFamily="18" charset="0"/>
                        </a:rPr>
                        <a:t>Японы Иен</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en-US" sz="2400" b="1" i="0" u="none" strike="noStrike" dirty="0">
                          <a:solidFill>
                            <a:schemeClr val="accent4">
                              <a:lumMod val="75000"/>
                            </a:schemeClr>
                          </a:solidFill>
                          <a:latin typeface="Times New Roman" pitchFamily="18" charset="0"/>
                          <a:cs typeface="Times New Roman" pitchFamily="18" charset="0"/>
                        </a:rPr>
                        <a:t>17.77</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r>
              <a:tr h="559521">
                <a:tc>
                  <a:txBody>
                    <a:bodyPr/>
                    <a:lstStyle/>
                    <a:p>
                      <a:pPr algn="ctr" fontAlgn="b"/>
                      <a:r>
                        <a:rPr lang="en-US" sz="2400" b="1" i="0" u="none" strike="noStrike" dirty="0" smtClean="0">
                          <a:solidFill>
                            <a:schemeClr val="accent2">
                              <a:lumMod val="75000"/>
                            </a:schemeClr>
                          </a:solidFill>
                          <a:latin typeface="Times New Roman" pitchFamily="18" charset="0"/>
                          <a:cs typeface="Times New Roman" pitchFamily="18" charset="0"/>
                        </a:rPr>
                        <a:t> </a:t>
                      </a:r>
                      <a:r>
                        <a:rPr lang="mn-MN" sz="2400" b="1" i="0" u="none" strike="noStrike" dirty="0" smtClean="0">
                          <a:solidFill>
                            <a:schemeClr val="accent2">
                              <a:lumMod val="75000"/>
                            </a:schemeClr>
                          </a:solidFill>
                          <a:latin typeface="Times New Roman" pitchFamily="18" charset="0"/>
                          <a:cs typeface="Times New Roman" pitchFamily="18" charset="0"/>
                        </a:rPr>
                        <a:t>№</a:t>
                      </a:r>
                      <a:r>
                        <a:rPr lang="en-US" sz="2400" b="1" i="0" u="none" strike="noStrike" dirty="0" smtClean="0">
                          <a:solidFill>
                            <a:schemeClr val="accent2">
                              <a:lumMod val="75000"/>
                            </a:schemeClr>
                          </a:solidFill>
                          <a:latin typeface="Times New Roman" pitchFamily="18" charset="0"/>
                          <a:cs typeface="Times New Roman" pitchFamily="18" charset="0"/>
                        </a:rPr>
                        <a:t>5. RUB</a:t>
                      </a:r>
                      <a:endParaRPr lang="en-US" sz="2400" b="1" i="0" u="none" strike="noStrike" dirty="0">
                        <a:solidFill>
                          <a:schemeClr val="accent2">
                            <a:lumMod val="75000"/>
                          </a:schemeClr>
                        </a:solidFill>
                        <a:latin typeface="Times New Roman" pitchFamily="18" charset="0"/>
                        <a:cs typeface="Times New Roman" pitchFamily="18" charset="0"/>
                      </a:endParaRPr>
                    </a:p>
                  </a:txBody>
                  <a:tcPr marL="0" marR="0" marT="0" marB="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mn-MN" sz="2400" b="1" i="0" u="none" strike="noStrike" dirty="0">
                          <a:solidFill>
                            <a:schemeClr val="accent2">
                              <a:lumMod val="75000"/>
                            </a:schemeClr>
                          </a:solidFill>
                          <a:latin typeface="Times New Roman" pitchFamily="18" charset="0"/>
                          <a:cs typeface="Times New Roman" pitchFamily="18" charset="0"/>
                        </a:rPr>
                        <a:t>ОХУ-ын Рубль</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en-US" sz="2400" b="1" i="0" u="none" strike="noStrike" dirty="0">
                          <a:solidFill>
                            <a:schemeClr val="accent2">
                              <a:lumMod val="75000"/>
                            </a:schemeClr>
                          </a:solidFill>
                          <a:latin typeface="Times New Roman" pitchFamily="18" charset="0"/>
                          <a:cs typeface="Times New Roman" pitchFamily="18" charset="0"/>
                        </a:rPr>
                        <a:t>44.54</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r>
              <a:tr h="559521">
                <a:tc>
                  <a:txBody>
                    <a:bodyPr/>
                    <a:lstStyle/>
                    <a:p>
                      <a:pPr algn="ctr" fontAlgn="b"/>
                      <a:r>
                        <a:rPr lang="en-US" sz="2400" b="1" i="0" u="none" strike="noStrike" dirty="0" smtClean="0">
                          <a:solidFill>
                            <a:schemeClr val="accent6">
                              <a:lumMod val="75000"/>
                            </a:schemeClr>
                          </a:solidFill>
                          <a:latin typeface="Times New Roman" pitchFamily="18" charset="0"/>
                          <a:cs typeface="Times New Roman" pitchFamily="18" charset="0"/>
                        </a:rPr>
                        <a:t>  </a:t>
                      </a:r>
                      <a:r>
                        <a:rPr lang="mn-MN" sz="2400" b="1" i="0" u="none" strike="noStrike" dirty="0" smtClean="0">
                          <a:solidFill>
                            <a:schemeClr val="accent6">
                              <a:lumMod val="75000"/>
                            </a:schemeClr>
                          </a:solidFill>
                          <a:latin typeface="Times New Roman" pitchFamily="18" charset="0"/>
                          <a:cs typeface="Times New Roman" pitchFamily="18" charset="0"/>
                        </a:rPr>
                        <a:t>№</a:t>
                      </a:r>
                      <a:r>
                        <a:rPr lang="en-US" sz="2400" b="1" i="0" u="none" strike="noStrike" dirty="0" smtClean="0">
                          <a:solidFill>
                            <a:schemeClr val="accent6">
                              <a:lumMod val="75000"/>
                            </a:schemeClr>
                          </a:solidFill>
                          <a:latin typeface="Times New Roman" pitchFamily="18" charset="0"/>
                          <a:cs typeface="Times New Roman" pitchFamily="18" charset="0"/>
                        </a:rPr>
                        <a:t>6.  GBP</a:t>
                      </a:r>
                      <a:endParaRPr lang="en-US" sz="2400" b="1" i="0" u="none" strike="noStrike" dirty="0">
                        <a:solidFill>
                          <a:schemeClr val="accent6">
                            <a:lumMod val="75000"/>
                          </a:schemeClr>
                        </a:solidFill>
                        <a:latin typeface="Times New Roman" pitchFamily="18" charset="0"/>
                        <a:cs typeface="Times New Roman" pitchFamily="18" charset="0"/>
                      </a:endParaRPr>
                    </a:p>
                  </a:txBody>
                  <a:tcPr marL="0" marR="0" marT="0" marB="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mn-MN" sz="2400" b="1" i="0" u="none" strike="noStrike">
                          <a:solidFill>
                            <a:schemeClr val="accent6">
                              <a:lumMod val="75000"/>
                            </a:schemeClr>
                          </a:solidFill>
                          <a:latin typeface="Times New Roman" pitchFamily="18" charset="0"/>
                          <a:cs typeface="Times New Roman" pitchFamily="18" charset="0"/>
                        </a:rPr>
                        <a:t>Английн Фунт</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en-US" sz="2400" b="1" i="0" u="none" strike="noStrike" dirty="0">
                          <a:solidFill>
                            <a:schemeClr val="accent6">
                              <a:lumMod val="75000"/>
                            </a:schemeClr>
                          </a:solidFill>
                          <a:latin typeface="Times New Roman" pitchFamily="18" charset="0"/>
                          <a:cs typeface="Times New Roman" pitchFamily="18" charset="0"/>
                        </a:rPr>
                        <a:t>2238.1</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r>
              <a:tr h="41372">
                <a:tc>
                  <a:txBody>
                    <a:bodyPr/>
                    <a:lstStyle/>
                    <a:p>
                      <a:pPr algn="ctr" fontAlgn="b"/>
                      <a:r>
                        <a:rPr lang="en-US" sz="2400" b="1" i="0" u="none" strike="noStrike" dirty="0" smtClean="0">
                          <a:solidFill>
                            <a:schemeClr val="accent5"/>
                          </a:solidFill>
                          <a:latin typeface="Times New Roman" pitchFamily="18" charset="0"/>
                          <a:cs typeface="Times New Roman" pitchFamily="18" charset="0"/>
                        </a:rPr>
                        <a:t>    </a:t>
                      </a:r>
                      <a:r>
                        <a:rPr lang="mn-MN" sz="2400" b="1" i="0" u="none" strike="noStrike" dirty="0" smtClean="0">
                          <a:solidFill>
                            <a:schemeClr val="accent5"/>
                          </a:solidFill>
                          <a:latin typeface="Times New Roman" pitchFamily="18" charset="0"/>
                          <a:cs typeface="Times New Roman" pitchFamily="18" charset="0"/>
                        </a:rPr>
                        <a:t>№</a:t>
                      </a:r>
                      <a:r>
                        <a:rPr lang="en-US" sz="2400" b="1" i="0" u="none" strike="noStrike" dirty="0" smtClean="0">
                          <a:solidFill>
                            <a:schemeClr val="accent5"/>
                          </a:solidFill>
                          <a:latin typeface="Times New Roman" pitchFamily="18" charset="0"/>
                          <a:cs typeface="Times New Roman" pitchFamily="18" charset="0"/>
                        </a:rPr>
                        <a:t>7.  KRW</a:t>
                      </a:r>
                      <a:endParaRPr lang="en-US" sz="2400" b="1" i="0" u="none" strike="noStrike" dirty="0">
                        <a:solidFill>
                          <a:schemeClr val="accent5"/>
                        </a:solidFill>
                        <a:latin typeface="Times New Roman" pitchFamily="18" charset="0"/>
                        <a:cs typeface="Times New Roman" pitchFamily="18" charset="0"/>
                      </a:endParaRP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mn-MN" sz="2400" b="1" i="0" u="none" strike="noStrike" dirty="0">
                          <a:solidFill>
                            <a:schemeClr val="accent5"/>
                          </a:solidFill>
                          <a:latin typeface="Times New Roman" pitchFamily="18" charset="0"/>
                          <a:cs typeface="Times New Roman" pitchFamily="18" charset="0"/>
                        </a:rPr>
                        <a:t>БНСУ-ын Вон</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c>
                  <a:txBody>
                    <a:bodyPr/>
                    <a:lstStyle/>
                    <a:p>
                      <a:pPr algn="ctr" fontAlgn="b"/>
                      <a:r>
                        <a:rPr lang="en-US" sz="2400" b="1" i="0" u="none" strike="noStrike" dirty="0">
                          <a:solidFill>
                            <a:schemeClr val="accent5"/>
                          </a:solidFill>
                          <a:latin typeface="Times New Roman" pitchFamily="18" charset="0"/>
                          <a:cs typeface="Times New Roman" pitchFamily="18" charset="0"/>
                        </a:rPr>
                        <a:t>1.25</a:t>
                      </a:r>
                    </a:p>
                  </a:txBody>
                  <a:tcPr marL="0" marR="0" marT="0" marB="0" anchor="b">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accent2">
                        <a:lumMod val="20000"/>
                        <a:lumOff val="80000"/>
                      </a:schemeClr>
                    </a:solidFill>
                  </a:tcPr>
                </a:tc>
              </a:tr>
              <a:tr h="559521">
                <a:tc>
                  <a:txBody>
                    <a:bodyPr/>
                    <a:lstStyle/>
                    <a:p>
                      <a:pPr algn="ctr" fontAlgn="b"/>
                      <a:r>
                        <a:rPr lang="en-US" sz="2400" b="1" i="0" u="none" strike="noStrike" dirty="0">
                          <a:solidFill>
                            <a:srgbClr val="000000"/>
                          </a:solidFill>
                          <a:latin typeface="Times New Roman" pitchFamily="18" charset="0"/>
                          <a:cs typeface="Times New Roman" pitchFamily="18" charset="0"/>
                        </a:rPr>
                        <a:t> </a:t>
                      </a:r>
                    </a:p>
                  </a:txBody>
                  <a:tcPr marL="0" marR="0" marT="0" marB="0" anchor="b">
                    <a:lnL>
                      <a:noFill/>
                    </a:lnL>
                    <a:lnR>
                      <a:noFill/>
                    </a:lnR>
                    <a:lnT w="6350" cap="flat" cmpd="sng" algn="ctr">
                      <a:solidFill>
                        <a:srgbClr val="B2B2B2"/>
                      </a:solidFill>
                      <a:prstDash val="solid"/>
                      <a:round/>
                      <a:headEnd type="none" w="med" len="med"/>
                      <a:tailEnd type="none" w="med" len="med"/>
                    </a:lnT>
                    <a:lnB>
                      <a:noFill/>
                    </a:lnB>
                    <a:solidFill>
                      <a:schemeClr val="accent2">
                        <a:lumMod val="20000"/>
                        <a:lumOff val="80000"/>
                      </a:schemeClr>
                    </a:solidFill>
                  </a:tcPr>
                </a:tc>
                <a:tc>
                  <a:txBody>
                    <a:bodyPr/>
                    <a:lstStyle/>
                    <a:p>
                      <a:pPr algn="ctr" fontAlgn="b"/>
                      <a:r>
                        <a:rPr lang="en-US" sz="2400" b="0" i="0" u="none" strike="noStrike" dirty="0">
                          <a:solidFill>
                            <a:srgbClr val="000000"/>
                          </a:solidFill>
                          <a:latin typeface="Times New Roman" pitchFamily="18" charset="0"/>
                          <a:cs typeface="Times New Roman" pitchFamily="18" charset="0"/>
                        </a:rPr>
                        <a:t> </a:t>
                      </a:r>
                    </a:p>
                  </a:txBody>
                  <a:tcPr marL="0" marR="0" marT="0" marB="0" anchor="b">
                    <a:lnL>
                      <a:noFill/>
                    </a:lnL>
                    <a:lnR>
                      <a:noFill/>
                    </a:lnR>
                    <a:lnT w="6350" cap="flat" cmpd="sng" algn="ctr">
                      <a:solidFill>
                        <a:srgbClr val="B2B2B2"/>
                      </a:solidFill>
                      <a:prstDash val="solid"/>
                      <a:round/>
                      <a:headEnd type="none" w="med" len="med"/>
                      <a:tailEnd type="none" w="med" len="med"/>
                    </a:lnT>
                    <a:lnB>
                      <a:noFill/>
                    </a:lnB>
                    <a:solidFill>
                      <a:schemeClr val="accent2">
                        <a:lumMod val="20000"/>
                        <a:lumOff val="80000"/>
                      </a:schemeClr>
                    </a:solidFill>
                  </a:tcPr>
                </a:tc>
                <a:tc>
                  <a:txBody>
                    <a:bodyPr/>
                    <a:lstStyle/>
                    <a:p>
                      <a:pPr algn="ctr" fontAlgn="b"/>
                      <a:r>
                        <a:rPr lang="en-US" sz="2400" b="0" i="0" u="none" strike="noStrike" dirty="0">
                          <a:solidFill>
                            <a:srgbClr val="000000"/>
                          </a:solidFill>
                          <a:latin typeface="Times New Roman" pitchFamily="18" charset="0"/>
                          <a:cs typeface="Times New Roman" pitchFamily="18" charset="0"/>
                        </a:rPr>
                        <a:t> </a:t>
                      </a:r>
                    </a:p>
                  </a:txBody>
                  <a:tcPr marL="0" marR="0" marT="0" marB="0" anchor="b">
                    <a:lnL>
                      <a:noFill/>
                    </a:lnL>
                    <a:lnR>
                      <a:noFill/>
                    </a:lnR>
                    <a:lnT w="6350" cap="flat" cmpd="sng" algn="ctr">
                      <a:solidFill>
                        <a:srgbClr val="B2B2B2"/>
                      </a:solidFill>
                      <a:prstDash val="solid"/>
                      <a:round/>
                      <a:headEnd type="none" w="med" len="med"/>
                      <a:tailEnd type="none" w="med" len="med"/>
                    </a:lnT>
                    <a:lnB>
                      <a:noFill/>
                    </a:lnB>
                    <a:solidFill>
                      <a:schemeClr val="accent2">
                        <a:lumMod val="20000"/>
                        <a:lumOff val="80000"/>
                      </a:schemeClr>
                    </a:solidFill>
                  </a:tcPr>
                </a:tc>
              </a:tr>
            </a:tbl>
          </a:graphicData>
        </a:graphic>
      </p:graphicFrame>
      <p:sp>
        <p:nvSpPr>
          <p:cNvPr id="22" name="Rectangle 21"/>
          <p:cNvSpPr/>
          <p:nvPr/>
        </p:nvSpPr>
        <p:spPr>
          <a:xfrm>
            <a:off x="609600" y="533400"/>
            <a:ext cx="7924800" cy="1200329"/>
          </a:xfrm>
          <a:prstGeom prst="rect">
            <a:avLst/>
          </a:prstGeom>
        </p:spPr>
        <p:txBody>
          <a:bodyPr wrap="square">
            <a:spAutoFit/>
          </a:bodyPr>
          <a:lstStyle/>
          <a:p>
            <a:pPr algn="ctr"/>
            <a:r>
              <a:rPr lang="mn-MN" sz="3600" b="1" dirty="0" smtClean="0">
                <a:latin typeface="Times New Roman" pitchFamily="18" charset="0"/>
                <a:cs typeface="Times New Roman" pitchFamily="18" charset="0"/>
              </a:rPr>
              <a:t>Монгол улсад өргөн хэрэглэгдэж буй гадаад валютууд</a:t>
            </a:r>
            <a:endParaRPr lang="en-US" sz="3600" b="1" dirty="0">
              <a:latin typeface="Times New Roman" pitchFamily="18" charset="0"/>
              <a:cs typeface="Times New Roman" pitchFamily="18" charset="0"/>
            </a:endParaRPr>
          </a:p>
        </p:txBody>
      </p:sp>
      <p:sp>
        <p:nvSpPr>
          <p:cNvPr id="5" name="Rectangle 4"/>
          <p:cNvSpPr/>
          <p:nvPr/>
        </p:nvSpPr>
        <p:spPr>
          <a:xfrm>
            <a:off x="152400" y="-152400"/>
            <a:ext cx="1328308" cy="769441"/>
          </a:xfrm>
          <a:prstGeom prst="rect">
            <a:avLst/>
          </a:prstGeom>
        </p:spPr>
        <p:txBody>
          <a:bodyPr wrap="square">
            <a:spAutoFit/>
          </a:bodyPr>
          <a:lstStyle/>
          <a:p>
            <a:r>
              <a:rPr lang="mn-MN" sz="4400" b="1" dirty="0" smtClean="0">
                <a:cs typeface="Aharoni" pitchFamily="2" charset="-79"/>
              </a:rPr>
              <a:t>4.</a:t>
            </a:r>
            <a:endParaRPr lang="en-US" sz="4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8600" y="3733800"/>
            <a:ext cx="4800600" cy="2819400"/>
          </a:xfrm>
        </p:spPr>
        <p:txBody>
          <a:bodyPr>
            <a:noAutofit/>
          </a:bodyPr>
          <a:lstStyle/>
          <a:p>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r>
              <a:rPr lang="mn-MN" sz="2800" b="1" dirty="0" smtClean="0">
                <a:latin typeface="Times New Roman" pitchFamily="18" charset="0"/>
                <a:cs typeface="Times New Roman" pitchFamily="18" charset="0"/>
              </a:rPr>
              <a:t>4.1</a:t>
            </a:r>
            <a:r>
              <a:rPr lang="mn-MN" sz="2800" b="1" dirty="0" smtClean="0">
                <a:solidFill>
                  <a:schemeClr val="accent6">
                    <a:lumMod val="50000"/>
                  </a:schemeClr>
                </a:solidFill>
                <a:latin typeface="Times New Roman" pitchFamily="18" charset="0"/>
                <a:cs typeface="Times New Roman" pitchFamily="18" charset="0"/>
              </a:rPr>
              <a:t>Дэлхийн нийтийн валют  болсон доллар хэрхэ</a:t>
            </a:r>
            <a:r>
              <a:rPr lang="en-US" sz="2800" b="1" dirty="0" smtClean="0">
                <a:solidFill>
                  <a:schemeClr val="accent6">
                    <a:lumMod val="50000"/>
                  </a:schemeClr>
                </a:solidFill>
                <a:latin typeface="Times New Roman" pitchFamily="18" charset="0"/>
                <a:cs typeface="Times New Roman" pitchFamily="18" charset="0"/>
              </a:rPr>
              <a:t>a</a:t>
            </a:r>
            <a:r>
              <a:rPr lang="mn-MN" sz="2800" b="1" dirty="0" smtClean="0">
                <a:solidFill>
                  <a:schemeClr val="accent6">
                    <a:lumMod val="50000"/>
                  </a:schemeClr>
                </a:solidFill>
                <a:latin typeface="Times New Roman" pitchFamily="18" charset="0"/>
                <a:cs typeface="Times New Roman" pitchFamily="18" charset="0"/>
              </a:rPr>
              <a:t>н үүссэн </a:t>
            </a:r>
            <a:r>
              <a:rPr lang="en-US" sz="2800" b="1" dirty="0" smtClean="0">
                <a:solidFill>
                  <a:schemeClr val="accent6">
                    <a:lumMod val="50000"/>
                  </a:schemeClr>
                </a:solidFill>
                <a:latin typeface="Times New Roman" pitchFamily="18" charset="0"/>
                <a:cs typeface="Times New Roman" pitchFamily="18" charset="0"/>
              </a:rPr>
              <a:t>                 </a:t>
            </a:r>
            <a:r>
              <a:rPr lang="mn-MN" sz="2800" b="1" dirty="0" smtClean="0">
                <a:solidFill>
                  <a:schemeClr val="accent6">
                    <a:lumMod val="50000"/>
                  </a:schemeClr>
                </a:solidFill>
                <a:latin typeface="Times New Roman" pitchFamily="18" charset="0"/>
                <a:cs typeface="Times New Roman" pitchFamily="18" charset="0"/>
              </a:rPr>
              <a:t>бэ?                  </a:t>
            </a:r>
            <a:r>
              <a:rPr lang="mn-MN" sz="2000" b="1" dirty="0" smtClean="0">
                <a:solidFill>
                  <a:schemeClr val="accent6">
                    <a:lumMod val="50000"/>
                  </a:schemeClr>
                </a:solidFill>
                <a:latin typeface="Times New Roman" pitchFamily="18" charset="0"/>
                <a:cs typeface="Times New Roman" pitchFamily="18" charset="0"/>
              </a:rPr>
              <a:t>                                                                                                                                   </a:t>
            </a: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t>
            </a:r>
            <a:br>
              <a:rPr lang="mn-MN" sz="2000" dirty="0" smtClean="0">
                <a:latin typeface="Times New Roman" pitchFamily="18" charset="0"/>
                <a:cs typeface="Times New Roman" pitchFamily="18" charset="0"/>
              </a:rPr>
            </a:b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r>
              <a:rPr lang="mn-MN" sz="2000" dirty="0" smtClean="0">
                <a:solidFill>
                  <a:schemeClr val="tx1"/>
                </a:solidFill>
                <a:latin typeface="Times New Roman" pitchFamily="18" charset="0"/>
                <a:cs typeface="Times New Roman" pitchFamily="18" charset="0"/>
              </a:rPr>
              <a:t>1784 онд АНУ-ын Конгресс нь  тогтоол гаргаж АНУ-ын нутаг дэвсгэрт мөнгөн тэмдэгтиййг доллар гэж нэрлэнэ гэжээ.АНУ –д Хамгийн анхны цаасан дэвсгэрт нь доллар нэртэйгээр 1785 онд хэвлэгдсэн байна .</a:t>
            </a:r>
            <a:r>
              <a:rPr lang="mn-MN" sz="2000" dirty="0" smtClean="0">
                <a:latin typeface="Times New Roman" pitchFamily="18" charset="0"/>
                <a:cs typeface="Times New Roman" pitchFamily="18" charset="0"/>
              </a:rPr>
              <a:t/>
            </a:r>
            <a:br>
              <a:rPr lang="mn-MN"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
        <p:nvSpPr>
          <p:cNvPr id="4" name="Rectangle 3"/>
          <p:cNvSpPr/>
          <p:nvPr/>
        </p:nvSpPr>
        <p:spPr>
          <a:xfrm>
            <a:off x="4038600" y="1681877"/>
            <a:ext cx="4572000" cy="2585323"/>
          </a:xfrm>
          <a:prstGeom prst="rect">
            <a:avLst/>
          </a:prstGeom>
        </p:spPr>
        <p:txBody>
          <a:bodyPr wrap="square">
            <a:spAutoFit/>
          </a:bodyPr>
          <a:lstStyle/>
          <a:p>
            <a:r>
              <a:rPr lang="mn-MN" dirty="0" smtClean="0">
                <a:latin typeface="Times New Roman" pitchFamily="18" charset="0"/>
                <a:cs typeface="Times New Roman" pitchFamily="18" charset="0"/>
              </a:rPr>
              <a:t> </a:t>
            </a:r>
          </a:p>
          <a:p>
            <a:r>
              <a:rPr lang="mn-MN" dirty="0" smtClean="0">
                <a:latin typeface="Times New Roman" pitchFamily="18" charset="0"/>
                <a:cs typeface="Times New Roman" pitchFamily="18" charset="0"/>
              </a:rPr>
              <a:t>Америкчууд мөнгөн тэмдэгтийнхээ нэрийг Англи, Германаас биш харин Скандинаваас бүр тодруулбал, Швейцарь, Данид нутгийн иргэдийн “</a:t>
            </a:r>
            <a:r>
              <a:rPr lang="mn-MN" b="1" dirty="0" smtClean="0">
                <a:latin typeface="Times New Roman" pitchFamily="18" charset="0"/>
                <a:cs typeface="Times New Roman" pitchFamily="18" charset="0"/>
              </a:rPr>
              <a:t>далер</a:t>
            </a:r>
            <a:r>
              <a:rPr lang="mn-MN" dirty="0" smtClean="0">
                <a:latin typeface="Times New Roman" pitchFamily="18" charset="0"/>
                <a:cs typeface="Times New Roman" pitchFamily="18" charset="0"/>
              </a:rPr>
              <a:t>” гэж нэрлэдэг зоосны нэрнээс үүсэлтэй гэж судлаачид үздэг байна.Америкчууд үндэсний мөнгөн тэмдэгтээ “доллар” гэж нэрлэсэн анхны улс юм.</a:t>
            </a:r>
            <a:endParaRPr lang="en-US" dirty="0">
              <a:latin typeface="Times New Roman" pitchFamily="18" charset="0"/>
              <a:cs typeface="Times New Roman" pitchFamily="18" charset="0"/>
            </a:endParaRPr>
          </a:p>
        </p:txBody>
      </p:sp>
      <p:pic>
        <p:nvPicPr>
          <p:cNvPr id="5" name="Picture 4" descr="bag_of_money.png"/>
          <p:cNvPicPr>
            <a:picLocks noGrp="1" noChangeAspect="1"/>
          </p:cNvPicPr>
          <p:nvPr isPhoto="1"/>
        </p:nvPicPr>
        <p:blipFill>
          <a:blip r:embed="rId2" cstate="print">
            <a:lum/>
          </a:blip>
          <a:stretch>
            <a:fillRect/>
          </a:stretch>
        </p:blipFill>
        <p:spPr>
          <a:xfrm>
            <a:off x="381000" y="609600"/>
            <a:ext cx="3505200" cy="5410200"/>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1668482"/>
            <a:ext cx="8229600" cy="3970318"/>
          </a:xfrm>
          <a:prstGeom prst="rect">
            <a:avLst/>
          </a:prstGeom>
        </p:spPr>
        <p:txBody>
          <a:bodyPr wrap="square">
            <a:spAutoFit/>
          </a:bodyPr>
          <a:lstStyle/>
          <a:p>
            <a:pPr algn="just"/>
            <a:r>
              <a:rPr lang="mn-MN" sz="2800" dirty="0" smtClean="0">
                <a:latin typeface="Times New Roman" pitchFamily="18" charset="0"/>
                <a:cs typeface="Times New Roman" pitchFamily="18" charset="0"/>
              </a:rPr>
              <a:t>	-Манай улсын гадаад худалдаанд 5-аас</a:t>
            </a:r>
          </a:p>
          <a:p>
            <a:pPr algn="just"/>
            <a:r>
              <a:rPr lang="mn-MN" sz="2800" dirty="0" smtClean="0">
                <a:latin typeface="Times New Roman" pitchFamily="18" charset="0"/>
                <a:cs typeface="Times New Roman" pitchFamily="18" charset="0"/>
              </a:rPr>
              <a:t>дээш хувийг эзэлж бай байнгын харилцаатай байдаг  </a:t>
            </a:r>
            <a:r>
              <a:rPr lang="mn-MN" sz="2800" b="1" dirty="0" smtClean="0">
                <a:latin typeface="Times New Roman" pitchFamily="18" charset="0"/>
                <a:cs typeface="Times New Roman" pitchFamily="18" charset="0"/>
              </a:rPr>
              <a:t>Европын 5 </a:t>
            </a:r>
            <a:r>
              <a:rPr lang="mn-MN" sz="2800" dirty="0" smtClean="0">
                <a:latin typeface="Times New Roman" pitchFamily="18" charset="0"/>
                <a:cs typeface="Times New Roman" pitchFamily="18" charset="0"/>
              </a:rPr>
              <a:t>орны валют, </a:t>
            </a:r>
            <a:r>
              <a:rPr lang="mn-MN" sz="2800" b="1" dirty="0" smtClean="0">
                <a:latin typeface="Times New Roman" pitchFamily="18" charset="0"/>
                <a:cs typeface="Times New Roman" pitchFamily="18" charset="0"/>
              </a:rPr>
              <a:t>Азийн 4 </a:t>
            </a:r>
            <a:r>
              <a:rPr lang="mn-MN" sz="2800" dirty="0" smtClean="0">
                <a:latin typeface="Times New Roman" pitchFamily="18" charset="0"/>
                <a:cs typeface="Times New Roman" pitchFamily="18" charset="0"/>
              </a:rPr>
              <a:t>орны валют, </a:t>
            </a:r>
            <a:r>
              <a:rPr lang="mn-MN" sz="2800" b="1" dirty="0" smtClean="0">
                <a:latin typeface="Times New Roman" pitchFamily="18" charset="0"/>
                <a:cs typeface="Times New Roman" pitchFamily="18" charset="0"/>
              </a:rPr>
              <a:t>Америк тивийн 1 </a:t>
            </a:r>
            <a:r>
              <a:rPr lang="mn-MN" sz="2800" dirty="0" smtClean="0">
                <a:latin typeface="Times New Roman" pitchFamily="18" charset="0"/>
                <a:cs typeface="Times New Roman" pitchFamily="18" charset="0"/>
              </a:rPr>
              <a:t>валют, эдгээр 10-н орны валютууд нь Монгол улсын валютын ерөнхий багцыг бүрдүүлдэг байна.</a:t>
            </a:r>
          </a:p>
          <a:p>
            <a:pPr algn="just"/>
            <a:r>
              <a:rPr lang="mn-MN" sz="2800" dirty="0" smtClean="0">
                <a:latin typeface="Times New Roman" pitchFamily="18" charset="0"/>
                <a:cs typeface="Times New Roman" pitchFamily="18" charset="0"/>
              </a:rPr>
              <a:t>Эдгээр орнууд нь манай улсын экспортын </a:t>
            </a:r>
            <a:r>
              <a:rPr lang="mn-MN" sz="2800" b="1" dirty="0" smtClean="0">
                <a:latin typeface="Times New Roman" pitchFamily="18" charset="0"/>
                <a:cs typeface="Times New Roman" pitchFamily="18" charset="0"/>
              </a:rPr>
              <a:t>70</a:t>
            </a:r>
            <a:r>
              <a:rPr lang="mn-MN" sz="2800" dirty="0" smtClean="0">
                <a:latin typeface="Times New Roman" pitchFamily="18" charset="0"/>
                <a:cs typeface="Times New Roman" pitchFamily="18" charset="0"/>
              </a:rPr>
              <a:t>, импортын </a:t>
            </a:r>
            <a:r>
              <a:rPr lang="mn-MN" sz="2800" b="1" dirty="0" smtClean="0">
                <a:latin typeface="Times New Roman" pitchFamily="18" charset="0"/>
                <a:cs typeface="Times New Roman" pitchFamily="18" charset="0"/>
              </a:rPr>
              <a:t>90</a:t>
            </a:r>
            <a:r>
              <a:rPr lang="mn-MN"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гадаад худалдааны </a:t>
            </a:r>
            <a:r>
              <a:rPr lang="ru-RU" sz="2800" b="1" dirty="0" smtClean="0">
                <a:latin typeface="Times New Roman" pitchFamily="18" charset="0"/>
                <a:cs typeface="Times New Roman" pitchFamily="18" charset="0"/>
              </a:rPr>
              <a:t>80</a:t>
            </a:r>
            <a:r>
              <a:rPr lang="ru-RU" sz="2800" dirty="0" smtClean="0">
                <a:latin typeface="Times New Roman" pitchFamily="18" charset="0"/>
                <a:cs typeface="Times New Roman" pitchFamily="18" charset="0"/>
              </a:rPr>
              <a:t> орчим хувийг эзэлж байна.</a:t>
            </a:r>
          </a:p>
        </p:txBody>
      </p:sp>
      <p:sp>
        <p:nvSpPr>
          <p:cNvPr id="7" name="Rectangle 6"/>
          <p:cNvSpPr/>
          <p:nvPr/>
        </p:nvSpPr>
        <p:spPr>
          <a:xfrm>
            <a:off x="1219200" y="762000"/>
            <a:ext cx="7012304" cy="707886"/>
          </a:xfrm>
          <a:prstGeom prst="rect">
            <a:avLst/>
          </a:prstGeom>
        </p:spPr>
        <p:txBody>
          <a:bodyPr wrap="none">
            <a:spAutoFit/>
          </a:bodyPr>
          <a:lstStyle/>
          <a:p>
            <a:r>
              <a:rPr lang="mn-MN" sz="4000" b="1" dirty="0" smtClean="0">
                <a:solidFill>
                  <a:srgbClr val="1F0F12"/>
                </a:solidFill>
                <a:latin typeface="Times New Roman" pitchFamily="18" charset="0"/>
                <a:cs typeface="Times New Roman" pitchFamily="18" charset="0"/>
              </a:rPr>
              <a:t>Монгол улсын валютын багц</a:t>
            </a:r>
            <a:endParaRPr lang="en-US" sz="4000" b="1" dirty="0">
              <a:solidFill>
                <a:srgbClr val="1F0F12"/>
              </a:solidFill>
              <a:latin typeface="Times New Roman" pitchFamily="18" charset="0"/>
              <a:cs typeface="Times New Roman" pitchFamily="18" charset="0"/>
            </a:endParaRPr>
          </a:p>
        </p:txBody>
      </p:sp>
      <p:sp>
        <p:nvSpPr>
          <p:cNvPr id="4" name="Rectangle 3"/>
          <p:cNvSpPr/>
          <p:nvPr/>
        </p:nvSpPr>
        <p:spPr>
          <a:xfrm>
            <a:off x="228600" y="0"/>
            <a:ext cx="569387" cy="707886"/>
          </a:xfrm>
          <a:prstGeom prst="rect">
            <a:avLst/>
          </a:prstGeom>
        </p:spPr>
        <p:txBody>
          <a:bodyPr wrap="none">
            <a:spAutoFit/>
          </a:bodyPr>
          <a:lstStyle/>
          <a:p>
            <a:r>
              <a:rPr lang="mn-MN" sz="4000" b="1" dirty="0" smtClean="0">
                <a:solidFill>
                  <a:srgbClr val="1F0F12"/>
                </a:solidFill>
                <a:latin typeface="Times New Roman" pitchFamily="18" charset="0"/>
                <a:cs typeface="Times New Roman" pitchFamily="18" charset="0"/>
              </a:rPr>
              <a:t>5.</a:t>
            </a:r>
            <a:endParaRPr lang="en-US" sz="4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8600" y="1676400"/>
            <a:ext cx="8839200" cy="5791200"/>
          </a:xfrm>
        </p:spPr>
        <p:txBody>
          <a:bodyPr>
            <a:normAutofit/>
          </a:bodyPr>
          <a:lstStyle/>
          <a:p>
            <a:pPr algn="just"/>
            <a:r>
              <a:rPr lang="mn-MN" sz="2600" dirty="0" smtClean="0">
                <a:latin typeface="Times New Roman" pitchFamily="18" charset="0"/>
                <a:cs typeface="Times New Roman" pitchFamily="18" charset="0"/>
              </a:rPr>
              <a:t>Аливаа улсын засгийн газар нь өөрийн мөрийн хөтөлбөр буюу үндсэн зорилтоо биелүүлхийн тулд мөнгө зээл төсөв хүүгийн түвшин ба хөрөнгө оруулалт , валютын ханш төлбөрийн тэнцэл зэрэг асуудлыг оновчтой шийдвэрлэх үүднээс мөнгөний сангийн , валютын болон гадаад худалдаааны бодлогыг боловсруулан хэрэгжүүлдэг билээ  </a:t>
            </a:r>
            <a:br>
              <a:rPr lang="mn-MN" sz="2600" dirty="0" smtClean="0">
                <a:latin typeface="Times New Roman" pitchFamily="18" charset="0"/>
                <a:cs typeface="Times New Roman" pitchFamily="18" charset="0"/>
              </a:rPr>
            </a:br>
            <a:r>
              <a:rPr lang="mn-MN" sz="2600" dirty="0" smtClean="0">
                <a:latin typeface="Times New Roman" pitchFamily="18" charset="0"/>
                <a:cs typeface="Times New Roman" pitchFamily="18" charset="0"/>
              </a:rPr>
              <a:t>Эдийн засагт-Инфляцийг бага байлгах </a:t>
            </a:r>
            <a:endParaRPr lang="en-US" sz="2600" dirty="0" smtClean="0">
              <a:latin typeface="Times New Roman" pitchFamily="18" charset="0"/>
              <a:cs typeface="Times New Roman" pitchFamily="18" charset="0"/>
            </a:endParaRPr>
          </a:p>
          <a:p>
            <a:pPr algn="just"/>
            <a:r>
              <a:rPr lang="mn-MN" sz="2600" dirty="0" smtClean="0">
                <a:latin typeface="Times New Roman" pitchFamily="18" charset="0"/>
                <a:cs typeface="Times New Roman" pitchFamily="18" charset="0"/>
              </a:rPr>
              <a:t>                         -Төлбөрийн боломжийг тэнцвэржүүлэх гэх мэт </a:t>
            </a:r>
            <a:endParaRPr lang="en-US" sz="2600" dirty="0" smtClean="0">
              <a:latin typeface="Times New Roman" pitchFamily="18" charset="0"/>
              <a:cs typeface="Times New Roman" pitchFamily="18" charset="0"/>
            </a:endParaRPr>
          </a:p>
          <a:p>
            <a:pPr algn="just"/>
            <a:r>
              <a:rPr lang="mn-MN" sz="2600" dirty="0" smtClean="0">
                <a:latin typeface="Times New Roman" pitchFamily="18" charset="0"/>
                <a:cs typeface="Times New Roman" pitchFamily="18" charset="0"/>
              </a:rPr>
              <a:t>Чухам ийм үр дүнд хүрч ажиллаж байвал эдийн засаг эргэж тэнцвэрт хөгжлийнхөө зам буюу зөв гольдролд ордог байна.  </a:t>
            </a:r>
            <a:endParaRPr lang="en-US" sz="2600" dirty="0" smtClean="0">
              <a:latin typeface="Times New Roman" pitchFamily="18" charset="0"/>
              <a:cs typeface="Times New Roman" pitchFamily="18" charset="0"/>
            </a:endParaRPr>
          </a:p>
          <a:p>
            <a:pPr algn="just"/>
            <a:endParaRPr lang="en-US" sz="2600" dirty="0">
              <a:latin typeface="Times New Roman" pitchFamily="18" charset="0"/>
              <a:cs typeface="Times New Roman" pitchFamily="18" charset="0"/>
            </a:endParaRPr>
          </a:p>
        </p:txBody>
      </p:sp>
      <p:sp>
        <p:nvSpPr>
          <p:cNvPr id="4" name="Rectangle 3"/>
          <p:cNvSpPr/>
          <p:nvPr/>
        </p:nvSpPr>
        <p:spPr>
          <a:xfrm>
            <a:off x="228600" y="152400"/>
            <a:ext cx="1626695" cy="584775"/>
          </a:xfrm>
          <a:prstGeom prst="rect">
            <a:avLst/>
          </a:prstGeom>
        </p:spPr>
        <p:txBody>
          <a:bodyPr wrap="square">
            <a:spAutoFit/>
          </a:bodyPr>
          <a:lstStyle/>
          <a:p>
            <a:r>
              <a:rPr lang="mn-MN" sz="3200" b="1" dirty="0" smtClean="0">
                <a:latin typeface="Times New Roman" pitchFamily="18" charset="0"/>
                <a:cs typeface="Times New Roman" pitchFamily="18" charset="0"/>
              </a:rPr>
              <a:t>6.</a:t>
            </a:r>
            <a:endParaRPr lang="en-US" sz="3200" b="1" dirty="0"/>
          </a:p>
        </p:txBody>
      </p:sp>
      <p:sp>
        <p:nvSpPr>
          <p:cNvPr id="5" name="Title 1"/>
          <p:cNvSpPr>
            <a:spLocks noGrp="1"/>
          </p:cNvSpPr>
          <p:nvPr>
            <p:ph type="title"/>
          </p:nvPr>
        </p:nvSpPr>
        <p:spPr>
          <a:xfrm>
            <a:off x="1066800" y="762000"/>
            <a:ext cx="8229600" cy="685800"/>
          </a:xfrm>
        </p:spPr>
        <p:txBody>
          <a:bodyPr/>
          <a:lstStyle/>
          <a:p>
            <a:r>
              <a:rPr lang="mn-MN" sz="3600" dirty="0" smtClean="0">
                <a:solidFill>
                  <a:schemeClr val="tx1"/>
                </a:solidFill>
                <a:latin typeface="Times New Roman" pitchFamily="18" charset="0"/>
                <a:cs typeface="Times New Roman" pitchFamily="18" charset="0"/>
              </a:rPr>
              <a:t>Монгол улсын валютын бодлого </a:t>
            </a:r>
            <a:endParaRPr lang="en-US" sz="36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90600" y="1295400"/>
            <a:ext cx="7772400" cy="1509712"/>
          </a:xfrm>
        </p:spPr>
        <p:txBody>
          <a:bodyPr>
            <a:noAutofit/>
          </a:bodyPr>
          <a:lstStyle/>
          <a:p>
            <a:r>
              <a:rPr lang="mn-MN" sz="4000" b="1" dirty="0" smtClean="0">
                <a:latin typeface="Times New Roman" pitchFamily="18" charset="0"/>
                <a:cs typeface="Times New Roman" pitchFamily="18" charset="0"/>
              </a:rPr>
              <a:t>2. </a:t>
            </a:r>
            <a:r>
              <a:rPr lang="mn-MN" sz="2800" b="1" dirty="0" smtClean="0">
                <a:latin typeface="Times New Roman" pitchFamily="18" charset="0"/>
                <a:cs typeface="Times New Roman" pitchFamily="18" charset="0"/>
              </a:rPr>
              <a:t>Валютын бодлогыг тодорхойлохдоо </a:t>
            </a:r>
            <a:r>
              <a:rPr lang="mn-MN" sz="2800" dirty="0" smtClean="0">
                <a:latin typeface="Times New Roman" pitchFamily="18" charset="0"/>
                <a:cs typeface="Times New Roman" pitchFamily="18" charset="0"/>
              </a:rPr>
              <a:t>улсын эдийн засгийн  бүтэц зохион байгуулалт мөн бусад онцлогийг харгалзан үзнэ. Үүнд </a:t>
            </a:r>
            <a:endParaRPr lang="en-US" sz="2800" dirty="0" smtClean="0">
              <a:latin typeface="Times New Roman" pitchFamily="18" charset="0"/>
              <a:cs typeface="Times New Roman" pitchFamily="18" charset="0"/>
            </a:endParaRPr>
          </a:p>
          <a:p>
            <a:r>
              <a:rPr lang="mn-MN" sz="2800" dirty="0" smtClean="0">
                <a:latin typeface="Times New Roman" pitchFamily="18" charset="0"/>
                <a:cs typeface="Times New Roman" pitchFamily="18" charset="0"/>
              </a:rPr>
              <a:t>-Үндэсний эдийн засагийг  тааламжгүй нөхцлөөс хамгаалах  </a:t>
            </a:r>
            <a:endParaRPr lang="en-US" sz="2800" dirty="0" smtClean="0">
              <a:latin typeface="Times New Roman" pitchFamily="18" charset="0"/>
              <a:cs typeface="Times New Roman" pitchFamily="18" charset="0"/>
            </a:endParaRPr>
          </a:p>
          <a:p>
            <a:r>
              <a:rPr lang="mn-MN" sz="2800" dirty="0" smtClean="0">
                <a:latin typeface="Times New Roman" pitchFamily="18" charset="0"/>
                <a:cs typeface="Times New Roman" pitchFamily="18" charset="0"/>
              </a:rPr>
              <a:t>-Эдийн засгийн бүтцийн өөрчлөлт хийх  </a:t>
            </a:r>
            <a:endParaRPr lang="en-US" sz="2800" dirty="0" smtClean="0">
              <a:latin typeface="Times New Roman" pitchFamily="18" charset="0"/>
              <a:cs typeface="Times New Roman" pitchFamily="18" charset="0"/>
            </a:endParaRPr>
          </a:p>
          <a:p>
            <a:r>
              <a:rPr lang="mn-MN" sz="2800" dirty="0" smtClean="0">
                <a:latin typeface="Times New Roman" pitchFamily="18" charset="0"/>
                <a:cs typeface="Times New Roman" pitchFamily="18" charset="0"/>
              </a:rPr>
              <a:t>-Санхүү эдийн засгийн тогтвортой байдлыг хангах зэрэг юм.</a:t>
            </a:r>
            <a:endParaRPr lang="en-US" sz="2800" dirty="0" smtClean="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3138488"/>
            <a:ext cx="7772400" cy="1509712"/>
          </a:xfrm>
        </p:spPr>
        <p:txBody>
          <a:bodyPr>
            <a:noAutofit/>
          </a:bodyPr>
          <a:lstStyle/>
          <a:p>
            <a:pPr algn="ctr"/>
            <a:r>
              <a:rPr lang="mn-MN" sz="3200" dirty="0" smtClean="0">
                <a:latin typeface="Times New Roman" pitchFamily="18" charset="0"/>
                <a:cs typeface="Times New Roman" pitchFamily="18" charset="0"/>
              </a:rPr>
              <a:t>Монгол улсад өргөн хэрэглэгдэж буй валютууд буюу </a:t>
            </a:r>
            <a:r>
              <a:rPr lang="mn-MN" sz="3200" b="1" dirty="0" smtClean="0">
                <a:latin typeface="Times New Roman" pitchFamily="18" charset="0"/>
                <a:cs typeface="Times New Roman" pitchFamily="18" charset="0"/>
              </a:rPr>
              <a:t>АНУ, БНХАУ, ЕВРОПЫН Холбооны, ЯПОН</a:t>
            </a:r>
            <a:r>
              <a:rPr lang="mn-MN" sz="3200" dirty="0" smtClean="0">
                <a:latin typeface="Times New Roman" pitchFamily="18" charset="0"/>
                <a:cs typeface="Times New Roman" pitchFamily="18" charset="0"/>
              </a:rPr>
              <a:t>, </a:t>
            </a:r>
            <a:r>
              <a:rPr lang="mn-MN" sz="3200" b="1" dirty="0" smtClean="0">
                <a:latin typeface="Times New Roman" pitchFamily="18" charset="0"/>
                <a:cs typeface="Times New Roman" pitchFamily="18" charset="0"/>
              </a:rPr>
              <a:t>ОХУ</a:t>
            </a:r>
            <a:r>
              <a:rPr lang="mn-MN" sz="3200" dirty="0" smtClean="0">
                <a:latin typeface="Times New Roman" pitchFamily="18" charset="0"/>
                <a:cs typeface="Times New Roman" pitchFamily="18" charset="0"/>
              </a:rPr>
              <a:t>-зэрэг 5 орны валютын  </a:t>
            </a:r>
            <a:r>
              <a:rPr lang="mn-MN" sz="3200" b="1" dirty="0" smtClean="0">
                <a:latin typeface="Times New Roman" pitchFamily="18" charset="0"/>
                <a:cs typeface="Times New Roman" pitchFamily="18" charset="0"/>
              </a:rPr>
              <a:t>2008</a:t>
            </a:r>
            <a:r>
              <a:rPr lang="mn-MN" sz="3200" dirty="0" smtClean="0">
                <a:latin typeface="Times New Roman" pitchFamily="18" charset="0"/>
                <a:cs typeface="Times New Roman" pitchFamily="18" charset="0"/>
              </a:rPr>
              <a:t> аас </a:t>
            </a:r>
            <a:r>
              <a:rPr lang="mn-MN" sz="3200" b="1" dirty="0" smtClean="0">
                <a:latin typeface="Times New Roman" pitchFamily="18" charset="0"/>
                <a:cs typeface="Times New Roman" pitchFamily="18" charset="0"/>
              </a:rPr>
              <a:t>2012</a:t>
            </a:r>
            <a:r>
              <a:rPr lang="mn-MN" sz="3200" dirty="0" smtClean="0">
                <a:latin typeface="Times New Roman" pitchFamily="18" charset="0"/>
                <a:cs typeface="Times New Roman" pitchFamily="18" charset="0"/>
              </a:rPr>
              <a:t> оны жилийн дундаж ханшийн индекс буюу 5 жилийн дундаж үнэ ханш  </a:t>
            </a:r>
            <a:endParaRPr lang="en-US" sz="3200" dirty="0">
              <a:latin typeface="Times New Roman" pitchFamily="18" charset="0"/>
              <a:cs typeface="Times New Roman" pitchFamily="18" charset="0"/>
            </a:endParaRPr>
          </a:p>
        </p:txBody>
      </p:sp>
      <p:sp>
        <p:nvSpPr>
          <p:cNvPr id="6" name="Rectangle 5"/>
          <p:cNvSpPr/>
          <p:nvPr/>
        </p:nvSpPr>
        <p:spPr>
          <a:xfrm>
            <a:off x="228600" y="6248400"/>
            <a:ext cx="8915400" cy="461665"/>
          </a:xfrm>
          <a:prstGeom prst="rect">
            <a:avLst/>
          </a:prstGeom>
        </p:spPr>
        <p:txBody>
          <a:bodyPr wrap="square">
            <a:spAutoFit/>
          </a:bodyPr>
          <a:lstStyle/>
          <a:p>
            <a:r>
              <a:rPr lang="mn-MN" sz="2400" b="1" dirty="0" smtClean="0">
                <a:solidFill>
                  <a:prstClr val="black"/>
                </a:solidFill>
                <a:latin typeface="Times New Roman" pitchFamily="18" charset="0"/>
                <a:cs typeface="Times New Roman" pitchFamily="18" charset="0"/>
              </a:rPr>
              <a:t>Монголбанкны ханшаар </a:t>
            </a:r>
            <a:r>
              <a:rPr lang="en-US" sz="2400" b="1" dirty="0" smtClean="0">
                <a:solidFill>
                  <a:prstClr val="black"/>
                </a:solidFill>
                <a:latin typeface="Times New Roman" pitchFamily="18" charset="0"/>
                <a:cs typeface="Times New Roman" pitchFamily="18" charset="0"/>
              </a:rPr>
              <a:t>2008-</a:t>
            </a:r>
            <a:r>
              <a:rPr lang="mn-MN" sz="2400" b="1" dirty="0" smtClean="0">
                <a:solidFill>
                  <a:prstClr val="black"/>
                </a:solidFill>
                <a:latin typeface="Times New Roman" pitchFamily="18" charset="0"/>
                <a:cs typeface="Times New Roman" pitchFamily="18" charset="0"/>
              </a:rPr>
              <a:t>1-1 </a:t>
            </a:r>
            <a:r>
              <a:rPr lang="mn-MN" sz="2400" dirty="0" smtClean="0">
                <a:solidFill>
                  <a:prstClr val="black"/>
                </a:solidFill>
                <a:latin typeface="Times New Roman" pitchFamily="18" charset="0"/>
                <a:cs typeface="Times New Roman" pitchFamily="18" charset="0"/>
              </a:rPr>
              <a:t>ээс </a:t>
            </a:r>
            <a:r>
              <a:rPr lang="en-US" sz="2400" dirty="0" smtClean="0">
                <a:solidFill>
                  <a:prstClr val="black"/>
                </a:solidFill>
                <a:latin typeface="Times New Roman" pitchFamily="18" charset="0"/>
                <a:cs typeface="Times New Roman" pitchFamily="18" charset="0"/>
              </a:rPr>
              <a:t> </a:t>
            </a:r>
            <a:r>
              <a:rPr lang="en-US" sz="2400" b="1" dirty="0" smtClean="0">
                <a:solidFill>
                  <a:prstClr val="black"/>
                </a:solidFill>
                <a:latin typeface="Times New Roman" pitchFamily="18" charset="0"/>
                <a:cs typeface="Times New Roman" pitchFamily="18" charset="0"/>
              </a:rPr>
              <a:t>2012-</a:t>
            </a:r>
            <a:r>
              <a:rPr lang="mn-MN" sz="2400" b="1" dirty="0" smtClean="0">
                <a:solidFill>
                  <a:prstClr val="black"/>
                </a:solidFill>
                <a:latin typeface="Times New Roman" pitchFamily="18" charset="0"/>
                <a:cs typeface="Times New Roman" pitchFamily="18" charset="0"/>
              </a:rPr>
              <a:t>9-30 </a:t>
            </a:r>
            <a:r>
              <a:rPr lang="mn-MN" sz="2400" dirty="0" smtClean="0">
                <a:solidFill>
                  <a:prstClr val="black"/>
                </a:solidFill>
                <a:latin typeface="Times New Roman" pitchFamily="18" charset="0"/>
                <a:cs typeface="Times New Roman" pitchFamily="18" charset="0"/>
              </a:rPr>
              <a:t>ний байдлаар </a:t>
            </a:r>
            <a:endParaRPr lang="en-US" dirty="0"/>
          </a:p>
        </p:txBody>
      </p:sp>
      <p:sp>
        <p:nvSpPr>
          <p:cNvPr id="7" name="Rectangle 6"/>
          <p:cNvSpPr/>
          <p:nvPr/>
        </p:nvSpPr>
        <p:spPr>
          <a:xfrm>
            <a:off x="152400" y="152400"/>
            <a:ext cx="530915" cy="646331"/>
          </a:xfrm>
          <a:prstGeom prst="rect">
            <a:avLst/>
          </a:prstGeom>
        </p:spPr>
        <p:txBody>
          <a:bodyPr wrap="none">
            <a:spAutoFit/>
          </a:bodyPr>
          <a:lstStyle/>
          <a:p>
            <a:r>
              <a:rPr lang="mn-MN" sz="3600" b="1" dirty="0" smtClean="0">
                <a:solidFill>
                  <a:prstClr val="black">
                    <a:lumMod val="95000"/>
                    <a:lumOff val="5000"/>
                  </a:prstClr>
                </a:solidFill>
                <a:latin typeface="Times New Roman" pitchFamily="18" charset="0"/>
                <a:ea typeface="+mj-ea"/>
                <a:cs typeface="Times New Roman" pitchFamily="18" charset="0"/>
              </a:rPr>
              <a:t>7.</a:t>
            </a:r>
            <a:endParaRPr lang="en-US" dirty="0"/>
          </a:p>
        </p:txBody>
      </p:sp>
      <p:pic>
        <p:nvPicPr>
          <p:cNvPr id="5" name="Picture 4" descr="background.png"/>
          <p:cNvPicPr>
            <a:picLocks noGrp="1" noChangeAspect="1"/>
          </p:cNvPicPr>
          <p:nvPr isPhoto="1"/>
        </p:nvPicPr>
        <p:blipFill>
          <a:blip r:embed="rId2" cstate="print">
            <a:lum/>
          </a:blip>
          <a:stretch>
            <a:fillRect/>
          </a:stretch>
        </p:blipFill>
        <p:spPr>
          <a:xfrm>
            <a:off x="902208" y="207264"/>
            <a:ext cx="7680960" cy="2487168"/>
          </a:xfrm>
          <a:prstGeom prst="rect">
            <a:avLst/>
          </a:prstGeom>
          <a:noFill/>
          <a:ln>
            <a:noFill/>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7010400" y="3352800"/>
          <a:ext cx="609600" cy="190500"/>
        </p:xfrm>
        <a:graphic>
          <a:graphicData uri="http://schemas.openxmlformats.org/drawingml/2006/table">
            <a:tbl>
              <a:tblPr/>
              <a:tblGrid>
                <a:gridCol w="609600"/>
              </a:tblGrid>
              <a:tr h="190500">
                <a:tc>
                  <a:txBody>
                    <a:bodyPr/>
                    <a:lstStyle/>
                    <a:p>
                      <a:pPr algn="l" fontAlgn="b"/>
                      <a:endParaRPr lang="en-US" sz="1100" b="0" i="0" u="none" strike="noStrike" dirty="0">
                        <a:solidFill>
                          <a:srgbClr val="000000"/>
                        </a:solidFill>
                        <a:latin typeface="Calibri"/>
                      </a:endParaRPr>
                    </a:p>
                  </a:txBody>
                  <a:tcPr marL="0" marR="0" marT="0" marB="0" anchor="b">
                    <a:lnL>
                      <a:noFill/>
                    </a:lnL>
                    <a:lnR>
                      <a:noFill/>
                    </a:lnR>
                    <a:lnT>
                      <a:noFill/>
                    </a:lnT>
                    <a:lnB>
                      <a:noFill/>
                    </a:lnB>
                  </a:tcPr>
                </a:tc>
              </a:tr>
            </a:tbl>
          </a:graphicData>
        </a:graphic>
      </p:graphicFrame>
      <p:graphicFrame>
        <p:nvGraphicFramePr>
          <p:cNvPr id="4" name="Chart 3"/>
          <p:cNvGraphicFramePr/>
          <p:nvPr/>
        </p:nvGraphicFramePr>
        <p:xfrm>
          <a:off x="228600" y="1066800"/>
          <a:ext cx="9982200" cy="5257800"/>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a:spLocks noGrp="1"/>
          </p:cNvSpPr>
          <p:nvPr>
            <p:ph type="title"/>
          </p:nvPr>
        </p:nvSpPr>
        <p:spPr>
          <a:xfrm>
            <a:off x="304800" y="762000"/>
            <a:ext cx="8458200" cy="457200"/>
          </a:xfrm>
        </p:spPr>
        <p:txBody>
          <a:bodyPr>
            <a:noAutofit/>
          </a:bodyPr>
          <a:lstStyle/>
          <a:p>
            <a:pPr algn="ctr"/>
            <a:r>
              <a:rPr lang="mn-MN" sz="2800" b="1" dirty="0" smtClean="0">
                <a:solidFill>
                  <a:schemeClr val="tx1">
                    <a:lumMod val="95000"/>
                    <a:lumOff val="5000"/>
                  </a:schemeClr>
                </a:solidFill>
                <a:latin typeface="Times New Roman" pitchFamily="18" charset="0"/>
                <a:cs typeface="Times New Roman" pitchFamily="18" charset="0"/>
              </a:rPr>
              <a:t>2008-2012 оны АНУ Долларын ханшийн индекс</a:t>
            </a:r>
            <a:endParaRPr lang="en-US" sz="2800" b="1" dirty="0">
              <a:solidFill>
                <a:schemeClr val="tx1">
                  <a:lumMod val="95000"/>
                  <a:lumOff val="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838200"/>
            <a:ext cx="7772400" cy="1371600"/>
          </a:xfrm>
        </p:spPr>
        <p:txBody>
          <a:bodyPr>
            <a:noAutofit/>
          </a:bodyPr>
          <a:lstStyle/>
          <a:p>
            <a:pPr algn="ctr"/>
            <a:r>
              <a:rPr lang="mn-MN" sz="2800" dirty="0" smtClean="0">
                <a:latin typeface="Times New Roman" pitchFamily="18" charset="0"/>
                <a:cs typeface="Times New Roman" pitchFamily="18" charset="0"/>
              </a:rPr>
              <a:t>Манай улсад хэрэглэгдэж буй дээрх валютуудын 5 жилийн дундаж үнэ ханшийн индекс </a:t>
            </a:r>
            <a:r>
              <a:rPr lang="mn-MN" sz="2800" b="1" dirty="0" smtClean="0">
                <a:latin typeface="Times New Roman" pitchFamily="18" charset="0"/>
                <a:cs typeface="Times New Roman" pitchFamily="18" charset="0"/>
              </a:rPr>
              <a:t>2008</a:t>
            </a:r>
            <a:r>
              <a:rPr lang="mn-MN" sz="2800" dirty="0" smtClean="0">
                <a:latin typeface="Times New Roman" pitchFamily="18" charset="0"/>
                <a:cs typeface="Times New Roman" pitchFamily="18" charset="0"/>
              </a:rPr>
              <a:t>-</a:t>
            </a:r>
            <a:r>
              <a:rPr lang="mn-MN" sz="2800" b="1" dirty="0" smtClean="0">
                <a:latin typeface="Times New Roman" pitchFamily="18" charset="0"/>
                <a:cs typeface="Times New Roman" pitchFamily="18" charset="0"/>
              </a:rPr>
              <a:t>2012 </a:t>
            </a:r>
            <a:r>
              <a:rPr lang="mn-MN" sz="2800" dirty="0" smtClean="0">
                <a:latin typeface="Times New Roman" pitchFamily="18" charset="0"/>
                <a:cs typeface="Times New Roman" pitchFamily="18" charset="0"/>
              </a:rPr>
              <a:t>оны </a:t>
            </a:r>
            <a:r>
              <a:rPr lang="mn-MN" sz="2800" b="1" dirty="0" smtClean="0">
                <a:latin typeface="Times New Roman" pitchFamily="18" charset="0"/>
                <a:cs typeface="Times New Roman" pitchFamily="18" charset="0"/>
              </a:rPr>
              <a:t>10</a:t>
            </a:r>
            <a:r>
              <a:rPr lang="mn-MN" sz="2800" dirty="0" smtClean="0">
                <a:latin typeface="Times New Roman" pitchFamily="18" charset="0"/>
                <a:cs typeface="Times New Roman" pitchFamily="18" charset="0"/>
              </a:rPr>
              <a:t> сар хүртэл буюу </a:t>
            </a:r>
            <a:r>
              <a:rPr lang="mn-MN" sz="2800" b="1" dirty="0" smtClean="0">
                <a:latin typeface="Times New Roman" pitchFamily="18" charset="0"/>
                <a:cs typeface="Times New Roman" pitchFamily="18" charset="0"/>
              </a:rPr>
              <a:t>57</a:t>
            </a:r>
            <a:r>
              <a:rPr lang="mn-MN" sz="2800" dirty="0" smtClean="0">
                <a:latin typeface="Times New Roman" pitchFamily="18" charset="0"/>
                <a:cs typeface="Times New Roman" pitchFamily="18" charset="0"/>
              </a:rPr>
              <a:t> сарын ханшийн дундаж үзүүлэлт төгрөгтэй харьцах:</a:t>
            </a:r>
            <a:endParaRPr lang="en-US" sz="2800" dirty="0">
              <a:latin typeface="Times New Roman" pitchFamily="18" charset="0"/>
              <a:cs typeface="Times New Roman" pitchFamily="18" charset="0"/>
            </a:endParaRPr>
          </a:p>
        </p:txBody>
      </p:sp>
      <p:sp>
        <p:nvSpPr>
          <p:cNvPr id="4" name="Title 1"/>
          <p:cNvSpPr>
            <a:spLocks noGrp="1"/>
          </p:cNvSpPr>
          <p:nvPr>
            <p:ph type="title"/>
          </p:nvPr>
        </p:nvSpPr>
        <p:spPr>
          <a:xfrm>
            <a:off x="268224" y="2170176"/>
            <a:ext cx="8875776" cy="1231392"/>
          </a:xfrm>
        </p:spPr>
        <p:txBody>
          <a:bodyPr/>
          <a:lstStyle/>
          <a:p>
            <a:r>
              <a:rPr lang="mn-MN" sz="4800" dirty="0" smtClean="0">
                <a:latin typeface="Times New Roman" pitchFamily="18" charset="0"/>
                <a:cs typeface="Times New Roman" pitchFamily="18" charset="0"/>
              </a:rPr>
              <a:t>1.Ану-ын</a:t>
            </a:r>
            <a:r>
              <a:rPr lang="mn-MN" sz="4800" dirty="0" smtClean="0"/>
              <a:t> </a:t>
            </a:r>
            <a:r>
              <a:rPr lang="mn-MN" sz="4400" dirty="0" smtClean="0"/>
              <a:t>ДоллаР</a:t>
            </a:r>
            <a:r>
              <a:rPr lang="en-US" sz="4800" dirty="0" smtClean="0">
                <a:solidFill>
                  <a:schemeClr val="tx1"/>
                </a:solidFill>
              </a:rPr>
              <a:t>/1350MNT/</a:t>
            </a:r>
            <a:endParaRPr lang="en-US" sz="4800" dirty="0">
              <a:solidFill>
                <a:schemeClr val="tx1"/>
              </a:solidFill>
            </a:endParaRPr>
          </a:p>
        </p:txBody>
      </p:sp>
      <p:sp>
        <p:nvSpPr>
          <p:cNvPr id="5" name="Title 1"/>
          <p:cNvSpPr txBox="1">
            <a:spLocks/>
          </p:cNvSpPr>
          <p:nvPr/>
        </p:nvSpPr>
        <p:spPr>
          <a:xfrm rot="10800000" flipV="1">
            <a:off x="457200" y="3011425"/>
            <a:ext cx="8305800" cy="792479"/>
          </a:xfrm>
          <a:prstGeom prst="rect">
            <a:avLst/>
          </a:prstGeom>
          <a:ln>
            <a:noFill/>
          </a:ln>
        </p:spPr>
        <p:txBody>
          <a:bodyPr vert="horz" lIns="0" tIns="0" rIns="0" bIns="0" anchor="b">
            <a:noAutofit/>
            <a:scene3d>
              <a:camera prst="orthographicFront"/>
              <a:lightRig rig="freezing" dir="t">
                <a:rot lat="0" lon="0" rev="5640000"/>
              </a:lightRig>
            </a:scene3d>
            <a:sp3d prstMaterial="flat">
              <a:bevelT w="38100" h="381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mn-MN" sz="4400" b="1" i="0" u="none" strike="noStrike" kern="1200" cap="none" spc="0" normalizeH="0" baseline="0" noProof="0" dirty="0" smtClean="0">
                <a:ln w="635">
                  <a:noFill/>
                </a:ln>
                <a:solidFill>
                  <a:schemeClr val="accent4">
                    <a:tint val="90000"/>
                    <a:satMod val="125000"/>
                  </a:schemeClr>
                </a:solidFill>
                <a:effectLst>
                  <a:outerShdw blurRad="38100" dist="25400" dir="5400000" algn="tl" rotWithShape="0">
                    <a:srgbClr val="000000">
                      <a:alpha val="43000"/>
                    </a:srgbClr>
                  </a:outerShdw>
                </a:effectLst>
                <a:uLnTx/>
                <a:uFillTx/>
                <a:latin typeface="Times New Roman" pitchFamily="18" charset="0"/>
                <a:ea typeface="+mj-ea"/>
                <a:cs typeface="Times New Roman" pitchFamily="18" charset="0"/>
              </a:rPr>
              <a:t>2.БНХАУ</a:t>
            </a:r>
            <a:r>
              <a:rPr lang="mn-MN" sz="4400" b="1" dirty="0" smtClean="0">
                <a:ln w="635">
                  <a:noFill/>
                </a:ln>
                <a:solidFill>
                  <a:schemeClr val="accent4">
                    <a:tint val="90000"/>
                    <a:satMod val="125000"/>
                  </a:schemeClr>
                </a:solidFill>
                <a:effectLst>
                  <a:outerShdw blurRad="38100" dist="25400" dir="5400000" algn="tl" rotWithShape="0">
                    <a:srgbClr val="000000">
                      <a:alpha val="43000"/>
                    </a:srgbClr>
                  </a:outerShdw>
                </a:effectLst>
                <a:latin typeface="Times New Roman" pitchFamily="18" charset="0"/>
                <a:ea typeface="+mj-ea"/>
                <a:cs typeface="Times New Roman" pitchFamily="18" charset="0"/>
              </a:rPr>
              <a:t>-ын</a:t>
            </a:r>
            <a:r>
              <a:rPr lang="mn-MN" sz="4400" b="1" dirty="0" smtClean="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rPr>
              <a:t> Юань</a:t>
            </a:r>
            <a:r>
              <a:rPr lang="en-US" sz="4400" b="1" dirty="0" smtClean="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rPr>
              <a:t>    </a:t>
            </a:r>
            <a:r>
              <a:rPr lang="en-US" sz="4400" b="1" dirty="0" smtClean="0">
                <a:ln w="635">
                  <a:noFill/>
                </a:ln>
                <a:effectLst>
                  <a:outerShdw blurRad="38100" dist="25400" dir="5400000" algn="tl" rotWithShape="0">
                    <a:srgbClr val="000000">
                      <a:alpha val="43000"/>
                    </a:srgbClr>
                  </a:outerShdw>
                </a:effectLst>
                <a:latin typeface="+mj-lt"/>
                <a:ea typeface="+mj-ea"/>
                <a:cs typeface="+mj-cs"/>
              </a:rPr>
              <a:t>/199MNT/</a:t>
            </a:r>
            <a:r>
              <a:rPr lang="mn-MN" sz="4400" b="1" dirty="0" smtClean="0">
                <a:ln w="635">
                  <a:noFill/>
                </a:ln>
                <a:effectLst>
                  <a:outerShdw blurRad="38100" dist="25400" dir="5400000" algn="tl" rotWithShape="0">
                    <a:srgbClr val="000000">
                      <a:alpha val="43000"/>
                    </a:srgbClr>
                  </a:outerShdw>
                </a:effectLst>
                <a:latin typeface="+mj-lt"/>
                <a:ea typeface="+mj-ea"/>
                <a:cs typeface="+mj-cs"/>
              </a:rPr>
              <a:t> </a:t>
            </a:r>
            <a:endParaRPr kumimoji="0" lang="en-US" sz="4400" b="1" i="0" u="none" strike="noStrike" kern="1200" cap="none" spc="0" normalizeH="0" baseline="0" noProof="0" dirty="0">
              <a:ln w="635">
                <a:noFill/>
              </a:ln>
              <a:effectLst>
                <a:outerShdw blurRad="38100" dist="25400" dir="5400000" algn="tl" rotWithShape="0">
                  <a:srgbClr val="000000">
                    <a:alpha val="43000"/>
                  </a:srgbClr>
                </a:outerShdw>
              </a:effectLst>
              <a:uLnTx/>
              <a:uFillTx/>
              <a:latin typeface="+mj-lt"/>
              <a:ea typeface="+mj-ea"/>
              <a:cs typeface="+mj-cs"/>
            </a:endParaRPr>
          </a:p>
        </p:txBody>
      </p:sp>
      <p:sp>
        <p:nvSpPr>
          <p:cNvPr id="6" name="Title 1"/>
          <p:cNvSpPr txBox="1">
            <a:spLocks/>
          </p:cNvSpPr>
          <p:nvPr/>
        </p:nvSpPr>
        <p:spPr>
          <a:xfrm>
            <a:off x="548640" y="4230623"/>
            <a:ext cx="8141208" cy="97535"/>
          </a:xfrm>
          <a:prstGeom prst="rect">
            <a:avLst/>
          </a:prstGeom>
          <a:ln>
            <a:noFill/>
          </a:ln>
        </p:spPr>
        <p:txBody>
          <a:bodyPr vert="horz" lIns="0" tIns="0" rIns="0" bIns="0" anchor="b">
            <a:noAutofit/>
            <a:scene3d>
              <a:camera prst="orthographicFront"/>
              <a:lightRig rig="freezing" dir="t">
                <a:rot lat="0" lon="0" rev="5640000"/>
              </a:lightRig>
            </a:scene3d>
            <a:sp3d prstMaterial="flat">
              <a:bevelT w="38100" h="381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mn-MN" sz="4400" b="1" i="0" u="none" strike="noStrike" kern="1200" cap="none" spc="0" normalizeH="0" baseline="0" noProof="0" dirty="0" smtClean="0">
                <a:ln w="635">
                  <a:noFill/>
                </a:ln>
                <a:solidFill>
                  <a:schemeClr val="accent4">
                    <a:tint val="90000"/>
                    <a:satMod val="125000"/>
                  </a:schemeClr>
                </a:solidFill>
                <a:effectLst>
                  <a:outerShdw blurRad="38100" dist="25400" dir="5400000" algn="tl" rotWithShape="0">
                    <a:srgbClr val="000000">
                      <a:alpha val="43000"/>
                    </a:srgbClr>
                  </a:outerShdw>
                </a:effectLst>
                <a:uLnTx/>
                <a:uFillTx/>
                <a:latin typeface="Times New Roman" pitchFamily="18" charset="0"/>
                <a:ea typeface="+mj-ea"/>
                <a:cs typeface="Times New Roman" pitchFamily="18" charset="0"/>
              </a:rPr>
              <a:t>3.Евро</a:t>
            </a:r>
            <a:r>
              <a:rPr kumimoji="0" lang="en-US" sz="4400" b="1" i="0" u="none" strike="noStrike" kern="1200" cap="none" spc="0" normalizeH="0" baseline="0" noProof="0" dirty="0" smtClean="0">
                <a:ln w="635">
                  <a:noFill/>
                </a:ln>
                <a:solidFill>
                  <a:schemeClr val="accent4">
                    <a:tint val="90000"/>
                    <a:satMod val="125000"/>
                  </a:schemeClr>
                </a:solidFill>
                <a:effectLst>
                  <a:outerShdw blurRad="38100" dist="25400" dir="5400000" algn="tl" rotWithShape="0">
                    <a:srgbClr val="000000">
                      <a:alpha val="43000"/>
                    </a:srgbClr>
                  </a:outerShdw>
                </a:effectLst>
                <a:uLnTx/>
                <a:uFillTx/>
                <a:latin typeface="Times New Roman" pitchFamily="18" charset="0"/>
                <a:ea typeface="+mj-ea"/>
                <a:cs typeface="Times New Roman" pitchFamily="18" charset="0"/>
              </a:rPr>
              <a:t>                          </a:t>
            </a:r>
            <a:r>
              <a:rPr kumimoji="0" lang="en-US" sz="4400" b="1" i="0" u="none" strike="noStrike" kern="1200" cap="none" spc="0" normalizeH="0" baseline="0" noProof="0" dirty="0" smtClean="0">
                <a:ln w="635">
                  <a:noFill/>
                </a:ln>
                <a:effectLst>
                  <a:outerShdw blurRad="38100" dist="25400" dir="5400000" algn="tl" rotWithShape="0">
                    <a:srgbClr val="000000">
                      <a:alpha val="43000"/>
                    </a:srgbClr>
                  </a:outerShdw>
                </a:effectLst>
                <a:uLnTx/>
                <a:uFillTx/>
                <a:latin typeface="Times New Roman" pitchFamily="18" charset="0"/>
                <a:ea typeface="+mj-ea"/>
                <a:cs typeface="Times New Roman" pitchFamily="18" charset="0"/>
              </a:rPr>
              <a:t>/1812MNT/</a:t>
            </a:r>
            <a:r>
              <a:rPr kumimoji="0" lang="mn-MN" sz="4400" b="1" i="0" u="none" strike="noStrike" kern="1200" cap="none" spc="0" normalizeH="0" noProof="0" dirty="0" smtClean="0">
                <a:ln w="635">
                  <a:noFill/>
                </a:ln>
                <a:effectLst>
                  <a:outerShdw blurRad="38100" dist="25400" dir="5400000" algn="tl" rotWithShape="0">
                    <a:srgbClr val="000000">
                      <a:alpha val="43000"/>
                    </a:srgbClr>
                  </a:outerShdw>
                </a:effectLst>
                <a:uLnTx/>
                <a:uFillTx/>
                <a:latin typeface="+mj-lt"/>
                <a:ea typeface="+mj-ea"/>
                <a:cs typeface="+mj-cs"/>
              </a:rPr>
              <a:t> </a:t>
            </a:r>
            <a:endParaRPr kumimoji="0" lang="en-US" sz="4400" b="1" i="0" u="none" strike="noStrike" kern="1200" cap="none" spc="0" normalizeH="0" baseline="0" noProof="0" dirty="0">
              <a:ln w="635">
                <a:noFill/>
              </a:ln>
              <a:effectLst>
                <a:outerShdw blurRad="38100" dist="25400" dir="5400000" algn="tl" rotWithShape="0">
                  <a:srgbClr val="000000">
                    <a:alpha val="43000"/>
                  </a:srgbClr>
                </a:outerShdw>
              </a:effectLst>
              <a:uLnTx/>
              <a:uFillTx/>
              <a:latin typeface="+mj-lt"/>
              <a:ea typeface="+mj-ea"/>
              <a:cs typeface="+mj-cs"/>
            </a:endParaRPr>
          </a:p>
        </p:txBody>
      </p:sp>
      <p:sp>
        <p:nvSpPr>
          <p:cNvPr id="7" name="Title 1"/>
          <p:cNvSpPr txBox="1">
            <a:spLocks/>
          </p:cNvSpPr>
          <p:nvPr/>
        </p:nvSpPr>
        <p:spPr>
          <a:xfrm>
            <a:off x="457200" y="4800600"/>
            <a:ext cx="8305800" cy="838200"/>
          </a:xfrm>
          <a:prstGeom prst="rect">
            <a:avLst/>
          </a:prstGeom>
          <a:ln>
            <a:noFill/>
          </a:ln>
        </p:spPr>
        <p:txBody>
          <a:bodyPr vert="horz" lIns="0" tIns="0" rIns="0" bIns="0" anchor="b">
            <a:noAutofit/>
            <a:scene3d>
              <a:camera prst="orthographicFront"/>
              <a:lightRig rig="freezing" dir="t">
                <a:rot lat="0" lon="0" rev="5640000"/>
              </a:lightRig>
            </a:scene3d>
            <a:sp3d prstMaterial="flat">
              <a:bevelT w="38100" h="381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mn-MN" sz="4400" b="1" dirty="0" smtClean="0">
                <a:ln w="635">
                  <a:noFill/>
                </a:ln>
                <a:solidFill>
                  <a:schemeClr val="accent4">
                    <a:tint val="90000"/>
                    <a:satMod val="125000"/>
                  </a:schemeClr>
                </a:solidFill>
                <a:effectLst>
                  <a:outerShdw blurRad="38100" dist="25400" dir="5400000" algn="tl" rotWithShape="0">
                    <a:srgbClr val="000000">
                      <a:alpha val="43000"/>
                    </a:srgbClr>
                  </a:outerShdw>
                </a:effectLst>
                <a:latin typeface="Times New Roman" pitchFamily="18" charset="0"/>
                <a:ea typeface="+mj-ea"/>
                <a:cs typeface="Times New Roman" pitchFamily="18" charset="0"/>
              </a:rPr>
              <a:t>4.Японы</a:t>
            </a:r>
            <a:r>
              <a:rPr lang="mn-MN" sz="4400" b="1" dirty="0" smtClean="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rPr>
              <a:t> Иен</a:t>
            </a:r>
            <a:r>
              <a:rPr lang="en-US" sz="4400" b="1" dirty="0" smtClean="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rPr>
              <a:t>                </a:t>
            </a:r>
            <a:r>
              <a:rPr lang="en-US" sz="4400" b="1" dirty="0" smtClean="0">
                <a:ln w="635">
                  <a:noFill/>
                </a:ln>
                <a:effectLst>
                  <a:outerShdw blurRad="38100" dist="25400" dir="5400000" algn="tl" rotWithShape="0">
                    <a:srgbClr val="000000">
                      <a:alpha val="43000"/>
                    </a:srgbClr>
                  </a:outerShdw>
                </a:effectLst>
                <a:latin typeface="+mj-lt"/>
                <a:ea typeface="+mj-ea"/>
                <a:cs typeface="+mj-cs"/>
              </a:rPr>
              <a:t>/15.5MNT/</a:t>
            </a:r>
            <a:endParaRPr kumimoji="0" lang="en-US" sz="4400" b="1" i="0" u="none" strike="noStrike" kern="1200" cap="none" spc="0" normalizeH="0" baseline="0" noProof="0" dirty="0">
              <a:ln w="635">
                <a:noFill/>
              </a:ln>
              <a:effectLst>
                <a:outerShdw blurRad="38100" dist="25400" dir="5400000" algn="tl" rotWithShape="0">
                  <a:srgbClr val="000000">
                    <a:alpha val="43000"/>
                  </a:srgbClr>
                </a:outerShdw>
              </a:effectLst>
              <a:uLnTx/>
              <a:uFillTx/>
              <a:latin typeface="+mj-lt"/>
              <a:ea typeface="+mj-ea"/>
              <a:cs typeface="+mj-cs"/>
            </a:endParaRPr>
          </a:p>
        </p:txBody>
      </p:sp>
      <p:sp>
        <p:nvSpPr>
          <p:cNvPr id="8" name="Title 1"/>
          <p:cNvSpPr txBox="1">
            <a:spLocks/>
          </p:cNvSpPr>
          <p:nvPr/>
        </p:nvSpPr>
        <p:spPr>
          <a:xfrm>
            <a:off x="457200" y="5562600"/>
            <a:ext cx="8305800" cy="838200"/>
          </a:xfrm>
          <a:prstGeom prst="rect">
            <a:avLst/>
          </a:prstGeom>
          <a:ln>
            <a:noFill/>
          </a:ln>
        </p:spPr>
        <p:txBody>
          <a:bodyPr vert="horz" lIns="0" tIns="0" rIns="0" bIns="0" anchor="b">
            <a:noAutofit/>
            <a:scene3d>
              <a:camera prst="orthographicFront"/>
              <a:lightRig rig="freezing" dir="t">
                <a:rot lat="0" lon="0" rev="5640000"/>
              </a:lightRig>
            </a:scene3d>
            <a:sp3d prstMaterial="flat">
              <a:bevelT w="38100" h="381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mn-MN" sz="4400" b="1" noProof="0" dirty="0" smtClean="0">
                <a:ln w="635">
                  <a:noFill/>
                </a:ln>
                <a:solidFill>
                  <a:schemeClr val="accent4">
                    <a:tint val="90000"/>
                    <a:satMod val="125000"/>
                  </a:schemeClr>
                </a:solidFill>
                <a:effectLst>
                  <a:outerShdw blurRad="38100" dist="25400" dir="5400000" algn="tl" rotWithShape="0">
                    <a:srgbClr val="000000">
                      <a:alpha val="43000"/>
                    </a:srgbClr>
                  </a:outerShdw>
                </a:effectLst>
                <a:latin typeface="Times New Roman" pitchFamily="18" charset="0"/>
                <a:ea typeface="+mj-ea"/>
                <a:cs typeface="Times New Roman" pitchFamily="18" charset="0"/>
              </a:rPr>
              <a:t>5.ОХУ-ын Рубль</a:t>
            </a:r>
            <a:r>
              <a:rPr lang="en-US" sz="4400" b="1" noProof="0" dirty="0" smtClean="0">
                <a:ln w="635">
                  <a:noFill/>
                </a:ln>
                <a:solidFill>
                  <a:schemeClr val="accent4">
                    <a:tint val="90000"/>
                    <a:satMod val="125000"/>
                  </a:schemeClr>
                </a:solidFill>
                <a:effectLst>
                  <a:outerShdw blurRad="38100" dist="25400" dir="5400000" algn="tl" rotWithShape="0">
                    <a:srgbClr val="000000">
                      <a:alpha val="43000"/>
                    </a:srgbClr>
                  </a:outerShdw>
                </a:effectLst>
                <a:latin typeface="Times New Roman" pitchFamily="18" charset="0"/>
                <a:ea typeface="+mj-ea"/>
                <a:cs typeface="Times New Roman" pitchFamily="18" charset="0"/>
              </a:rPr>
              <a:t>        </a:t>
            </a:r>
            <a:r>
              <a:rPr lang="en-US" sz="4400" b="1" noProof="0" dirty="0" smtClean="0">
                <a:ln w="635">
                  <a:noFill/>
                </a:ln>
                <a:effectLst>
                  <a:outerShdw blurRad="38100" dist="25400" dir="5400000" algn="tl" rotWithShape="0">
                    <a:srgbClr val="000000">
                      <a:alpha val="43000"/>
                    </a:srgbClr>
                  </a:outerShdw>
                </a:effectLst>
                <a:latin typeface="Times New Roman" pitchFamily="18" charset="0"/>
                <a:ea typeface="+mj-ea"/>
                <a:cs typeface="Times New Roman" pitchFamily="18" charset="0"/>
              </a:rPr>
              <a:t>/42.7MNT/</a:t>
            </a:r>
            <a:r>
              <a:rPr lang="mn-MN" sz="4400" b="1" noProof="0" dirty="0" smtClean="0">
                <a:ln w="635">
                  <a:noFill/>
                </a:ln>
                <a:effectLst>
                  <a:outerShdw blurRad="38100" dist="25400" dir="5400000" algn="tl" rotWithShape="0">
                    <a:srgbClr val="000000">
                      <a:alpha val="43000"/>
                    </a:srgbClr>
                  </a:outerShdw>
                </a:effectLst>
                <a:latin typeface="Times New Roman" pitchFamily="18" charset="0"/>
                <a:ea typeface="+mj-ea"/>
                <a:cs typeface="Times New Roman" pitchFamily="18" charset="0"/>
              </a:rPr>
              <a:t> </a:t>
            </a:r>
            <a:r>
              <a:rPr kumimoji="0" lang="mn-MN" sz="4400" b="1" i="0" u="none" strike="noStrike" kern="1200" cap="none" spc="0" normalizeH="0" noProof="0" dirty="0" smtClean="0">
                <a:ln w="635">
                  <a:noFill/>
                </a:ln>
                <a:effectLst>
                  <a:outerShdw blurRad="38100" dist="25400" dir="5400000" algn="tl" rotWithShape="0">
                    <a:srgbClr val="000000">
                      <a:alpha val="43000"/>
                    </a:srgbClr>
                  </a:outerShdw>
                </a:effectLst>
                <a:uLnTx/>
                <a:uFillTx/>
                <a:latin typeface="Times New Roman" pitchFamily="18" charset="0"/>
                <a:ea typeface="+mj-ea"/>
                <a:cs typeface="Times New Roman" pitchFamily="18" charset="0"/>
              </a:rPr>
              <a:t> </a:t>
            </a:r>
            <a:endParaRPr kumimoji="0" lang="en-US" sz="4400" b="1" i="0" u="none" strike="noStrike" kern="1200" cap="none" spc="0" normalizeH="0" baseline="0" noProof="0" dirty="0">
              <a:ln w="635">
                <a:noFill/>
              </a:ln>
              <a:effectLst>
                <a:outerShdw blurRad="38100" dist="25400" dir="5400000" algn="tl" rotWithShape="0">
                  <a:srgbClr val="000000">
                    <a:alpha val="43000"/>
                  </a:srgbClr>
                </a:outerShdw>
              </a:effectLst>
              <a:uLnTx/>
              <a:uFillTx/>
              <a:latin typeface="Times New Roman" pitchFamily="18" charset="0"/>
              <a:ea typeface="+mj-ea"/>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1520" y="1584960"/>
            <a:ext cx="8183880" cy="2677656"/>
          </a:xfrm>
          <a:prstGeom prst="rect">
            <a:avLst/>
          </a:prstGeom>
        </p:spPr>
        <p:txBody>
          <a:bodyPr wrap="square">
            <a:spAutoFit/>
          </a:bodyPr>
          <a:lstStyle/>
          <a:p>
            <a:r>
              <a:rPr lang="mn-MN" sz="2800" dirty="0" smtClean="0">
                <a:latin typeface="Times New Roman" pitchFamily="18" charset="0"/>
                <a:cs typeface="Times New Roman" pitchFamily="18" charset="0"/>
              </a:rPr>
              <a:t>• Эдийн засгийн эерэг хүлээлт</a:t>
            </a:r>
          </a:p>
          <a:p>
            <a:r>
              <a:rPr lang="mn-MN" sz="2800" dirty="0" smtClean="0">
                <a:latin typeface="Times New Roman" pitchFamily="18" charset="0"/>
                <a:cs typeface="Times New Roman" pitchFamily="18" charset="0"/>
              </a:rPr>
              <a:t>• Бизнесийн мөчлөг</a:t>
            </a:r>
          </a:p>
          <a:p>
            <a:r>
              <a:rPr lang="mn-MN" sz="2800" dirty="0" smtClean="0">
                <a:latin typeface="Times New Roman" pitchFamily="18" charset="0"/>
                <a:cs typeface="Times New Roman" pitchFamily="18" charset="0"/>
              </a:rPr>
              <a:t>• Эрдэс баялгийн салбар</a:t>
            </a:r>
          </a:p>
          <a:p>
            <a:r>
              <a:rPr lang="mn-MN" sz="2800" dirty="0" smtClean="0">
                <a:latin typeface="Times New Roman" pitchFamily="18" charset="0"/>
                <a:cs typeface="Times New Roman" pitchFamily="18" charset="0"/>
              </a:rPr>
              <a:t>• Гадаад худалдааны нөхцөл</a:t>
            </a:r>
          </a:p>
          <a:p>
            <a:r>
              <a:rPr lang="mn-MN" sz="2800" dirty="0" smtClean="0">
                <a:latin typeface="Times New Roman" pitchFamily="18" charset="0"/>
                <a:cs typeface="Times New Roman" pitchFamily="18" charset="0"/>
              </a:rPr>
              <a:t>• Арбитражийн боломж – өгөөж гэх мэт зүйлээс шалтгаалан валютын урсгал нэмэгддэг байна.</a:t>
            </a:r>
            <a:endParaRPr lang="en-US" sz="2800" dirty="0">
              <a:latin typeface="Times New Roman" pitchFamily="18" charset="0"/>
              <a:cs typeface="Times New Roman" pitchFamily="18" charset="0"/>
            </a:endParaRPr>
          </a:p>
        </p:txBody>
      </p:sp>
      <p:sp>
        <p:nvSpPr>
          <p:cNvPr id="3" name="Rectangle 2"/>
          <p:cNvSpPr/>
          <p:nvPr/>
        </p:nvSpPr>
        <p:spPr>
          <a:xfrm>
            <a:off x="838200" y="762000"/>
            <a:ext cx="6934200" cy="646331"/>
          </a:xfrm>
          <a:prstGeom prst="rect">
            <a:avLst/>
          </a:prstGeom>
        </p:spPr>
        <p:txBody>
          <a:bodyPr wrap="square">
            <a:spAutoFit/>
          </a:bodyPr>
          <a:lstStyle/>
          <a:p>
            <a:pPr lvl="0" algn="ctr"/>
            <a:r>
              <a:rPr lang="mn-MN" sz="3600" b="1" dirty="0" smtClean="0">
                <a:solidFill>
                  <a:prstClr val="black"/>
                </a:solidFill>
                <a:latin typeface="Times New Roman" pitchFamily="18" charset="0"/>
                <a:cs typeface="Times New Roman" pitchFamily="18" charset="0"/>
              </a:rPr>
              <a:t>Монгол улсын Валютын урсгал</a:t>
            </a:r>
          </a:p>
        </p:txBody>
      </p:sp>
      <p:sp>
        <p:nvSpPr>
          <p:cNvPr id="4" name="Rectangle 3"/>
          <p:cNvSpPr/>
          <p:nvPr/>
        </p:nvSpPr>
        <p:spPr>
          <a:xfrm>
            <a:off x="228600" y="0"/>
            <a:ext cx="569387" cy="707886"/>
          </a:xfrm>
          <a:prstGeom prst="rect">
            <a:avLst/>
          </a:prstGeom>
        </p:spPr>
        <p:txBody>
          <a:bodyPr wrap="none">
            <a:spAutoFit/>
          </a:bodyPr>
          <a:lstStyle/>
          <a:p>
            <a:r>
              <a:rPr lang="en-US" sz="4000" b="1" dirty="0" smtClean="0">
                <a:solidFill>
                  <a:prstClr val="black"/>
                </a:solidFill>
                <a:latin typeface="Times New Roman" pitchFamily="18" charset="0"/>
                <a:cs typeface="Times New Roman" pitchFamily="18" charset="0"/>
              </a:rPr>
              <a:t>8.</a:t>
            </a:r>
            <a:endParaRPr lang="en-US" sz="2400"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rsgal.pn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OH.pn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24000"/>
            <a:ext cx="8153400" cy="4524315"/>
          </a:xfrm>
          <a:prstGeom prst="rect">
            <a:avLst/>
          </a:prstGeom>
        </p:spPr>
        <p:txBody>
          <a:bodyPr wrap="square">
            <a:spAutoFit/>
          </a:bodyPr>
          <a:lstStyle/>
          <a:p>
            <a:r>
              <a:rPr lang="mn-MN" sz="2400" dirty="0" smtClean="0">
                <a:latin typeface="Times New Roman" pitchFamily="18" charset="0"/>
                <a:cs typeface="Times New Roman" pitchFamily="18" charset="0"/>
              </a:rPr>
              <a:t>Төрийн мөнгөний бодлогын үндсэн чиглэлд заасны дагуу Монголбанк валютын ханшийн уян</a:t>
            </a:r>
          </a:p>
          <a:p>
            <a:r>
              <a:rPr lang="mn-MN" sz="2400" dirty="0" smtClean="0">
                <a:latin typeface="Times New Roman" pitchFamily="18" charset="0"/>
                <a:cs typeface="Times New Roman" pitchFamily="18" charset="0"/>
              </a:rPr>
              <a:t>хатан бодлогыг баримталсаар ирсэн. Ханш нь макро эдийн засгийн суурь нөхцөлтэй нийцэж уян</a:t>
            </a:r>
          </a:p>
          <a:p>
            <a:r>
              <a:rPr lang="mn-MN" sz="2400" dirty="0" smtClean="0">
                <a:latin typeface="Times New Roman" pitchFamily="18" charset="0"/>
                <a:cs typeface="Times New Roman" pitchFamily="18" charset="0"/>
              </a:rPr>
              <a:t>хатан тогтож байх энэхүү бодлогыг Монголбанк цаашид ч тууштай хэрэгжүүлэх юм. </a:t>
            </a:r>
          </a:p>
          <a:p>
            <a:r>
              <a:rPr lang="mn-MN" sz="2400" dirty="0" smtClean="0">
                <a:latin typeface="Times New Roman" pitchFamily="18" charset="0"/>
                <a:cs typeface="Times New Roman" pitchFamily="18" charset="0"/>
              </a:rPr>
              <a:t>Монголбанкнаас ханшийн огцом хэлбэлзлийг зөөлрүүлэх зорилгоор энэ оны</a:t>
            </a:r>
          </a:p>
          <a:p>
            <a:r>
              <a:rPr lang="mn-MN" sz="2400" dirty="0" smtClean="0">
                <a:latin typeface="Times New Roman" pitchFamily="18" charset="0"/>
                <a:cs typeface="Times New Roman" pitchFamily="18" charset="0"/>
              </a:rPr>
              <a:t>эхнээс валютын захад шаардлагатай үед нь оролцож, захын тогтвортой байдлыг хангаж байгаа ажиллана гэжээ.  </a:t>
            </a:r>
          </a:p>
          <a:p>
            <a:r>
              <a:rPr lang="mn-MN" sz="2400" dirty="0" smtClean="0">
                <a:latin typeface="Times New Roman" pitchFamily="18" charset="0"/>
                <a:cs typeface="Times New Roman" pitchFamily="18" charset="0"/>
              </a:rPr>
              <a:t>Эдгээрээс үзхэд Монгол улс нь валютын уян хатан бодлогыг цаашид хэрэгжүүлэх юм.</a:t>
            </a:r>
            <a:endParaRPr lang="en-US" sz="2400" dirty="0">
              <a:latin typeface="Times New Roman" pitchFamily="18" charset="0"/>
              <a:cs typeface="Times New Roman" pitchFamily="18" charset="0"/>
            </a:endParaRPr>
          </a:p>
        </p:txBody>
      </p:sp>
      <p:sp>
        <p:nvSpPr>
          <p:cNvPr id="3" name="Rectangle 2"/>
          <p:cNvSpPr/>
          <p:nvPr/>
        </p:nvSpPr>
        <p:spPr>
          <a:xfrm>
            <a:off x="3505200" y="838200"/>
            <a:ext cx="1508683" cy="523220"/>
          </a:xfrm>
          <a:prstGeom prst="rect">
            <a:avLst/>
          </a:prstGeom>
        </p:spPr>
        <p:txBody>
          <a:bodyPr wrap="none">
            <a:spAutoFit/>
          </a:bodyPr>
          <a:lstStyle/>
          <a:p>
            <a:r>
              <a:rPr lang="mn-MN" sz="2800" b="1" dirty="0" smtClean="0">
                <a:solidFill>
                  <a:prstClr val="black"/>
                </a:solidFill>
                <a:latin typeface="Times New Roman" pitchFamily="18" charset="0"/>
                <a:cs typeface="Times New Roman" pitchFamily="18" charset="0"/>
              </a:rPr>
              <a:t>Дүгнэлт</a:t>
            </a:r>
            <a:endParaRPr lang="en-US" sz="2000" b="1"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nsh1.png"/>
          <p:cNvPicPr>
            <a:picLocks noGrp="1" noChangeAspect="1"/>
          </p:cNvPicPr>
          <p:nvPr isPhoto="1"/>
        </p:nvPicPr>
        <p:blipFill>
          <a:blip r:embed="rId2" cstate="print">
            <a:lum/>
          </a:blip>
          <a:stretch>
            <a:fillRect/>
          </a:stretch>
        </p:blipFill>
        <p:spPr>
          <a:xfrm>
            <a:off x="0" y="858838"/>
            <a:ext cx="9144000" cy="51403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1143000"/>
            <a:ext cx="8153400" cy="1200329"/>
          </a:xfrm>
          <a:prstGeom prst="rect">
            <a:avLst/>
          </a:prstGeom>
        </p:spPr>
        <p:txBody>
          <a:bodyPr wrap="square">
            <a:spAutoFit/>
          </a:bodyPr>
          <a:lstStyle/>
          <a:p>
            <a:r>
              <a:rPr lang="mn-MN" sz="2400" dirty="0" smtClean="0">
                <a:latin typeface="Times New Roman" pitchFamily="18" charset="0"/>
                <a:cs typeface="Times New Roman" pitchFamily="18" charset="0"/>
              </a:rPr>
              <a:t>Валютын уян хатан бодлого нь тодорхой валютын ханшийн түвшин тогтоодоггүй бөгөөд  бодлого оролцоо нь ханшийн огцом хэлбэлзэлийг бууруулхад чиглэдэг байна. </a:t>
            </a:r>
            <a:endParaRPr lang="en-US" sz="2400"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ags/tag5.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6.xml><?xml version="1.0" encoding="utf-8"?>
<p:tagLst xmlns:a="http://schemas.openxmlformats.org/drawingml/2006/main" xmlns:r="http://schemas.openxmlformats.org/officeDocument/2006/relationships" xmlns:p="http://schemas.openxmlformats.org/presentationml/2006/main">
  <p:tag name="RNRSTYLE" val="Indezine_SM2_Text"/>
</p:tagLst>
</file>

<file path=ppt/tags/tag7.xml><?xml version="1.0" encoding="utf-8"?>
<p:tagLst xmlns:a="http://schemas.openxmlformats.org/drawingml/2006/main" xmlns:r="http://schemas.openxmlformats.org/officeDocument/2006/relationships" xmlns:p="http://schemas.openxmlformats.org/presentationml/2006/main">
  <p:tag name="RNRSTYLE" val="Indezine_TM2_Title"/>
</p:tagLst>
</file>

<file path=ppt/tags/tag8.xml><?xml version="1.0" encoding="utf-8"?>
<p:tagLst xmlns:a="http://schemas.openxmlformats.org/drawingml/2006/main" xmlns:r="http://schemas.openxmlformats.org/officeDocument/2006/relationships" xmlns:p="http://schemas.openxmlformats.org/presentationml/2006/main">
  <p:tag name="RNRSTYLE" val="Indezine_TM2_Text"/>
</p:tagLst>
</file>

<file path=ppt/theme/theme1.xml><?xml version="1.0" encoding="utf-8"?>
<a:theme xmlns:a="http://schemas.openxmlformats.org/drawingml/2006/main" name="ind_4985_slide">
  <a:themeElements>
    <a:clrScheme name="Office Theme 2">
      <a:dk1>
        <a:srgbClr val="333333"/>
      </a:dk1>
      <a:lt1>
        <a:srgbClr val="FFFFFF"/>
      </a:lt1>
      <a:dk2>
        <a:srgbClr val="CC3300"/>
      </a:dk2>
      <a:lt2>
        <a:srgbClr val="FFFFFF"/>
      </a:lt2>
      <a:accent1>
        <a:srgbClr val="E6A35C"/>
      </a:accent1>
      <a:accent2>
        <a:srgbClr val="F2919E"/>
      </a:accent2>
      <a:accent3>
        <a:srgbClr val="E2ADAA"/>
      </a:accent3>
      <a:accent4>
        <a:srgbClr val="DADADA"/>
      </a:accent4>
      <a:accent5>
        <a:srgbClr val="F0CEB5"/>
      </a:accent5>
      <a:accent6>
        <a:srgbClr val="DB838F"/>
      </a:accent6>
      <a:hlink>
        <a:srgbClr val="FFB299"/>
      </a:hlink>
      <a:folHlink>
        <a:srgbClr val="E6B8DE"/>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333333"/>
        </a:dk1>
        <a:lt1>
          <a:srgbClr val="FFFFFF"/>
        </a:lt1>
        <a:dk2>
          <a:srgbClr val="CC3300"/>
        </a:dk2>
        <a:lt2>
          <a:srgbClr val="FFFFFF"/>
        </a:lt2>
        <a:accent1>
          <a:srgbClr val="EB815E"/>
        </a:accent1>
        <a:accent2>
          <a:srgbClr val="F28E6D"/>
        </a:accent2>
        <a:accent3>
          <a:srgbClr val="E2ADAA"/>
        </a:accent3>
        <a:accent4>
          <a:srgbClr val="DADADA"/>
        </a:accent4>
        <a:accent5>
          <a:srgbClr val="F3C1B6"/>
        </a:accent5>
        <a:accent6>
          <a:srgbClr val="DB8062"/>
        </a:accent6>
        <a:hlink>
          <a:srgbClr val="FF9F80"/>
        </a:hlink>
        <a:folHlink>
          <a:srgbClr val="FFB499"/>
        </a:folHlink>
      </a:clrScheme>
      <a:clrMap bg1="dk2" tx1="lt1" bg2="dk1" tx2="lt2" accent1="accent1" accent2="accent2" accent3="accent3" accent4="accent4" accent5="accent5" accent6="accent6" hlink="hlink" folHlink="folHlink"/>
    </a:extraClrScheme>
    <a:extraClrScheme>
      <a:clrScheme name="Office Theme 2">
        <a:dk1>
          <a:srgbClr val="333333"/>
        </a:dk1>
        <a:lt1>
          <a:srgbClr val="FFFFFF"/>
        </a:lt1>
        <a:dk2>
          <a:srgbClr val="CC3300"/>
        </a:dk2>
        <a:lt2>
          <a:srgbClr val="FFFFFF"/>
        </a:lt2>
        <a:accent1>
          <a:srgbClr val="E6A35C"/>
        </a:accent1>
        <a:accent2>
          <a:srgbClr val="F2919E"/>
        </a:accent2>
        <a:accent3>
          <a:srgbClr val="E2ADAA"/>
        </a:accent3>
        <a:accent4>
          <a:srgbClr val="DADADA"/>
        </a:accent4>
        <a:accent5>
          <a:srgbClr val="F0CEB5"/>
        </a:accent5>
        <a:accent6>
          <a:srgbClr val="DB838F"/>
        </a:accent6>
        <a:hlink>
          <a:srgbClr val="FFB299"/>
        </a:hlink>
        <a:folHlink>
          <a:srgbClr val="E6B8DE"/>
        </a:folHlink>
      </a:clrScheme>
      <a:clrMap bg1="dk2" tx1="lt1" bg2="dk1" tx2="lt2" accent1="accent1" accent2="accent2" accent3="accent3" accent4="accent4" accent5="accent5" accent6="accent6" hlink="hlink" folHlink="folHlink"/>
    </a:extraClrScheme>
    <a:extraClrScheme>
      <a:clrScheme name="Office Theme 3">
        <a:dk1>
          <a:srgbClr val="333333"/>
        </a:dk1>
        <a:lt1>
          <a:srgbClr val="FFFFFF"/>
        </a:lt1>
        <a:dk2>
          <a:srgbClr val="CC3300"/>
        </a:dk2>
        <a:lt2>
          <a:srgbClr val="FFFFFF"/>
        </a:lt2>
        <a:accent1>
          <a:srgbClr val="9FCC8F"/>
        </a:accent1>
        <a:accent2>
          <a:srgbClr val="FFA98C"/>
        </a:accent2>
        <a:accent3>
          <a:srgbClr val="E2ADAA"/>
        </a:accent3>
        <a:accent4>
          <a:srgbClr val="DADADA"/>
        </a:accent4>
        <a:accent5>
          <a:srgbClr val="CDE2C6"/>
        </a:accent5>
        <a:accent6>
          <a:srgbClr val="E7997E"/>
        </a:accent6>
        <a:hlink>
          <a:srgbClr val="ACCBE6"/>
        </a:hlink>
        <a:folHlink>
          <a:srgbClr val="D4DE9B"/>
        </a:folHlink>
      </a:clrScheme>
      <a:clrMap bg1="dk2" tx1="lt1" bg2="dk1" tx2="lt2" accent1="accent1" accent2="accent2" accent3="accent3" accent4="accent4" accent5="accent5" accent6="accent6" hlink="hlink" folHlink="folHlink"/>
    </a:extraClrScheme>
    <a:extraClrScheme>
      <a:clrScheme name="Office Theme 4">
        <a:dk1>
          <a:srgbClr val="333333"/>
        </a:dk1>
        <a:lt1>
          <a:srgbClr val="FFFFFF"/>
        </a:lt1>
        <a:dk2>
          <a:srgbClr val="CC3300"/>
        </a:dk2>
        <a:lt2>
          <a:srgbClr val="FFFFFF"/>
        </a:lt2>
        <a:accent1>
          <a:srgbClr val="7ACCB8"/>
        </a:accent1>
        <a:accent2>
          <a:srgbClr val="D4CC5B"/>
        </a:accent2>
        <a:accent3>
          <a:srgbClr val="E2ADAA"/>
        </a:accent3>
        <a:accent4>
          <a:srgbClr val="DADADA"/>
        </a:accent4>
        <a:accent5>
          <a:srgbClr val="BEE2D8"/>
        </a:accent5>
        <a:accent6>
          <a:srgbClr val="C0B952"/>
        </a:accent6>
        <a:hlink>
          <a:srgbClr val="DEBFFF"/>
        </a:hlink>
        <a:folHlink>
          <a:srgbClr val="FFBCA6"/>
        </a:folHlink>
      </a:clrScheme>
      <a:clrMap bg1="dk2" tx1="lt1" bg2="dk1" tx2="lt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CCCCCC"/>
        </a:lt2>
        <a:accent1>
          <a:srgbClr val="EB815E"/>
        </a:accent1>
        <a:accent2>
          <a:srgbClr val="F28E6D"/>
        </a:accent2>
        <a:accent3>
          <a:srgbClr val="FFFFFF"/>
        </a:accent3>
        <a:accent4>
          <a:srgbClr val="000000"/>
        </a:accent4>
        <a:accent5>
          <a:srgbClr val="F3C1B6"/>
        </a:accent5>
        <a:accent6>
          <a:srgbClr val="DB8062"/>
        </a:accent6>
        <a:hlink>
          <a:srgbClr val="FF9F80"/>
        </a:hlink>
        <a:folHlink>
          <a:srgbClr val="FFB499"/>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CCCCCC"/>
        </a:lt2>
        <a:accent1>
          <a:srgbClr val="E6A35C"/>
        </a:accent1>
        <a:accent2>
          <a:srgbClr val="F2919E"/>
        </a:accent2>
        <a:accent3>
          <a:srgbClr val="FFFFFF"/>
        </a:accent3>
        <a:accent4>
          <a:srgbClr val="000000"/>
        </a:accent4>
        <a:accent5>
          <a:srgbClr val="F0CEB5"/>
        </a:accent5>
        <a:accent6>
          <a:srgbClr val="DB838F"/>
        </a:accent6>
        <a:hlink>
          <a:srgbClr val="FFB299"/>
        </a:hlink>
        <a:folHlink>
          <a:srgbClr val="E6B8DE"/>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CCCCCC"/>
        </a:lt2>
        <a:accent1>
          <a:srgbClr val="9FCC8F"/>
        </a:accent1>
        <a:accent2>
          <a:srgbClr val="FFA98C"/>
        </a:accent2>
        <a:accent3>
          <a:srgbClr val="FFFFFF"/>
        </a:accent3>
        <a:accent4>
          <a:srgbClr val="000000"/>
        </a:accent4>
        <a:accent5>
          <a:srgbClr val="CDE2C6"/>
        </a:accent5>
        <a:accent6>
          <a:srgbClr val="E7997E"/>
        </a:accent6>
        <a:hlink>
          <a:srgbClr val="ACCBE6"/>
        </a:hlink>
        <a:folHlink>
          <a:srgbClr val="D4DE9B"/>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0000"/>
        </a:dk2>
        <a:lt2>
          <a:srgbClr val="CCCCCC"/>
        </a:lt2>
        <a:accent1>
          <a:srgbClr val="7ACCB8"/>
        </a:accent1>
        <a:accent2>
          <a:srgbClr val="D4CC5B"/>
        </a:accent2>
        <a:accent3>
          <a:srgbClr val="FFFFFF"/>
        </a:accent3>
        <a:accent4>
          <a:srgbClr val="000000"/>
        </a:accent4>
        <a:accent5>
          <a:srgbClr val="BEE2D8"/>
        </a:accent5>
        <a:accent6>
          <a:srgbClr val="C0B952"/>
        </a:accent6>
        <a:hlink>
          <a:srgbClr val="DEBFFF"/>
        </a:hlink>
        <a:folHlink>
          <a:srgbClr val="FFBCA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333333"/>
      </a:dk1>
      <a:lt1>
        <a:srgbClr val="FFFFFF"/>
      </a:lt1>
      <a:dk2>
        <a:srgbClr val="CC3300"/>
      </a:dk2>
      <a:lt2>
        <a:srgbClr val="FFFFFF"/>
      </a:lt2>
      <a:accent1>
        <a:srgbClr val="E6A35C"/>
      </a:accent1>
      <a:accent2>
        <a:srgbClr val="F2919E"/>
      </a:accent2>
      <a:accent3>
        <a:srgbClr val="E2ADAA"/>
      </a:accent3>
      <a:accent4>
        <a:srgbClr val="DADADA"/>
      </a:accent4>
      <a:accent5>
        <a:srgbClr val="F0CEB5"/>
      </a:accent5>
      <a:accent6>
        <a:srgbClr val="DB838F"/>
      </a:accent6>
      <a:hlink>
        <a:srgbClr val="FFB299"/>
      </a:hlink>
      <a:folHlink>
        <a:srgbClr val="E6B8DE"/>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333333"/>
        </a:dk1>
        <a:lt1>
          <a:srgbClr val="FFFFFF"/>
        </a:lt1>
        <a:dk2>
          <a:srgbClr val="CC3300"/>
        </a:dk2>
        <a:lt2>
          <a:srgbClr val="FFFFFF"/>
        </a:lt2>
        <a:accent1>
          <a:srgbClr val="EB815E"/>
        </a:accent1>
        <a:accent2>
          <a:srgbClr val="F28E6D"/>
        </a:accent2>
        <a:accent3>
          <a:srgbClr val="E2ADAA"/>
        </a:accent3>
        <a:accent4>
          <a:srgbClr val="DADADA"/>
        </a:accent4>
        <a:accent5>
          <a:srgbClr val="F3C1B6"/>
        </a:accent5>
        <a:accent6>
          <a:srgbClr val="DB8062"/>
        </a:accent6>
        <a:hlink>
          <a:srgbClr val="FF9F80"/>
        </a:hlink>
        <a:folHlink>
          <a:srgbClr val="FFB499"/>
        </a:folHlink>
      </a:clrScheme>
      <a:clrMap bg1="dk2" tx1="lt1" bg2="dk1" tx2="lt2" accent1="accent1" accent2="accent2" accent3="accent3" accent4="accent4" accent5="accent5" accent6="accent6" hlink="hlink" folHlink="folHlink"/>
    </a:extraClrScheme>
    <a:extraClrScheme>
      <a:clrScheme name="1_Default Design 2">
        <a:dk1>
          <a:srgbClr val="333333"/>
        </a:dk1>
        <a:lt1>
          <a:srgbClr val="FFFFFF"/>
        </a:lt1>
        <a:dk2>
          <a:srgbClr val="CC3300"/>
        </a:dk2>
        <a:lt2>
          <a:srgbClr val="FFFFFF"/>
        </a:lt2>
        <a:accent1>
          <a:srgbClr val="E6A35C"/>
        </a:accent1>
        <a:accent2>
          <a:srgbClr val="F2919E"/>
        </a:accent2>
        <a:accent3>
          <a:srgbClr val="E2ADAA"/>
        </a:accent3>
        <a:accent4>
          <a:srgbClr val="DADADA"/>
        </a:accent4>
        <a:accent5>
          <a:srgbClr val="F0CEB5"/>
        </a:accent5>
        <a:accent6>
          <a:srgbClr val="DB838F"/>
        </a:accent6>
        <a:hlink>
          <a:srgbClr val="FFB299"/>
        </a:hlink>
        <a:folHlink>
          <a:srgbClr val="E6B8DE"/>
        </a:folHlink>
      </a:clrScheme>
      <a:clrMap bg1="dk2" tx1="lt1" bg2="dk1" tx2="lt2" accent1="accent1" accent2="accent2" accent3="accent3" accent4="accent4" accent5="accent5" accent6="accent6" hlink="hlink" folHlink="folHlink"/>
    </a:extraClrScheme>
    <a:extraClrScheme>
      <a:clrScheme name="1_Default Design 3">
        <a:dk1>
          <a:srgbClr val="333333"/>
        </a:dk1>
        <a:lt1>
          <a:srgbClr val="FFFFFF"/>
        </a:lt1>
        <a:dk2>
          <a:srgbClr val="CC3300"/>
        </a:dk2>
        <a:lt2>
          <a:srgbClr val="FFFFFF"/>
        </a:lt2>
        <a:accent1>
          <a:srgbClr val="9FCC8F"/>
        </a:accent1>
        <a:accent2>
          <a:srgbClr val="FFA98C"/>
        </a:accent2>
        <a:accent3>
          <a:srgbClr val="E2ADAA"/>
        </a:accent3>
        <a:accent4>
          <a:srgbClr val="DADADA"/>
        </a:accent4>
        <a:accent5>
          <a:srgbClr val="CDE2C6"/>
        </a:accent5>
        <a:accent6>
          <a:srgbClr val="E7997E"/>
        </a:accent6>
        <a:hlink>
          <a:srgbClr val="ACCBE6"/>
        </a:hlink>
        <a:folHlink>
          <a:srgbClr val="D4DE9B"/>
        </a:folHlink>
      </a:clrScheme>
      <a:clrMap bg1="dk2" tx1="lt1" bg2="dk1" tx2="lt2" accent1="accent1" accent2="accent2" accent3="accent3" accent4="accent4" accent5="accent5" accent6="accent6" hlink="hlink" folHlink="folHlink"/>
    </a:extraClrScheme>
    <a:extraClrScheme>
      <a:clrScheme name="1_Default Design 4">
        <a:dk1>
          <a:srgbClr val="333333"/>
        </a:dk1>
        <a:lt1>
          <a:srgbClr val="FFFFFF"/>
        </a:lt1>
        <a:dk2>
          <a:srgbClr val="CC3300"/>
        </a:dk2>
        <a:lt2>
          <a:srgbClr val="FFFFFF"/>
        </a:lt2>
        <a:accent1>
          <a:srgbClr val="7ACCB8"/>
        </a:accent1>
        <a:accent2>
          <a:srgbClr val="D4CC5B"/>
        </a:accent2>
        <a:accent3>
          <a:srgbClr val="E2ADAA"/>
        </a:accent3>
        <a:accent4>
          <a:srgbClr val="DADADA"/>
        </a:accent4>
        <a:accent5>
          <a:srgbClr val="BEE2D8"/>
        </a:accent5>
        <a:accent6>
          <a:srgbClr val="C0B952"/>
        </a:accent6>
        <a:hlink>
          <a:srgbClr val="DEBFFF"/>
        </a:hlink>
        <a:folHlink>
          <a:srgbClr val="FFBCA6"/>
        </a:folHlink>
      </a:clrScheme>
      <a:clrMap bg1="dk2" tx1="lt1" bg2="dk1" tx2="lt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CCCCCC"/>
        </a:lt2>
        <a:accent1>
          <a:srgbClr val="EB815E"/>
        </a:accent1>
        <a:accent2>
          <a:srgbClr val="F28E6D"/>
        </a:accent2>
        <a:accent3>
          <a:srgbClr val="FFFFFF"/>
        </a:accent3>
        <a:accent4>
          <a:srgbClr val="000000"/>
        </a:accent4>
        <a:accent5>
          <a:srgbClr val="F3C1B6"/>
        </a:accent5>
        <a:accent6>
          <a:srgbClr val="DB8062"/>
        </a:accent6>
        <a:hlink>
          <a:srgbClr val="FF9F80"/>
        </a:hlink>
        <a:folHlink>
          <a:srgbClr val="FFB499"/>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CCCCCC"/>
        </a:lt2>
        <a:accent1>
          <a:srgbClr val="E6A35C"/>
        </a:accent1>
        <a:accent2>
          <a:srgbClr val="F2919E"/>
        </a:accent2>
        <a:accent3>
          <a:srgbClr val="FFFFFF"/>
        </a:accent3>
        <a:accent4>
          <a:srgbClr val="000000"/>
        </a:accent4>
        <a:accent5>
          <a:srgbClr val="F0CEB5"/>
        </a:accent5>
        <a:accent6>
          <a:srgbClr val="DB838F"/>
        </a:accent6>
        <a:hlink>
          <a:srgbClr val="FFB299"/>
        </a:hlink>
        <a:folHlink>
          <a:srgbClr val="E6B8DE"/>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CCCCCC"/>
        </a:lt2>
        <a:accent1>
          <a:srgbClr val="9FCC8F"/>
        </a:accent1>
        <a:accent2>
          <a:srgbClr val="FFA98C"/>
        </a:accent2>
        <a:accent3>
          <a:srgbClr val="FFFFFF"/>
        </a:accent3>
        <a:accent4>
          <a:srgbClr val="000000"/>
        </a:accent4>
        <a:accent5>
          <a:srgbClr val="CDE2C6"/>
        </a:accent5>
        <a:accent6>
          <a:srgbClr val="E7997E"/>
        </a:accent6>
        <a:hlink>
          <a:srgbClr val="ACCBE6"/>
        </a:hlink>
        <a:folHlink>
          <a:srgbClr val="D4DE9B"/>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CCCCCC"/>
        </a:lt2>
        <a:accent1>
          <a:srgbClr val="7ACCB8"/>
        </a:accent1>
        <a:accent2>
          <a:srgbClr val="D4CC5B"/>
        </a:accent2>
        <a:accent3>
          <a:srgbClr val="FFFFFF"/>
        </a:accent3>
        <a:accent4>
          <a:srgbClr val="000000"/>
        </a:accent4>
        <a:accent5>
          <a:srgbClr val="BEE2D8"/>
        </a:accent5>
        <a:accent6>
          <a:srgbClr val="C0B952"/>
        </a:accent6>
        <a:hlink>
          <a:srgbClr val="DEBFFF"/>
        </a:hlink>
        <a:folHlink>
          <a:srgbClr val="FFBCA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ind_4985_slide</Template>
  <TotalTime>83</TotalTime>
  <Words>1221</Words>
  <Application>Microsoft Office PowerPoint</Application>
  <PresentationFormat>On-screen Show (4:3)</PresentationFormat>
  <Paragraphs>296</Paragraphs>
  <Slides>90</Slides>
  <Notes>0</Notes>
  <HiddenSlides>0</HiddenSlides>
  <MMClips>0</MMClips>
  <ScaleCrop>false</ScaleCrop>
  <HeadingPairs>
    <vt:vector size="4" baseType="variant">
      <vt:variant>
        <vt:lpstr>Theme</vt:lpstr>
      </vt:variant>
      <vt:variant>
        <vt:i4>2</vt:i4>
      </vt:variant>
      <vt:variant>
        <vt:lpstr>Slide Titles</vt:lpstr>
      </vt:variant>
      <vt:variant>
        <vt:i4>90</vt:i4>
      </vt:variant>
    </vt:vector>
  </HeadingPairs>
  <TitlesOfParts>
    <vt:vector size="92" baseType="lpstr">
      <vt:lpstr>ind_4985_slide</vt:lpstr>
      <vt:lpstr>1_Default Design</vt:lpstr>
      <vt:lpstr>“Монгол улсын валютын хэрэглээ”</vt:lpstr>
      <vt:lpstr>Агуулга</vt:lpstr>
      <vt:lpstr>Slide 3</vt:lpstr>
      <vt:lpstr>Валют (итал. Valuta) гэдэг итали хэлнээс гаралтай үнэ өртөг гэсэн утгатай үг бөгөөд нэгээс нөгөөд хөрвөх хэлбэрээр улс хоорондын эдийн засгийн харилцаанд үйлчлэгч өндөр хөгжилтэй орнуудын мөнгөний нэгж юм. </vt:lpstr>
      <vt:lpstr>         Үндэсний валют</vt:lpstr>
      <vt:lpstr>          Гадаад валют</vt:lpstr>
      <vt:lpstr>. </vt:lpstr>
      <vt:lpstr>Slide 8</vt:lpstr>
      <vt:lpstr>Slide 9</vt:lpstr>
      <vt:lpstr>Ханшийг хөвөгч ба тогтмол гэж ангилдаг. 1. Тогтмол буюу хатуу тогтоосон ханшийг төрөөс тогтооно. 2. Чөлөөтэй хөрвөх ханш нь валютын зах зээл дээр эрэлт, нийлүүлтээр тодорхойлогдоно. </vt:lpstr>
      <vt:lpstr>Тогтмол хатуу тогтоосон ханш гэдэг нь тодорхой түвшинд өөрийн валютын арилжааны тэнцвэрт байдалыг хангах тухай сонирхогч орнуудын хэлэлцээрийн үр дүн мөн.Хэлэлцээрт оролцогч орны Төв Банк нь үндэсний валютын ханш тогтоосон хэмжээнээс хэлбэлзсэн тохиолдолд валютын зах зээлд Интервэнц хийх хэлэлцээ хийдэг.Интервэнц гэдэг нь Өөрийн мөнгөн дэвсгэртийн хатуу тогтоосон түвшинг сэргээх зорилгоор валютыг худалдах ба худалдан авна.  </vt:lpstr>
      <vt:lpstr>Уян хатан буюу хөвөгч ханш• Валютын хөвөгч ханшны систэмийн үед тухайн орны Төв Банк өөрийн үндэсний валютийн ханш,эрэлт нийлүүлтээсээ хамааран чөлөөтэй өөрчлөгдөж байхыг зөвшөөрч байдаг юм</vt:lpstr>
      <vt:lpstr>1. Зохицуулалттай (бохир хөвөгч ханш)2. Зохицуулалтгүй (цэвэр хөвөгч ханш)  1.Зохицуулалттай буюу бохир хөвөгч ханш• Бохир хөвөгч ханшны систэмийн үед Төв Банк өөрийн валютийн ханшийг тодорхой дээд,доод хязгаарын хооронд чөлөөтэй хөвөхийг зөвшөөрж байдаг ба чухам энэ хязгаараас халих үед Интервенцийн бодлого явуулж байдаг.  </vt:lpstr>
      <vt:lpstr>Slide 14</vt:lpstr>
      <vt:lpstr>Монгол улсын валютын нөөц </vt:lpstr>
      <vt:lpstr>Slide 16</vt:lpstr>
      <vt:lpstr>Slide 17</vt:lpstr>
      <vt:lpstr>Slide 18</vt:lpstr>
      <vt:lpstr>Slide 19</vt:lpstr>
      <vt:lpstr> Монгол улсын Гадаад валютын улсын нийт албан нөөц, сая ам. доллараар</vt:lpstr>
      <vt:lpstr>Slide 21</vt:lpstr>
      <vt:lpstr>Slide 22</vt:lpstr>
      <vt:lpstr>Slide 23</vt:lpstr>
      <vt:lpstr>                                          4.1Дэлхийн нийтийн валют  болсон доллар хэрхэaн үүссэн                  бэ?                                                                                                                                                                    1784 онд АНУ-ын Конгресс нь  тогтоол гаргаж АНУ-ын нутаг дэвсгэрт мөнгөн тэмдэгтиййг доллар гэж нэрлэнэ гэжээ.АНУ –д Хамгийн анхны цаасан дэвсгэрт нь доллар нэртэйгээр 1785 онд хэвлэгдсэн байна . </vt:lpstr>
      <vt:lpstr>Slide 25</vt:lpstr>
      <vt:lpstr>Монгол улсын валютын бодлого </vt:lpstr>
      <vt:lpstr>Slide 27</vt:lpstr>
      <vt:lpstr>Slide 28</vt:lpstr>
      <vt:lpstr>2008-2012 оны АНУ Долларын ханшийн индекс</vt:lpstr>
      <vt:lpstr>Slide 30</vt:lpstr>
      <vt:lpstr>Slide 31</vt:lpstr>
      <vt:lpstr>Slide 32</vt:lpstr>
      <vt:lpstr>Slide 33</vt:lpstr>
      <vt:lpstr>1.Ану-ын ДоллаР/1350MNT/</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Erdene-Ochir</dc:creator>
  <cp:lastModifiedBy>user</cp:lastModifiedBy>
  <cp:revision>7</cp:revision>
  <dcterms:created xsi:type="dcterms:W3CDTF">2012-10-01T15:04:21Z</dcterms:created>
  <dcterms:modified xsi:type="dcterms:W3CDTF">2013-08-27T10:18:11Z</dcterms:modified>
</cp:coreProperties>
</file>