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6"/>
  </p:notesMasterIdLst>
  <p:handoutMasterIdLst>
    <p:handoutMasterId r:id="rId47"/>
  </p:handoutMasterIdLst>
  <p:sldIdLst>
    <p:sldId id="317" r:id="rId2"/>
    <p:sldId id="320" r:id="rId3"/>
    <p:sldId id="319" r:id="rId4"/>
    <p:sldId id="314" r:id="rId5"/>
    <p:sldId id="315" r:id="rId6"/>
    <p:sldId id="269" r:id="rId7"/>
    <p:sldId id="265" r:id="rId8"/>
    <p:sldId id="306" r:id="rId9"/>
    <p:sldId id="271" r:id="rId10"/>
    <p:sldId id="326" r:id="rId11"/>
    <p:sldId id="327" r:id="rId12"/>
    <p:sldId id="328" r:id="rId13"/>
    <p:sldId id="329" r:id="rId14"/>
    <p:sldId id="330" r:id="rId15"/>
    <p:sldId id="331" r:id="rId16"/>
    <p:sldId id="332" r:id="rId17"/>
    <p:sldId id="273" r:id="rId18"/>
    <p:sldId id="275" r:id="rId19"/>
    <p:sldId id="322" r:id="rId20"/>
    <p:sldId id="323" r:id="rId21"/>
    <p:sldId id="324" r:id="rId22"/>
    <p:sldId id="276" r:id="rId23"/>
    <p:sldId id="334" r:id="rId24"/>
    <p:sldId id="337" r:id="rId25"/>
    <p:sldId id="336" r:id="rId26"/>
    <p:sldId id="338" r:id="rId27"/>
    <p:sldId id="339" r:id="rId28"/>
    <p:sldId id="340" r:id="rId29"/>
    <p:sldId id="341" r:id="rId30"/>
    <p:sldId id="342" r:id="rId31"/>
    <p:sldId id="343" r:id="rId32"/>
    <p:sldId id="344" r:id="rId33"/>
    <p:sldId id="349" r:id="rId34"/>
    <p:sldId id="346" r:id="rId35"/>
    <p:sldId id="347" r:id="rId36"/>
    <p:sldId id="348" r:id="rId37"/>
    <p:sldId id="350" r:id="rId38"/>
    <p:sldId id="353" r:id="rId39"/>
    <p:sldId id="352" r:id="rId40"/>
    <p:sldId id="354" r:id="rId41"/>
    <p:sldId id="356" r:id="rId42"/>
    <p:sldId id="357" r:id="rId43"/>
    <p:sldId id="358" r:id="rId44"/>
    <p:sldId id="36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33" autoAdjust="0"/>
  </p:normalViewPr>
  <p:slideViewPr>
    <p:cSldViewPr>
      <p:cViewPr varScale="1">
        <p:scale>
          <a:sx n="56" d="100"/>
          <a:sy n="56" d="100"/>
        </p:scale>
        <p:origin x="-82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mn-M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C8A353-EFD8-4E21-AC8A-EE257235820E}" type="datetimeFigureOut">
              <a:rPr lang="mn-MN" smtClean="0"/>
              <a:pPr/>
              <a:t>14.04.07</a:t>
            </a:fld>
            <a:endParaRPr lang="mn-M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mn-M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86EC834-1EE4-4A8C-B710-0A5522AC39A3}" type="slidenum">
              <a:rPr lang="mn-MN" smtClean="0"/>
              <a:pPr/>
              <a:t>‹#›</a:t>
            </a:fld>
            <a:endParaRPr lang="mn-MN"/>
          </a:p>
        </p:txBody>
      </p:sp>
    </p:spTree>
    <p:extLst>
      <p:ext uri="{BB962C8B-B14F-4D97-AF65-F5344CB8AC3E}">
        <p14:creationId xmlns:p14="http://schemas.microsoft.com/office/powerpoint/2010/main" val="4033883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C6C6B3-9A70-4B0F-B753-30C9025EADB2}" type="datetimeFigureOut">
              <a:rPr lang="en-US" smtClean="0"/>
              <a:pPr/>
              <a:t>4/7/2014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B8788-5C8E-44FC-9C51-0F3B885D7630}" type="slidenum">
              <a:rPr lang="en-US" smtClean="0"/>
              <a:pPr/>
              <a:t>‹#›</a:t>
            </a:fld>
            <a:endParaRPr lang="en-US" dirty="0"/>
          </a:p>
        </p:txBody>
      </p:sp>
    </p:spTree>
    <p:extLst>
      <p:ext uri="{BB962C8B-B14F-4D97-AF65-F5344CB8AC3E}">
        <p14:creationId xmlns:p14="http://schemas.microsoft.com/office/powerpoint/2010/main" val="3326950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7B8788-5C8E-44FC-9C51-0F3B885D763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7B8788-5C8E-44FC-9C51-0F3B885D7630}"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7B8788-5C8E-44FC-9C51-0F3B885D7630}" type="slidenum">
              <a:rPr lang="en-US" smtClean="0"/>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8D292B-CBC5-44FE-AFAA-4DA208A61ADE}" type="datetimeFigureOut">
              <a:rPr lang="en-US" smtClean="0"/>
              <a:pPr/>
              <a:t>4/7/2014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0F4DB8-EAA5-4860-ACFC-94614AA139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8D292B-CBC5-44FE-AFAA-4DA208A61ADE}" type="datetimeFigureOut">
              <a:rPr lang="en-US" smtClean="0"/>
              <a:pPr/>
              <a:t>4/7/2014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F4DB8-EAA5-4860-ACFC-94614AA1391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en.wikipedia.org/wiki/Lydi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en.wikipedia.org/wiki/Sassanid_Empir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en.wikipedia.org/wiki/Drachm" TargetMode="External"/><Relationship Id="rId5" Type="http://schemas.openxmlformats.org/officeDocument/2006/relationships/image" Target="../media/image3.jpeg"/><Relationship Id="rId4" Type="http://schemas.openxmlformats.org/officeDocument/2006/relationships/hyperlink" Target="http://en.wikipedia.org/wiki/Lydi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gi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mn-MN" sz="4000" b="1" dirty="0" smtClean="0">
                <a:effectLst>
                  <a:outerShdw blurRad="38100" dist="38100" dir="2700000" algn="tl">
                    <a:srgbClr val="000000">
                      <a:alpha val="43137"/>
                    </a:srgbClr>
                  </a:outerShdw>
                </a:effectLst>
                <a:latin typeface="Times New Roman" pitchFamily="18" charset="0"/>
                <a:cs typeface="Times New Roman" pitchFamily="18" charset="0"/>
              </a:rPr>
              <a:t>Асуулт </a:t>
            </a:r>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1</a:t>
            </a:r>
            <a:r>
              <a:rPr lang="mn-MN" sz="40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4000" b="1" dirty="0" smtClean="0">
                <a:effectLst>
                  <a:outerShdw blurRad="38100" dist="38100" dir="2700000" algn="tl">
                    <a:srgbClr val="000000">
                      <a:alpha val="43137"/>
                    </a:srgbClr>
                  </a:outerShdw>
                </a:effectLst>
                <a:latin typeface="Times New Roman" pitchFamily="18" charset="0"/>
                <a:cs typeface="Times New Roman" pitchFamily="18" charset="0"/>
              </a:rPr>
              <a:t>Мөнгөний хөгжил</a:t>
            </a:r>
            <a:endParaRPr lang="en-US" sz="40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endParaRPr lang="en-US"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4"/>
          <p:cNvSpPr/>
          <p:nvPr/>
        </p:nvSpPr>
        <p:spPr>
          <a:xfrm>
            <a:off x="4191000" y="533400"/>
            <a:ext cx="4800600" cy="461665"/>
          </a:xfrm>
          <a:prstGeom prst="rect">
            <a:avLst/>
          </a:prstGeom>
        </p:spPr>
        <p:txBody>
          <a:bodyPr wrap="square">
            <a:spAutoFit/>
          </a:bodyPr>
          <a:lstStyle/>
          <a:p>
            <a:r>
              <a:rPr lang="mn-MN" sz="2400" b="1" dirty="0" smtClean="0">
                <a:effectLst>
                  <a:outerShdw blurRad="38100" dist="38100" dir="2700000" algn="tl">
                    <a:srgbClr val="000000">
                      <a:alpha val="43137"/>
                    </a:srgbClr>
                  </a:outerShdw>
                </a:effectLst>
                <a:latin typeface="Times New Roman" pitchFamily="18" charset="0"/>
                <a:cs typeface="Times New Roman" pitchFamily="18" charset="0"/>
              </a:rPr>
              <a:t>БАНК САНХҮҮГИЙН ҮНДЭС</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     </a:t>
            </a:r>
            <a:r>
              <a:rPr lang="mn-MN" sz="3200" b="1" dirty="0" smtClean="0">
                <a:latin typeface="Times New Roman" pitchFamily="18" charset="0"/>
                <a:cs typeface="Times New Roman" pitchFamily="18" charset="0"/>
              </a:rPr>
              <a:t>Мөнгөний тодорхойлолт</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525963"/>
          </a:xfrm>
        </p:spPr>
        <p:txBody>
          <a:bodyPr>
            <a:normAutofit/>
          </a:bodyPr>
          <a:lstStyle/>
          <a:p>
            <a:pPr>
              <a:lnSpc>
                <a:spcPct val="150000"/>
              </a:lnSpc>
            </a:pPr>
            <a:r>
              <a:rPr lang="mn-MN" dirty="0" smtClean="0">
                <a:latin typeface="Times New Roman" pitchFamily="18" charset="0"/>
                <a:cs typeface="Times New Roman" pitchFamily="18" charset="0"/>
              </a:rPr>
              <a:t>Мөнгө нь</a:t>
            </a:r>
            <a:r>
              <a:rPr lang="en-US" dirty="0" smtClean="0">
                <a:latin typeface="Times New Roman" pitchFamily="18" charset="0"/>
                <a:cs typeface="Times New Roman" pitchFamily="18" charset="0"/>
              </a:rPr>
              <a:t>:</a:t>
            </a:r>
          </a:p>
          <a:p>
            <a:pPr lvl="1">
              <a:lnSpc>
                <a:spcPct val="150000"/>
              </a:lnSpc>
              <a:buFont typeface="Wingdings" pitchFamily="2" charset="2"/>
              <a:buChar char="Ø"/>
            </a:pPr>
            <a:r>
              <a:rPr lang="mn-MN" dirty="0" smtClean="0">
                <a:latin typeface="Times New Roman" pitchFamily="18" charset="0"/>
                <a:cs typeface="Times New Roman" pitchFamily="18" charset="0"/>
              </a:rPr>
              <a:t>Солилцооны хэрэгсэл</a:t>
            </a:r>
          </a:p>
          <a:p>
            <a:pPr lvl="1">
              <a:lnSpc>
                <a:spcPct val="150000"/>
              </a:lnSpc>
              <a:buFont typeface="Wingdings" pitchFamily="2" charset="2"/>
              <a:buChar char="Ø"/>
            </a:pPr>
            <a:r>
              <a:rPr lang="mn-MN" dirty="0" smtClean="0">
                <a:latin typeface="Times New Roman" pitchFamily="18" charset="0"/>
                <a:cs typeface="Times New Roman" pitchFamily="18" charset="0"/>
              </a:rPr>
              <a:t>Тооцооны хэмжүүр</a:t>
            </a:r>
          </a:p>
          <a:p>
            <a:pPr lvl="1">
              <a:lnSpc>
                <a:spcPct val="150000"/>
              </a:lnSpc>
              <a:buFont typeface="Wingdings" pitchFamily="2" charset="2"/>
              <a:buChar char="Ø"/>
            </a:pPr>
            <a:r>
              <a:rPr lang="mn-MN" dirty="0" smtClean="0">
                <a:latin typeface="Times New Roman" pitchFamily="18" charset="0"/>
                <a:cs typeface="Times New Roman" pitchFamily="18" charset="0"/>
              </a:rPr>
              <a:t>Ирээдүйд төлөх төлбөрийн хэмжүүр</a:t>
            </a:r>
          </a:p>
          <a:p>
            <a:pPr lvl="1">
              <a:lnSpc>
                <a:spcPct val="150000"/>
              </a:lnSpc>
              <a:buFont typeface="Wingdings" pitchFamily="2" charset="2"/>
              <a:buChar char="Ø"/>
            </a:pPr>
            <a:r>
              <a:rPr lang="mn-MN" dirty="0" smtClean="0">
                <a:latin typeface="Times New Roman" pitchFamily="18" charset="0"/>
                <a:cs typeface="Times New Roman" pitchFamily="18" charset="0"/>
              </a:rPr>
              <a:t>Үнэ цэнийг агуулсан хөрвөх чадвартай хэрэгсэл</a:t>
            </a:r>
          </a:p>
          <a:p>
            <a:endParaRPr lang="mn-MN"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Autofit/>
          </a:bodyPr>
          <a:lstStyle/>
          <a:p>
            <a:r>
              <a:rPr lang="mn-MN" sz="3200" b="1" dirty="0" smtClean="0">
                <a:latin typeface="Times New Roman" pitchFamily="18" charset="0"/>
                <a:cs typeface="Times New Roman" pitchFamily="18" charset="0"/>
              </a:rPr>
              <a:t>Мөнгөний үүсэл</a:t>
            </a:r>
            <a:br>
              <a:rPr lang="mn-MN" sz="3200" b="1" dirty="0" smtClean="0">
                <a:latin typeface="Times New Roman" pitchFamily="18" charset="0"/>
                <a:cs typeface="Times New Roman" pitchFamily="18" charset="0"/>
              </a:rPr>
            </a:br>
            <a:endParaRPr lang="mn-M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150000"/>
              </a:lnSpc>
            </a:pPr>
            <a:r>
              <a:rPr lang="mn-MN" dirty="0" smtClean="0">
                <a:latin typeface="Times New Roman" pitchFamily="18" charset="0"/>
                <a:cs typeface="Times New Roman" pitchFamily="18" charset="0"/>
              </a:rPr>
              <a:t>Мөнгөний гарал үүслийн  үндэс нь өртгийн хэлбэрийн өөрчлөлт хөгжилт, хөдөлмөрийн хувиарлалттай холбоотой.</a:t>
            </a:r>
            <a:endParaRPr lang="en-US" dirty="0" smtClean="0"/>
          </a:p>
          <a:p>
            <a:pPr>
              <a:lnSpc>
                <a:spcPct val="150000"/>
              </a:lnSpc>
              <a:buNone/>
            </a:pPr>
            <a:endParaRPr lang="mn-M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mn-MN" dirty="0" smtClean="0">
                <a:effectLst>
                  <a:outerShdw blurRad="38100" dist="38100" dir="2700000" algn="tl">
                    <a:srgbClr val="000000">
                      <a:alpha val="43137"/>
                    </a:srgbClr>
                  </a:outerShdw>
                </a:effectLst>
                <a:latin typeface="Times New Roman" pitchFamily="18" charset="0"/>
                <a:cs typeface="Times New Roman" pitchFamily="18" charset="0"/>
              </a:rPr>
              <a:t>Мөнгө хэрхэн яаж үүссэн бэ?</a:t>
            </a:r>
            <a:endParaRPr lang="mn-MN" dirty="0"/>
          </a:p>
        </p:txBody>
      </p:sp>
      <p:sp>
        <p:nvSpPr>
          <p:cNvPr id="3" name="Content Placeholder 2"/>
          <p:cNvSpPr>
            <a:spLocks noGrp="1"/>
          </p:cNvSpPr>
          <p:nvPr>
            <p:ph idx="1"/>
          </p:nvPr>
        </p:nvSpPr>
        <p:spPr>
          <a:xfrm>
            <a:off x="533400" y="1143000"/>
            <a:ext cx="8229600" cy="5486400"/>
          </a:xfrm>
        </p:spPr>
        <p:txBody>
          <a:bodyPr>
            <a:normAutofit lnSpcReduction="10000"/>
          </a:bodyPr>
          <a:lstStyle/>
          <a:p>
            <a:pPr algn="just"/>
            <a:r>
              <a:rPr lang="mn-MN" sz="2800" dirty="0" smtClean="0">
                <a:latin typeface="Times New Roman" pitchFamily="18" charset="0"/>
                <a:cs typeface="Times New Roman" pitchFamily="18" charset="0"/>
              </a:rPr>
              <a:t>Өртгийн хэлбэр</a:t>
            </a:r>
            <a:endParaRPr lang="en-US" sz="2800" dirty="0" smtClean="0">
              <a:latin typeface="Times New Roman" pitchFamily="18" charset="0"/>
              <a:cs typeface="Times New Roman" pitchFamily="18" charset="0"/>
            </a:endParaRPr>
          </a:p>
          <a:p>
            <a:pPr marL="457200" indent="-457200" algn="just">
              <a:buFont typeface="Wingdings" pitchFamily="2" charset="2"/>
              <a:buChar char="Ø"/>
            </a:pPr>
            <a:r>
              <a:rPr lang="mn-MN" sz="2800" dirty="0" smtClean="0">
                <a:latin typeface="Times New Roman" pitchFamily="18" charset="0"/>
                <a:cs typeface="Times New Roman" pitchFamily="18" charset="0"/>
              </a:rPr>
              <a:t>Энгийн буюу тохиолдлын хэлбэр</a:t>
            </a:r>
          </a:p>
          <a:p>
            <a:pPr marL="457200" indent="-457200" algn="just">
              <a:buNone/>
            </a:pPr>
            <a:r>
              <a:rPr lang="mn-MN" sz="2800" dirty="0" smtClean="0">
                <a:latin typeface="Times New Roman" pitchFamily="18" charset="0"/>
                <a:cs typeface="Times New Roman" pitchFamily="18" charset="0"/>
              </a:rPr>
              <a:t>Ямар нэгэн барааг нөгөөгөөр солих хамгийн энгийн, болхи үед үүсэн. Жи: хонь</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цай</a:t>
            </a:r>
          </a:p>
          <a:p>
            <a:pPr marL="457200" indent="-457200" algn="just">
              <a:buFont typeface="Wingdings" pitchFamily="2" charset="2"/>
              <a:buChar char="Ø"/>
            </a:pPr>
            <a:r>
              <a:rPr lang="mn-MN" sz="2800" dirty="0" smtClean="0">
                <a:latin typeface="Times New Roman" pitchFamily="18" charset="0"/>
                <a:cs typeface="Times New Roman" pitchFamily="18" charset="0"/>
              </a:rPr>
              <a:t>Өртгийн бүрэн буюу тохиолдлын хэлбэр</a:t>
            </a:r>
          </a:p>
          <a:p>
            <a:pPr marL="457200" indent="-457200" algn="just">
              <a:lnSpc>
                <a:spcPct val="110000"/>
              </a:lnSpc>
              <a:buNone/>
            </a:pPr>
            <a:r>
              <a:rPr lang="mn-MN" sz="2800" dirty="0" smtClean="0">
                <a:latin typeface="Times New Roman" pitchFamily="18" charset="0"/>
                <a:cs typeface="Times New Roman" pitchFamily="18" charset="0"/>
              </a:rPr>
              <a:t>Арай илүү хөгжсөн ба хөдөлмөрийн анхны хуваарилалттай шууд холбоотой үүссэн.</a:t>
            </a:r>
          </a:p>
          <a:p>
            <a:pPr marL="457200" indent="-457200" algn="just">
              <a:buNone/>
            </a:pPr>
            <a:r>
              <a:rPr lang="mn-MN" sz="2800" dirty="0" smtClean="0">
                <a:latin typeface="Times New Roman" pitchFamily="18" charset="0"/>
                <a:cs typeface="Times New Roman" pitchFamily="18" charset="0"/>
              </a:rPr>
              <a:t>       Жи: 1хонь</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4 шуудай үр тариа</a:t>
            </a:r>
          </a:p>
          <a:p>
            <a:pPr marL="457200" indent="-457200" algn="just">
              <a:buFont typeface="Wingdings" pitchFamily="2" charset="2"/>
              <a:buChar char="Ø"/>
            </a:pPr>
            <a:r>
              <a:rPr lang="mn-MN" sz="2800" dirty="0" smtClean="0">
                <a:latin typeface="Times New Roman" pitchFamily="18" charset="0"/>
                <a:cs typeface="Times New Roman" pitchFamily="18" charset="0"/>
              </a:rPr>
              <a:t>Өртгийн түгээмэл хэлбэр</a:t>
            </a:r>
          </a:p>
          <a:p>
            <a:pPr marL="457200" indent="-457200" algn="just">
              <a:buNone/>
            </a:pPr>
            <a:r>
              <a:rPr lang="mn-MN" sz="2800" dirty="0" smtClean="0">
                <a:latin typeface="Times New Roman" pitchFamily="18" charset="0"/>
                <a:cs typeface="Times New Roman" pitchFamily="18" charset="0"/>
              </a:rPr>
              <a:t>Хөдөлмөрийн хоёрдогч том хуваарилалт болох газар тариалангийн үйлдвэрлэлээс гар урлалын салбар буюу үйлдвэрлэл салсантай холбоотой.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Autofit/>
          </a:bodyPr>
          <a:lstStyle/>
          <a:p>
            <a:pPr marL="457200" indent="-457200" algn="just">
              <a:lnSpc>
                <a:spcPct val="150000"/>
              </a:lnSpc>
              <a:buFont typeface="Wingdings" pitchFamily="2" charset="2"/>
              <a:buChar char="Ø"/>
            </a:pPr>
            <a:r>
              <a:rPr lang="mn-MN" sz="2800" dirty="0" smtClean="0">
                <a:latin typeface="Times New Roman" pitchFamily="18" charset="0"/>
                <a:cs typeface="Times New Roman" pitchFamily="18" charset="0"/>
              </a:rPr>
              <a:t>Жи: энэ үед алтыг төлбөрийн хэрэгсэл болгон өргөнөөр ашиглаж ирсэн гэвч төгс биш байсан.</a:t>
            </a:r>
          </a:p>
          <a:p>
            <a:pPr algn="just">
              <a:lnSpc>
                <a:spcPct val="150000"/>
              </a:lnSpc>
              <a:buFont typeface="Wingdings" pitchFamily="2" charset="2"/>
              <a:buChar char="Ø"/>
            </a:pPr>
            <a:r>
              <a:rPr lang="mn-MN" sz="2800" dirty="0" smtClean="0">
                <a:latin typeface="Times New Roman" pitchFamily="18" charset="0"/>
                <a:cs typeface="Times New Roman" pitchFamily="18" charset="0"/>
              </a:rPr>
              <a:t>Солилцооны хамгийн боловсронгуй хэлбэр </a:t>
            </a:r>
          </a:p>
          <a:p>
            <a:pPr algn="just">
              <a:lnSpc>
                <a:spcPct val="150000"/>
              </a:lnSpc>
              <a:buNone/>
            </a:pPr>
            <a:r>
              <a:rPr lang="mn-MN" sz="2800" dirty="0" smtClean="0">
                <a:latin typeface="Times New Roman" pitchFamily="18" charset="0"/>
                <a:cs typeface="Times New Roman" pitchFamily="18" charset="0"/>
              </a:rPr>
              <a:t>      Янз бүрийн шалтгаанаас болж алт нь төлбөрийн хэрэгсэл байхаа больж оронд нь цаасан мөнгийг хэрэглэх болсон. Энэ нь 2 шалтгаантай.</a:t>
            </a:r>
          </a:p>
          <a:p>
            <a:pPr algn="just">
              <a:lnSpc>
                <a:spcPct val="150000"/>
              </a:lnSpc>
              <a:buNone/>
            </a:pP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Зоосон мөнгөний орцонд алт, мөнгөний орох орцийг багасгаж улмаар алт мөнгөө хэмнэх үүднээс зоосыг хямд ханштай төмөрлөгийн хайлшаар хийх болсон. </a:t>
            </a:r>
          </a:p>
          <a:p>
            <a:pPr algn="just">
              <a:lnSpc>
                <a:spcPct val="150000"/>
              </a:lnSpc>
              <a:buNone/>
            </a:pP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 </a:t>
            </a:r>
            <a:endParaRPr lang="mn-MN"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Мөнгөний гарал үүсэл</a:t>
            </a:r>
            <a:endParaRPr lang="en-US" dirty="0">
              <a:latin typeface="Times New Roman" pitchFamily="18" charset="0"/>
              <a:cs typeface="Times New Roman" pitchFamily="18" charset="0"/>
            </a:endParaRPr>
          </a:p>
        </p:txBody>
      </p:sp>
      <p:sp>
        <p:nvSpPr>
          <p:cNvPr id="7" name="Oval 6"/>
          <p:cNvSpPr/>
          <p:nvPr/>
        </p:nvSpPr>
        <p:spPr>
          <a:xfrm>
            <a:off x="457200" y="1752600"/>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Адуу, Үхэр, Хонь, Ямаа, Тэмээ, г.м.</a:t>
            </a:r>
            <a:endParaRPr lang="en-US" dirty="0">
              <a:latin typeface="Times New Roman" pitchFamily="18" charset="0"/>
              <a:cs typeface="Times New Roman" pitchFamily="18" charset="0"/>
            </a:endParaRPr>
          </a:p>
        </p:txBody>
      </p:sp>
      <p:sp>
        <p:nvSpPr>
          <p:cNvPr id="8" name="Right Arrow 7"/>
          <p:cNvSpPr/>
          <p:nvPr/>
        </p:nvSpPr>
        <p:spPr>
          <a:xfrm rot="5400000">
            <a:off x="1066800" y="38862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533400" y="4572000"/>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Талх, Тариа, Будаа, Давс, Цай, г.м.</a:t>
            </a:r>
            <a:endParaRPr lang="en-US" dirty="0">
              <a:latin typeface="Times New Roman" pitchFamily="18" charset="0"/>
              <a:cs typeface="Times New Roman" pitchFamily="18" charset="0"/>
            </a:endParaRPr>
          </a:p>
        </p:txBody>
      </p:sp>
      <p:sp>
        <p:nvSpPr>
          <p:cNvPr id="11" name="Oval 10"/>
          <p:cNvSpPr/>
          <p:nvPr/>
        </p:nvSpPr>
        <p:spPr>
          <a:xfrm>
            <a:off x="3505200" y="4572000"/>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Алт </a:t>
            </a:r>
          </a:p>
          <a:p>
            <a:pPr algn="ctr"/>
            <a:r>
              <a:rPr lang="mn-MN" dirty="0" smtClean="0">
                <a:latin typeface="Times New Roman" pitchFamily="18" charset="0"/>
                <a:cs typeface="Times New Roman" pitchFamily="18" charset="0"/>
              </a:rPr>
              <a:t>Мөнгө, г.м.</a:t>
            </a:r>
            <a:endParaRPr lang="en-US" dirty="0">
              <a:latin typeface="Times New Roman" pitchFamily="18" charset="0"/>
              <a:cs typeface="Times New Roman" pitchFamily="18" charset="0"/>
            </a:endParaRPr>
          </a:p>
        </p:txBody>
      </p:sp>
      <p:sp>
        <p:nvSpPr>
          <p:cNvPr id="12" name="Right Arrow 11"/>
          <p:cNvSpPr/>
          <p:nvPr/>
        </p:nvSpPr>
        <p:spPr>
          <a:xfrm>
            <a:off x="2590800" y="52578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Arrow 12"/>
          <p:cNvSpPr/>
          <p:nvPr/>
        </p:nvSpPr>
        <p:spPr>
          <a:xfrm>
            <a:off x="5562600" y="52578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6477000" y="4648200"/>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Зоосон мөнгө</a:t>
            </a:r>
            <a:endParaRPr lang="en-US" dirty="0">
              <a:latin typeface="Times New Roman" pitchFamily="18" charset="0"/>
              <a:cs typeface="Times New Roman" pitchFamily="18" charset="0"/>
            </a:endParaRPr>
          </a:p>
        </p:txBody>
      </p:sp>
      <p:sp>
        <p:nvSpPr>
          <p:cNvPr id="15" name="Right Arrow 14"/>
          <p:cNvSpPr/>
          <p:nvPr/>
        </p:nvSpPr>
        <p:spPr>
          <a:xfrm rot="16200000">
            <a:off x="7086600" y="39624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6553200" y="1828800"/>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Цаасан мөнгө, электрон мөнгө</a:t>
            </a:r>
            <a:endParaRPr lang="en-US" dirty="0">
              <a:latin typeface="Times New Roman" pitchFamily="18" charset="0"/>
              <a:cs typeface="Times New Roman" pitchFamily="18" charset="0"/>
            </a:endParaRPr>
          </a:p>
        </p:txBody>
      </p:sp>
      <p:pic>
        <p:nvPicPr>
          <p:cNvPr id="3076" name="Picture 4" descr="C:\Users\user\Desktop\money and banking\money\world_globe.jpg"/>
          <p:cNvPicPr>
            <a:picLocks noChangeAspect="1" noChangeArrowheads="1"/>
          </p:cNvPicPr>
          <p:nvPr/>
        </p:nvPicPr>
        <p:blipFill>
          <a:blip r:embed="rId3" cstate="print"/>
          <a:srcRect/>
          <a:stretch>
            <a:fillRect/>
          </a:stretch>
        </p:blipFill>
        <p:spPr bwMode="auto">
          <a:xfrm>
            <a:off x="2971800" y="1219200"/>
            <a:ext cx="3048000" cy="304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   Зоосон мөнгөний түүхэн хэлбэрүүд</a:t>
            </a:r>
            <a:endParaRPr lang="en-US" dirty="0"/>
          </a:p>
        </p:txBody>
      </p:sp>
      <p:pic>
        <p:nvPicPr>
          <p:cNvPr id="4098" name="Picture 2" descr="C:\Users\user\Desktop\money and banking\money\BMC_06.jpg"/>
          <p:cNvPicPr>
            <a:picLocks noChangeAspect="1" noChangeArrowheads="1"/>
          </p:cNvPicPr>
          <p:nvPr/>
        </p:nvPicPr>
        <p:blipFill>
          <a:blip r:embed="rId3" cstate="print"/>
          <a:srcRect/>
          <a:stretch>
            <a:fillRect/>
          </a:stretch>
        </p:blipFill>
        <p:spPr bwMode="auto">
          <a:xfrm>
            <a:off x="838200" y="1752600"/>
            <a:ext cx="7729980" cy="3124200"/>
          </a:xfrm>
          <a:prstGeom prst="rect">
            <a:avLst/>
          </a:prstGeom>
          <a:noFill/>
        </p:spPr>
      </p:pic>
      <p:sp>
        <p:nvSpPr>
          <p:cNvPr id="5" name="TextBox 4"/>
          <p:cNvSpPr txBox="1"/>
          <p:nvPr/>
        </p:nvSpPr>
        <p:spPr>
          <a:xfrm>
            <a:off x="1600200" y="5410200"/>
            <a:ext cx="6553200" cy="369332"/>
          </a:xfrm>
          <a:prstGeom prst="rect">
            <a:avLst/>
          </a:prstGeom>
          <a:noFill/>
        </p:spPr>
        <p:txBody>
          <a:bodyPr wrap="square" rtlCol="0">
            <a:spAutoFit/>
          </a:bodyPr>
          <a:lstStyle/>
          <a:p>
            <a:r>
              <a:rPr lang="en-US" b="1" dirty="0" smtClean="0"/>
              <a:t>The first stamped money was introduced about 650 B.C. in </a:t>
            </a:r>
            <a:r>
              <a:rPr lang="en-US" b="1" dirty="0" smtClean="0">
                <a:hlinkClick r:id="rId4" tooltip="Lydia"/>
              </a:rPr>
              <a:t>Lydia</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   Зоосон мөнгөний түүхэн хэлбэрүүд</a:t>
            </a:r>
            <a:endParaRPr lang="en-US" dirty="0"/>
          </a:p>
        </p:txBody>
      </p:sp>
      <p:pic>
        <p:nvPicPr>
          <p:cNvPr id="4098" name="Picture 2" descr="C:\Users\user\Desktop\money and banking\money\BMC_06.jpg"/>
          <p:cNvPicPr>
            <a:picLocks noChangeAspect="1" noChangeArrowheads="1"/>
          </p:cNvPicPr>
          <p:nvPr/>
        </p:nvPicPr>
        <p:blipFill>
          <a:blip r:embed="rId3" cstate="print"/>
          <a:srcRect/>
          <a:stretch>
            <a:fillRect/>
          </a:stretch>
        </p:blipFill>
        <p:spPr bwMode="auto">
          <a:xfrm>
            <a:off x="2362200" y="1600200"/>
            <a:ext cx="4332401" cy="1751012"/>
          </a:xfrm>
          <a:prstGeom prst="rect">
            <a:avLst/>
          </a:prstGeom>
          <a:noFill/>
        </p:spPr>
      </p:pic>
      <p:sp>
        <p:nvSpPr>
          <p:cNvPr id="5" name="TextBox 4"/>
          <p:cNvSpPr txBox="1"/>
          <p:nvPr/>
        </p:nvSpPr>
        <p:spPr>
          <a:xfrm>
            <a:off x="1524000" y="3429000"/>
            <a:ext cx="6553200" cy="369332"/>
          </a:xfrm>
          <a:prstGeom prst="rect">
            <a:avLst/>
          </a:prstGeom>
          <a:noFill/>
        </p:spPr>
        <p:txBody>
          <a:bodyPr wrap="square" rtlCol="0">
            <a:spAutoFit/>
          </a:bodyPr>
          <a:lstStyle/>
          <a:p>
            <a:r>
              <a:rPr lang="en-US" b="1" dirty="0" smtClean="0"/>
              <a:t>The first stamped money was introduced about 650 B.C. in </a:t>
            </a:r>
            <a:r>
              <a:rPr lang="en-US" b="1" dirty="0" smtClean="0">
                <a:hlinkClick r:id="rId4" tooltip="Lydia"/>
              </a:rPr>
              <a:t>Lydia</a:t>
            </a:r>
            <a:endParaRPr lang="en-US" b="1" dirty="0"/>
          </a:p>
        </p:txBody>
      </p:sp>
      <p:pic>
        <p:nvPicPr>
          <p:cNvPr id="4099" name="Picture 3" descr="C:\Users\user\Desktop\money and banking\money\Shapuri.jpg"/>
          <p:cNvPicPr>
            <a:picLocks noChangeAspect="1" noChangeArrowheads="1"/>
          </p:cNvPicPr>
          <p:nvPr/>
        </p:nvPicPr>
        <p:blipFill>
          <a:blip r:embed="rId5" cstate="print"/>
          <a:srcRect/>
          <a:stretch>
            <a:fillRect/>
          </a:stretch>
        </p:blipFill>
        <p:spPr bwMode="auto">
          <a:xfrm>
            <a:off x="2819400" y="3886200"/>
            <a:ext cx="3810000" cy="1895475"/>
          </a:xfrm>
          <a:prstGeom prst="rect">
            <a:avLst/>
          </a:prstGeom>
          <a:noFill/>
        </p:spPr>
      </p:pic>
      <p:sp>
        <p:nvSpPr>
          <p:cNvPr id="7" name="TextBox 6"/>
          <p:cNvSpPr txBox="1"/>
          <p:nvPr/>
        </p:nvSpPr>
        <p:spPr>
          <a:xfrm>
            <a:off x="1600200" y="6019800"/>
            <a:ext cx="6705600" cy="381000"/>
          </a:xfrm>
          <a:prstGeom prst="rect">
            <a:avLst/>
          </a:prstGeom>
          <a:noFill/>
        </p:spPr>
        <p:txBody>
          <a:bodyPr wrap="square" rtlCol="0">
            <a:spAutoFit/>
          </a:bodyPr>
          <a:lstStyle/>
          <a:p>
            <a:r>
              <a:rPr lang="en-US" b="1" dirty="0" smtClean="0"/>
              <a:t>A Persian 309-379 AD silver </a:t>
            </a:r>
            <a:r>
              <a:rPr lang="en-US" b="1" dirty="0" err="1" smtClean="0">
                <a:hlinkClick r:id="rId6" tooltip="Drachm"/>
              </a:rPr>
              <a:t>drachm</a:t>
            </a:r>
            <a:r>
              <a:rPr lang="en-US" b="1" dirty="0" smtClean="0"/>
              <a:t> from the </a:t>
            </a:r>
            <a:r>
              <a:rPr lang="en-US" b="1" dirty="0" err="1" smtClean="0">
                <a:hlinkClick r:id="rId7" tooltip="Sassanid Empire"/>
              </a:rPr>
              <a:t>Sasanian</a:t>
            </a:r>
            <a:r>
              <a:rPr lang="en-US" b="1" dirty="0" smtClean="0">
                <a:hlinkClick r:id="rId7" tooltip="Sassanid Empire"/>
              </a:rPr>
              <a:t> Dynasty</a:t>
            </a:r>
            <a:r>
              <a:rPr lang="en-US" b="1" dirty="0" smtClean="0"/>
              <a:t>.</a:t>
            </a:r>
            <a:endParaRPr lang="en-US" b="1"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   </a:t>
            </a:r>
            <a:r>
              <a:rPr lang="mn-MN" dirty="0" smtClean="0">
                <a:effectLst>
                  <a:outerShdw blurRad="38100" dist="38100" dir="2700000" algn="tl">
                    <a:srgbClr val="000000">
                      <a:alpha val="43137"/>
                    </a:srgbClr>
                  </a:outerShdw>
                </a:effectLst>
                <a:latin typeface="Times New Roman" pitchFamily="18" charset="0"/>
                <a:cs typeface="Times New Roman" pitchFamily="18" charset="0"/>
              </a:rPr>
              <a:t>Цаасан мөнгөний түүхэн хэлбэрүүд</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191000" y="2819400"/>
            <a:ext cx="4495800" cy="1600200"/>
          </a:xfrm>
        </p:spPr>
        <p:txBody>
          <a:bodyPr/>
          <a:lstStyle/>
          <a:p>
            <a:pPr>
              <a:buNone/>
            </a:pPr>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Song Dynasty </a:t>
            </a:r>
            <a:r>
              <a:rPr lang="en-US" i="1" dirty="0" err="1" smtClean="0">
                <a:latin typeface="Times New Roman" pitchFamily="18" charset="0"/>
                <a:cs typeface="Times New Roman" pitchFamily="18" charset="0"/>
              </a:rPr>
              <a:t>Jiaozi</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the</a:t>
            </a:r>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world's earliest paper money</a:t>
            </a:r>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(600s)</a:t>
            </a:r>
            <a:endParaRPr lang="en-US" dirty="0">
              <a:latin typeface="Times New Roman" pitchFamily="18" charset="0"/>
              <a:cs typeface="Times New Roman" pitchFamily="18" charset="0"/>
            </a:endParaRPr>
          </a:p>
        </p:txBody>
      </p:sp>
      <p:pic>
        <p:nvPicPr>
          <p:cNvPr id="6146" name="Picture 2" descr="C:\Users\user\Desktop\money and banking\money\Jiao_zi.jpg"/>
          <p:cNvPicPr>
            <a:picLocks noChangeAspect="1" noChangeArrowheads="1"/>
          </p:cNvPicPr>
          <p:nvPr/>
        </p:nvPicPr>
        <p:blipFill>
          <a:blip r:embed="rId3" cstate="print"/>
          <a:srcRect/>
          <a:stretch>
            <a:fillRect/>
          </a:stretch>
        </p:blipFill>
        <p:spPr bwMode="auto">
          <a:xfrm>
            <a:off x="1295400" y="1447800"/>
            <a:ext cx="2933700" cy="511492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Монгол дахь мөнгө зээлийн системын үүсэл хөгжил</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smtClean="0">
                <a:latin typeface="Times New Roman" pitchFamily="18" charset="0"/>
                <a:cs typeface="Times New Roman" pitchFamily="18" charset="0"/>
              </a:rPr>
              <a:t>1206</a:t>
            </a:r>
            <a:r>
              <a:rPr lang="mn-MN" dirty="0" smtClean="0">
                <a:latin typeface="Times New Roman" pitchFamily="18" charset="0"/>
                <a:cs typeface="Times New Roman" pitchFamily="18" charset="0"/>
              </a:rPr>
              <a:t> он</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Монголын анхны зоосон мөнгө </a:t>
            </a:r>
          </a:p>
          <a:p>
            <a:pPr>
              <a:lnSpc>
                <a:spcPct val="150000"/>
              </a:lnSpc>
            </a:pPr>
            <a:r>
              <a:rPr lang="en-US" dirty="0" smtClean="0">
                <a:latin typeface="Times New Roman" pitchFamily="18" charset="0"/>
                <a:cs typeface="Times New Roman" pitchFamily="18" charset="0"/>
              </a:rPr>
              <a:t>1227 </a:t>
            </a:r>
            <a:r>
              <a:rPr lang="mn-MN" dirty="0" smtClean="0">
                <a:latin typeface="Times New Roman" pitchFamily="18" charset="0"/>
                <a:cs typeface="Times New Roman" pitchFamily="18" charset="0"/>
              </a:rPr>
              <a:t>он дэлхийд анх удаа алт мөнгөн баталгаатай цаасан мөнгө</a:t>
            </a:r>
          </a:p>
          <a:p>
            <a:pPr>
              <a:lnSpc>
                <a:spcPct val="150000"/>
              </a:lnSpc>
            </a:pPr>
            <a:r>
              <a:rPr lang="en-US" dirty="0" smtClean="0">
                <a:latin typeface="Times New Roman" pitchFamily="18" charset="0"/>
                <a:cs typeface="Times New Roman" pitchFamily="18" charset="0"/>
              </a:rPr>
              <a:t>1253 </a:t>
            </a:r>
            <a:r>
              <a:rPr lang="mn-MN" dirty="0" smtClean="0">
                <a:latin typeface="Times New Roman" pitchFamily="18" charset="0"/>
                <a:cs typeface="Times New Roman" pitchFamily="18" charset="0"/>
              </a:rPr>
              <a:t>он Мөнгөний хэрэг эрхлэх хэлтэс</a:t>
            </a:r>
          </a:p>
          <a:p>
            <a:pPr>
              <a:lnSpc>
                <a:spcPct val="150000"/>
              </a:lnSpc>
            </a:pPr>
            <a:r>
              <a:rPr lang="en-US" dirty="0" smtClean="0">
                <a:latin typeface="Times New Roman" pitchFamily="18" charset="0"/>
                <a:cs typeface="Times New Roman" pitchFamily="18" charset="0"/>
              </a:rPr>
              <a:t>1260 </a:t>
            </a:r>
            <a:r>
              <a:rPr lang="mn-MN" dirty="0" smtClean="0">
                <a:latin typeface="Times New Roman" pitchFamily="18" charset="0"/>
                <a:cs typeface="Times New Roman" pitchFamily="18" charset="0"/>
              </a:rPr>
              <a:t>он Хар хорум</a:t>
            </a:r>
            <a:r>
              <a:rPr lang="en-US" dirty="0" smtClean="0">
                <a:latin typeface="Times New Roman" pitchFamily="18" charset="0"/>
                <a:cs typeface="Times New Roman" pitchFamily="18" charset="0"/>
              </a:rPr>
              <a:t>: </a:t>
            </a:r>
          </a:p>
          <a:p>
            <a:pPr lvl="2">
              <a:lnSpc>
                <a:spcPct val="150000"/>
              </a:lnSpc>
            </a:pPr>
            <a:r>
              <a:rPr lang="mn-MN" dirty="0" smtClean="0">
                <a:latin typeface="Times New Roman" pitchFamily="18" charset="0"/>
                <a:cs typeface="Times New Roman" pitchFamily="18" charset="0"/>
              </a:rPr>
              <a:t>Цаасан мөнгө тушаах банк</a:t>
            </a:r>
          </a:p>
          <a:p>
            <a:pPr lvl="2">
              <a:lnSpc>
                <a:spcPct val="150000"/>
              </a:lnSpc>
            </a:pPr>
            <a:r>
              <a:rPr lang="mn-MN" dirty="0" smtClean="0">
                <a:latin typeface="Times New Roman" pitchFamily="18" charset="0"/>
                <a:cs typeface="Times New Roman" pitchFamily="18" charset="0"/>
              </a:rPr>
              <a:t>Олон замд тэгшитгэх банк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Монгол дахь мөнгө зээлийн системын үүсэл хөгжил</a:t>
            </a:r>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dirty="0" smtClean="0">
                <a:latin typeface="Times New Roman" pitchFamily="18" charset="0"/>
                <a:cs typeface="Times New Roman" pitchFamily="18" charset="0"/>
              </a:rPr>
              <a:t>1911 </a:t>
            </a:r>
            <a:r>
              <a:rPr lang="mn-MN" dirty="0" smtClean="0">
                <a:latin typeface="Times New Roman" pitchFamily="18" charset="0"/>
                <a:cs typeface="Times New Roman" pitchFamily="18" charset="0"/>
              </a:rPr>
              <a:t>он</a:t>
            </a:r>
          </a:p>
          <a:p>
            <a:pPr>
              <a:lnSpc>
                <a:spcPct val="150000"/>
              </a:lnSpc>
            </a:pPr>
            <a:r>
              <a:rPr lang="en-US" dirty="0" smtClean="0">
                <a:latin typeface="Times New Roman" pitchFamily="18" charset="0"/>
                <a:cs typeface="Times New Roman" pitchFamily="18" charset="0"/>
              </a:rPr>
              <a:t>1921 </a:t>
            </a:r>
            <a:r>
              <a:rPr lang="mn-MN" dirty="0" smtClean="0">
                <a:latin typeface="Times New Roman" pitchFamily="18" charset="0"/>
                <a:cs typeface="Times New Roman" pitchFamily="18" charset="0"/>
              </a:rPr>
              <a:t>он </a:t>
            </a:r>
          </a:p>
          <a:p>
            <a:pPr>
              <a:lnSpc>
                <a:spcPct val="150000"/>
              </a:lnSpc>
            </a:pPr>
            <a:r>
              <a:rPr lang="en-US" dirty="0" smtClean="0">
                <a:latin typeface="Times New Roman" pitchFamily="18" charset="0"/>
                <a:cs typeface="Times New Roman" pitchFamily="18" charset="0"/>
              </a:rPr>
              <a:t>1924 </a:t>
            </a:r>
            <a:r>
              <a:rPr lang="mn-MN" dirty="0" smtClean="0">
                <a:latin typeface="Times New Roman" pitchFamily="18" charset="0"/>
                <a:cs typeface="Times New Roman" pitchFamily="18" charset="0"/>
              </a:rPr>
              <a:t>оны </a:t>
            </a:r>
            <a:r>
              <a:rPr lang="en-US" dirty="0" smtClean="0">
                <a:latin typeface="Times New Roman" pitchFamily="18" charset="0"/>
                <a:cs typeface="Times New Roman" pitchFamily="18" charset="0"/>
              </a:rPr>
              <a:t>6-</a:t>
            </a:r>
            <a:r>
              <a:rPr lang="mn-MN" dirty="0" smtClean="0">
                <a:latin typeface="Times New Roman" pitchFamily="18" charset="0"/>
                <a:cs typeface="Times New Roman" pitchFamily="18" charset="0"/>
              </a:rPr>
              <a:t>р сарын </a:t>
            </a:r>
            <a:r>
              <a:rPr lang="en-US" dirty="0" smtClean="0">
                <a:latin typeface="Times New Roman" pitchFamily="18" charset="0"/>
                <a:cs typeface="Times New Roman" pitchFamily="18" charset="0"/>
              </a:rPr>
              <a:t>2-</a:t>
            </a:r>
            <a:r>
              <a:rPr lang="mn-MN" dirty="0" smtClean="0">
                <a:latin typeface="Times New Roman" pitchFamily="18" charset="0"/>
                <a:cs typeface="Times New Roman" pitchFamily="18" charset="0"/>
              </a:rPr>
              <a:t>нд Худалдаа аж үйлдвэрийн банк</a:t>
            </a:r>
          </a:p>
          <a:p>
            <a:pPr>
              <a:lnSpc>
                <a:spcPct val="150000"/>
              </a:lnSpc>
            </a:pPr>
            <a:r>
              <a:rPr lang="en-US" dirty="0" smtClean="0">
                <a:latin typeface="Times New Roman" pitchFamily="18" charset="0"/>
                <a:cs typeface="Times New Roman" pitchFamily="18" charset="0"/>
              </a:rPr>
              <a:t>1925 </a:t>
            </a:r>
            <a:r>
              <a:rPr lang="mn-MN" dirty="0" smtClean="0">
                <a:latin typeface="Times New Roman" pitchFamily="18" charset="0"/>
                <a:cs typeface="Times New Roman" pitchFamily="18" charset="0"/>
              </a:rPr>
              <a:t>оны </a:t>
            </a:r>
            <a:r>
              <a:rPr lang="en-US" dirty="0" smtClean="0">
                <a:latin typeface="Times New Roman" pitchFamily="18" charset="0"/>
                <a:cs typeface="Times New Roman" pitchFamily="18" charset="0"/>
              </a:rPr>
              <a:t>2-</a:t>
            </a:r>
            <a:r>
              <a:rPr lang="mn-MN" dirty="0" smtClean="0">
                <a:latin typeface="Times New Roman" pitchFamily="18" charset="0"/>
                <a:cs typeface="Times New Roman" pitchFamily="18" charset="0"/>
              </a:rPr>
              <a:t>р сарын</a:t>
            </a:r>
            <a:r>
              <a:rPr lang="en-US" dirty="0" smtClean="0">
                <a:latin typeface="Times New Roman" pitchFamily="18" charset="0"/>
                <a:cs typeface="Times New Roman" pitchFamily="18" charset="0"/>
              </a:rPr>
              <a:t> 22-</a:t>
            </a:r>
            <a:r>
              <a:rPr lang="mn-MN" dirty="0" smtClean="0">
                <a:latin typeface="Times New Roman" pitchFamily="18" charset="0"/>
                <a:cs typeface="Times New Roman" pitchFamily="18" charset="0"/>
              </a:rPr>
              <a:t>нд Мөнгөний шинэчлэл хийх тогтоол</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3600" b="1" dirty="0" smtClean="0">
                <a:effectLst>
                  <a:outerShdw blurRad="38100" dist="38100" dir="2700000" algn="tl">
                    <a:srgbClr val="000000">
                      <a:alpha val="43137"/>
                    </a:srgbClr>
                  </a:outerShdw>
                </a:effectLst>
                <a:latin typeface="Times New Roman" pitchFamily="18" charset="0"/>
                <a:cs typeface="Times New Roman" pitchFamily="18" charset="0"/>
              </a:rPr>
              <a:t>Мөнгөний шинэчлэл хийх тогтоол</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pPr>
              <a:lnSpc>
                <a:spcPct val="150000"/>
              </a:lnSpc>
            </a:pPr>
            <a:r>
              <a:rPr lang="mn-MN" sz="2800" dirty="0" smtClean="0">
                <a:latin typeface="Times New Roman" pitchFamily="18" charset="0"/>
                <a:cs typeface="Times New Roman" pitchFamily="18" charset="0"/>
              </a:rPr>
              <a:t>Мөнгөн тэмдэгтийг гүйлгээнд гаргах онц эрхийг МХАҮБ</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д олгох. </a:t>
            </a:r>
          </a:p>
          <a:p>
            <a:pPr>
              <a:lnSpc>
                <a:spcPct val="150000"/>
              </a:lnSpc>
            </a:pPr>
            <a:r>
              <a:rPr lang="mn-MN" sz="2800" dirty="0" smtClean="0">
                <a:latin typeface="Times New Roman" pitchFamily="18" charset="0"/>
                <a:cs typeface="Times New Roman" pitchFamily="18" charset="0"/>
              </a:rPr>
              <a:t>Банкны тэмдэгт цаасан нь мөнгөний нэгж болох төгрөгөөр </a:t>
            </a:r>
            <a:r>
              <a:rPr lang="en-US" sz="2800" dirty="0" smtClean="0">
                <a:latin typeface="Times New Roman" pitchFamily="18" charset="0"/>
                <a:cs typeface="Times New Roman" pitchFamily="18" charset="0"/>
              </a:rPr>
              <a:t>1, 2, 5, 10, 25, 50, 100-</a:t>
            </a:r>
            <a:r>
              <a:rPr lang="mn-MN" sz="2800" dirty="0" smtClean="0">
                <a:latin typeface="Times New Roman" pitchFamily="18" charset="0"/>
                <a:cs typeface="Times New Roman" pitchFamily="18" charset="0"/>
              </a:rPr>
              <a:t>тийн дэвсгэрээр гаргах</a:t>
            </a:r>
          </a:p>
          <a:p>
            <a:pPr>
              <a:lnSpc>
                <a:spcPct val="150000"/>
              </a:lnSpc>
            </a:pPr>
            <a:r>
              <a:rPr lang="mn-MN" sz="2800" dirty="0" smtClean="0">
                <a:latin typeface="Times New Roman" pitchFamily="18" charset="0"/>
                <a:cs typeface="Times New Roman" pitchFamily="18" charset="0"/>
              </a:rPr>
              <a:t>Мөнгөн тэмдэгт бүрэн баталгаатай байвал зохино. </a:t>
            </a:r>
          </a:p>
          <a:p>
            <a:pPr lvl="1">
              <a:lnSpc>
                <a:spcPct val="150000"/>
              </a:lnSpc>
            </a:pPr>
            <a:r>
              <a:rPr lang="en-US" dirty="0" smtClean="0">
                <a:latin typeface="Times New Roman" pitchFamily="18" charset="0"/>
                <a:cs typeface="Times New Roman" pitchFamily="18" charset="0"/>
              </a:rPr>
              <a:t>25 % -</a:t>
            </a:r>
            <a:r>
              <a:rPr lang="mn-MN" dirty="0" smtClean="0">
                <a:latin typeface="Times New Roman" pitchFamily="18" charset="0"/>
                <a:cs typeface="Times New Roman" pitchFamily="18" charset="0"/>
              </a:rPr>
              <a:t>аас доошгүй хувь нь үнэт метал</a:t>
            </a:r>
          </a:p>
          <a:p>
            <a:pPr lvl="1">
              <a:lnSpc>
                <a:spcPct val="150000"/>
              </a:lnSpc>
            </a:pPr>
            <a:r>
              <a:rPr lang="en-US" dirty="0" smtClean="0">
                <a:latin typeface="Times New Roman" pitchFamily="18" charset="0"/>
                <a:cs typeface="Times New Roman" pitchFamily="18" charset="0"/>
              </a:rPr>
              <a:t>75% </a:t>
            </a:r>
            <a:r>
              <a:rPr lang="mn-MN" dirty="0" smtClean="0">
                <a:latin typeface="Times New Roman" pitchFamily="18" charset="0"/>
                <a:cs typeface="Times New Roman" pitchFamily="18" charset="0"/>
              </a:rPr>
              <a:t>нь түргэн борлогдох бараа материал</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dirty="0" smtClean="0">
                <a:latin typeface="Times New Roman" pitchFamily="18" charset="0"/>
                <a:cs typeface="Times New Roman" pitchFamily="18" charset="0"/>
              </a:rPr>
              <a:t>   </a:t>
            </a:r>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БНМАУ</a:t>
            </a: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н анхны мөнгөн тэмдэгт </a:t>
            </a: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pPr>
              <a:lnSpc>
                <a:spcPct val="200000"/>
              </a:lnSpc>
            </a:pPr>
            <a:r>
              <a:rPr lang="en-US" dirty="0" smtClean="0">
                <a:latin typeface="Times New Roman" pitchFamily="18" charset="0"/>
                <a:cs typeface="Times New Roman" pitchFamily="18" charset="0"/>
              </a:rPr>
              <a:t>1925</a:t>
            </a:r>
            <a:r>
              <a:rPr lang="mn-MN" dirty="0" smtClean="0">
                <a:latin typeface="Times New Roman" pitchFamily="18" charset="0"/>
                <a:cs typeface="Times New Roman" pitchFamily="18" charset="0"/>
              </a:rPr>
              <a:t> оны </a:t>
            </a:r>
            <a:r>
              <a:rPr lang="en-US" dirty="0" smtClean="0">
                <a:latin typeface="Times New Roman" pitchFamily="18" charset="0"/>
                <a:cs typeface="Times New Roman" pitchFamily="18" charset="0"/>
              </a:rPr>
              <a:t>12 </a:t>
            </a:r>
            <a:r>
              <a:rPr lang="mn-MN" dirty="0" smtClean="0">
                <a:latin typeface="Times New Roman" pitchFamily="18" charset="0"/>
                <a:cs typeface="Times New Roman" pitchFamily="18" charset="0"/>
              </a:rPr>
              <a:t>дугаар сарын </a:t>
            </a:r>
            <a:r>
              <a:rPr lang="en-US" dirty="0" smtClean="0">
                <a:latin typeface="Times New Roman" pitchFamily="18" charset="0"/>
                <a:cs typeface="Times New Roman" pitchFamily="18" charset="0"/>
              </a:rPr>
              <a:t>9:</a:t>
            </a:r>
          </a:p>
          <a:p>
            <a:pPr lvl="1">
              <a:lnSpc>
                <a:spcPct val="200000"/>
              </a:lnSpc>
              <a:buFont typeface="Wingdings" pitchFamily="2" charset="2"/>
              <a:buChar char="v"/>
            </a:pPr>
            <a:r>
              <a:rPr lang="en-US" dirty="0" smtClean="0">
                <a:latin typeface="Times New Roman" pitchFamily="18" charset="0"/>
                <a:cs typeface="Times New Roman" pitchFamily="18" charset="0"/>
              </a:rPr>
              <a:t>1, 2, 5, 10, 25, 50, 100 </a:t>
            </a:r>
            <a:r>
              <a:rPr lang="mn-MN" dirty="0" smtClean="0">
                <a:latin typeface="Times New Roman" pitchFamily="18" charset="0"/>
                <a:cs typeface="Times New Roman" pitchFamily="18" charset="0"/>
              </a:rPr>
              <a:t>төгрөгийн дэвсгэрт</a:t>
            </a:r>
          </a:p>
          <a:p>
            <a:pPr lvl="1">
              <a:lnSpc>
                <a:spcPct val="200000"/>
              </a:lnSpc>
              <a:buFont typeface="Wingdings" pitchFamily="2" charset="2"/>
              <a:buChar char="v"/>
            </a:pPr>
            <a:r>
              <a:rPr lang="en-US" dirty="0" smtClean="0">
                <a:latin typeface="Times New Roman" pitchFamily="18" charset="0"/>
                <a:cs typeface="Times New Roman" pitchFamily="18" charset="0"/>
              </a:rPr>
              <a:t>1, 2, 5, 10, 20, 50</a:t>
            </a:r>
            <a:r>
              <a:rPr lang="mn-MN" dirty="0" smtClean="0">
                <a:latin typeface="Times New Roman" pitchFamily="18" charset="0"/>
                <a:cs typeface="Times New Roman" pitchFamily="18" charset="0"/>
              </a:rPr>
              <a:t> зоосон мөнгө</a:t>
            </a:r>
          </a:p>
          <a:p>
            <a:pPr lvl="1">
              <a:lnSpc>
                <a:spcPct val="200000"/>
              </a:lnSpc>
              <a:buFont typeface="Wingdings" pitchFamily="2" charset="2"/>
              <a:buChar char="v"/>
            </a:pPr>
            <a:r>
              <a:rPr lang="en-US" dirty="0" smtClean="0">
                <a:latin typeface="Times New Roman" pitchFamily="18" charset="0"/>
                <a:cs typeface="Times New Roman" pitchFamily="18" charset="0"/>
              </a:rPr>
              <a:t>200100</a:t>
            </a:r>
            <a:r>
              <a:rPr lang="mn-MN" dirty="0" smtClean="0">
                <a:latin typeface="Times New Roman" pitchFamily="18" charset="0"/>
                <a:cs typeface="Times New Roman" pitchFamily="18" charset="0"/>
              </a:rPr>
              <a:t> төгрөгийг гүйлгээнд гаргав</a:t>
            </a:r>
          </a:p>
          <a:p>
            <a:pPr>
              <a:lnSpc>
                <a:spcPct val="200000"/>
              </a:lnSpc>
            </a:pPr>
            <a:r>
              <a:rPr lang="en-US" dirty="0" smtClean="0">
                <a:latin typeface="Times New Roman" pitchFamily="18" charset="0"/>
                <a:cs typeface="Times New Roman" pitchFamily="18" charset="0"/>
              </a:rPr>
              <a:t>1 </a:t>
            </a:r>
            <a:r>
              <a:rPr lang="mn-MN" dirty="0" smtClean="0">
                <a:latin typeface="Times New Roman" pitchFamily="18" charset="0"/>
                <a:cs typeface="Times New Roman" pitchFamily="18" charset="0"/>
              </a:rPr>
              <a:t>төгрөг</a:t>
            </a:r>
            <a:r>
              <a:rPr lang="en-US" dirty="0" smtClean="0">
                <a:latin typeface="Times New Roman" pitchFamily="18" charset="0"/>
                <a:cs typeface="Times New Roman" pitchFamily="18" charset="0"/>
              </a:rPr>
              <a:t>=100 </a:t>
            </a:r>
            <a:r>
              <a:rPr lang="mn-MN" dirty="0" smtClean="0">
                <a:latin typeface="Times New Roman" pitchFamily="18" charset="0"/>
                <a:cs typeface="Times New Roman" pitchFamily="18" charset="0"/>
              </a:rPr>
              <a:t>мөнгө</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900 сорьцын 18 цэвэр ЦМ</a:t>
            </a:r>
            <a:endParaRPr lang="en-US" dirty="0" smtClean="0">
              <a:latin typeface="Times New Roman" pitchFamily="18" charset="0"/>
              <a:cs typeface="Times New Roman" pitchFamily="18" charset="0"/>
            </a:endParaRPr>
          </a:p>
          <a:p>
            <a:pPr>
              <a:lnSpc>
                <a:spcPct val="200000"/>
              </a:lnSpc>
            </a:pPr>
            <a:r>
              <a:rPr lang="ru-RU" dirty="0" smtClean="0">
                <a:latin typeface="Times New Roman" pitchFamily="18" charset="0"/>
                <a:cs typeface="Times New Roman" pitchFamily="18" charset="0"/>
              </a:rPr>
              <a:t>1928 оны 4 дүгээр сарын 15</a:t>
            </a:r>
            <a:r>
              <a:rPr lang="mn-MN" dirty="0" smtClean="0">
                <a:latin typeface="Times New Roman" pitchFamily="18" charset="0"/>
                <a:cs typeface="Times New Roman" pitchFamily="18" charset="0"/>
              </a:rPr>
              <a:t>-наас төгрөгийг алтан баталгаанд</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оруулсан.</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ox(in)">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ox(i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БНМАУ</a:t>
            </a: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н анхны мөнгөн тэмдэгт</a:t>
            </a:r>
            <a:endParaRPr lang="en-US" sz="3200" dirty="0"/>
          </a:p>
        </p:txBody>
      </p:sp>
      <p:sp>
        <p:nvSpPr>
          <p:cNvPr id="3" name="Content Placeholder 2"/>
          <p:cNvSpPr>
            <a:spLocks noGrp="1"/>
          </p:cNvSpPr>
          <p:nvPr>
            <p:ph idx="1"/>
          </p:nvPr>
        </p:nvSpPr>
        <p:spPr>
          <a:xfrm>
            <a:off x="457200" y="533400"/>
            <a:ext cx="8229600" cy="6019800"/>
          </a:xfrm>
        </p:spPr>
        <p:txBody>
          <a:bodyPr>
            <a:noAutofit/>
          </a:bodyPr>
          <a:lstStyle/>
          <a:p>
            <a:r>
              <a:rPr lang="en-US" sz="2200" dirty="0" smtClean="0">
                <a:latin typeface="Times New Roman" pitchFamily="18" charset="0"/>
                <a:cs typeface="Times New Roman" pitchFamily="18" charset="0"/>
              </a:rPr>
              <a:t>1939 </a:t>
            </a:r>
            <a:r>
              <a:rPr lang="en-US" sz="2200" dirty="0" err="1" smtClean="0">
                <a:latin typeface="Times New Roman" pitchFamily="18" charset="0"/>
                <a:cs typeface="Times New Roman" pitchFamily="18" charset="0"/>
              </a:rPr>
              <a:t>онд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төгрөгийн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дэвсгэртүүдийн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хэмжээг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өөрчлөхгүйгээр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бүх</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дэвсгэртэд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Д.Сүхбаатарын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хөрөгтэйгээр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монгол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үсгээр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хэвлүүлж</a:t>
            </a:r>
            <a:r>
              <a:rPr lang="en-US" sz="2200" dirty="0" smtClean="0">
                <a:latin typeface="Times New Roman" pitchFamily="18" charset="0"/>
                <a:cs typeface="Times New Roman" pitchFamily="18" charset="0"/>
              </a:rPr>
              <a:t>, 2-тын </a:t>
            </a:r>
            <a:r>
              <a:rPr lang="en-US" sz="2200" dirty="0" err="1" smtClean="0">
                <a:latin typeface="Times New Roman" pitchFamily="18" charset="0"/>
                <a:cs typeface="Times New Roman" pitchFamily="18" charset="0"/>
              </a:rPr>
              <a:t>дэвсгэртийг</a:t>
            </a:r>
            <a:r>
              <a:rPr lang="en-US" sz="2200" dirty="0" smtClean="0">
                <a:latin typeface="Times New Roman" pitchFamily="18" charset="0"/>
                <a:cs typeface="Times New Roman" pitchFamily="18" charset="0"/>
              </a:rPr>
              <a:t> 3-тын </a:t>
            </a:r>
            <a:r>
              <a:rPr lang="en-US" sz="2200" dirty="0" err="1" smtClean="0">
                <a:latin typeface="Times New Roman" pitchFamily="18" charset="0"/>
                <a:cs typeface="Times New Roman" pitchFamily="18" charset="0"/>
              </a:rPr>
              <a:t>дэвсгэртээр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сольж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гаргасан</a:t>
            </a:r>
            <a:r>
              <a:rPr lang="en-US" sz="2200" dirty="0" smtClean="0">
                <a:latin typeface="Times New Roman" pitchFamily="18" charset="0"/>
                <a:cs typeface="Times New Roman" pitchFamily="18" charset="0"/>
              </a:rPr>
              <a:t>.</a:t>
            </a:r>
          </a:p>
          <a:p>
            <a:r>
              <a:rPr lang="en-US" sz="2200" dirty="0" smtClean="0">
                <a:latin typeface="Times New Roman" pitchFamily="18" charset="0"/>
                <a:cs typeface="Times New Roman" pitchFamily="18" charset="0"/>
              </a:rPr>
              <a:t>1941онд </a:t>
            </a:r>
            <a:r>
              <a:rPr lang="en-US" sz="2200" dirty="0" err="1" smtClean="0">
                <a:latin typeface="Times New Roman" pitchFamily="18" charset="0"/>
                <a:cs typeface="Times New Roman" pitchFamily="18" charset="0"/>
              </a:rPr>
              <a:t>төгрөгийн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хэмжээ</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өнгө</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хээг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өөрчлөхгүйгээр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зөвхөн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бичиг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тооны</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зарим</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хэсгийг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крилл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шинэ</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үсгээр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хэвлэж</a:t>
            </a:r>
            <a:r>
              <a:rPr lang="en-US" sz="2200" dirty="0" smtClean="0">
                <a:latin typeface="Times New Roman" pitchFamily="18" charset="0"/>
                <a:cs typeface="Times New Roman" pitchFamily="18" charset="0"/>
              </a:rPr>
              <a:t> </a:t>
            </a:r>
            <a:r>
              <a:rPr lang="mn-MN" sz="2200" dirty="0" smtClean="0">
                <a:latin typeface="Times New Roman" pitchFamily="18" charset="0"/>
                <a:cs typeface="Times New Roman" pitchFamily="18" charset="0"/>
              </a:rPr>
              <a:t>гаргасан.</a:t>
            </a:r>
          </a:p>
          <a:p>
            <a:r>
              <a:rPr lang="en-US" sz="2200" dirty="0" smtClean="0">
                <a:latin typeface="Times New Roman" pitchFamily="18" charset="0"/>
                <a:cs typeface="Times New Roman" pitchFamily="18" charset="0"/>
              </a:rPr>
              <a:t>1955онд </a:t>
            </a:r>
            <a:r>
              <a:rPr lang="en-US" sz="2200" dirty="0" err="1" smtClean="0">
                <a:latin typeface="Times New Roman" pitchFamily="18" charset="0"/>
                <a:cs typeface="Times New Roman" pitchFamily="18" charset="0"/>
              </a:rPr>
              <a:t>дэвсгэртүүдийн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хэмжээг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томсгож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зураг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хээг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өөрчлөн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бүх</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бичиг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тоог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крилл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үсгээр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хэвлэж</a:t>
            </a:r>
            <a:r>
              <a:rPr lang="mn-MN" sz="2200" dirty="0" smtClean="0">
                <a:latin typeface="Times New Roman" pitchFamily="18" charset="0"/>
                <a:cs typeface="Times New Roman" pitchFamily="18" charset="0"/>
              </a:rPr>
              <a:t> гаргасан.</a:t>
            </a:r>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1966 </a:t>
            </a:r>
            <a:r>
              <a:rPr lang="en-US" sz="2200" dirty="0" err="1" smtClean="0">
                <a:latin typeface="Times New Roman" pitchFamily="18" charset="0"/>
                <a:cs typeface="Times New Roman" pitchFamily="18" charset="0"/>
              </a:rPr>
              <a:t>онд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төгрөгийн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ханшийг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өөрчлөхгүйгээр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дэвсгэрт</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бүрийн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хэмжээг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гүйлгээнд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хэрэглэхэд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тохиромжтой</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болгон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жижигрүүлж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өнгө</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зураг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урлалыг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цоо</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шинээр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өөрчлөн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бүтээж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хэвлэн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гаргас</a:t>
            </a:r>
            <a:r>
              <a:rPr lang="mn-MN" sz="2200" dirty="0" smtClean="0">
                <a:latin typeface="Times New Roman" pitchFamily="18" charset="0"/>
                <a:cs typeface="Times New Roman" pitchFamily="18" charset="0"/>
              </a:rPr>
              <a:t>а</a:t>
            </a:r>
            <a:r>
              <a:rPr lang="en-US" sz="2200" dirty="0" smtClean="0">
                <a:latin typeface="Times New Roman" pitchFamily="18" charset="0"/>
                <a:cs typeface="Times New Roman" pitchFamily="18" charset="0"/>
              </a:rPr>
              <a:t>н</a:t>
            </a:r>
            <a:r>
              <a:rPr lang="mn-MN"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1993 </a:t>
            </a:r>
            <a:r>
              <a:rPr lang="en-US" sz="2200" dirty="0" err="1" smtClean="0">
                <a:latin typeface="Times New Roman" pitchFamily="18" charset="0"/>
                <a:cs typeface="Times New Roman" pitchFamily="18" charset="0"/>
              </a:rPr>
              <a:t>оны</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шинэ</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мөнгөн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тэмдэгтийн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дэвсгэрт</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дүрс</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нь</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өөр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өөр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өнгө</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хэмжээтэй</a:t>
            </a:r>
            <a:r>
              <a:rPr lang="en-US" sz="2200" dirty="0" smtClean="0">
                <a:latin typeface="Times New Roman" pitchFamily="18" charset="0"/>
                <a:cs typeface="Times New Roman" pitchFamily="18" charset="0"/>
              </a:rPr>
              <a:t>, 500, 1000, 5000, 10000-тын </a:t>
            </a:r>
            <a:r>
              <a:rPr lang="en-US" sz="2200" dirty="0" err="1" smtClean="0">
                <a:latin typeface="Times New Roman" pitchFamily="18" charset="0"/>
                <a:cs typeface="Times New Roman" pitchFamily="18" charset="0"/>
              </a:rPr>
              <a:t>дэвсгэртэд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их</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эзэн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Чингис</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хаан</a:t>
            </a:r>
            <a:r>
              <a:rPr lang="mn-MN" sz="2200" dirty="0" smtClean="0">
                <a:latin typeface="Times New Roman" pitchFamily="18" charset="0"/>
                <a:cs typeface="Times New Roman" pitchFamily="18" charset="0"/>
              </a:rPr>
              <a:t>ы</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хөрөг</a:t>
            </a:r>
            <a:r>
              <a:rPr lang="en-US" sz="2200" dirty="0" smtClean="0">
                <a:latin typeface="Times New Roman" pitchFamily="18" charset="0"/>
                <a:cs typeface="Times New Roman" pitchFamily="18" charset="0"/>
              </a:rPr>
              <a:t>, 10-аас 100-тын </a:t>
            </a:r>
            <a:r>
              <a:rPr lang="en-US" sz="2200" dirty="0" err="1" smtClean="0">
                <a:latin typeface="Times New Roman" pitchFamily="18" charset="0"/>
                <a:cs typeface="Times New Roman" pitchFamily="18" charset="0"/>
              </a:rPr>
              <a:t>дэвсгэртэд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Д.Сүхбаатарын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хөрөгтэй</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түүхэн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болон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байгалийн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зураг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төрийн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туг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соёмбо</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үндэсний</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хээ</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угалзаар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чимэглэж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бүтээсэн</a:t>
            </a:r>
            <a:r>
              <a:rPr lang="en-US" sz="2200" dirty="0" smtClean="0">
                <a:latin typeface="Times New Roman" pitchFamily="18" charset="0"/>
                <a:cs typeface="Times New Roman" pitchFamily="18" charset="0"/>
              </a:rPr>
              <a:t>.</a:t>
            </a:r>
          </a:p>
          <a:p>
            <a:endParaRPr lang="mn-MN" sz="2200" dirty="0" smtClean="0"/>
          </a:p>
          <a:p>
            <a:endParaRPr lang="en-US" sz="2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БНМАУ</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н анхны мөнгөн тэмдэгт </a:t>
            </a:r>
            <a:endParaRPr lang="en-US" dirty="0"/>
          </a:p>
        </p:txBody>
      </p:sp>
      <p:pic>
        <p:nvPicPr>
          <p:cNvPr id="4" name="Picture 2" descr="C:\Users\user\Desktop\money and banking\money\img330_d9e08bf8.gif"/>
          <p:cNvPicPr>
            <a:picLocks noGrp="1" noChangeAspect="1" noChangeArrowheads="1"/>
          </p:cNvPicPr>
          <p:nvPr>
            <p:ph idx="1"/>
          </p:nvPr>
        </p:nvPicPr>
        <p:blipFill>
          <a:blip r:embed="rId3" cstate="print"/>
          <a:srcRect/>
          <a:stretch>
            <a:fillRect/>
          </a:stretch>
        </p:blipFill>
        <p:spPr bwMode="auto">
          <a:xfrm>
            <a:off x="228600" y="2286000"/>
            <a:ext cx="4437394" cy="3657600"/>
          </a:xfrm>
          <a:prstGeom prst="rect">
            <a:avLst/>
          </a:prstGeom>
          <a:noFill/>
        </p:spPr>
      </p:pic>
      <p:pic>
        <p:nvPicPr>
          <p:cNvPr id="34818" name="Picture 2" descr="C:\Users\user\Desktop\money and banking\money\img331_e40444fe.gif"/>
          <p:cNvPicPr>
            <a:picLocks noChangeAspect="1" noChangeArrowheads="1"/>
          </p:cNvPicPr>
          <p:nvPr/>
        </p:nvPicPr>
        <p:blipFill>
          <a:blip r:embed="rId4" cstate="print"/>
          <a:srcRect/>
          <a:stretch>
            <a:fillRect/>
          </a:stretch>
        </p:blipFill>
        <p:spPr bwMode="auto">
          <a:xfrm>
            <a:off x="4815685" y="2286000"/>
            <a:ext cx="3718715" cy="3505200"/>
          </a:xfrm>
          <a:prstGeom prst="rect">
            <a:avLst/>
          </a:prstGeom>
          <a:noFill/>
        </p:spPr>
      </p:pic>
      <p:pic>
        <p:nvPicPr>
          <p:cNvPr id="1026" name="Picture 2"/>
          <p:cNvPicPr>
            <a:picLocks noChangeAspect="1" noChangeArrowheads="1"/>
          </p:cNvPicPr>
          <p:nvPr/>
        </p:nvPicPr>
        <p:blipFill>
          <a:blip r:embed="rId5" cstate="print"/>
          <a:srcRect/>
          <a:stretch>
            <a:fillRect/>
          </a:stretch>
        </p:blipFill>
        <p:spPr bwMode="auto">
          <a:xfrm>
            <a:off x="6019800" y="762000"/>
            <a:ext cx="2599691"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   </a:t>
            </a:r>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Мөнгөний хөрвөх чадвараар нь хэд хэдэн зэрэглэлд хуваадаг</a:t>
            </a:r>
            <a:endParaRPr lang="en-US"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904999"/>
            <a:ext cx="8229600" cy="4267201"/>
          </a:xfrm>
        </p:spPr>
        <p:txBody>
          <a:bodyPr>
            <a:normAutofit/>
          </a:bodyPr>
          <a:lstStyle/>
          <a:p>
            <a:pPr lvl="1">
              <a:lnSpc>
                <a:spcPct val="150000"/>
              </a:lnSpc>
              <a:buFont typeface="Wingdings" pitchFamily="2" charset="2"/>
              <a:buChar char="Ø"/>
            </a:pPr>
            <a:r>
              <a:rPr lang="mn-MN" dirty="0" smtClean="0">
                <a:latin typeface="Times New Roman" pitchFamily="18" charset="0"/>
                <a:cs typeface="Times New Roman" pitchFamily="18" charset="0"/>
              </a:rPr>
              <a:t>Цаасан ба зоосон мөнгө</a:t>
            </a:r>
          </a:p>
          <a:p>
            <a:pPr lvl="1">
              <a:lnSpc>
                <a:spcPct val="150000"/>
              </a:lnSpc>
              <a:buFont typeface="Wingdings" pitchFamily="2" charset="2"/>
              <a:buChar char="Ø"/>
            </a:pPr>
            <a:r>
              <a:rPr lang="mn-MN" dirty="0" smtClean="0">
                <a:latin typeface="Times New Roman" pitchFamily="18" charset="0"/>
                <a:cs typeface="Times New Roman" pitchFamily="18" charset="0"/>
              </a:rPr>
              <a:t>Хугацаагүй хадгаламж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чекийн хадгаламж</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lvl="1">
              <a:lnSpc>
                <a:spcPct val="150000"/>
              </a:lnSpc>
              <a:buFont typeface="Wingdings" pitchFamily="2" charset="2"/>
              <a:buChar char="Ø"/>
            </a:pPr>
            <a:r>
              <a:rPr lang="mn-MN" dirty="0" smtClean="0">
                <a:latin typeface="Times New Roman" pitchFamily="18" charset="0"/>
                <a:cs typeface="Times New Roman" pitchFamily="18" charset="0"/>
              </a:rPr>
              <a:t>Хагас мөнгө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Хугацаат хадгаламж</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lvl="1">
              <a:lnSpc>
                <a:spcPct val="150000"/>
              </a:lnSpc>
              <a:buFont typeface="Wingdings" pitchFamily="2" charset="2"/>
              <a:buChar char="Ø"/>
            </a:pPr>
            <a:r>
              <a:rPr lang="mn-MN" dirty="0" smtClean="0">
                <a:latin typeface="Times New Roman" pitchFamily="18" charset="0"/>
                <a:cs typeface="Times New Roman" pitchFamily="18" charset="0"/>
              </a:rPr>
              <a:t>Санхүүгийн бусад актив</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Хувьцаа, бонд г.м</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lvl="1">
              <a:lnSpc>
                <a:spcPct val="150000"/>
              </a:lnSpc>
              <a:buFont typeface="Wingdings" pitchFamily="2" charset="2"/>
              <a:buChar char="Ø"/>
            </a:pPr>
            <a:r>
              <a:rPr lang="mn-MN" dirty="0" smtClean="0">
                <a:latin typeface="Times New Roman" pitchFamily="18" charset="0"/>
                <a:cs typeface="Times New Roman" pitchFamily="18" charset="0"/>
              </a:rPr>
              <a:t>Бодит хөрөнгө</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1143000"/>
          </a:xfrm>
        </p:spPr>
        <p:txBody>
          <a:bodyPr>
            <a:normAutofit/>
          </a:bodyPr>
          <a:lstStyle/>
          <a:p>
            <a:r>
              <a:rPr lang="en-US" sz="3200" b="1" dirty="0" smtClean="0">
                <a:latin typeface="Times New Roman" pitchFamily="18" charset="0"/>
                <a:cs typeface="Times New Roman" pitchFamily="18" charset="0"/>
              </a:rPr>
              <a:t> </a:t>
            </a:r>
            <a:r>
              <a:rPr lang="mn-MN" sz="3200" b="1" dirty="0" smtClean="0">
                <a:latin typeface="Times New Roman" pitchFamily="18" charset="0"/>
                <a:cs typeface="Times New Roman" pitchFamily="18" charset="0"/>
              </a:rPr>
              <a:t>Мөнгөний гүйцэтгэх үүрэг </a:t>
            </a:r>
            <a:endParaRPr lang="en-US" sz="3200" b="1" dirty="0"/>
          </a:p>
        </p:txBody>
      </p:sp>
      <p:sp>
        <p:nvSpPr>
          <p:cNvPr id="3" name="Content Placeholder 2"/>
          <p:cNvSpPr>
            <a:spLocks noGrp="1"/>
          </p:cNvSpPr>
          <p:nvPr>
            <p:ph idx="1"/>
          </p:nvPr>
        </p:nvSpPr>
        <p:spPr>
          <a:xfrm>
            <a:off x="457200" y="1600200"/>
            <a:ext cx="8686800" cy="4525963"/>
          </a:xfrm>
        </p:spPr>
        <p:txBody>
          <a:bodyPr>
            <a:normAutofit/>
          </a:bodyPr>
          <a:lstStyle/>
          <a:p>
            <a:pPr>
              <a:lnSpc>
                <a:spcPct val="150000"/>
              </a:lnSpc>
            </a:pPr>
            <a:r>
              <a:rPr lang="mn-MN" dirty="0" smtClean="0">
                <a:latin typeface="Times New Roman" pitchFamily="18" charset="0"/>
                <a:cs typeface="Times New Roman" pitchFamily="18" charset="0"/>
              </a:rPr>
              <a:t>Мөнгө нь хуримтлалын хэрэгсэл</a:t>
            </a:r>
          </a:p>
          <a:p>
            <a:pPr>
              <a:lnSpc>
                <a:spcPct val="150000"/>
              </a:lnSpc>
            </a:pPr>
            <a:r>
              <a:rPr lang="mn-MN" dirty="0" smtClean="0">
                <a:latin typeface="Times New Roman" pitchFamily="18" charset="0"/>
                <a:cs typeface="Times New Roman" pitchFamily="18" charset="0"/>
              </a:rPr>
              <a:t>Мөнгө нь ирээдүйд хийх төлбөрийн хэрэгсэл</a:t>
            </a:r>
          </a:p>
          <a:p>
            <a:pPr>
              <a:lnSpc>
                <a:spcPct val="150000"/>
              </a:lnSpc>
            </a:pPr>
            <a:r>
              <a:rPr lang="mn-MN" dirty="0" smtClean="0">
                <a:latin typeface="Times New Roman" pitchFamily="18" charset="0"/>
                <a:cs typeface="Times New Roman" pitchFamily="18" charset="0"/>
              </a:rPr>
              <a:t>Мөнгө бол тооцооны хэмжүүр</a:t>
            </a:r>
          </a:p>
          <a:p>
            <a:pPr>
              <a:lnSpc>
                <a:spcPct val="150000"/>
              </a:lnSpc>
            </a:pPr>
            <a:r>
              <a:rPr lang="mn-MN" dirty="0" smtClean="0">
                <a:latin typeface="Times New Roman" pitchFamily="18" charset="0"/>
                <a:cs typeface="Times New Roman" pitchFamily="18" charset="0"/>
              </a:rPr>
              <a:t>Дэлхийн мөнгө</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smtClean="0">
                <a:latin typeface="Times New Roman" pitchFamily="18" charset="0"/>
                <a:cs typeface="Times New Roman" pitchFamily="18" charset="0"/>
              </a:rPr>
              <a:t>         </a:t>
            </a:r>
            <a:r>
              <a:rPr lang="mn-MN" sz="3200" b="1" dirty="0" smtClean="0">
                <a:latin typeface="Times New Roman" pitchFamily="18" charset="0"/>
                <a:cs typeface="Times New Roman" pitchFamily="18" charset="0"/>
              </a:rPr>
              <a:t>Мөнгөнд зайлшгүй байх шинж чанар</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150000"/>
              </a:lnSpc>
            </a:pPr>
            <a:r>
              <a:rPr lang="mn-MN" dirty="0" smtClean="0">
                <a:latin typeface="Times New Roman" pitchFamily="18" charset="0"/>
                <a:cs typeface="Times New Roman" pitchFamily="18" charset="0"/>
              </a:rPr>
              <a:t>Мөнгө нь бүгдэд хүлээн зөвшөөрөгдсөн байх</a:t>
            </a:r>
          </a:p>
          <a:p>
            <a:pPr>
              <a:lnSpc>
                <a:spcPct val="150000"/>
              </a:lnSpc>
            </a:pPr>
            <a:r>
              <a:rPr lang="mn-MN" dirty="0" smtClean="0">
                <a:latin typeface="Times New Roman" pitchFamily="18" charset="0"/>
                <a:cs typeface="Times New Roman" pitchFamily="18" charset="0"/>
              </a:rPr>
              <a:t>Мөнгөний нийлүүлэлт хязгаарлагдмал байх</a:t>
            </a:r>
          </a:p>
          <a:p>
            <a:pPr>
              <a:lnSpc>
                <a:spcPct val="150000"/>
              </a:lnSpc>
            </a:pPr>
            <a:r>
              <a:rPr lang="mn-MN" dirty="0" smtClean="0">
                <a:latin typeface="Times New Roman" pitchFamily="18" charset="0"/>
                <a:cs typeface="Times New Roman" pitchFamily="18" charset="0"/>
              </a:rPr>
              <a:t>Мөнгө нь удаан хугацаанд найдвартай хэрэглэгдэж байх</a:t>
            </a:r>
          </a:p>
          <a:p>
            <a:pPr>
              <a:lnSpc>
                <a:spcPct val="150000"/>
              </a:lnSpc>
            </a:pPr>
            <a:r>
              <a:rPr lang="mn-MN" dirty="0" smtClean="0">
                <a:latin typeface="Times New Roman" pitchFamily="18" charset="0"/>
                <a:cs typeface="Times New Roman" pitchFamily="18" charset="0"/>
              </a:rPr>
              <a:t>Мөнгө нь авсаархан авч явахад төвөггүй байх</a:t>
            </a:r>
          </a:p>
          <a:p>
            <a:pPr>
              <a:lnSpc>
                <a:spcPct val="150000"/>
              </a:lnSpc>
            </a:pPr>
            <a:r>
              <a:rPr lang="mn-MN" dirty="0" smtClean="0">
                <a:latin typeface="Times New Roman" pitchFamily="18" charset="0"/>
                <a:cs typeface="Times New Roman" pitchFamily="18" charset="0"/>
              </a:rPr>
              <a:t>Мөнгө нь хуваагдмал байх</a:t>
            </a:r>
          </a:p>
          <a:p>
            <a:pPr>
              <a:lnSpc>
                <a:spcPct val="150000"/>
              </a:lnSpc>
            </a:pPr>
            <a:r>
              <a:rPr lang="mn-MN" dirty="0" smtClean="0">
                <a:latin typeface="Times New Roman" pitchFamily="18" charset="0"/>
                <a:cs typeface="Times New Roman" pitchFamily="18" charset="0"/>
              </a:rPr>
              <a:t>Нэг төрлийн байх</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0" y="274638"/>
            <a:ext cx="3505200" cy="1143000"/>
          </a:xfrm>
        </p:spPr>
        <p:txBody>
          <a:bodyPr>
            <a:normAutofit/>
          </a:bodyPr>
          <a:lstStyle/>
          <a:p>
            <a:r>
              <a:rPr lang="mn-MN" sz="2400" b="1" dirty="0" smtClean="0">
                <a:latin typeface="Times New Roman" pitchFamily="18" charset="0"/>
                <a:cs typeface="Times New Roman" pitchFamily="18" charset="0"/>
              </a:rPr>
              <a:t>Мөнгө зээлийн бодлого</a:t>
            </a:r>
            <a:endParaRPr lang="mn-M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533400" y="2362200"/>
            <a:ext cx="8229600" cy="914400"/>
          </a:xfrm>
        </p:spPr>
        <p:txBody>
          <a:bodyPr/>
          <a:lstStyle/>
          <a:p>
            <a:pPr algn="ctr">
              <a:buNone/>
            </a:pPr>
            <a:r>
              <a:rPr lang="mn-MN" b="1" dirty="0" smtClean="0">
                <a:latin typeface="Times New Roman" pitchFamily="18" charset="0"/>
                <a:cs typeface="Times New Roman" pitchFamily="18" charset="0"/>
              </a:rPr>
              <a:t>Асуулт 2. Мөнгөний агергат</a:t>
            </a:r>
            <a:endParaRPr lang="mn-M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b="1" dirty="0" smtClean="0">
                <a:latin typeface="Times New Roman" pitchFamily="18" charset="0"/>
                <a:cs typeface="Times New Roman" pitchFamily="18" charset="0"/>
              </a:rPr>
              <a:t>Мөнгөний цогц бүрдэл</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mn-MN" dirty="0" smtClean="0">
                <a:latin typeface="Times New Roman" pitchFamily="18" charset="0"/>
                <a:cs typeface="Times New Roman" pitchFamily="18" charset="0"/>
              </a:rPr>
              <a:t>Эдийн засгийн систем дахь мөнгөний албан ёсны статисикийн тоо хэмжээг мөнгөний бүрдэл маягаар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нийт мөнгөний нөөц буюу мөнгөний нийлүүлэлт</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гаргадаг.  Мөнгөний бүрдэл нь ихэвчлэн тухайн орны дотоод мөнгөөр тодорхойлогдоно.</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b="1" dirty="0" smtClean="0">
                <a:latin typeface="Times New Roman" pitchFamily="18" charset="0"/>
                <a:cs typeface="Times New Roman" pitchFamily="18" charset="0"/>
              </a:rPr>
              <a:t>Мөнгөний цогц бүрдэл </a:t>
            </a:r>
            <a:r>
              <a:rPr lang="en-US" sz="3200" b="1" dirty="0" smtClean="0">
                <a:latin typeface="Times New Roman" pitchFamily="18" charset="0"/>
                <a:cs typeface="Times New Roman" pitchFamily="18" charset="0"/>
              </a:rPr>
              <a:t>/</a:t>
            </a:r>
            <a:r>
              <a:rPr lang="mn-MN" sz="3200" b="1" dirty="0" smtClean="0">
                <a:latin typeface="Times New Roman" pitchFamily="18" charset="0"/>
                <a:cs typeface="Times New Roman" pitchFamily="18" charset="0"/>
              </a:rPr>
              <a:t>Монголд</a:t>
            </a:r>
            <a:r>
              <a:rPr lang="en-US" sz="3200" b="1" dirty="0" smtClean="0">
                <a:latin typeface="Times New Roman" pitchFamily="18" charset="0"/>
                <a:cs typeface="Times New Roman" pitchFamily="18" charset="0"/>
              </a:rPr>
              <a:t>/</a:t>
            </a:r>
            <a:endParaRPr lang="mn-MN"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304800" y="1600200"/>
            <a:ext cx="8534400" cy="4525963"/>
          </a:xfrm>
        </p:spPr>
        <p:txBody>
          <a:bodyPr>
            <a:normAutofit/>
          </a:bodyPr>
          <a:lstStyle/>
          <a:p>
            <a:pPr>
              <a:lnSpc>
                <a:spcPct val="150000"/>
              </a:lnSpc>
            </a:pPr>
            <a:r>
              <a:rPr lang="mn-MN" sz="2800" dirty="0" smtClean="0">
                <a:solidFill>
                  <a:srgbClr val="FF0000"/>
                </a:solidFill>
                <a:latin typeface="Times New Roman" pitchFamily="18" charset="0"/>
                <a:cs typeface="Times New Roman" pitchFamily="18" charset="0"/>
              </a:rPr>
              <a:t>М1</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гүйлгээнд байгаа бэлэн мөнгө, аж ахуйн нэгж байгууллагын арилжааны банкин дахь харилцахын үлдэгдэл</a:t>
            </a:r>
          </a:p>
          <a:p>
            <a:pPr>
              <a:lnSpc>
                <a:spcPct val="150000"/>
              </a:lnSpc>
            </a:pPr>
            <a:r>
              <a:rPr lang="mn-MN" sz="2800" dirty="0" smtClean="0">
                <a:solidFill>
                  <a:srgbClr val="FF0000"/>
                </a:solidFill>
                <a:latin typeface="Times New Roman" pitchFamily="18" charset="0"/>
                <a:cs typeface="Times New Roman" pitchFamily="18" charset="0"/>
              </a:rPr>
              <a:t>М2</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a:t>
            </a:r>
            <a:r>
              <a:rPr lang="mn-MN" sz="2800" dirty="0" smtClean="0">
                <a:solidFill>
                  <a:srgbClr val="FF0000"/>
                </a:solidFill>
                <a:latin typeface="Times New Roman" pitchFamily="18" charset="0"/>
                <a:cs typeface="Times New Roman" pitchFamily="18" charset="0"/>
              </a:rPr>
              <a:t>М1</a:t>
            </a:r>
            <a:r>
              <a:rPr lang="en-US" sz="2800" dirty="0" smtClean="0">
                <a:solidFill>
                  <a:srgbClr val="FF0000"/>
                </a:solidFill>
                <a:latin typeface="Times New Roman" pitchFamily="18" charset="0"/>
                <a:cs typeface="Times New Roman" pitchFamily="18" charset="0"/>
              </a:rPr>
              <a:t>+</a:t>
            </a:r>
            <a:r>
              <a:rPr lang="mn-MN" sz="2800" dirty="0" smtClean="0">
                <a:latin typeface="Times New Roman" pitchFamily="18" charset="0"/>
                <a:cs typeface="Times New Roman" pitchFamily="18" charset="0"/>
              </a:rPr>
              <a:t>бараг мөнгө</a:t>
            </a:r>
            <a:endParaRPr lang="mn-MN" sz="28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mn-MN" sz="3200" b="1" dirty="0" smtClean="0">
                <a:effectLst>
                  <a:outerShdw blurRad="38100" dist="38100" dir="2700000" algn="tl">
                    <a:srgbClr val="000000">
                      <a:alpha val="43137"/>
                    </a:srgbClr>
                  </a:outerShdw>
                </a:effectLst>
              </a:rPr>
              <a:t>      </a:t>
            </a:r>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Мөнгөний цогц бүрдэл </a:t>
            </a: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Англид</a:t>
            </a: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685800"/>
            <a:ext cx="8229600" cy="5867400"/>
          </a:xfrm>
        </p:spPr>
        <p:txBody>
          <a:bodyPr>
            <a:normAutofit fontScale="70000" lnSpcReduction="20000"/>
          </a:bodyPr>
          <a:lstStyle/>
          <a:p>
            <a:pPr>
              <a:lnSpc>
                <a:spcPct val="170000"/>
              </a:lnSpc>
              <a:buNone/>
            </a:pPr>
            <a:r>
              <a:rPr lang="mn-MN"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М</a:t>
            </a:r>
            <a:r>
              <a:rPr lang="en-US"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1</a:t>
            </a:r>
            <a:r>
              <a:rPr lang="en-US" b="1"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Гүйлгээнд байгаа бэлэн мөнгө, АБ болон хуулиар зөвшөөрөгдсөн АБ</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тай төстэй үйл ажиллагаа явуулдаг санхүүгийн байгууллагууд дахь харилцахын үлдэгдэлтэй төстэй үлдэгдэл, замын чек.</a:t>
            </a:r>
          </a:p>
          <a:p>
            <a:pPr>
              <a:lnSpc>
                <a:spcPct val="170000"/>
              </a:lnSpc>
              <a:buNone/>
            </a:pPr>
            <a:r>
              <a:rPr lang="mn-MN"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М</a:t>
            </a:r>
            <a:r>
              <a:rPr lang="en-US"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2</a:t>
            </a:r>
            <a:r>
              <a:rPr lang="en-US" dirty="0" smtClean="0">
                <a:latin typeface="Times New Roman" pitchFamily="18" charset="0"/>
                <a:cs typeface="Times New Roman" pitchFamily="18" charset="0"/>
              </a:rPr>
              <a:t>=M1+</a:t>
            </a:r>
            <a:r>
              <a:rPr lang="mn-MN" dirty="0" smtClean="0">
                <a:latin typeface="Times New Roman" pitchFamily="18" charset="0"/>
                <a:cs typeface="Times New Roman" pitchFamily="18" charset="0"/>
              </a:rPr>
              <a:t>бага хэмжээний хугацаат хадгаламжийн мөнгө, МЗЗ</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ийн хэрэгсэлүүд, Хамтын сангийн хувьцаа, Банкны нэг хоногын буцаан худалдан авах хэлэлцээрүүд ба евродолларууд.</a:t>
            </a:r>
          </a:p>
          <a:p>
            <a:pPr>
              <a:lnSpc>
                <a:spcPct val="170000"/>
              </a:lnSpc>
              <a:buNone/>
            </a:pPr>
            <a:r>
              <a:rPr lang="mn-MN"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М</a:t>
            </a:r>
            <a:r>
              <a:rPr lang="en-US"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3</a:t>
            </a:r>
            <a:r>
              <a:rPr lang="en-US" dirty="0" smtClean="0">
                <a:latin typeface="Times New Roman" pitchFamily="18" charset="0"/>
                <a:cs typeface="Times New Roman" pitchFamily="18" charset="0"/>
              </a:rPr>
              <a:t>=M2+</a:t>
            </a:r>
            <a:r>
              <a:rPr lang="mn-MN" dirty="0" smtClean="0">
                <a:latin typeface="Times New Roman" pitchFamily="18" charset="0"/>
                <a:cs typeface="Times New Roman" pitchFamily="18" charset="0"/>
              </a:rPr>
              <a:t>Банкин дахь их хэмжээний хугацаат хадгаламж, банкны урт хугацаатай буцаан худалдан авах хэлэлцээрүүд .</a:t>
            </a:r>
          </a:p>
          <a:p>
            <a:pPr>
              <a:lnSpc>
                <a:spcPct val="170000"/>
              </a:lnSpc>
              <a:buNone/>
            </a:pPr>
            <a:r>
              <a:rPr lang="mn-MN" b="1" dirty="0" smtClean="0">
                <a:solidFill>
                  <a:srgbClr val="FF0000"/>
                </a:solidFill>
                <a:latin typeface="Times New Roman" pitchFamily="18" charset="0"/>
                <a:cs typeface="Times New Roman" pitchFamily="18" charset="0"/>
              </a:rPr>
              <a:t>     М</a:t>
            </a:r>
            <a:r>
              <a:rPr lang="en-US" b="1" dirty="0" smtClean="0">
                <a:solidFill>
                  <a:srgbClr val="FF0000"/>
                </a:solidFill>
                <a:latin typeface="Times New Roman" pitchFamily="18" charset="0"/>
                <a:cs typeface="Times New Roman" pitchFamily="18" charset="0"/>
              </a:rPr>
              <a:t>4</a:t>
            </a:r>
            <a:r>
              <a:rPr lang="en-US" dirty="0" smtClean="0">
                <a:latin typeface="Times New Roman" pitchFamily="18" charset="0"/>
                <a:cs typeface="Times New Roman" pitchFamily="18" charset="0"/>
              </a:rPr>
              <a:t>=M3+</a:t>
            </a:r>
            <a:r>
              <a:rPr lang="mn-MN" dirty="0" smtClean="0">
                <a:latin typeface="Times New Roman" pitchFamily="18" charset="0"/>
                <a:cs typeface="Times New Roman" pitchFamily="18" charset="0"/>
              </a:rPr>
              <a:t>урт хугацааны евродолларууд, банкны акцепт, вексель, ЗГ</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ын богино хугацаат үнэт цаас гм.</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dirty="0" smtClean="0"/>
              <a:t>       </a:t>
            </a:r>
            <a:r>
              <a:rPr lang="mn-MN" sz="3200" b="1" dirty="0" smtClean="0">
                <a:latin typeface="Times New Roman" pitchFamily="18" charset="0"/>
                <a:cs typeface="Times New Roman" pitchFamily="18" charset="0"/>
              </a:rPr>
              <a:t>Мөнгөний цогц бүрдэл </a:t>
            </a:r>
            <a:r>
              <a:rPr lang="en-US" sz="3200" b="1" dirty="0" smtClean="0">
                <a:latin typeface="Times New Roman" pitchFamily="18" charset="0"/>
                <a:cs typeface="Times New Roman" pitchFamily="18" charset="0"/>
              </a:rPr>
              <a:t>/</a:t>
            </a:r>
            <a:r>
              <a:rPr lang="mn-MN" sz="3200" b="1" dirty="0" smtClean="0">
                <a:latin typeface="Times New Roman" pitchFamily="18" charset="0"/>
                <a:cs typeface="Times New Roman" pitchFamily="18" charset="0"/>
              </a:rPr>
              <a:t>Англид</a:t>
            </a:r>
            <a:r>
              <a:rPr lang="en-US" sz="3200" b="1"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mn-MN" dirty="0" smtClean="0"/>
              <a:t>   </a:t>
            </a:r>
            <a:r>
              <a:rPr lang="mn-MN" dirty="0" smtClean="0">
                <a:latin typeface="Times New Roman" pitchFamily="18" charset="0"/>
                <a:cs typeface="Times New Roman" pitchFamily="18" charset="0"/>
              </a:rPr>
              <a:t>М</a:t>
            </a:r>
            <a:r>
              <a:rPr lang="en-US" dirty="0" smtClean="0">
                <a:latin typeface="Times New Roman" pitchFamily="18" charset="0"/>
                <a:cs typeface="Times New Roman" pitchFamily="18" charset="0"/>
              </a:rPr>
              <a:t>0 </a:t>
            </a:r>
            <a:r>
              <a:rPr lang="mn-MN" dirty="0" smtClean="0">
                <a:latin typeface="Times New Roman" pitchFamily="18" charset="0"/>
                <a:cs typeface="Times New Roman" pitchFamily="18" charset="0"/>
              </a:rPr>
              <a:t>буюу нийт мөнгөн суурь:</a:t>
            </a:r>
            <a:endParaRPr lang="mn-MN" dirty="0" smtClean="0"/>
          </a:p>
          <a:p>
            <a:pPr>
              <a:lnSpc>
                <a:spcPct val="150000"/>
              </a:lnSpc>
              <a:buFont typeface="Wingdings" pitchFamily="2" charset="2"/>
              <a:buChar char="Ø"/>
            </a:pPr>
            <a:r>
              <a:rPr lang="mn-MN" dirty="0" smtClean="0">
                <a:latin typeface="Times New Roman" pitchFamily="18" charset="0"/>
                <a:cs typeface="Times New Roman" pitchFamily="18" charset="0"/>
              </a:rPr>
              <a:t>   Шинээр гаргасан буюу олон нийтийн гүйлгээнд яваа мөнгөн дэвсгэрт болон зоос ба төв банкинд байдаг банкуудын гүйлгээний үлдэгдэл.</a:t>
            </a: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mn-MN" sz="3200" b="1" dirty="0" smtClean="0">
                <a:latin typeface="Times New Roman" pitchFamily="18" charset="0"/>
                <a:cs typeface="Times New Roman" pitchFamily="18" charset="0"/>
              </a:rPr>
              <a:t>Гүйлгээний мөнгө</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normAutofit/>
          </a:bodyPr>
          <a:lstStyle/>
          <a:p>
            <a:pPr>
              <a:buNone/>
            </a:pPr>
            <a:r>
              <a:rPr lang="mn-MN" dirty="0" smtClean="0">
                <a:latin typeface="Times New Roman" pitchFamily="18" charset="0"/>
                <a:cs typeface="Times New Roman" pitchFamily="18" charset="0"/>
              </a:rPr>
              <a:t>    Дуусгавар хугацаа</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Богино хугацаатай мөнгө</a:t>
            </a:r>
          </a:p>
          <a:p>
            <a:r>
              <a:rPr lang="mn-MN" dirty="0" smtClean="0">
                <a:latin typeface="Times New Roman" pitchFamily="18" charset="0"/>
                <a:cs typeface="Times New Roman" pitchFamily="18" charset="0"/>
              </a:rPr>
              <a:t>Хэмжээ</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бага хэмжээний хадгаламж</a:t>
            </a:r>
          </a:p>
          <a:p>
            <a:r>
              <a:rPr lang="mn-MN" dirty="0" smtClean="0">
                <a:latin typeface="Times New Roman" pitchFamily="18" charset="0"/>
                <a:cs typeface="Times New Roman" pitchFamily="18" charset="0"/>
              </a:rPr>
              <a:t>Хадгаламжийн хэлбэр</a:t>
            </a:r>
            <a:r>
              <a:rPr lang="en-US" dirty="0" smtClean="0">
                <a:latin typeface="Times New Roman" pitchFamily="18" charset="0"/>
                <a:cs typeface="Times New Roman" pitchFamily="18" charset="0"/>
              </a:rPr>
              <a:t>:</a:t>
            </a:r>
          </a:p>
          <a:p>
            <a:pPr lvl="1"/>
            <a:r>
              <a:rPr lang="mn-MN" dirty="0" smtClean="0">
                <a:latin typeface="Times New Roman" pitchFamily="18" charset="0"/>
                <a:cs typeface="Times New Roman" pitchFamily="18" charset="0"/>
              </a:rPr>
              <a:t>Чекийн данс</a:t>
            </a:r>
          </a:p>
          <a:p>
            <a:pPr lvl="1"/>
            <a:r>
              <a:rPr lang="mn-MN" dirty="0" smtClean="0">
                <a:latin typeface="Times New Roman" pitchFamily="18" charset="0"/>
                <a:cs typeface="Times New Roman" pitchFamily="18" charset="0"/>
              </a:rPr>
              <a:t>Төлбөр хийх данс </a:t>
            </a:r>
          </a:p>
          <a:p>
            <a:pPr lvl="1"/>
            <a:r>
              <a:rPr lang="mn-MN" dirty="0" smtClean="0">
                <a:latin typeface="Times New Roman" pitchFamily="18" charset="0"/>
                <a:cs typeface="Times New Roman" pitchFamily="18" charset="0"/>
              </a:rPr>
              <a:t>Маш богино хугацаатай данс</a:t>
            </a:r>
          </a:p>
          <a:p>
            <a:pPr lvl="1"/>
            <a:r>
              <a:rPr lang="mn-MN" dirty="0" smtClean="0">
                <a:latin typeface="Times New Roman" pitchFamily="18" charset="0"/>
                <a:cs typeface="Times New Roman" pitchFamily="18" charset="0"/>
              </a:rPr>
              <a:t>Маш их торгуультай гүйлгээний данс</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274638"/>
            <a:ext cx="3962400" cy="1143000"/>
          </a:xfrm>
        </p:spPr>
        <p:txBody>
          <a:bodyPr>
            <a:normAutofit/>
          </a:bodyPr>
          <a:lstStyle/>
          <a:p>
            <a:r>
              <a:rPr lang="mn-MN" sz="2400" b="1" dirty="0" smtClean="0">
                <a:latin typeface="Times New Roman" pitchFamily="18" charset="0"/>
                <a:cs typeface="Times New Roman" pitchFamily="18" charset="0"/>
              </a:rPr>
              <a:t>Мөнгөний зээлийн бодлого</a:t>
            </a:r>
            <a:endParaRPr lang="mn-M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1295400"/>
          </a:xfrm>
        </p:spPr>
        <p:txBody>
          <a:bodyPr>
            <a:normAutofit/>
          </a:bodyPr>
          <a:lstStyle/>
          <a:p>
            <a:pPr algn="ctr">
              <a:buNone/>
            </a:pPr>
            <a:r>
              <a:rPr lang="mn-MN" b="1" dirty="0" smtClean="0">
                <a:latin typeface="Times New Roman" pitchFamily="18" charset="0"/>
                <a:cs typeface="Times New Roman" pitchFamily="18" charset="0"/>
              </a:rPr>
              <a:t>Асуулт 3. Мөнгөний зах зээл</a:t>
            </a:r>
            <a:endParaRPr lang="mn-MN" b="1"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200" b="1" dirty="0" smtClean="0">
                <a:latin typeface="Times New Roman" pitchFamily="18" charset="0"/>
                <a:cs typeface="Times New Roman" pitchFamily="18" charset="0"/>
              </a:rPr>
              <a:t>Мөнгөний эрэлт, түүнд нөлөөлөх хүчин зүйл</a:t>
            </a:r>
            <a:endParaRPr lang="mn-MN"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373563"/>
          </a:xfrm>
        </p:spPr>
        <p:txBody>
          <a:bodyPr>
            <a:normAutofit/>
          </a:bodyPr>
          <a:lstStyle/>
          <a:p>
            <a:pPr>
              <a:lnSpc>
                <a:spcPct val="150000"/>
              </a:lnSpc>
              <a:buNone/>
            </a:pPr>
            <a:r>
              <a:rPr lang="mn-MN" sz="2800" dirty="0" smtClean="0">
                <a:latin typeface="Times New Roman" pitchFamily="18" charset="0"/>
                <a:cs typeface="Times New Roman" pitchFamily="18" charset="0"/>
              </a:rPr>
              <a:t>    Мөнгөний эрэлт нь өрх гэр ААН-үүдийн зүгээс өөрийн гар дээр бэлэн болон төлбөрийн карт чекээр зарцуулагдах боломжтой хугацаагүй</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хадгаламж хэлбэрээр байлгахыг эрмэлзэж буй мөнгөний тоо хэмжээ юм. </a:t>
            </a:r>
            <a:endParaRPr lang="mn-MN" sz="28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Autofit/>
          </a:bodyPr>
          <a:lstStyle/>
          <a:p>
            <a:pPr>
              <a:lnSpc>
                <a:spcPct val="150000"/>
              </a:lnSpc>
              <a:buNone/>
            </a:pPr>
            <a:r>
              <a:rPr lang="mn-MN" sz="2800" dirty="0" smtClean="0">
                <a:latin typeface="Times New Roman" pitchFamily="18" charset="0"/>
                <a:cs typeface="Times New Roman" pitchFamily="18" charset="0"/>
              </a:rPr>
              <a:t>    Мөнгөний эрэлт нь зээлийн хүү, үнийн түвшин, үндэсний орлогын үйлдвэрлэлийн хэмжээ зэрэг хүчин зүйлсээс хамаардаг.</a:t>
            </a:r>
          </a:p>
          <a:p>
            <a:pPr>
              <a:lnSpc>
                <a:spcPct val="150000"/>
              </a:lnSpc>
              <a:buNone/>
            </a:pPr>
            <a:r>
              <a:rPr lang="mn-MN" sz="2800" dirty="0" smtClean="0">
                <a:latin typeface="Times New Roman" pitchFamily="18" charset="0"/>
                <a:cs typeface="Times New Roman" pitchFamily="18" charset="0"/>
              </a:rPr>
              <a:t>Дараах 3 төрлийн эрэлт байна. Үүнд:</a:t>
            </a:r>
          </a:p>
          <a:p>
            <a:pPr>
              <a:lnSpc>
                <a:spcPct val="150000"/>
              </a:lnSpc>
              <a:buFont typeface="Wingdings" pitchFamily="2" charset="2"/>
              <a:buChar char="Ø"/>
            </a:pPr>
            <a:r>
              <a:rPr lang="mn-MN" sz="2800" dirty="0" smtClean="0">
                <a:latin typeface="Times New Roman" pitchFamily="18" charset="0"/>
                <a:cs typeface="Times New Roman" pitchFamily="18" charset="0"/>
              </a:rPr>
              <a:t>Арилжааны эрэлт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өдөр тутмын хэрэгцээт бараа үйлчилгээг худалдан авахын тулд тодорхой хэмжээний мөнгөтэй байхыг эрмэлздэг.</a:t>
            </a:r>
            <a:r>
              <a:rPr lang="en-US" sz="2800" dirty="0" smtClean="0">
                <a:latin typeface="Times New Roman" pitchFamily="18" charset="0"/>
                <a:cs typeface="Times New Roman" pitchFamily="18" charset="0"/>
              </a:rPr>
              <a:t>/</a:t>
            </a:r>
            <a:endParaRPr lang="mn-MN" sz="2800" dirty="0" smtClean="0">
              <a:latin typeface="Times New Roman" pitchFamily="18" charset="0"/>
              <a:cs typeface="Times New Roman" pitchFamily="18" charset="0"/>
            </a:endParaRPr>
          </a:p>
          <a:p>
            <a:pPr>
              <a:lnSpc>
                <a:spcPct val="150000"/>
              </a:lnSpc>
              <a:buNone/>
            </a:pPr>
            <a:endParaRPr lang="mn-MN" sz="28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fontScale="92500"/>
          </a:bodyPr>
          <a:lstStyle/>
          <a:p>
            <a:pPr>
              <a:lnSpc>
                <a:spcPct val="150000"/>
              </a:lnSpc>
            </a:pPr>
            <a:r>
              <a:rPr lang="mn-MN" sz="2800" dirty="0" smtClean="0">
                <a:latin typeface="Times New Roman" pitchFamily="18" charset="0"/>
                <a:cs typeface="Times New Roman" pitchFamily="18" charset="0"/>
              </a:rPr>
              <a:t>Болгоомжлолын эрэлт: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Урьдчилан тооцоогүй гэнэтийн тохиолдол болон эрсдлийн үед хэрэглэх зорилгоор нөөцлөх мөнгөний хэмжээгээр илэрхийлэгдэнэ. Энэ эрэлт  нь үнийн түвшинтэй шууд, зээлийн хүүтэй урвуу хамааралтай.</a:t>
            </a:r>
            <a:r>
              <a:rPr lang="en-US" sz="2800" dirty="0" smtClean="0">
                <a:latin typeface="Times New Roman" pitchFamily="18" charset="0"/>
                <a:cs typeface="Times New Roman" pitchFamily="18" charset="0"/>
              </a:rPr>
              <a:t>/</a:t>
            </a:r>
            <a:endParaRPr lang="mn-MN" sz="2800" dirty="0" smtClean="0">
              <a:latin typeface="Times New Roman" pitchFamily="18" charset="0"/>
              <a:cs typeface="Times New Roman" pitchFamily="18" charset="0"/>
            </a:endParaRPr>
          </a:p>
          <a:p>
            <a:pPr>
              <a:lnSpc>
                <a:spcPct val="150000"/>
              </a:lnSpc>
            </a:pPr>
            <a:r>
              <a:rPr lang="mn-MN" sz="2800" dirty="0" smtClean="0">
                <a:latin typeface="Times New Roman" pitchFamily="18" charset="0"/>
                <a:cs typeface="Times New Roman" pitchFamily="18" charset="0"/>
              </a:rPr>
              <a:t>Ашиг хонжооны эрэлт: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хэрэв ханш уналтын түвшин нь зээлийн хүүгээс өндөр бол хямд үед нь бараа үйлчилгээг худалдан аваад үнэ өссөн үед нь эргүүлэн зарж ашиг олох боломжтой учир хүмүүс хөрөнгөө бэлэн мөнгө хэлбэртэй байлгахыг эрмэлздэг.</a:t>
            </a:r>
            <a:r>
              <a:rPr lang="en-US" sz="2800" dirty="0" smtClean="0">
                <a:latin typeface="Times New Roman" pitchFamily="18" charset="0"/>
                <a:cs typeface="Times New Roman" pitchFamily="18" charset="0"/>
              </a:rPr>
              <a:t>/</a:t>
            </a:r>
            <a:endParaRPr lang="mn-MN" sz="2800" dirty="0" smtClean="0">
              <a:latin typeface="Times New Roman" pitchFamily="18" charset="0"/>
              <a:cs typeface="Times New Roman" pitchFamily="18" charset="0"/>
            </a:endParaRPr>
          </a:p>
          <a:p>
            <a:pPr>
              <a:lnSpc>
                <a:spcPct val="150000"/>
              </a:lnSpc>
              <a:buNone/>
            </a:pPr>
            <a:endParaRPr lang="mn-MN"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b="1" dirty="0" smtClean="0">
                <a:latin typeface="Times New Roman" pitchFamily="18" charset="0"/>
                <a:cs typeface="Times New Roman" pitchFamily="18" charset="0"/>
              </a:rPr>
              <a:t>Мөнгөний нийлүүлэлт түүнд нөлөөлөх хүчин зүйл</a:t>
            </a:r>
            <a:endParaRPr lang="mn-M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None/>
            </a:pPr>
            <a:r>
              <a:rPr lang="mn-MN" sz="2800" dirty="0" smtClean="0">
                <a:latin typeface="Times New Roman" pitchFamily="18" charset="0"/>
                <a:cs typeface="Times New Roman" pitchFamily="18" charset="0"/>
              </a:rPr>
              <a:t> Төв банк мөнгөний бодлогын арга хэрэгслүүдийг ашиглан мөнгөний нийлүүлэлтэнд нөлөөлөх замаар мөнгөний бодлогыг явуулдаг. Мөнгөний нийлүүлэлтэнд дараах М1 нөлөөлдөг.</a:t>
            </a:r>
          </a:p>
          <a:p>
            <a:pPr marL="514350" indent="-514350">
              <a:buAutoNum type="arabicPeriod"/>
            </a:pPr>
            <a:r>
              <a:rPr lang="mn-MN" sz="2800" dirty="0" smtClean="0">
                <a:latin typeface="Times New Roman" pitchFamily="18" charset="0"/>
                <a:cs typeface="Times New Roman" pitchFamily="18" charset="0"/>
              </a:rPr>
              <a:t>Хүмүүсийн гар дээрх бэлэн мөнгө </a:t>
            </a:r>
          </a:p>
          <a:p>
            <a:pPr marL="514350" indent="-514350">
              <a:buAutoNum type="arabicPeriod"/>
            </a:pPr>
            <a:r>
              <a:rPr lang="mn-MN" sz="2800" dirty="0" smtClean="0">
                <a:latin typeface="Times New Roman" pitchFamily="18" charset="0"/>
                <a:cs typeface="Times New Roman" pitchFamily="18" charset="0"/>
              </a:rPr>
              <a:t>Арилжааны банк дахь ААН-ийн харилцах дансны үлдэгдэл багтдаг.  </a:t>
            </a:r>
          </a:p>
          <a:p>
            <a:pPr marL="514350" indent="-514350">
              <a:buNone/>
            </a:pPr>
            <a:r>
              <a:rPr lang="mn-MN" sz="2800" dirty="0" smtClean="0">
                <a:latin typeface="Times New Roman" pitchFamily="18" charset="0"/>
                <a:cs typeface="Times New Roman" pitchFamily="18" charset="0"/>
              </a:rPr>
              <a:t>  М</a:t>
            </a:r>
            <a:r>
              <a:rPr lang="en-US" sz="2800" dirty="0" smtClean="0">
                <a:latin typeface="Times New Roman" pitchFamily="18" charset="0"/>
                <a:cs typeface="Times New Roman" pitchFamily="18" charset="0"/>
              </a:rPr>
              <a:t>s=B/</a:t>
            </a:r>
            <a:r>
              <a:rPr lang="mn-MN" sz="1800" dirty="0" smtClean="0">
                <a:latin typeface="Times New Roman" pitchFamily="18" charset="0"/>
                <a:cs typeface="Times New Roman" pitchFamily="18" charset="0"/>
              </a:rPr>
              <a:t>суурь мөнгө нь төв банкин дахь АБ-уудын хадгаламж ба төв банкнаас гаргасан мөнгөн тэмдэгтүүд багтдаг</a:t>
            </a:r>
            <a:r>
              <a:rPr lang="en-US" sz="2800" dirty="0" smtClean="0">
                <a:latin typeface="Times New Roman" pitchFamily="18" charset="0"/>
                <a:cs typeface="Times New Roman" pitchFamily="18" charset="0"/>
              </a:rPr>
              <a:t>/*m</a:t>
            </a:r>
            <a:endParaRPr lang="mn-MN" sz="2800" dirty="0" smtClean="0">
              <a:latin typeface="Times New Roman" pitchFamily="18" charset="0"/>
              <a:cs typeface="Times New Roman" pitchFamily="18" charset="0"/>
            </a:endParaRPr>
          </a:p>
          <a:p>
            <a:pPr marL="514350" indent="-514350">
              <a:buNone/>
            </a:pPr>
            <a:r>
              <a:rPr lang="mn-MN" sz="2800" dirty="0" smtClean="0">
                <a:latin typeface="Times New Roman" pitchFamily="18" charset="0"/>
                <a:cs typeface="Times New Roman" pitchFamily="18" charset="0"/>
              </a:rPr>
              <a:t>М</a:t>
            </a:r>
            <a:r>
              <a:rPr lang="en-US" sz="2800" dirty="0" smtClean="0">
                <a:latin typeface="Times New Roman" pitchFamily="18" charset="0"/>
                <a:cs typeface="Times New Roman" pitchFamily="18" charset="0"/>
              </a:rPr>
              <a:t>s</a:t>
            </a:r>
            <a:r>
              <a:rPr lang="mn-MN" sz="2800" dirty="0" smtClean="0">
                <a:latin typeface="Times New Roman" pitchFamily="18" charset="0"/>
                <a:cs typeface="Times New Roman" pitchFamily="18" charset="0"/>
              </a:rPr>
              <a:t> нь имфляци болон үнийн өсөлттэй шууд хамааралтай.</a:t>
            </a:r>
          </a:p>
          <a:p>
            <a:pPr marL="514350" indent="-514350">
              <a:buNone/>
            </a:pPr>
            <a:endParaRPr lang="mn-MN" sz="2800" dirty="0" smtClean="0">
              <a:latin typeface="Times New Roman" pitchFamily="18" charset="0"/>
              <a:cs typeface="Times New Roman" pitchFamily="18" charset="0"/>
            </a:endParaRPr>
          </a:p>
          <a:p>
            <a:pPr marL="514350" indent="-514350">
              <a:buNone/>
            </a:pPr>
            <a:endParaRPr lang="mn-MN" sz="28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lnSpcReduction="10000"/>
          </a:bodyPr>
          <a:lstStyle/>
          <a:p>
            <a:pPr>
              <a:lnSpc>
                <a:spcPct val="150000"/>
              </a:lnSpc>
            </a:pPr>
            <a:r>
              <a:rPr lang="mn-MN" sz="2800" dirty="0" smtClean="0">
                <a:latin typeface="Times New Roman" pitchFamily="18" charset="0"/>
                <a:cs typeface="Times New Roman" pitchFamily="18" charset="0"/>
              </a:rPr>
              <a:t>АБ-уудад олгосон зээл эсвэл ЗГ-ын үнэт </a:t>
            </a:r>
            <a:r>
              <a:rPr lang="mn-MN" sz="2800" smtClean="0">
                <a:latin typeface="Times New Roman" pitchFamily="18" charset="0"/>
                <a:cs typeface="Times New Roman" pitchFamily="18" charset="0"/>
              </a:rPr>
              <a:t>цаас </a:t>
            </a:r>
            <a:r>
              <a:rPr lang="mn-MN" sz="2800" smtClean="0">
                <a:latin typeface="Times New Roman" pitchFamily="18" charset="0"/>
                <a:cs typeface="Times New Roman" pitchFamily="18" charset="0"/>
              </a:rPr>
              <a:t>нэмэгдэхийн </a:t>
            </a:r>
            <a:r>
              <a:rPr lang="mn-MN" sz="2800" dirty="0" smtClean="0">
                <a:latin typeface="Times New Roman" pitchFamily="18" charset="0"/>
                <a:cs typeface="Times New Roman" pitchFamily="18" charset="0"/>
              </a:rPr>
              <a:t>хэрээр суурь мөнгө нэмэгдэнэ. Татвар нэмэгдэхийн хэрээр ЗГ-ын хадгаламж нэмэгдэнэ. Харин ЗГ-ийн ҮЦ ба АБ-уудад олгосон зээл тогтмол үед суурь мөнгө багсана. Иймд ТБ нь ЗГ-ын үнэт цаасыг худалдан авах ба зарах, мөн АБ-дад олгосон зээлээ нэмэгдүүлэх ба хорогдуулах замаар суурь мөнгөнд нөлөөлнө.</a:t>
            </a:r>
            <a:endParaRPr lang="mn-MN" sz="28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600" b="1" dirty="0" smtClean="0">
                <a:latin typeface="Times New Roman" pitchFamily="18" charset="0"/>
                <a:cs typeface="Times New Roman" pitchFamily="18" charset="0"/>
              </a:rPr>
              <a:t>ТБ-ы мөнгөний бодлого мөнгөний нийлүүлтэд нөлөөлөх нь</a:t>
            </a:r>
            <a:endParaRPr lang="mn-MN"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mn-MN" dirty="0" smtClean="0">
                <a:latin typeface="Times New Roman" pitchFamily="18" charset="0"/>
                <a:cs typeface="Times New Roman" pitchFamily="18" charset="0"/>
              </a:rPr>
              <a:t>ЗБН</a:t>
            </a:r>
            <a:r>
              <a:rPr lang="en-US"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mn-MN" sz="2400" dirty="0" smtClean="0">
                <a:latin typeface="Times New Roman" pitchFamily="18" charset="0"/>
                <a:cs typeface="Times New Roman" pitchFamily="18" charset="0"/>
              </a:rPr>
              <a:t>АБ-ууд ТТХ-ийнхөө зарим хэсгийг зайлшгүй бэлнээр байлгах шаардлагатай</a:t>
            </a:r>
            <a:r>
              <a:rPr lang="en-US" sz="2400" dirty="0" smtClean="0">
                <a:latin typeface="Times New Roman" pitchFamily="18" charset="0"/>
                <a:cs typeface="Times New Roman" pitchFamily="18" charset="0"/>
              </a:rPr>
              <a:t>/</a:t>
            </a:r>
            <a:endParaRPr lang="mn-MN" sz="2400"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Төв банкны арилжааны банкуудад олгодог зээл</a:t>
            </a:r>
            <a:r>
              <a:rPr lang="en-US" sz="2400" dirty="0" smtClean="0">
                <a:latin typeface="Times New Roman" pitchFamily="18" charset="0"/>
                <a:cs typeface="Times New Roman" pitchFamily="18" charset="0"/>
              </a:rPr>
              <a:t>/</a:t>
            </a:r>
            <a:r>
              <a:rPr lang="mn-MN" sz="2400" dirty="0" smtClean="0">
                <a:latin typeface="Times New Roman" pitchFamily="18" charset="0"/>
                <a:cs typeface="Times New Roman" pitchFamily="18" charset="0"/>
              </a:rPr>
              <a:t> АБ олгох зээлийн хүүг нэмэгдүүлбэл нийлүүлэлт буурдаг.</a:t>
            </a:r>
            <a:r>
              <a:rPr lang="en-US" sz="2400" dirty="0" smtClean="0">
                <a:latin typeface="Times New Roman" pitchFamily="18" charset="0"/>
                <a:cs typeface="Times New Roman" pitchFamily="18" charset="0"/>
              </a:rPr>
              <a:t>/</a:t>
            </a:r>
            <a:endParaRPr lang="mn-MN" sz="2400"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Нээлттэй зах зээлийн үйл ажиллагаа</a:t>
            </a:r>
            <a:r>
              <a:rPr lang="en-US" sz="2400" dirty="0" smtClean="0">
                <a:latin typeface="Times New Roman" pitchFamily="18" charset="0"/>
                <a:cs typeface="Times New Roman" pitchFamily="18" charset="0"/>
              </a:rPr>
              <a:t>/</a:t>
            </a:r>
            <a:r>
              <a:rPr lang="mn-MN" sz="2400" dirty="0" smtClean="0">
                <a:latin typeface="Times New Roman" pitchFamily="18" charset="0"/>
                <a:cs typeface="Times New Roman" pitchFamily="18" charset="0"/>
              </a:rPr>
              <a:t> энэ нь маш түргэн хугацаанд нөлөөлдөг хэрэгсэл. Жи нийлүүлэлтийг багасгахын тулд ЗГ-ын ҮЦ-ыг худалддаг.</a:t>
            </a:r>
            <a:r>
              <a:rPr lang="en-US" sz="2400" dirty="0" smtClean="0">
                <a:latin typeface="Times New Roman" pitchFamily="18" charset="0"/>
                <a:cs typeface="Times New Roman" pitchFamily="18" charset="0"/>
              </a:rPr>
              <a:t>/</a:t>
            </a:r>
            <a:endParaRPr lang="mn-MN" sz="24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600" b="1" dirty="0" smtClean="0">
                <a:latin typeface="Times New Roman" pitchFamily="18" charset="0"/>
                <a:cs typeface="Times New Roman" pitchFamily="18" charset="0"/>
              </a:rPr>
              <a:t>Мөнгөний захын тэнцвэр</a:t>
            </a:r>
            <a:endParaRPr lang="mn-MN"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nSpc>
                <a:spcPct val="150000"/>
              </a:lnSpc>
              <a:buNone/>
            </a:pPr>
            <a:r>
              <a:rPr lang="mn-MN" dirty="0" smtClean="0">
                <a:latin typeface="Times New Roman" pitchFamily="18" charset="0"/>
                <a:cs typeface="Times New Roman" pitchFamily="18" charset="0"/>
              </a:rPr>
              <a:t> Гүйлгээний хүрээнд байх М1-ийг төв банкнаас М</a:t>
            </a:r>
            <a:r>
              <a:rPr lang="en-US" dirty="0" smtClean="0">
                <a:latin typeface="Times New Roman" pitchFamily="18" charset="0"/>
                <a:cs typeface="Times New Roman" pitchFamily="18" charset="0"/>
              </a:rPr>
              <a:t>*V=P*Y </a:t>
            </a:r>
            <a:r>
              <a:rPr lang="mn-MN" dirty="0" smtClean="0">
                <a:latin typeface="Times New Roman" pitchFamily="18" charset="0"/>
                <a:cs typeface="Times New Roman" pitchFamily="18" charset="0"/>
              </a:rPr>
              <a:t>хэмжээтэй байхаар тогтоож өгдөг. Фишерийн тэгшитгэл</a:t>
            </a:r>
          </a:p>
          <a:p>
            <a:pPr>
              <a:lnSpc>
                <a:spcPct val="150000"/>
              </a:lnSpc>
              <a:buNone/>
            </a:pPr>
            <a:r>
              <a:rPr lang="mn-MN" dirty="0" smtClean="0">
                <a:latin typeface="Times New Roman" pitchFamily="18" charset="0"/>
                <a:cs typeface="Times New Roman" pitchFamily="18" charset="0"/>
              </a:rPr>
              <a:t>Мөнгөний зах зээл дээрх эрэлт нийлүүлэлтийн тэнцвэр нь зээлийн хүүгийн тусламжтайгаар хангагддаг.</a:t>
            </a:r>
            <a:endParaRPr lang="mn-MN"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274638"/>
            <a:ext cx="3962400" cy="1143000"/>
          </a:xfrm>
        </p:spPr>
        <p:txBody>
          <a:bodyPr>
            <a:normAutofit/>
          </a:bodyPr>
          <a:lstStyle/>
          <a:p>
            <a:r>
              <a:rPr lang="mn-MN" sz="2400" b="1" dirty="0" smtClean="0">
                <a:latin typeface="Times New Roman" pitchFamily="18" charset="0"/>
                <a:cs typeface="Times New Roman" pitchFamily="18" charset="0"/>
              </a:rPr>
              <a:t>Мөнгөний зээлийн бодлого</a:t>
            </a:r>
            <a:endParaRPr lang="mn-M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1295400"/>
          </a:xfrm>
        </p:spPr>
        <p:txBody>
          <a:bodyPr>
            <a:normAutofit/>
          </a:bodyPr>
          <a:lstStyle/>
          <a:p>
            <a:pPr algn="ctr">
              <a:buNone/>
            </a:pPr>
            <a:r>
              <a:rPr lang="mn-MN" b="1" dirty="0" smtClean="0">
                <a:latin typeface="Times New Roman" pitchFamily="18" charset="0"/>
                <a:cs typeface="Times New Roman" pitchFamily="18" charset="0"/>
              </a:rPr>
              <a:t>Асуулт 4. Мөнгө зээлийн бодлогын хэрэгжилт</a:t>
            </a:r>
            <a:endParaRPr lang="mn-MN" b="1"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mn-MN" sz="3200" b="1" dirty="0" smtClean="0">
                <a:latin typeface="Times New Roman" pitchFamily="18" charset="0"/>
                <a:cs typeface="Times New Roman" pitchFamily="18" charset="0"/>
              </a:rPr>
              <a:t>Мөнгөний бодлого</a:t>
            </a:r>
            <a:endParaRPr lang="mn-MN"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a:bodyPr>
          <a:lstStyle/>
          <a:p>
            <a:r>
              <a:rPr lang="mn-MN" sz="2800" dirty="0" smtClean="0">
                <a:latin typeface="Times New Roman" pitchFamily="18" charset="0"/>
                <a:cs typeface="Times New Roman" pitchFamily="18" charset="0"/>
              </a:rPr>
              <a:t>Төв банкнаас мөнгөний нийлүүлэлтэнд нөлөөлөхөөр явуулж байгаа бодлогыг мөнгөний бодлого гэнэ. Дараах байдлаар ангилдаг. Үүнд:</a:t>
            </a:r>
          </a:p>
          <a:p>
            <a:r>
              <a:rPr lang="mn-MN" sz="2800" dirty="0" smtClean="0">
                <a:latin typeface="Times New Roman" pitchFamily="18" charset="0"/>
                <a:cs typeface="Times New Roman" pitchFamily="18" charset="0"/>
              </a:rPr>
              <a:t>Мөнгөний хатуу</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хумих</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бодлого</a:t>
            </a:r>
          </a:p>
          <a:p>
            <a:r>
              <a:rPr lang="mn-MN" sz="2800" dirty="0" smtClean="0">
                <a:latin typeface="Times New Roman" pitchFamily="18" charset="0"/>
                <a:cs typeface="Times New Roman" pitchFamily="18" charset="0"/>
              </a:rPr>
              <a:t> Мөнгөний зөөлөн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тэлэх</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бодлого</a:t>
            </a:r>
          </a:p>
          <a:p>
            <a:pPr>
              <a:buNone/>
            </a:pPr>
            <a:r>
              <a:rPr lang="mn-MN" sz="2800" dirty="0" smtClean="0">
                <a:latin typeface="Times New Roman" pitchFamily="18" charset="0"/>
                <a:cs typeface="Times New Roman" pitchFamily="18" charset="0"/>
              </a:rPr>
              <a:t> Мөнгө зээлийн бодлогын зорилго нь:</a:t>
            </a:r>
          </a:p>
          <a:p>
            <a:pPr>
              <a:buFont typeface="Wingdings" pitchFamily="2" charset="2"/>
              <a:buChar char="Ø"/>
            </a:pPr>
            <a:r>
              <a:rPr lang="mn-MN" sz="2800" dirty="0" smtClean="0">
                <a:latin typeface="Times New Roman" pitchFamily="18" charset="0"/>
                <a:cs typeface="Times New Roman" pitchFamily="18" charset="0"/>
              </a:rPr>
              <a:t>Үнийг тогтворжуулах</a:t>
            </a:r>
          </a:p>
          <a:p>
            <a:pPr>
              <a:buFont typeface="Wingdings" pitchFamily="2" charset="2"/>
              <a:buChar char="Ø"/>
            </a:pPr>
            <a:r>
              <a:rPr lang="mn-MN" sz="2800" dirty="0" smtClean="0">
                <a:latin typeface="Times New Roman" pitchFamily="18" charset="0"/>
                <a:cs typeface="Times New Roman" pitchFamily="18" charset="0"/>
              </a:rPr>
              <a:t>Бүрэн ажил эрхлэлтийг хангах</a:t>
            </a:r>
          </a:p>
          <a:p>
            <a:pPr>
              <a:buFont typeface="Wingdings" pitchFamily="2" charset="2"/>
              <a:buChar char="Ø"/>
            </a:pPr>
            <a:r>
              <a:rPr lang="mn-MN" sz="2800" dirty="0" smtClean="0">
                <a:latin typeface="Times New Roman" pitchFamily="18" charset="0"/>
                <a:cs typeface="Times New Roman" pitchFamily="18" charset="0"/>
              </a:rPr>
              <a:t>Үйлдвэрлэлийн бодит хэмжээг нэмэгдүүлэх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600" b="1" dirty="0" smtClean="0">
                <a:latin typeface="Times New Roman" pitchFamily="18" charset="0"/>
                <a:cs typeface="Times New Roman" pitchFamily="18" charset="0"/>
              </a:rPr>
              <a:t>Мөнгөний бодлогын хэрэгслүүд</a:t>
            </a:r>
            <a:endParaRPr lang="mn-MN"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mn-MN" sz="2800" dirty="0" smtClean="0">
                <a:latin typeface="Times New Roman" pitchFamily="18" charset="0"/>
                <a:cs typeface="Times New Roman" pitchFamily="18" charset="0"/>
              </a:rPr>
              <a:t>ЗБН-ийн доод хэмжээ</a:t>
            </a:r>
          </a:p>
          <a:p>
            <a:r>
              <a:rPr lang="mn-MN" sz="2800" dirty="0" smtClean="0">
                <a:latin typeface="Times New Roman" pitchFamily="18" charset="0"/>
                <a:cs typeface="Times New Roman" pitchFamily="18" charset="0"/>
              </a:rPr>
              <a:t>Нээлттэй зах зээлийн гүйлгээ</a:t>
            </a:r>
          </a:p>
          <a:p>
            <a:r>
              <a:rPr lang="mn-MN" sz="2800" dirty="0" smtClean="0">
                <a:latin typeface="Times New Roman" pitchFamily="18" charset="0"/>
                <a:cs typeface="Times New Roman" pitchFamily="18" charset="0"/>
              </a:rPr>
              <a:t>Тооцооны хүү</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Банкны хүү буюу зээлийн хүүгийн доод хэмжээ</a:t>
            </a:r>
            <a:r>
              <a:rPr lang="en-US" sz="2800" dirty="0" smtClean="0">
                <a:latin typeface="Times New Roman" pitchFamily="18" charset="0"/>
                <a:cs typeface="Times New Roman" pitchFamily="18" charset="0"/>
              </a:rPr>
              <a:t>/</a:t>
            </a:r>
            <a:endParaRPr lang="mn-MN" sz="2800" dirty="0" smtClean="0">
              <a:latin typeface="Times New Roman" pitchFamily="18" charset="0"/>
              <a:cs typeface="Times New Roman" pitchFamily="18" charset="0"/>
            </a:endParaRPr>
          </a:p>
          <a:p>
            <a:r>
              <a:rPr lang="mn-MN" sz="2800" dirty="0" smtClean="0">
                <a:latin typeface="Times New Roman" pitchFamily="18" charset="0"/>
                <a:cs typeface="Times New Roman" pitchFamily="18" charset="0"/>
              </a:rPr>
              <a:t>Тусгай хадгаламж</a:t>
            </a:r>
          </a:p>
          <a:p>
            <a:r>
              <a:rPr lang="mn-MN" sz="2800" dirty="0" smtClean="0">
                <a:latin typeface="Times New Roman" pitchFamily="18" charset="0"/>
                <a:cs typeface="Times New Roman" pitchFamily="18" charset="0"/>
              </a:rPr>
              <a:t>Зээлийн хязгаар</a:t>
            </a:r>
          </a:p>
          <a:p>
            <a:r>
              <a:rPr lang="mn-MN" sz="2800" dirty="0" smtClean="0">
                <a:latin typeface="Times New Roman" pitchFamily="18" charset="0"/>
                <a:cs typeface="Times New Roman" pitchFamily="18" charset="0"/>
              </a:rPr>
              <a:t>Хүүгийн хязгаар</a:t>
            </a:r>
          </a:p>
          <a:p>
            <a:r>
              <a:rPr lang="mn-MN" sz="2800" dirty="0" smtClean="0">
                <a:latin typeface="Times New Roman" pitchFamily="18" charset="0"/>
                <a:cs typeface="Times New Roman" pitchFamily="18" charset="0"/>
              </a:rPr>
              <a:t>Моралийн нөлөөлөл</a:t>
            </a:r>
          </a:p>
          <a:p>
            <a:r>
              <a:rPr lang="en-US" sz="2800" dirty="0" smtClean="0">
                <a:latin typeface="Times New Roman" pitchFamily="18" charset="0"/>
                <a:cs typeface="Times New Roman" pitchFamily="18" charset="0"/>
              </a:rPr>
              <a:t>Hire-purchase</a:t>
            </a:r>
            <a:endParaRPr lang="mn-MN" sz="28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a:bodyPr>
          <a:lstStyle/>
          <a:p>
            <a:pPr>
              <a:buFont typeface="Wingdings" pitchFamily="2" charset="2"/>
              <a:buChar char="ü"/>
            </a:pPr>
            <a:r>
              <a:rPr lang="mn-MN" dirty="0" smtClean="0">
                <a:latin typeface="Times New Roman" pitchFamily="18" charset="0"/>
                <a:cs typeface="Times New Roman" pitchFamily="18" charset="0"/>
              </a:rPr>
              <a:t>ЗБН нь АБ-ууд бусдаас авсан хөрөнгийнхөө тодорхой хэсгийг касс дахь бэлэн мөнгө, төв банкин дахь харилцахын үлдэгдэл, өөр АБ-д харилцахтай бол тэр харилцах дахь үлдэгдэл хэлбэрээр байршуулсан байх шаардлагатай.</a:t>
            </a:r>
          </a:p>
          <a:p>
            <a:pPr>
              <a:buFont typeface="Wingdings" pitchFamily="2" charset="2"/>
              <a:buChar char="ü"/>
            </a:pPr>
            <a:r>
              <a:rPr lang="mn-MN" dirty="0" smtClean="0">
                <a:latin typeface="Times New Roman" pitchFamily="18" charset="0"/>
                <a:cs typeface="Times New Roman" pitchFamily="18" charset="0"/>
              </a:rPr>
              <a:t>Нээлттэй зах зээлийн гүйлгээ нь ЗГ-ын үнэт цаасыг худалдан авах, худалдах үйл ажиллагааг улсын секторыг санхүүжүүлэх зорилгоор явуулдаг.</a:t>
            </a:r>
          </a:p>
          <a:p>
            <a:pPr>
              <a:buFont typeface="Wingdings" pitchFamily="2" charset="2"/>
              <a:buChar char="ü"/>
            </a:pPr>
            <a:r>
              <a:rPr lang="mn-MN" dirty="0" smtClean="0">
                <a:latin typeface="Times New Roman" pitchFamily="18" charset="0"/>
                <a:cs typeface="Times New Roman" pitchFamily="18" charset="0"/>
              </a:rPr>
              <a:t>Тооцооны хүү нь ТБ-ы санхүүгийн байгууллагаас богино хугацааны векселийг худалдаж авахад хэрэглэдэг хүү.</a:t>
            </a:r>
          </a:p>
          <a:p>
            <a:pPr>
              <a:buNone/>
            </a:pPr>
            <a:endParaRPr lang="mn-MN" dirty="0" smtClean="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10000"/>
          </a:bodyPr>
          <a:lstStyle/>
          <a:p>
            <a:r>
              <a:rPr lang="mn-MN" sz="2800" dirty="0" smtClean="0">
                <a:latin typeface="Times New Roman" pitchFamily="18" charset="0"/>
                <a:cs typeface="Times New Roman" pitchFamily="18" charset="0"/>
              </a:rPr>
              <a:t>Тусгай хадгаламж нь банкны пассивуудын хилээд хэсэг нь Төв банкин дахь тусгай дансанд байршсан байх ёстой бөгөөд тэдгээрийг зээл болгон активын солилцоо хийхийг зөвшөөрдөггүй.</a:t>
            </a:r>
          </a:p>
          <a:p>
            <a:r>
              <a:rPr lang="mn-MN" sz="2800" dirty="0" smtClean="0">
                <a:latin typeface="Times New Roman" pitchFamily="18" charset="0"/>
                <a:cs typeface="Times New Roman" pitchFamily="18" charset="0"/>
              </a:rPr>
              <a:t>Зээлийн хязгаар нь зээлийн хэмжээг нэмэгдүүлэхгүй байх зорилгоор хэрэглэдэг арга.</a:t>
            </a:r>
          </a:p>
          <a:p>
            <a:r>
              <a:rPr lang="mn-MN" sz="2800" dirty="0" smtClean="0">
                <a:latin typeface="Times New Roman" pitchFamily="18" charset="0"/>
                <a:cs typeface="Times New Roman" pitchFamily="18" charset="0"/>
              </a:rPr>
              <a:t>Хүүгийн хязгаар нь хүүгийн хувь хэмжээнд шууд болон шууд бус аргаар хязгаарлалт тавих арга.</a:t>
            </a:r>
          </a:p>
          <a:p>
            <a:r>
              <a:rPr lang="mn-MN" sz="2800" dirty="0" smtClean="0">
                <a:latin typeface="Times New Roman" pitchFamily="18" charset="0"/>
                <a:cs typeface="Times New Roman" pitchFamily="18" charset="0"/>
              </a:rPr>
              <a:t>Моралийн нөлөөлөл нь зээлийн хязгаар тавихын оронд энэ аргыг хэрэглэдэг. Зөвлөмж анхааруулга өгдөг.</a:t>
            </a:r>
          </a:p>
          <a:p>
            <a:r>
              <a:rPr lang="en-US" sz="2800" dirty="0" smtClean="0">
                <a:latin typeface="Times New Roman" pitchFamily="18" charset="0"/>
                <a:cs typeface="Times New Roman" pitchFamily="18" charset="0"/>
              </a:rPr>
              <a:t>Hire-purchase</a:t>
            </a:r>
            <a:r>
              <a:rPr lang="mn-MN" sz="2800" dirty="0" smtClean="0">
                <a:latin typeface="Times New Roman" pitchFamily="18" charset="0"/>
                <a:cs typeface="Times New Roman" pitchFamily="18" charset="0"/>
              </a:rPr>
              <a:t> нь хадгаламжийн хүүгийн доод хязгаар, төлбөрийн хугацааны дээд хязгаар, хүүгийн доод хязгаар тогтоох арга  зээл, зээлийн хүүгийн хязгаар тогтоох аргатай төстэй.</a:t>
            </a:r>
          </a:p>
          <a:p>
            <a:pPr>
              <a:buNone/>
            </a:pPr>
            <a:endParaRPr lang="mn-MN" sz="28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274638"/>
            <a:ext cx="3962400" cy="1143000"/>
          </a:xfrm>
        </p:spPr>
        <p:txBody>
          <a:bodyPr>
            <a:normAutofit/>
          </a:bodyPr>
          <a:lstStyle/>
          <a:p>
            <a:r>
              <a:rPr lang="mn-MN" sz="2400" b="1" dirty="0" smtClean="0">
                <a:latin typeface="Times New Roman" pitchFamily="18" charset="0"/>
                <a:cs typeface="Times New Roman" pitchFamily="18" charset="0"/>
              </a:rPr>
              <a:t>Мөнгөний зээлийн бодлого</a:t>
            </a:r>
            <a:endParaRPr lang="mn-M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1295400"/>
          </a:xfrm>
        </p:spPr>
        <p:txBody>
          <a:bodyPr>
            <a:normAutofit/>
          </a:bodyPr>
          <a:lstStyle/>
          <a:p>
            <a:pPr algn="ctr">
              <a:buNone/>
            </a:pPr>
            <a:r>
              <a:rPr lang="mn-MN" b="1" dirty="0" smtClean="0">
                <a:latin typeface="Times New Roman" pitchFamily="18" charset="0"/>
                <a:cs typeface="Times New Roman" pitchFamily="18" charset="0"/>
              </a:rPr>
              <a:t>Асуулт 6. Имфляци ба мөнгө зээлийн бодлого </a:t>
            </a:r>
            <a:endParaRPr lang="mn-MN" b="1"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mn-MN" sz="3600" b="1" dirty="0" smtClean="0">
                <a:latin typeface="Times New Roman" pitchFamily="18" charset="0"/>
                <a:cs typeface="Times New Roman" pitchFamily="18" charset="0"/>
              </a:rPr>
              <a:t>Имфляци, түүний төрөл</a:t>
            </a:r>
            <a:endParaRPr lang="mn-MN"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059363"/>
          </a:xfrm>
        </p:spPr>
        <p:txBody>
          <a:bodyPr>
            <a:noAutofit/>
          </a:bodyPr>
          <a:lstStyle/>
          <a:p>
            <a:r>
              <a:rPr lang="mn-MN" sz="2800" dirty="0" smtClean="0">
                <a:latin typeface="Times New Roman" pitchFamily="18" charset="0"/>
                <a:cs typeface="Times New Roman" pitchFamily="18" charset="0"/>
              </a:rPr>
              <a:t>Эрэлт хэрэгцээ-татах имфляци:</a:t>
            </a:r>
          </a:p>
          <a:p>
            <a:pPr>
              <a:buNone/>
            </a:pPr>
            <a:r>
              <a:rPr lang="mn-MN" sz="2800" dirty="0" smtClean="0">
                <a:latin typeface="Times New Roman" pitchFamily="18" charset="0"/>
                <a:cs typeface="Times New Roman" pitchFamily="18" charset="0"/>
              </a:rPr>
              <a:t>Нийт эрэлт хэрэгцээ нь эдийн засгийн нийлүүлэлтийн хүчин чадлаас дээргүүр байгаа үед тохиолдоно. </a:t>
            </a:r>
          </a:p>
          <a:p>
            <a:r>
              <a:rPr lang="mn-MN" sz="2800" dirty="0" smtClean="0">
                <a:latin typeface="Times New Roman" pitchFamily="18" charset="0"/>
                <a:cs typeface="Times New Roman" pitchFamily="18" charset="0"/>
              </a:rPr>
              <a:t>Зардал- түлхэх имфляци:</a:t>
            </a:r>
          </a:p>
          <a:p>
            <a:pPr>
              <a:buNone/>
            </a:pPr>
            <a:r>
              <a:rPr lang="mn-MN" sz="2800" dirty="0" smtClean="0">
                <a:latin typeface="Times New Roman" pitchFamily="18" charset="0"/>
                <a:cs typeface="Times New Roman" pitchFamily="18" charset="0"/>
              </a:rPr>
              <a:t>Нийлүүлэлтээс үл хамааран үйлдвэрлэлийн зардлын хүчин зүйлс өсөж байгаа үед тохиолдоно.</a:t>
            </a:r>
          </a:p>
          <a:p>
            <a:r>
              <a:rPr lang="mn-MN" sz="2800" dirty="0" smtClean="0">
                <a:latin typeface="Times New Roman" pitchFamily="18" charset="0"/>
                <a:cs typeface="Times New Roman" pitchFamily="18" charset="0"/>
              </a:rPr>
              <a:t>Импортын зардал- түлхэх имфляци:</a:t>
            </a:r>
          </a:p>
          <a:p>
            <a:pPr>
              <a:buNone/>
            </a:pPr>
            <a:r>
              <a:rPr lang="mn-MN" sz="2800" dirty="0" smtClean="0">
                <a:latin typeface="Times New Roman" pitchFamily="18" charset="0"/>
                <a:cs typeface="Times New Roman" pitchFamily="18" charset="0"/>
              </a:rPr>
              <a:t>Энэ нь нийлүүлэлт багассанаас үл хамааран зайлшгүй шаардлагатай импортын бүтээгдэхүүний зардал үнэ өсөх үед тохиолдоно.</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440363"/>
          </a:xfrm>
        </p:spPr>
        <p:txBody>
          <a:bodyPr>
            <a:normAutofit/>
          </a:bodyPr>
          <a:lstStyle/>
          <a:p>
            <a:pPr>
              <a:buNone/>
            </a:pPr>
            <a:r>
              <a:rPr lang="mn-MN" sz="2800" dirty="0" smtClean="0">
                <a:latin typeface="Times New Roman" pitchFamily="18" charset="0"/>
                <a:cs typeface="Times New Roman" pitchFamily="18" charset="0"/>
              </a:rPr>
              <a:t>Магадлалын имфляци:</a:t>
            </a:r>
          </a:p>
          <a:p>
            <a:pPr>
              <a:buNone/>
            </a:pPr>
            <a:r>
              <a:rPr lang="mn-MN" sz="2800" dirty="0" smtClean="0">
                <a:latin typeface="Times New Roman" pitchFamily="18" charset="0"/>
                <a:cs typeface="Times New Roman" pitchFamily="18" charset="0"/>
              </a:rPr>
              <a:t>Имфляцийн түвшин өсөж байгаа бөгөөд нөлөөлж буй хүчин зүйлс байгаа байгаа эсэхээс үл хамааран имфляци нь цаашид үргэлжлэн өсөх ба ирээдүйд орж ирэх орлогоо хамгаалахын тулд цалингийн хэмжээ болон үнэ ирээдүйн имфляцийн түвшингийн хэмжээгээр өсөх болно.</a:t>
            </a:r>
          </a:p>
          <a:p>
            <a:pPr>
              <a:buNone/>
            </a:pPr>
            <a:endParaRPr lang="mn-MN" sz="2800" dirty="0" smtClean="0">
              <a:latin typeface="Times New Roman" pitchFamily="18" charset="0"/>
              <a:cs typeface="Times New Roman" pitchFamily="18" charset="0"/>
            </a:endParaRPr>
          </a:p>
          <a:p>
            <a:pPr>
              <a:buNone/>
            </a:pPr>
            <a:r>
              <a:rPr lang="mn-MN" sz="2800" dirty="0" smtClean="0">
                <a:latin typeface="Times New Roman" pitchFamily="18" charset="0"/>
                <a:cs typeface="Times New Roman" pitchFamily="18" charset="0"/>
              </a:rPr>
              <a:t> </a:t>
            </a:r>
          </a:p>
          <a:p>
            <a:endParaRPr lang="mn-MN"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274638"/>
            <a:ext cx="3962400" cy="1143000"/>
          </a:xfrm>
        </p:spPr>
        <p:txBody>
          <a:bodyPr>
            <a:normAutofit/>
          </a:bodyPr>
          <a:lstStyle/>
          <a:p>
            <a:r>
              <a:rPr lang="mn-MN" sz="2400" b="1" dirty="0" smtClean="0">
                <a:latin typeface="Times New Roman" pitchFamily="18" charset="0"/>
                <a:cs typeface="Times New Roman" pitchFamily="18" charset="0"/>
              </a:rPr>
              <a:t>Мөнгөний зээлийн бодлого</a:t>
            </a:r>
            <a:endParaRPr lang="mn-M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1295400"/>
          </a:xfrm>
        </p:spPr>
        <p:txBody>
          <a:bodyPr>
            <a:normAutofit/>
          </a:bodyPr>
          <a:lstStyle/>
          <a:p>
            <a:pPr algn="ctr">
              <a:buNone/>
            </a:pPr>
            <a:r>
              <a:rPr lang="mn-MN" b="1" dirty="0" smtClean="0">
                <a:latin typeface="Times New Roman" pitchFamily="18" charset="0"/>
                <a:cs typeface="Times New Roman" pitchFamily="18" charset="0"/>
              </a:rPr>
              <a:t>Асуулт 8. Мөнгөний онолын урсгал, үзэл баримтлал</a:t>
            </a:r>
            <a:endParaRPr lang="mn-MN" b="1"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mn-MN" sz="3200" b="1" dirty="0" smtClean="0">
                <a:latin typeface="Times New Roman" pitchFamily="18" charset="0"/>
                <a:cs typeface="Times New Roman" pitchFamily="18" charset="0"/>
              </a:rPr>
              <a:t>Сонгодог тооны онол</a:t>
            </a:r>
            <a:endParaRPr lang="mn-MN"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fontScale="92500"/>
          </a:bodyPr>
          <a:lstStyle/>
          <a:p>
            <a:pPr>
              <a:lnSpc>
                <a:spcPct val="150000"/>
              </a:lnSpc>
            </a:pPr>
            <a:r>
              <a:rPr lang="en-US" sz="2800" dirty="0" smtClean="0">
                <a:latin typeface="Times New Roman" pitchFamily="18" charset="0"/>
                <a:cs typeface="Times New Roman" pitchFamily="18" charset="0"/>
              </a:rPr>
              <a:t>VI</a:t>
            </a:r>
            <a:r>
              <a:rPr lang="mn-MN" sz="2800" dirty="0" smtClean="0">
                <a:latin typeface="Times New Roman" pitchFamily="18" charset="0"/>
                <a:cs typeface="Times New Roman" pitchFamily="18" charset="0"/>
              </a:rPr>
              <a:t> зууны үед энэхүү онол нь үүссэн ба мөнгө нь үнийн түвшинд нөлөөлдөг европчуудын дунд үүссэн онол юм. Европд алт, цагаан мөнгөний тооны өсөлт нь үнийн түвшингийн өсөлттэй тухайн үед дагалдан гарсан учраас олон хүн үнийн өсөлтийн шалтгааныг мөнгөний урсгалтай холбоотой гэж үздэг. Мөнгөний Сонгодог тооны онолын агуулгыг солилцооны тэгшитгэлээр илэрхийлбэл дараах байдалтай байна. </a:t>
            </a:r>
            <a:endParaRPr lang="mn-MN" sz="2800"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lnSpcReduction="10000"/>
          </a:bodyPr>
          <a:lstStyle/>
          <a:p>
            <a:r>
              <a:rPr lang="en-US" sz="2800" dirty="0" smtClean="0">
                <a:latin typeface="Times New Roman" pitchFamily="18" charset="0"/>
                <a:cs typeface="Times New Roman" pitchFamily="18" charset="0"/>
              </a:rPr>
              <a:t>M*V=P*Q</a:t>
            </a:r>
          </a:p>
          <a:p>
            <a:pPr>
              <a:buNone/>
            </a:pP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Q</a:t>
            </a:r>
            <a:r>
              <a:rPr lang="mn-MN" sz="2800" dirty="0" smtClean="0">
                <a:latin typeface="Times New Roman" pitchFamily="18" charset="0"/>
                <a:cs typeface="Times New Roman" pitchFamily="18" charset="0"/>
              </a:rPr>
              <a:t> бодит үйлдвэрлэлийн хэмжээ</a:t>
            </a:r>
          </a:p>
          <a:p>
            <a:pPr>
              <a:buNone/>
            </a:pP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V</a:t>
            </a:r>
            <a:r>
              <a:rPr lang="mn-MN" sz="2800" dirty="0" smtClean="0">
                <a:latin typeface="Times New Roman" pitchFamily="18" charset="0"/>
                <a:cs typeface="Times New Roman" pitchFamily="18" charset="0"/>
              </a:rPr>
              <a:t> болон </a:t>
            </a:r>
            <a:r>
              <a:rPr lang="en-US" sz="2800" dirty="0" smtClean="0">
                <a:latin typeface="Times New Roman" pitchFamily="18" charset="0"/>
                <a:cs typeface="Times New Roman" pitchFamily="18" charset="0"/>
              </a:rPr>
              <a:t>Q</a:t>
            </a:r>
            <a:r>
              <a:rPr lang="mn-MN" sz="2800" dirty="0" smtClean="0">
                <a:latin typeface="Times New Roman" pitchFamily="18" charset="0"/>
                <a:cs typeface="Times New Roman" pitchFamily="18" charset="0"/>
              </a:rPr>
              <a:t> тогтмол </a:t>
            </a:r>
          </a:p>
          <a:p>
            <a:pPr>
              <a:lnSpc>
                <a:spcPct val="150000"/>
              </a:lnSpc>
              <a:buNone/>
            </a:pPr>
            <a:r>
              <a:rPr lang="mn-MN" sz="2800" dirty="0" smtClean="0">
                <a:latin typeface="Times New Roman" pitchFamily="18" charset="0"/>
                <a:cs typeface="Times New Roman" pitchFamily="18" charset="0"/>
              </a:rPr>
              <a:t>    Энэ онол нь мөнгө ба мөнгө зээлийн бодлогоос хамаардгүй. Энэ онолоор бол бодит үйлдвэрлэлийн хэмжээ нь хөдөлмөрийн нөөц тэдгээрийн хөдөлмөрийн бүтээмжээс, мөнгөний эрэлтийн хурд нь цалин олгох тавих хугацааны давтамжаас хамаардаг.</a:t>
            </a:r>
          </a:p>
          <a:p>
            <a:pPr>
              <a:lnSpc>
                <a:spcPct val="150000"/>
              </a:lnSpc>
              <a:buNone/>
            </a:pPr>
            <a:endParaRPr lang="mn-MN" sz="28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mn-MN" sz="2400" dirty="0" smtClean="0">
                <a:latin typeface="Times New Roman" pitchFamily="18" charset="0"/>
                <a:cs typeface="Times New Roman" pitchFamily="18" charset="0"/>
              </a:rPr>
              <a:t>Энэ онол нь урт хугацааны туршид зөв байдагч гүйлгээн дэх мөнгөний өсөлтөнд хурдац гарч байгаа өөрчлөлт богони хугацаанд үйлдвэрлэлийн бодит түвшинд нөлөө үзүүлдэг нь сонгодог тооны онолын хязгаарлагдмал шинжийг илэрхийлсэн. </a:t>
            </a:r>
            <a:endParaRPr lang="mn-MN" sz="2400" dirty="0">
              <a:latin typeface="Times New Roman" pitchFamily="18" charset="0"/>
              <a:cs typeface="Times New Roman" pitchFamily="18" charset="0"/>
            </a:endParaRPr>
          </a:p>
        </p:txBody>
      </p:sp>
      <p:sp>
        <p:nvSpPr>
          <p:cNvPr id="4" name="Title 1"/>
          <p:cNvSpPr>
            <a:spLocks noGrp="1"/>
          </p:cNvSpPr>
          <p:nvPr>
            <p:ph type="title"/>
          </p:nvPr>
        </p:nvSpPr>
        <p:spPr/>
        <p:txBody>
          <a:bodyPr>
            <a:normAutofit/>
          </a:bodyPr>
          <a:lstStyle/>
          <a:p>
            <a:r>
              <a:rPr lang="mn-MN" sz="3600" dirty="0" smtClean="0">
                <a:latin typeface="Times New Roman" pitchFamily="18" charset="0"/>
                <a:cs typeface="Times New Roman" pitchFamily="18" charset="0"/>
              </a:rPr>
              <a:t>Монитари онол буюу тооны онол</a:t>
            </a:r>
            <a:endParaRPr lang="mn-MN" sz="36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2692</TotalTime>
  <Words>1890</Words>
  <Application>Microsoft Office PowerPoint</Application>
  <PresentationFormat>On-screen Show (4:3)</PresentationFormat>
  <Paragraphs>204</Paragraphs>
  <Slides>44</Slides>
  <Notes>19</Notes>
  <HiddenSlides>1</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Асуулт 1. Мөнгөний хөгжил</vt:lpstr>
      <vt:lpstr>     Мөнгөний тодорхойлолт</vt:lpstr>
      <vt:lpstr>Мөнгөний үүсэл </vt:lpstr>
      <vt:lpstr>Мөнгө хэрхэн яаж үүссэн бэ?</vt:lpstr>
      <vt:lpstr>PowerPoint Presentation</vt:lpstr>
      <vt:lpstr>Мөнгөний гарал үүсэл</vt:lpstr>
      <vt:lpstr>   Зоосон мөнгөний түүхэн хэлбэрүүд</vt:lpstr>
      <vt:lpstr>   Зоосон мөнгөний түүхэн хэлбэрүүд</vt:lpstr>
      <vt:lpstr>   Цаасан мөнгөний түүхэн хэлбэрүүд</vt:lpstr>
      <vt:lpstr>Монгол дахь мөнгө зээлийн системын үүсэл хөгжил</vt:lpstr>
      <vt:lpstr>Монгол дахь мөнгө зээлийн системын үүсэл хөгжил</vt:lpstr>
      <vt:lpstr>     Мөнгөний шинэчлэл хийх тогтоол</vt:lpstr>
      <vt:lpstr>   БНМАУ-н анхны мөнгөн тэмдэгт </vt:lpstr>
      <vt:lpstr>   БНМАУ-н анхны мөнгөн тэмдэгт</vt:lpstr>
      <vt:lpstr>   БНМАУ-н анхны мөнгөн тэмдэгт </vt:lpstr>
      <vt:lpstr>   Мөнгөний хөрвөх чадвараар нь хэд хэдэн зэрэглэлд хуваадаг</vt:lpstr>
      <vt:lpstr> Мөнгөний гүйцэтгэх үүрэг </vt:lpstr>
      <vt:lpstr>         Мөнгөнд зайлшгүй байх шинж чанар</vt:lpstr>
      <vt:lpstr>Мөнгө зээлийн бодлого</vt:lpstr>
      <vt:lpstr>Мөнгөний цогц бүрдэл</vt:lpstr>
      <vt:lpstr>Мөнгөний цогц бүрдэл /Монголд/</vt:lpstr>
      <vt:lpstr>      Мөнгөний цогц бүрдэл /Англид/</vt:lpstr>
      <vt:lpstr>       Мөнгөний цогц бүрдэл /Англид/</vt:lpstr>
      <vt:lpstr>Гүйлгээний мөнгө</vt:lpstr>
      <vt:lpstr>Мөнгөний зээлийн бодлого</vt:lpstr>
      <vt:lpstr>Мөнгөний эрэлт, түүнд нөлөөлөх хүчин зүйл</vt:lpstr>
      <vt:lpstr>PowerPoint Presentation</vt:lpstr>
      <vt:lpstr>PowerPoint Presentation</vt:lpstr>
      <vt:lpstr>Мөнгөний нийлүүлэлт түүнд нөлөөлөх хүчин зүйл</vt:lpstr>
      <vt:lpstr>PowerPoint Presentation</vt:lpstr>
      <vt:lpstr>ТБ-ы мөнгөний бодлого мөнгөний нийлүүлтэд нөлөөлөх нь</vt:lpstr>
      <vt:lpstr>Мөнгөний захын тэнцвэр</vt:lpstr>
      <vt:lpstr>Мөнгөний зээлийн бодлого</vt:lpstr>
      <vt:lpstr>Мөнгөний бодлого</vt:lpstr>
      <vt:lpstr>Мөнгөний бодлогын хэрэгслүүд</vt:lpstr>
      <vt:lpstr>PowerPoint Presentation</vt:lpstr>
      <vt:lpstr>PowerPoint Presentation</vt:lpstr>
      <vt:lpstr>Мөнгөний зээлийн бодлого</vt:lpstr>
      <vt:lpstr>Имфляци, түүний төрөл</vt:lpstr>
      <vt:lpstr>PowerPoint Presentation</vt:lpstr>
      <vt:lpstr>Мөнгөний зээлийн бодлого</vt:lpstr>
      <vt:lpstr>Сонгодог тооны онол</vt:lpstr>
      <vt:lpstr>PowerPoint Presentation</vt:lpstr>
      <vt:lpstr>Монитари онол буюу тооны онол</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Банк санхүүгийн үндэс</dc:title>
  <dc:creator>bataa</dc:creator>
  <cp:lastModifiedBy>tsogoo</cp:lastModifiedBy>
  <cp:revision>243</cp:revision>
  <dcterms:created xsi:type="dcterms:W3CDTF">2009-09-02T04:59:10Z</dcterms:created>
  <dcterms:modified xsi:type="dcterms:W3CDTF">2014-04-06T16:46:35Z</dcterms:modified>
</cp:coreProperties>
</file>