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6" r:id="rId3"/>
    <p:sldId id="307" r:id="rId4"/>
    <p:sldId id="308" r:id="rId5"/>
    <p:sldId id="312" r:id="rId6"/>
    <p:sldId id="309" r:id="rId7"/>
    <p:sldId id="310" r:id="rId8"/>
    <p:sldId id="311" r:id="rId9"/>
    <p:sldId id="269" r:id="rId10"/>
    <p:sldId id="270" r:id="rId11"/>
    <p:sldId id="271" r:id="rId12"/>
    <p:sldId id="272" r:id="rId13"/>
    <p:sldId id="273" r:id="rId14"/>
    <p:sldId id="274" r:id="rId15"/>
    <p:sldId id="275" r:id="rId16"/>
    <p:sldId id="276" r:id="rId17"/>
    <p:sldId id="277" r:id="rId18"/>
    <p:sldId id="281" r:id="rId19"/>
    <p:sldId id="282" r:id="rId20"/>
    <p:sldId id="283" r:id="rId21"/>
    <p:sldId id="284" r:id="rId22"/>
    <p:sldId id="285" r:id="rId23"/>
    <p:sldId id="292" r:id="rId24"/>
    <p:sldId id="294" r:id="rId25"/>
    <p:sldId id="295" r:id="rId26"/>
    <p:sldId id="296" r:id="rId27"/>
    <p:sldId id="297" r:id="rId28"/>
    <p:sldId id="290" r:id="rId29"/>
    <p:sldId id="293" r:id="rId30"/>
    <p:sldId id="291" r:id="rId31"/>
    <p:sldId id="298" r:id="rId32"/>
    <p:sldId id="299" r:id="rId33"/>
    <p:sldId id="300" r:id="rId34"/>
    <p:sldId id="301" r:id="rId35"/>
    <p:sldId id="303" r:id="rId36"/>
    <p:sldId id="304" r:id="rId37"/>
    <p:sldId id="30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66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DE64C6C-3646-427A-9578-8A9EBE722A9F}" type="datetimeFigureOut">
              <a:rPr lang="en-US" smtClean="0"/>
              <a:t>10/11/2012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21BF424-36C7-4CAD-B97D-3759DC0A0439}"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64C6C-3646-427A-9578-8A9EBE722A9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E64C6C-3646-427A-9578-8A9EBE722A9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DE64C6C-3646-427A-9578-8A9EBE722A9F}" type="datetimeFigureOut">
              <a:rPr lang="en-US" smtClean="0"/>
              <a:t>10/11/2012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BF424-36C7-4CAD-B97D-3759DC0A0439}"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E64C6C-3646-427A-9578-8A9EBE722A9F}" type="datetimeFigureOut">
              <a:rPr lang="en-US" smtClean="0"/>
              <a:t>10/11/2012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E64C6C-3646-427A-9578-8A9EBE722A9F}" type="datetimeFigureOut">
              <a:rPr lang="en-US" smtClean="0"/>
              <a:t>10/11/2012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64C6C-3646-427A-9578-8A9EBE722A9F}" type="datetimeFigureOut">
              <a:rPr lang="en-US" smtClean="0"/>
              <a:t>10/11/2012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DE64C6C-3646-427A-9578-8A9EBE722A9F}" type="datetimeFigureOut">
              <a:rPr lang="en-US" smtClean="0"/>
              <a:t>10/11/2012</a:t>
            </a:fld>
            <a:endParaRPr lang="en-US"/>
          </a:p>
        </p:txBody>
      </p:sp>
      <p:sp>
        <p:nvSpPr>
          <p:cNvPr id="7" name="Slide Number Placeholder 6"/>
          <p:cNvSpPr>
            <a:spLocks noGrp="1"/>
          </p:cNvSpPr>
          <p:nvPr>
            <p:ph type="sldNum" sz="quarter" idx="12"/>
          </p:nvPr>
        </p:nvSpPr>
        <p:spPr/>
        <p:txBody>
          <a:bodyPr/>
          <a:lstStyle/>
          <a:p>
            <a:fld id="{B21BF424-36C7-4CAD-B97D-3759DC0A0439}"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64C6C-3646-427A-9578-8A9EBE722A9F}" type="datetimeFigureOut">
              <a:rPr lang="en-US" smtClean="0"/>
              <a:t>10/11/2012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64C6C-3646-427A-9578-8A9EBE722A9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64C6C-3646-427A-9578-8A9EBE722A9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BF424-36C7-4CAD-B97D-3759DC0A04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DE64C6C-3646-427A-9578-8A9EBE722A9F}" type="datetimeFigureOut">
              <a:rPr lang="en-US" smtClean="0"/>
              <a:t>10/11/2012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21BF424-36C7-4CAD-B97D-3759DC0A04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fontScale="90000"/>
          </a:bodyPr>
          <a:lstStyle/>
          <a:p>
            <a:r>
              <a:rPr lang="mn-MN" sz="7200" b="1" dirty="0" smtClean="0"/>
              <a:t>Ногоон бүтээмж</a:t>
            </a:r>
            <a:endParaRPr lang="en-US" sz="7200" b="1" dirty="0"/>
          </a:p>
        </p:txBody>
      </p:sp>
      <p:sp>
        <p:nvSpPr>
          <p:cNvPr id="3" name="Subtitle 2"/>
          <p:cNvSpPr>
            <a:spLocks noGrp="1"/>
          </p:cNvSpPr>
          <p:nvPr>
            <p:ph type="subTitle" idx="1"/>
          </p:nvPr>
        </p:nvSpPr>
        <p:spPr>
          <a:xfrm>
            <a:off x="1524000" y="4800600"/>
            <a:ext cx="6400800" cy="1752600"/>
          </a:xfrm>
        </p:spPr>
        <p:txBody>
          <a:bodyPr>
            <a:normAutofit/>
          </a:bodyPr>
          <a:lstStyle/>
          <a:p>
            <a:r>
              <a:rPr lang="mn-MN" sz="2800" dirty="0" smtClean="0"/>
              <a:t>Гүйцэтгэсэн:    Б.Алтанчимэг       </a:t>
            </a:r>
          </a:p>
          <a:p>
            <a:r>
              <a:rPr lang="mn-MN" sz="2800" dirty="0" smtClean="0"/>
              <a:t>                              О.Янжиндулам</a:t>
            </a:r>
            <a:endParaRPr lang="en-US" sz="28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214563"/>
            <a:ext cx="303847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7404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533400"/>
            <a:ext cx="4191000" cy="609600"/>
          </a:xfrm>
        </p:spPr>
        <p:txBody>
          <a:bodyPr>
            <a:normAutofit fontScale="90000"/>
          </a:bodyPr>
          <a:lstStyle/>
          <a:p>
            <a:r>
              <a:rPr lang="mn-MN" dirty="0" smtClean="0"/>
              <a:t>Оршил </a:t>
            </a:r>
            <a:endParaRPr lang="en-US" dirty="0"/>
          </a:p>
        </p:txBody>
      </p:sp>
      <p:sp>
        <p:nvSpPr>
          <p:cNvPr id="3" name="Content Placeholder 2"/>
          <p:cNvSpPr>
            <a:spLocks noGrp="1"/>
          </p:cNvSpPr>
          <p:nvPr>
            <p:ph idx="1"/>
          </p:nvPr>
        </p:nvSpPr>
        <p:spPr>
          <a:xfrm>
            <a:off x="1043492" y="1447800"/>
            <a:ext cx="6777317" cy="4384829"/>
          </a:xfrm>
        </p:spPr>
        <p:txBody>
          <a:bodyPr>
            <a:normAutofit/>
          </a:bodyPr>
          <a:lstStyle/>
          <a:p>
            <a:r>
              <a:rPr lang="mn-MN" dirty="0">
                <a:latin typeface="Arial Mon" pitchFamily="34" charset="0"/>
              </a:rPr>
              <a:t>Даяарчлагдаж буй дэлхий дахинд үйлдвэрийн газрууд ба үйлчлүүлэгчдийн хоорондын уялдаа холбоо улам нарийсч, дэлхийн дулаарал, цаг уурын өөрчлөлт, байгалийн олон төрөл зүйл ба нөөцийн хомсдолтой холбоотойгоор тухайн үйлдвэрлэл, бүтээгдэхүүн нь хүн ба байгаль орчинд ээлтэй байдлаар үйлдвэрлэгдсэн байхад онцгой шаардлага тавигдах </a:t>
            </a:r>
            <a:r>
              <a:rPr lang="mn-MN" dirty="0" smtClean="0">
                <a:latin typeface="Arial Mon" pitchFamily="34" charset="0"/>
              </a:rPr>
              <a:t>болсон.</a:t>
            </a:r>
            <a:endParaRPr lang="en-US" dirty="0">
              <a:latin typeface="Arial Mon" pitchFamily="34" charset="0"/>
            </a:endParaRPr>
          </a:p>
        </p:txBody>
      </p:sp>
    </p:spTree>
    <p:extLst>
      <p:ext uri="{BB962C8B-B14F-4D97-AF65-F5344CB8AC3E}">
        <p14:creationId xmlns:p14="http://schemas.microsoft.com/office/powerpoint/2010/main" val="27278162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7315200" cy="4613429"/>
          </a:xfrm>
        </p:spPr>
        <p:txBody>
          <a:bodyPr/>
          <a:lstStyle/>
          <a:p>
            <a:r>
              <a:rPr lang="mn-MN" dirty="0">
                <a:latin typeface="Arial Mon" pitchFamily="34" charset="0"/>
              </a:rPr>
              <a:t>МҮХАҮТ 2001-2007 онд Бээжин дэх Голландын Элчин сайдын яамтай хамтран </a:t>
            </a:r>
            <a:r>
              <a:rPr lang="mn-MN" b="1" u="sng" dirty="0">
                <a:latin typeface="Arial Mon" pitchFamily="34" charset="0"/>
              </a:rPr>
              <a:t>Туул-21</a:t>
            </a:r>
            <a:r>
              <a:rPr lang="mn-MN" dirty="0">
                <a:latin typeface="Arial Mon" pitchFamily="34" charset="0"/>
              </a:rPr>
              <a:t> буюу "</a:t>
            </a:r>
            <a:r>
              <a:rPr lang="mn-MN" b="1" u="sng" dirty="0">
                <a:latin typeface="Arial Mon" pitchFamily="34" charset="0"/>
              </a:rPr>
              <a:t>Цэвэр үйлдвэрлэл ба Монголын үйлдвэрүүдэд хаягдал усны бохирдлыг бууруулах нь</a:t>
            </a:r>
            <a:r>
              <a:rPr lang="mn-MN" dirty="0">
                <a:latin typeface="Arial Mon" pitchFamily="34" charset="0"/>
              </a:rPr>
              <a:t>", </a:t>
            </a:r>
            <a:r>
              <a:rPr lang="en-US" dirty="0">
                <a:latin typeface="Arial Mon" pitchFamily="34" charset="0"/>
              </a:rPr>
              <a:t>New-21 </a:t>
            </a:r>
            <a:r>
              <a:rPr lang="mn-MN" dirty="0">
                <a:latin typeface="Arial Mon" pitchFamily="34" charset="0"/>
              </a:rPr>
              <a:t>буюу Монголд эрчим хүчний хэмнэлтийн үйлчилгээний компаниудыг үүсгэн байгуулах төслүүдийг хэрэгжүүлсэн.</a:t>
            </a:r>
            <a:endParaRPr lang="en-US" dirty="0">
              <a:latin typeface="Arial Mon" pitchFamily="34" charset="0"/>
            </a:endParaRPr>
          </a:p>
        </p:txBody>
      </p:sp>
    </p:spTree>
    <p:extLst>
      <p:ext uri="{BB962C8B-B14F-4D97-AF65-F5344CB8AC3E}">
        <p14:creationId xmlns:p14="http://schemas.microsoft.com/office/powerpoint/2010/main" val="1190459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848600" cy="4765829"/>
          </a:xfrm>
        </p:spPr>
        <p:txBody>
          <a:bodyPr>
            <a:normAutofit/>
          </a:bodyPr>
          <a:lstStyle/>
          <a:p>
            <a:r>
              <a:rPr lang="mn-MN" dirty="0">
                <a:latin typeface="Arial Mon" pitchFamily="34" charset="0"/>
              </a:rPr>
              <a:t>Энэ чиглэлийн үйл ажиллагааны үргэлжлэл болгож 2006-2008 онд Европын Холбооны А</a:t>
            </a:r>
            <a:r>
              <a:rPr lang="en-US" dirty="0" err="1">
                <a:latin typeface="Arial Mon" pitchFamily="34" charset="0"/>
              </a:rPr>
              <a:t>sia</a:t>
            </a:r>
            <a:r>
              <a:rPr lang="en-US" dirty="0">
                <a:latin typeface="Arial Mon" pitchFamily="34" charset="0"/>
              </a:rPr>
              <a:t> Invest, 2 </a:t>
            </a:r>
            <a:r>
              <a:rPr lang="mn-MN" dirty="0">
                <a:latin typeface="Arial Mon" pitchFamily="34" charset="0"/>
              </a:rPr>
              <a:t>хөтөлбөрийн хүрээнд Австрийн Се</a:t>
            </a:r>
            <a:r>
              <a:rPr lang="en-US" dirty="0" err="1">
                <a:latin typeface="Arial Mon" pitchFamily="34" charset="0"/>
              </a:rPr>
              <a:t>ntric</a:t>
            </a:r>
            <a:r>
              <a:rPr lang="en-US" dirty="0">
                <a:latin typeface="Arial Mon" pitchFamily="34" charset="0"/>
              </a:rPr>
              <a:t> </a:t>
            </a:r>
            <a:r>
              <a:rPr lang="mn-MN" dirty="0">
                <a:latin typeface="Arial Mon" pitchFamily="34" charset="0"/>
              </a:rPr>
              <a:t>А</a:t>
            </a:r>
            <a:r>
              <a:rPr lang="en-US" dirty="0" err="1">
                <a:latin typeface="Arial Mon" pitchFamily="34" charset="0"/>
              </a:rPr>
              <a:t>ustria</a:t>
            </a:r>
            <a:r>
              <a:rPr lang="en-US" dirty="0">
                <a:latin typeface="Arial Mon" pitchFamily="34" charset="0"/>
              </a:rPr>
              <a:t> International (</a:t>
            </a:r>
            <a:r>
              <a:rPr lang="mn-MN" dirty="0">
                <a:latin typeface="Arial Mon" pitchFamily="34" charset="0"/>
              </a:rPr>
              <a:t>СА</a:t>
            </a:r>
            <a:r>
              <a:rPr lang="en-US" dirty="0">
                <a:latin typeface="Arial Mon" pitchFamily="34" charset="0"/>
              </a:rPr>
              <a:t>I), </a:t>
            </a:r>
            <a:r>
              <a:rPr lang="mn-MN" dirty="0">
                <a:latin typeface="Arial Mon" pitchFamily="34" charset="0"/>
              </a:rPr>
              <a:t>Ирландын Со</a:t>
            </a:r>
            <a:r>
              <a:rPr lang="en-US" dirty="0" err="1">
                <a:latin typeface="Arial Mon" pitchFamily="34" charset="0"/>
              </a:rPr>
              <a:t>rk</a:t>
            </a:r>
            <a:r>
              <a:rPr lang="en-US" dirty="0">
                <a:latin typeface="Arial Mon" pitchFamily="34" charset="0"/>
              </a:rPr>
              <a:t> Institute </a:t>
            </a:r>
            <a:r>
              <a:rPr lang="mn-MN" dirty="0">
                <a:latin typeface="Arial Mon" pitchFamily="34" charset="0"/>
              </a:rPr>
              <a:t>о</a:t>
            </a:r>
            <a:r>
              <a:rPr lang="en-US" dirty="0">
                <a:latin typeface="Arial Mon" pitchFamily="34" charset="0"/>
              </a:rPr>
              <a:t>f </a:t>
            </a:r>
            <a:r>
              <a:rPr lang="mn-MN" dirty="0">
                <a:latin typeface="Arial Mon" pitchFamily="34" charset="0"/>
              </a:rPr>
              <a:t>Тес</a:t>
            </a:r>
            <a:r>
              <a:rPr lang="en-US" dirty="0" err="1">
                <a:latin typeface="Arial Mon" pitchFamily="34" charset="0"/>
              </a:rPr>
              <a:t>hnology</a:t>
            </a:r>
            <a:r>
              <a:rPr lang="en-US" dirty="0">
                <a:latin typeface="Arial Mon" pitchFamily="34" charset="0"/>
              </a:rPr>
              <a:t> (</a:t>
            </a:r>
            <a:r>
              <a:rPr lang="mn-MN" dirty="0">
                <a:latin typeface="Arial Mon" pitchFamily="34" charset="0"/>
              </a:rPr>
              <a:t>С</a:t>
            </a:r>
            <a:r>
              <a:rPr lang="en-US" dirty="0">
                <a:latin typeface="Arial Mon" pitchFamily="34" charset="0"/>
              </a:rPr>
              <a:t>I</a:t>
            </a:r>
            <a:r>
              <a:rPr lang="mn-MN" dirty="0">
                <a:latin typeface="Arial Mon" pitchFamily="34" charset="0"/>
              </a:rPr>
              <a:t>Т) байгууллагуудтай хамтран "</a:t>
            </a:r>
            <a:r>
              <a:rPr lang="mn-MN" b="1" u="sng" dirty="0">
                <a:latin typeface="Arial Mon" pitchFamily="34" charset="0"/>
              </a:rPr>
              <a:t>Экологийн үр ашиг ба тогтвортой бизнес хөгжил</a:t>
            </a:r>
            <a:r>
              <a:rPr lang="mn-MN" dirty="0">
                <a:latin typeface="Arial Mon" pitchFamily="34" charset="0"/>
              </a:rPr>
              <a:t>" төслийг амжилттай </a:t>
            </a:r>
            <a:r>
              <a:rPr lang="mn-MN" dirty="0" smtClean="0">
                <a:latin typeface="Arial Mon" pitchFamily="34" charset="0"/>
              </a:rPr>
              <a:t>хэрэгжүүлсэн. </a:t>
            </a:r>
          </a:p>
          <a:p>
            <a:endParaRPr lang="mn-MN" dirty="0">
              <a:latin typeface="Arial Mon" pitchFamily="34" charset="0"/>
            </a:endParaRPr>
          </a:p>
          <a:p>
            <a:endParaRPr lang="mn-MN" dirty="0" smtClean="0">
              <a:latin typeface="Arial Mon" pitchFamily="34" charset="0"/>
            </a:endParaRPr>
          </a:p>
          <a:p>
            <a:endParaRPr lang="mn-MN" dirty="0">
              <a:latin typeface="Arial Mon" pitchFamily="34" charset="0"/>
            </a:endParaRPr>
          </a:p>
          <a:p>
            <a:endParaRPr lang="mn-MN" dirty="0" smtClean="0">
              <a:latin typeface="Arial Mon" pitchFamily="34" charset="0"/>
            </a:endParaRPr>
          </a:p>
          <a:p>
            <a:endParaRPr lang="mn-MN" dirty="0">
              <a:latin typeface="Arial Mon" pitchFamily="34" charset="0"/>
            </a:endParaRPr>
          </a:p>
          <a:p>
            <a:endParaRPr lang="mn-MN" dirty="0" smtClean="0">
              <a:latin typeface="Arial Mon" pitchFamily="34" charset="0"/>
            </a:endParaRPr>
          </a:p>
          <a:p>
            <a:endParaRPr lang="mn-MN" dirty="0">
              <a:latin typeface="Arial Mon" pitchFamily="34" charset="0"/>
            </a:endParaRPr>
          </a:p>
          <a:p>
            <a:endParaRPr lang="mn-MN" dirty="0" smtClean="0">
              <a:latin typeface="Arial Mon" pitchFamily="34" charset="0"/>
            </a:endParaRPr>
          </a:p>
          <a:p>
            <a:endParaRPr lang="mn-MN" dirty="0">
              <a:latin typeface="Arial Mon" pitchFamily="34" charset="0"/>
            </a:endParaRPr>
          </a:p>
        </p:txBody>
      </p:sp>
    </p:spTree>
    <p:extLst>
      <p:ext uri="{BB962C8B-B14F-4D97-AF65-F5344CB8AC3E}">
        <p14:creationId xmlns:p14="http://schemas.microsoft.com/office/powerpoint/2010/main" val="666351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371600"/>
            <a:ext cx="6777317" cy="4461029"/>
          </a:xfrm>
        </p:spPr>
        <p:txBody>
          <a:bodyPr>
            <a:normAutofit lnSpcReduction="10000"/>
          </a:bodyPr>
          <a:lstStyle/>
          <a:p>
            <a:pPr marL="68580" indent="0" algn="ctr">
              <a:buNone/>
            </a:pPr>
            <a:r>
              <a:rPr lang="mn-MN" b="1" u="sng" dirty="0" smtClean="0">
                <a:latin typeface="Arial Mon" pitchFamily="34" charset="0"/>
              </a:rPr>
              <a:t>Төсөлд:</a:t>
            </a:r>
          </a:p>
          <a:p>
            <a:r>
              <a:rPr lang="mn-MN" dirty="0" smtClean="0">
                <a:latin typeface="Arial Mon" pitchFamily="34" charset="0"/>
              </a:rPr>
              <a:t> </a:t>
            </a:r>
            <a:r>
              <a:rPr lang="mn-MN" dirty="0">
                <a:latin typeface="Arial Mon" pitchFamily="34" charset="0"/>
              </a:rPr>
              <a:t>Говь ХК, </a:t>
            </a:r>
            <a:endParaRPr lang="mn-MN" dirty="0" smtClean="0">
              <a:latin typeface="Arial Mon" pitchFamily="34" charset="0"/>
            </a:endParaRPr>
          </a:p>
          <a:p>
            <a:r>
              <a:rPr lang="mn-MN" dirty="0" smtClean="0">
                <a:latin typeface="Arial Mon" pitchFamily="34" charset="0"/>
              </a:rPr>
              <a:t>АПУ </a:t>
            </a:r>
            <a:r>
              <a:rPr lang="mn-MN" dirty="0">
                <a:latin typeface="Arial Mon" pitchFamily="34" charset="0"/>
              </a:rPr>
              <a:t>ХК, </a:t>
            </a:r>
            <a:endParaRPr lang="mn-MN" dirty="0" smtClean="0">
              <a:latin typeface="Arial Mon" pitchFamily="34" charset="0"/>
            </a:endParaRPr>
          </a:p>
          <a:p>
            <a:r>
              <a:rPr lang="mn-MN" dirty="0" smtClean="0">
                <a:latin typeface="Arial Mon" pitchFamily="34" charset="0"/>
              </a:rPr>
              <a:t>Монтулга </a:t>
            </a:r>
            <a:r>
              <a:rPr lang="mn-MN" dirty="0">
                <a:latin typeface="Arial Mon" pitchFamily="34" charset="0"/>
              </a:rPr>
              <a:t>ХХК, </a:t>
            </a:r>
            <a:endParaRPr lang="mn-MN" dirty="0" smtClean="0">
              <a:latin typeface="Arial Mon" pitchFamily="34" charset="0"/>
            </a:endParaRPr>
          </a:p>
          <a:p>
            <a:r>
              <a:rPr lang="mn-MN" dirty="0" smtClean="0">
                <a:latin typeface="Arial Mon" pitchFamily="34" charset="0"/>
              </a:rPr>
              <a:t>Дархан </a:t>
            </a:r>
            <a:r>
              <a:rPr lang="mn-MN" dirty="0">
                <a:latin typeface="Arial Mon" pitchFamily="34" charset="0"/>
              </a:rPr>
              <a:t>нэхий ХК</a:t>
            </a:r>
            <a:r>
              <a:rPr lang="mn-MN" dirty="0" smtClean="0">
                <a:latin typeface="Arial Mon" pitchFamily="34" charset="0"/>
              </a:rPr>
              <a:t>,</a:t>
            </a:r>
          </a:p>
          <a:p>
            <a:r>
              <a:rPr lang="mn-MN" dirty="0" smtClean="0">
                <a:latin typeface="Arial Mon" pitchFamily="34" charset="0"/>
              </a:rPr>
              <a:t> </a:t>
            </a:r>
            <a:r>
              <a:rPr lang="mn-MN" dirty="0">
                <a:latin typeface="Arial Mon" pitchFamily="34" charset="0"/>
              </a:rPr>
              <a:t>Биокомбинат ТӨҮГ, </a:t>
            </a:r>
            <a:endParaRPr lang="mn-MN" dirty="0" smtClean="0">
              <a:latin typeface="Arial Mon" pitchFamily="34" charset="0"/>
            </a:endParaRPr>
          </a:p>
          <a:p>
            <a:r>
              <a:rPr lang="mn-MN" dirty="0" smtClean="0">
                <a:latin typeface="Arial Mon" pitchFamily="34" charset="0"/>
              </a:rPr>
              <a:t>Хатансүйх </a:t>
            </a:r>
            <a:r>
              <a:rPr lang="mn-MN" dirty="0">
                <a:latin typeface="Arial Mon" pitchFamily="34" charset="0"/>
              </a:rPr>
              <a:t>ХХК, </a:t>
            </a:r>
            <a:endParaRPr lang="mn-MN" dirty="0" smtClean="0">
              <a:latin typeface="Arial Mon" pitchFamily="34" charset="0"/>
            </a:endParaRPr>
          </a:p>
          <a:p>
            <a:r>
              <a:rPr lang="mn-MN" dirty="0" smtClean="0">
                <a:latin typeface="Arial Mon" pitchFamily="34" charset="0"/>
              </a:rPr>
              <a:t>Сүү </a:t>
            </a:r>
            <a:r>
              <a:rPr lang="mn-MN" dirty="0">
                <a:latin typeface="Arial Mon" pitchFamily="34" charset="0"/>
              </a:rPr>
              <a:t>ХК хамрагдаж цэвэр үйлдвэрлэл эрхлэх олон улсын аргазүйг нэвтрүүлснээр хүн ба байгаль орчинд халгүй үйлдвэрлэл эрхлэх чадавхитай </a:t>
            </a:r>
            <a:r>
              <a:rPr lang="mn-MN" dirty="0" smtClean="0">
                <a:latin typeface="Arial Mon" pitchFamily="34" charset="0"/>
              </a:rPr>
              <a:t>болсон.</a:t>
            </a:r>
            <a:endParaRPr lang="mn-MN" dirty="0">
              <a:latin typeface="Arial Mon" pitchFamily="34" charset="0"/>
            </a:endParaRPr>
          </a:p>
          <a:p>
            <a:endParaRPr lang="en-US" dirty="0">
              <a:latin typeface="Arial Mon" pitchFamily="34" charset="0"/>
            </a:endParaRPr>
          </a:p>
        </p:txBody>
      </p:sp>
    </p:spTree>
    <p:extLst>
      <p:ext uri="{BB962C8B-B14F-4D97-AF65-F5344CB8AC3E}">
        <p14:creationId xmlns:p14="http://schemas.microsoft.com/office/powerpoint/2010/main" val="152864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838200"/>
            <a:ext cx="7135009" cy="4994429"/>
          </a:xfrm>
        </p:spPr>
        <p:txBody>
          <a:bodyPr>
            <a:normAutofit/>
          </a:bodyPr>
          <a:lstStyle/>
          <a:p>
            <a:r>
              <a:rPr lang="mn-MN" b="1" u="sng" dirty="0">
                <a:latin typeface="Arial Mon" pitchFamily="34" charset="0"/>
              </a:rPr>
              <a:t>Компаниудын тайлангаас </a:t>
            </a:r>
            <a:r>
              <a:rPr lang="mn-MN" b="1" u="sng" dirty="0" smtClean="0">
                <a:latin typeface="Arial Mon" pitchFamily="34" charset="0"/>
              </a:rPr>
              <a:t>үзэхэд:</a:t>
            </a:r>
          </a:p>
          <a:p>
            <a:pPr marL="68580" indent="0">
              <a:buNone/>
            </a:pPr>
            <a:endParaRPr lang="mn-MN" b="1" u="sng" dirty="0" smtClean="0">
              <a:latin typeface="Arial Mon" pitchFamily="34" charset="0"/>
            </a:endParaRPr>
          </a:p>
          <a:p>
            <a:pPr marL="68580" indent="0">
              <a:buNone/>
            </a:pPr>
            <a:r>
              <a:rPr lang="mn-MN" dirty="0">
                <a:latin typeface="Arial Mon" pitchFamily="34" charset="0"/>
              </a:rPr>
              <a:t>Т</a:t>
            </a:r>
            <a:r>
              <a:rPr lang="mn-MN" dirty="0" smtClean="0">
                <a:latin typeface="Arial Mon" pitchFamily="34" charset="0"/>
              </a:rPr>
              <a:t>өслийн </a:t>
            </a:r>
            <a:r>
              <a:rPr lang="mn-MN" dirty="0">
                <a:latin typeface="Arial Mon" pitchFamily="34" charset="0"/>
              </a:rPr>
              <a:t>хугацаанд үйлдвэрүүдийн удирдлага 250 гаруй сая төгрөгийн цэвэр үйлдвэрлэлийн хөрөнгө оруулалт хийж нийт дүнгээр 235 сая төгрөгийн эдийн засгийн үр ашиг олсон ба нийт дүнгээр усны хэрэглээг 20, эрчим хүчний хэрэглээг 25, хог хаягдлыг 30 хувь тус тус бууруулсан амжилт гаргасан байна.</a:t>
            </a:r>
            <a:endParaRPr lang="en-US" dirty="0">
              <a:latin typeface="Arial Mon" pitchFamily="34" charset="0"/>
            </a:endParaRPr>
          </a:p>
        </p:txBody>
      </p:sp>
    </p:spTree>
    <p:extLst>
      <p:ext uri="{BB962C8B-B14F-4D97-AF65-F5344CB8AC3E}">
        <p14:creationId xmlns:p14="http://schemas.microsoft.com/office/powerpoint/2010/main" val="4210514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066800"/>
            <a:ext cx="7543800" cy="4765829"/>
          </a:xfrm>
        </p:spPr>
        <p:txBody>
          <a:bodyPr/>
          <a:lstStyle/>
          <a:p>
            <a:pPr algn="ctr"/>
            <a:r>
              <a:rPr lang="mn-MN" b="1" u="sng" dirty="0">
                <a:latin typeface="Arial Mon" pitchFamily="34" charset="0"/>
              </a:rPr>
              <a:t>Цэвэр үйлдвэрлэл гэж юу вэ?</a:t>
            </a:r>
          </a:p>
          <a:p>
            <a:endParaRPr lang="mn-MN" dirty="0">
              <a:latin typeface="Arial Mon" pitchFamily="34" charset="0"/>
            </a:endParaRPr>
          </a:p>
          <a:p>
            <a:r>
              <a:rPr lang="mn-MN" dirty="0">
                <a:latin typeface="Arial Mon" pitchFamily="34" charset="0"/>
              </a:rPr>
              <a:t> Цэвэр үйлдвэрлэл гэдэг нь бага зардлаар ихийг бүтээх үйл ажиллагаа юм. Энэ нь нөөцийн хэрэглээ ба хэтрүүлэн хэрэглээний талаар хэлэлцэнэ гэсэн үг.</a:t>
            </a:r>
            <a:endParaRPr lang="en-US" dirty="0">
              <a:latin typeface="Arial Mon" pitchFamily="34" charset="0"/>
            </a:endParaRPr>
          </a:p>
        </p:txBody>
      </p:sp>
    </p:spTree>
    <p:extLst>
      <p:ext uri="{BB962C8B-B14F-4D97-AF65-F5344CB8AC3E}">
        <p14:creationId xmlns:p14="http://schemas.microsoft.com/office/powerpoint/2010/main" val="4021737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0"/>
            <a:ext cx="7287409" cy="4842029"/>
          </a:xfrm>
        </p:spPr>
        <p:txBody>
          <a:bodyPr>
            <a:normAutofit/>
          </a:bodyPr>
          <a:lstStyle/>
          <a:p>
            <a:r>
              <a:rPr lang="mn-MN" b="1" u="sng" dirty="0">
                <a:latin typeface="Arial Mon" pitchFamily="34" charset="0"/>
              </a:rPr>
              <a:t>Цэвэр үйлдвэрлэл нэвтрүүлэхийн тулд </a:t>
            </a:r>
            <a:r>
              <a:rPr lang="mn-MN" b="1" u="sng" dirty="0" smtClean="0">
                <a:latin typeface="Arial Mon" pitchFamily="34" charset="0"/>
              </a:rPr>
              <a:t>:</a:t>
            </a:r>
          </a:p>
          <a:p>
            <a:pPr marL="68580" indent="0">
              <a:buNone/>
            </a:pPr>
            <a:r>
              <a:rPr lang="mn-MN" dirty="0" smtClean="0">
                <a:latin typeface="Arial Mon" pitchFamily="34" charset="0"/>
              </a:rPr>
              <a:t>их </a:t>
            </a:r>
            <a:r>
              <a:rPr lang="mn-MN" dirty="0">
                <a:latin typeface="Arial Mon" pitchFamily="34" charset="0"/>
              </a:rPr>
              <a:t>хөрөнгө оруулж машин, </a:t>
            </a:r>
            <a:endParaRPr lang="mn-MN" dirty="0" smtClean="0">
              <a:latin typeface="Arial Mon" pitchFamily="34" charset="0"/>
            </a:endParaRPr>
          </a:p>
          <a:p>
            <a:pPr marL="68580" indent="0">
              <a:buNone/>
            </a:pPr>
            <a:r>
              <a:rPr lang="mn-MN" dirty="0" smtClean="0">
                <a:latin typeface="Arial Mon" pitchFamily="34" charset="0"/>
              </a:rPr>
              <a:t>тоног </a:t>
            </a:r>
            <a:r>
              <a:rPr lang="mn-MN" dirty="0">
                <a:latin typeface="Arial Mon" pitchFamily="34" charset="0"/>
              </a:rPr>
              <a:t>төхөөрөмжийг шинэчлэх шаардлагатай гэж голчлон ойлгосон байдаг нь буруу. Харин, үйл ажиллагаагаа "өөр нүдээр харж", шүүмжлэлтэй хандаж, нөөц баялгийг хамгийн үр ашигтай ашиглах, хог хаягдал гарахаас газар дээр нь сэргийлэх арга замыг тодорхойлох нь цэвэр үйлдвэрлэлийн зарчим юм.</a:t>
            </a:r>
            <a:endParaRPr lang="en-US" dirty="0">
              <a:latin typeface="Arial Mon" pitchFamily="34" charset="0"/>
            </a:endParaRPr>
          </a:p>
        </p:txBody>
      </p:sp>
    </p:spTree>
    <p:extLst>
      <p:ext uri="{BB962C8B-B14F-4D97-AF65-F5344CB8AC3E}">
        <p14:creationId xmlns:p14="http://schemas.microsoft.com/office/powerpoint/2010/main" val="3358501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371600"/>
            <a:ext cx="7239000" cy="2677656"/>
          </a:xfrm>
          <a:prstGeom prst="rect">
            <a:avLst/>
          </a:prstGeom>
        </p:spPr>
        <p:txBody>
          <a:bodyPr wrap="square">
            <a:spAutoFit/>
          </a:bodyPr>
          <a:lstStyle/>
          <a:p>
            <a:r>
              <a:rPr lang="mn-MN" sz="2800" dirty="0" smtClean="0">
                <a:latin typeface="Arial Mon" pitchFamily="34" charset="0"/>
              </a:rPr>
              <a:t>Та өдөр тутмын амьдралдаа дараах 8 зарчмыг нэвтрүүлснээр   байгаль орчноо хамгаалж,  зардлаа хэмнэж үр ашгаа нэмэгдүүлэн, сэтгэл хангалуун ажиллаж, амьдрахад тань чухал хувь нэмэр оруулах болно.</a:t>
            </a:r>
            <a:endParaRPr lang="en-US" sz="2800" dirty="0">
              <a:latin typeface="Arial Mon" pitchFamily="34" charset="0"/>
            </a:endParaRPr>
          </a:p>
        </p:txBody>
      </p:sp>
    </p:spTree>
    <p:extLst>
      <p:ext uri="{BB962C8B-B14F-4D97-AF65-F5344CB8AC3E}">
        <p14:creationId xmlns:p14="http://schemas.microsoft.com/office/powerpoint/2010/main" val="2534253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2000"/>
            <a:ext cx="7543800" cy="3908762"/>
          </a:xfrm>
          <a:prstGeom prst="rect">
            <a:avLst/>
          </a:prstGeom>
        </p:spPr>
        <p:txBody>
          <a:bodyPr wrap="square">
            <a:spAutoFit/>
          </a:bodyPr>
          <a:lstStyle/>
          <a:p>
            <a:r>
              <a:rPr lang="mn-MN" sz="2400" b="1" u="sng" dirty="0" smtClean="0">
                <a:latin typeface="Arial Mon" pitchFamily="34" charset="0"/>
              </a:rPr>
              <a:t>1.    Цахилгаан эрчим хүчний үр ашгийг дээшлүүлэх:</a:t>
            </a:r>
          </a:p>
          <a:p>
            <a:r>
              <a:rPr lang="mn-MN" sz="2000" dirty="0" smtClean="0">
                <a:latin typeface="Arial Mon" pitchFamily="34" charset="0"/>
              </a:rPr>
              <a:t>-     Шаардлагагүй үед болон хэрэглэхгүй байгаа   </a:t>
            </a:r>
          </a:p>
          <a:p>
            <a:r>
              <a:rPr lang="mn-MN" sz="2000" dirty="0" smtClean="0">
                <a:latin typeface="Arial Mon" pitchFamily="34" charset="0"/>
              </a:rPr>
              <a:t>      гэрлүүдээ унтрааж байх,</a:t>
            </a:r>
          </a:p>
          <a:p>
            <a:r>
              <a:rPr lang="mn-MN" sz="2000" dirty="0" smtClean="0">
                <a:latin typeface="Arial Mon" pitchFamily="34" charset="0"/>
              </a:rPr>
              <a:t>-     Хэмнэлттэй  гэрэлтүүлэг хэрэглэх (улайсах     лампаас 80 хувь хэмнэнэ)</a:t>
            </a:r>
          </a:p>
          <a:p>
            <a:r>
              <a:rPr lang="mn-MN" sz="2000" dirty="0" smtClean="0">
                <a:latin typeface="Arial Mon" pitchFamily="34" charset="0"/>
              </a:rPr>
              <a:t>-     Ажлын дараа, амралтын өдрүүдэд болон хэрэглээгүй үедээ гар утас цэнэглэгч, цахилгаан хэрэгслүүдийг залгуураас салгаж байх</a:t>
            </a:r>
          </a:p>
          <a:p>
            <a:r>
              <a:rPr lang="mn-MN" sz="2000" dirty="0" smtClean="0">
                <a:latin typeface="Arial Mon" pitchFamily="34" charset="0"/>
              </a:rPr>
              <a:t>-     Байгалийн гэрэлтүүлгийг сайжруулах (цонхоо сайтар угаах)</a:t>
            </a:r>
          </a:p>
          <a:p>
            <a:r>
              <a:rPr lang="mn-MN" sz="2000" dirty="0" smtClean="0">
                <a:latin typeface="Arial Mon" pitchFamily="34" charset="0"/>
              </a:rPr>
              <a:t>-     Ажлын байр бүрт тохирсон салангид гэрэлтүүлэг ашиглах</a:t>
            </a:r>
            <a:endParaRPr lang="en-US" sz="2000" dirty="0">
              <a:latin typeface="Arial Mon" pitchFamily="34" charset="0"/>
            </a:endParaRPr>
          </a:p>
        </p:txBody>
      </p:sp>
    </p:spTree>
    <p:extLst>
      <p:ext uri="{BB962C8B-B14F-4D97-AF65-F5344CB8AC3E}">
        <p14:creationId xmlns:p14="http://schemas.microsoft.com/office/powerpoint/2010/main" val="4030534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905000"/>
            <a:ext cx="6705600" cy="1384995"/>
          </a:xfrm>
          <a:prstGeom prst="rect">
            <a:avLst/>
          </a:prstGeom>
        </p:spPr>
        <p:txBody>
          <a:bodyPr wrap="square">
            <a:spAutoFit/>
          </a:bodyPr>
          <a:lstStyle/>
          <a:p>
            <a:r>
              <a:rPr lang="mn-MN" sz="2800" b="1" u="sng" dirty="0" smtClean="0">
                <a:latin typeface="Arial Mon" pitchFamily="34" charset="0"/>
              </a:rPr>
              <a:t>2.    Орчин тойрноо цэцэрлэгжүүлэх </a:t>
            </a:r>
          </a:p>
          <a:p>
            <a:r>
              <a:rPr lang="mn-MN" sz="2800" dirty="0" smtClean="0">
                <a:latin typeface="Arial Mon" pitchFamily="34" charset="0"/>
              </a:rPr>
              <a:t>-     Орчноо зүлэгжүүлэх, мод тарих </a:t>
            </a:r>
          </a:p>
          <a:p>
            <a:r>
              <a:rPr lang="mn-MN" sz="2800" dirty="0" smtClean="0">
                <a:latin typeface="Arial Mon" pitchFamily="34" charset="0"/>
              </a:rPr>
              <a:t>-     Амралтын бүс байгуулах,</a:t>
            </a:r>
            <a:endParaRPr lang="en-US" sz="2800" dirty="0">
              <a:latin typeface="Arial Mon" pitchFamily="34" charset="0"/>
            </a:endParaRPr>
          </a:p>
        </p:txBody>
      </p:sp>
    </p:spTree>
    <p:extLst>
      <p:ext uri="{BB962C8B-B14F-4D97-AF65-F5344CB8AC3E}">
        <p14:creationId xmlns:p14="http://schemas.microsoft.com/office/powerpoint/2010/main" val="37576344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524000"/>
            <a:ext cx="6705600" cy="3539430"/>
          </a:xfrm>
          <a:prstGeom prst="rect">
            <a:avLst/>
          </a:prstGeom>
        </p:spPr>
        <p:txBody>
          <a:bodyPr wrap="square">
            <a:spAutoFit/>
          </a:bodyPr>
          <a:lstStyle/>
          <a:p>
            <a:r>
              <a:rPr lang="mn-MN" sz="2800" u="sng" dirty="0" smtClean="0">
                <a:latin typeface="Arial Mon" pitchFamily="34" charset="0"/>
              </a:rPr>
              <a:t>3</a:t>
            </a:r>
            <a:r>
              <a:rPr lang="mn-MN" sz="2800" b="1" u="sng" dirty="0" smtClean="0">
                <a:latin typeface="Arial Mon" pitchFamily="34" charset="0"/>
              </a:rPr>
              <a:t>.    Хаягдлын менежментийг сайжруулах:</a:t>
            </a:r>
          </a:p>
          <a:p>
            <a:r>
              <a:rPr lang="mn-MN" sz="2800" dirty="0" smtClean="0">
                <a:latin typeface="Arial Mon" pitchFamily="34" charset="0"/>
              </a:rPr>
              <a:t>-     Хог хаягдлыг ялгаж хаях, </a:t>
            </a:r>
          </a:p>
          <a:p>
            <a:r>
              <a:rPr lang="mn-MN" sz="2800" dirty="0" smtClean="0">
                <a:latin typeface="Arial Mon" pitchFamily="34" charset="0"/>
              </a:rPr>
              <a:t>-     Хог хаягдлыг эргүүлэн ашиглах, дахин боловсруулах боломжуудыг судалж хэрэгжүүлэх,</a:t>
            </a:r>
          </a:p>
          <a:p>
            <a:r>
              <a:rPr lang="mn-MN" sz="2800" dirty="0" smtClean="0">
                <a:latin typeface="Arial Mon" pitchFamily="34" charset="0"/>
              </a:rPr>
              <a:t>-     Хог хаягдлыг багасгах боломжуудыг хэрэгжүүлэх</a:t>
            </a:r>
            <a:endParaRPr lang="en-US" sz="2800" dirty="0">
              <a:latin typeface="Arial Mon" pitchFamily="34" charset="0"/>
            </a:endParaRPr>
          </a:p>
        </p:txBody>
      </p:sp>
    </p:spTree>
    <p:extLst>
      <p:ext uri="{BB962C8B-B14F-4D97-AF65-F5344CB8AC3E}">
        <p14:creationId xmlns:p14="http://schemas.microsoft.com/office/powerpoint/2010/main" val="3634706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1164" y="762000"/>
            <a:ext cx="7772400" cy="3477875"/>
          </a:xfrm>
          <a:prstGeom prst="rect">
            <a:avLst/>
          </a:prstGeom>
        </p:spPr>
        <p:txBody>
          <a:bodyPr wrap="square">
            <a:spAutoFit/>
          </a:bodyPr>
          <a:lstStyle/>
          <a:p>
            <a:r>
              <a:rPr lang="mn-MN" sz="2000" b="1" u="sng" dirty="0" smtClean="0">
                <a:latin typeface="Arial Mon" pitchFamily="34" charset="0"/>
              </a:rPr>
              <a:t>4.    Ухаалаг худалдан авалт хийх:</a:t>
            </a:r>
          </a:p>
          <a:p>
            <a:r>
              <a:rPr lang="mn-MN" sz="2000" dirty="0" smtClean="0">
                <a:latin typeface="Arial Mon" pitchFamily="34" charset="0"/>
              </a:rPr>
              <a:t>-     “Хэмнэлттэй” гэсэн тэмдэгтэй компьютер, цахилгаан хэрэгсэл худалдан авах,</a:t>
            </a:r>
          </a:p>
          <a:p>
            <a:r>
              <a:rPr lang="mn-MN" sz="2000" dirty="0" smtClean="0">
                <a:latin typeface="Arial Mon" pitchFamily="34" charset="0"/>
              </a:rPr>
              <a:t>-     Томоор савласан бараа бүтээгдэхүүн сонгож, дараа нь дүүргэгчийг нь худалдан авч байх. </a:t>
            </a:r>
          </a:p>
          <a:p>
            <a:r>
              <a:rPr lang="mn-MN" sz="2000" dirty="0" smtClean="0">
                <a:latin typeface="Arial Mon" pitchFamily="34" charset="0"/>
              </a:rPr>
              <a:t>-     Олон удаа ашиглах боломжтой уут хэрэглэх. Тухай бүр нэг удаагийн уут авахаас зайлсхийснээр эрчим хүч хэмнэж, хог хаягдлыг багасгана.</a:t>
            </a:r>
          </a:p>
          <a:p>
            <a:r>
              <a:rPr lang="mn-MN" sz="2000" dirty="0" smtClean="0">
                <a:latin typeface="Arial Mon" pitchFamily="34" charset="0"/>
              </a:rPr>
              <a:t>-     Ногоон худалдан авалтыг тэргүүн зэрэгт тавих (байгаль орчинд ээлтэй бүтээгдэхүүнийг сонгох)</a:t>
            </a:r>
          </a:p>
          <a:p>
            <a:r>
              <a:rPr lang="mn-MN" sz="2000" dirty="0" smtClean="0">
                <a:latin typeface="Arial Mon" pitchFamily="34" charset="0"/>
              </a:rPr>
              <a:t>-     Хуванцар уут, сав, бүтээгдэхүүнийг хэрэглэхээс зайлсхийх</a:t>
            </a:r>
            <a:endParaRPr lang="en-US" sz="2000" dirty="0">
              <a:latin typeface="Arial Mon" pitchFamily="34" charset="0"/>
            </a:endParaRPr>
          </a:p>
        </p:txBody>
      </p:sp>
    </p:spTree>
    <p:extLst>
      <p:ext uri="{BB962C8B-B14F-4D97-AF65-F5344CB8AC3E}">
        <p14:creationId xmlns:p14="http://schemas.microsoft.com/office/powerpoint/2010/main" val="1969977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524000"/>
            <a:ext cx="7772400" cy="3108543"/>
          </a:xfrm>
          <a:prstGeom prst="rect">
            <a:avLst/>
          </a:prstGeom>
        </p:spPr>
        <p:txBody>
          <a:bodyPr wrap="square">
            <a:spAutoFit/>
          </a:bodyPr>
          <a:lstStyle/>
          <a:p>
            <a:r>
              <a:rPr lang="mn-MN" sz="2800" b="1" u="sng" dirty="0" smtClean="0">
                <a:latin typeface="Arial Mon" pitchFamily="34" charset="0"/>
              </a:rPr>
              <a:t>5.    Усны зохистой хэрэглээг хэвшүүлэх:</a:t>
            </a:r>
          </a:p>
          <a:p>
            <a:r>
              <a:rPr lang="mn-MN" sz="2800" dirty="0" smtClean="0">
                <a:latin typeface="Arial Mon" pitchFamily="34" charset="0"/>
              </a:rPr>
              <a:t>-     Усны хэрэглээг тоолууржуулах, </a:t>
            </a:r>
          </a:p>
          <a:p>
            <a:r>
              <a:rPr lang="mn-MN" sz="2800" dirty="0" smtClean="0">
                <a:latin typeface="Arial Mon" pitchFamily="34" charset="0"/>
              </a:rPr>
              <a:t>-     Автомат суултуур, угаагуур ашиглах, </a:t>
            </a:r>
          </a:p>
          <a:p>
            <a:r>
              <a:rPr lang="mn-MN" sz="2800" dirty="0" smtClean="0">
                <a:latin typeface="Arial Mon" pitchFamily="34" charset="0"/>
              </a:rPr>
              <a:t>-     Хаана ч ус дусахгүй байлгах, дусал усыг ч хэмнэх сэтгэлгээг бий болгох</a:t>
            </a:r>
          </a:p>
          <a:p>
            <a:r>
              <a:rPr lang="mn-MN" sz="2800" dirty="0" smtClean="0">
                <a:latin typeface="Arial Mon" pitchFamily="34" charset="0"/>
              </a:rPr>
              <a:t>-     Усыг эргүүлэн ашиглах боломжийг судалж хэрэгжүүлэх</a:t>
            </a:r>
            <a:endParaRPr lang="en-US" sz="2800" dirty="0">
              <a:latin typeface="Arial Mon" pitchFamily="34" charset="0"/>
            </a:endParaRPr>
          </a:p>
        </p:txBody>
      </p:sp>
    </p:spTree>
    <p:extLst>
      <p:ext uri="{BB962C8B-B14F-4D97-AF65-F5344CB8AC3E}">
        <p14:creationId xmlns:p14="http://schemas.microsoft.com/office/powerpoint/2010/main" val="19570176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458200" cy="3970318"/>
          </a:xfrm>
          <a:prstGeom prst="rect">
            <a:avLst/>
          </a:prstGeom>
        </p:spPr>
        <p:txBody>
          <a:bodyPr wrap="square">
            <a:spAutoFit/>
          </a:bodyPr>
          <a:lstStyle/>
          <a:p>
            <a:r>
              <a:rPr lang="mn-MN" sz="2800" b="1" u="sng" dirty="0" smtClean="0">
                <a:latin typeface="Arial Mon" pitchFamily="34" charset="0"/>
              </a:rPr>
              <a:t>6.    Дулааны алдагдал гаргахгүй байх:</a:t>
            </a:r>
          </a:p>
          <a:p>
            <a:r>
              <a:rPr lang="mn-MN" sz="2800" dirty="0" smtClean="0">
                <a:latin typeface="Arial Mon" pitchFamily="34" charset="0"/>
              </a:rPr>
              <a:t>-     Байр, барилгад дулаан хэмнэлттэй тусгаарлагч материал  ашиглах,</a:t>
            </a:r>
          </a:p>
          <a:p>
            <a:r>
              <a:rPr lang="mn-MN" sz="2800" dirty="0" smtClean="0">
                <a:latin typeface="Arial Mon" pitchFamily="34" charset="0"/>
              </a:rPr>
              <a:t>-     Стандартын шаардлага хангасан вакуум цонх ашиглах,</a:t>
            </a:r>
          </a:p>
          <a:p>
            <a:r>
              <a:rPr lang="mn-MN" sz="2800" dirty="0" smtClean="0">
                <a:latin typeface="Arial Mon" pitchFamily="34" charset="0"/>
              </a:rPr>
              <a:t>-     Цонх, хаалганы дулаалгыг сайн хийх,   </a:t>
            </a:r>
          </a:p>
          <a:p>
            <a:r>
              <a:rPr lang="mn-MN" sz="2800" dirty="0" smtClean="0">
                <a:latin typeface="Arial Mon" pitchFamily="34" charset="0"/>
              </a:rPr>
              <a:t>-     Халаалтыг тохируулах (шөнө халаалтыг багасгах, өрөөний температурыг тогтмол барих)</a:t>
            </a:r>
          </a:p>
          <a:p>
            <a:r>
              <a:rPr lang="mn-MN" sz="2800" dirty="0" smtClean="0">
                <a:latin typeface="Arial Mon" pitchFamily="34" charset="0"/>
              </a:rPr>
              <a:t>-     Ялтсан дулаан солилцуур ашиглах</a:t>
            </a:r>
            <a:endParaRPr lang="en-US" sz="2800" dirty="0">
              <a:latin typeface="Arial Mon" pitchFamily="34" charset="0"/>
            </a:endParaRPr>
          </a:p>
        </p:txBody>
      </p:sp>
    </p:spTree>
    <p:extLst>
      <p:ext uri="{BB962C8B-B14F-4D97-AF65-F5344CB8AC3E}">
        <p14:creationId xmlns:p14="http://schemas.microsoft.com/office/powerpoint/2010/main" val="40647633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14400"/>
            <a:ext cx="8458200" cy="3785652"/>
          </a:xfrm>
          <a:prstGeom prst="rect">
            <a:avLst/>
          </a:prstGeom>
        </p:spPr>
        <p:txBody>
          <a:bodyPr wrap="square">
            <a:spAutoFit/>
          </a:bodyPr>
          <a:lstStyle/>
          <a:p>
            <a:r>
              <a:rPr lang="mn-MN" sz="2400" b="1" u="sng" dirty="0" smtClean="0">
                <a:latin typeface="Arial Mon" pitchFamily="34" charset="0"/>
              </a:rPr>
              <a:t>7.    “Ногоон” сэтгэлгээг хөгжүүлэх </a:t>
            </a:r>
          </a:p>
          <a:p>
            <a:r>
              <a:rPr lang="mn-MN" sz="2400" dirty="0" smtClean="0">
                <a:latin typeface="Arial Mon" pitchFamily="34" charset="0"/>
              </a:rPr>
              <a:t>-     Ажилчдынхаа экологийн боловсролыг дээшлүүлэх, байгаль орчныг хамгаалах сэтгэлгээг хөгжүүлэх, </a:t>
            </a:r>
          </a:p>
          <a:p>
            <a:r>
              <a:rPr lang="mn-MN" sz="2400" dirty="0" smtClean="0">
                <a:latin typeface="Arial Mon" pitchFamily="34" charset="0"/>
              </a:rPr>
              <a:t>-     “Ногоон”  бүтээмж, ногоон бүтээгдэхүүн, ногоон хэрэглээний талаарх мэдлэгийг дээшлүүлэх,  </a:t>
            </a:r>
          </a:p>
          <a:p>
            <a:r>
              <a:rPr lang="mn-MN" sz="2400" dirty="0" smtClean="0">
                <a:latin typeface="Arial Mon" pitchFamily="34" charset="0"/>
              </a:rPr>
              <a:t>-     Нийтийн тээвэр  ашиглах, автомашиныхаа түлшний хэрэглээг сайжруулах сэтгэлгээг бий болгох </a:t>
            </a:r>
          </a:p>
          <a:p>
            <a:r>
              <a:rPr lang="mn-MN" sz="2400" dirty="0" smtClean="0">
                <a:latin typeface="Arial Mon" pitchFamily="34" charset="0"/>
              </a:rPr>
              <a:t>-     Хүн бүр ялгаруулж буй хүлэмжийн хийгээ тооцох: (1л бензин 2,5 кг,  1л дизель түлш- 2,7 кг,  1 КВт.ц эрчим хүч- 1.48 кг </a:t>
            </a:r>
            <a:r>
              <a:rPr lang="en-US" sz="2400" dirty="0" smtClean="0">
                <a:latin typeface="Arial Mon" pitchFamily="34" charset="0"/>
              </a:rPr>
              <a:t>CO2 </a:t>
            </a:r>
            <a:r>
              <a:rPr lang="mn-MN" sz="2400" dirty="0" smtClean="0">
                <a:latin typeface="Arial Mon" pitchFamily="34" charset="0"/>
              </a:rPr>
              <a:t>ялгаруулна).</a:t>
            </a:r>
            <a:endParaRPr lang="en-US" sz="2400" dirty="0">
              <a:latin typeface="Arial Mon" pitchFamily="34" charset="0"/>
            </a:endParaRPr>
          </a:p>
        </p:txBody>
      </p:sp>
    </p:spTree>
    <p:extLst>
      <p:ext uri="{BB962C8B-B14F-4D97-AF65-F5344CB8AC3E}">
        <p14:creationId xmlns:p14="http://schemas.microsoft.com/office/powerpoint/2010/main" val="1666137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990600"/>
            <a:ext cx="7620000" cy="4401205"/>
          </a:xfrm>
          <a:prstGeom prst="rect">
            <a:avLst/>
          </a:prstGeom>
        </p:spPr>
        <p:txBody>
          <a:bodyPr wrap="square">
            <a:spAutoFit/>
          </a:bodyPr>
          <a:lstStyle/>
          <a:p>
            <a:r>
              <a:rPr lang="mn-MN" sz="2800" b="1" u="sng" dirty="0" smtClean="0">
                <a:latin typeface="Arial Mon" pitchFamily="34" charset="0"/>
              </a:rPr>
              <a:t>8.    Цаас, бусад материалын хэрэглээг хянах (цаас бол мод- ойг хамгаалах)</a:t>
            </a:r>
          </a:p>
          <a:p>
            <a:r>
              <a:rPr lang="mn-MN" sz="2800" dirty="0" smtClean="0">
                <a:latin typeface="Arial Mon" pitchFamily="34" charset="0"/>
              </a:rPr>
              <a:t>-     Онц шаардлагагүй бол цаасан дээр хэвлэхгүй байх</a:t>
            </a:r>
          </a:p>
          <a:p>
            <a:r>
              <a:rPr lang="mn-MN" sz="2800" dirty="0" smtClean="0">
                <a:latin typeface="Arial Mon" pitchFamily="34" charset="0"/>
              </a:rPr>
              <a:t>-     Хоёрдогч материалаар хийсэн цаас хэрэглэх,</a:t>
            </a:r>
          </a:p>
          <a:p>
            <a:r>
              <a:rPr lang="mn-MN" sz="2800" dirty="0" smtClean="0">
                <a:latin typeface="Arial Mon" pitchFamily="34" charset="0"/>
              </a:rPr>
              <a:t>-     Дотоод хэрэгцээнд ноорог цаасан дээр хэвлэж байх</a:t>
            </a:r>
          </a:p>
          <a:p>
            <a:r>
              <a:rPr lang="mn-MN" sz="2800" dirty="0" smtClean="0">
                <a:latin typeface="Arial Mon" pitchFamily="34" charset="0"/>
              </a:rPr>
              <a:t>-     Цаасны хаягдлыг ялгаж, дахин боловсруулах үйлдвэрт өгч байх</a:t>
            </a:r>
            <a:endParaRPr lang="en-US" sz="2800" dirty="0">
              <a:latin typeface="Arial Mon" pitchFamily="34" charset="0"/>
            </a:endParaRPr>
          </a:p>
        </p:txBody>
      </p:sp>
    </p:spTree>
    <p:extLst>
      <p:ext uri="{BB962C8B-B14F-4D97-AF65-F5344CB8AC3E}">
        <p14:creationId xmlns:p14="http://schemas.microsoft.com/office/powerpoint/2010/main" val="3384286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783104"/>
            <a:ext cx="4876800" cy="1938992"/>
          </a:xfrm>
          <a:prstGeom prst="rect">
            <a:avLst/>
          </a:prstGeom>
        </p:spPr>
        <p:txBody>
          <a:bodyPr wrap="square">
            <a:spAutoFit/>
          </a:bodyPr>
          <a:lstStyle/>
          <a:p>
            <a:r>
              <a:rPr lang="ru-RU" sz="4000" dirty="0">
                <a:latin typeface="Arial Mon" pitchFamily="34" charset="0"/>
              </a:rPr>
              <a:t>Ногоон мэдээллийн </a:t>
            </a:r>
            <a:r>
              <a:rPr lang="en-US" sz="4000" dirty="0" smtClean="0">
                <a:latin typeface="Arial Mon" pitchFamily="34" charset="0"/>
              </a:rPr>
              <a:t>              </a:t>
            </a:r>
            <a:r>
              <a:rPr lang="ru-RU" sz="4000" dirty="0" smtClean="0">
                <a:latin typeface="Arial Mon" pitchFamily="34" charset="0"/>
              </a:rPr>
              <a:t>технологийн тухай</a:t>
            </a:r>
            <a:r>
              <a:rPr lang="en-US" sz="4000" dirty="0" smtClean="0">
                <a:latin typeface="Arial Mon" pitchFamily="34" charset="0"/>
              </a:rPr>
              <a:t>     </a:t>
            </a:r>
            <a:r>
              <a:rPr lang="ru-RU" sz="4000" dirty="0" smtClean="0">
                <a:latin typeface="Arial Mon" pitchFamily="34" charset="0"/>
              </a:rPr>
              <a:t>танилцуулга</a:t>
            </a:r>
            <a:endParaRPr lang="en-US" sz="4000" dirty="0">
              <a:latin typeface="Arial Mon"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273" y="3657600"/>
            <a:ext cx="33528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5155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1109" y="1752600"/>
            <a:ext cx="8077200" cy="2677656"/>
          </a:xfrm>
          <a:prstGeom prst="rect">
            <a:avLst/>
          </a:prstGeom>
        </p:spPr>
        <p:txBody>
          <a:bodyPr wrap="square">
            <a:spAutoFit/>
          </a:bodyPr>
          <a:lstStyle/>
          <a:p>
            <a:r>
              <a:rPr lang="mn-MN" sz="2800" dirty="0">
                <a:latin typeface="Arial Mon" pitchFamily="34" charset="0"/>
              </a:rPr>
              <a:t>2007 оноос эхлэн хэвлэл мэдээллийн хэрэгсэл, мэдээлэл, холбооны технологийн салбарын хүрээнд мэдээллийн технологийн хүрээлэн буй орчныг дэмжих чадвар буюу ногоон мэдээллийн технологи (МТ)-ийн талаар далайцтайгаар ярьж эхэлсэн байна.</a:t>
            </a:r>
            <a:endParaRPr lang="en-US" sz="2800" dirty="0">
              <a:latin typeface="Arial Mon" pitchFamily="34" charset="0"/>
            </a:endParaRPr>
          </a:p>
        </p:txBody>
      </p:sp>
    </p:spTree>
    <p:extLst>
      <p:ext uri="{BB962C8B-B14F-4D97-AF65-F5344CB8AC3E}">
        <p14:creationId xmlns:p14="http://schemas.microsoft.com/office/powerpoint/2010/main" val="13793806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19200"/>
            <a:ext cx="7543800" cy="954107"/>
          </a:xfrm>
          <a:prstGeom prst="rect">
            <a:avLst/>
          </a:prstGeom>
        </p:spPr>
        <p:txBody>
          <a:bodyPr wrap="square">
            <a:spAutoFit/>
          </a:bodyPr>
          <a:lstStyle/>
          <a:p>
            <a:r>
              <a:rPr lang="mn-MN" sz="2800" dirty="0">
                <a:latin typeface="Arial Mon" pitchFamily="34" charset="0"/>
              </a:rPr>
              <a:t>Ногоон МТ гэдэг хамгийн товчоор байгаль орчинд ээлтэй  МТ гэсэн </a:t>
            </a:r>
            <a:r>
              <a:rPr lang="mn-MN" sz="2800" dirty="0" smtClean="0">
                <a:latin typeface="Arial Mon" pitchFamily="34" charset="0"/>
              </a:rPr>
              <a:t>ойлголт </a:t>
            </a:r>
            <a:r>
              <a:rPr lang="mn-MN" sz="2800" dirty="0">
                <a:latin typeface="Arial Mon" pitchFamily="34" charset="0"/>
              </a:rPr>
              <a:t>юм.</a:t>
            </a:r>
            <a:endParaRPr lang="en-US" sz="2800" dirty="0">
              <a:latin typeface="Arial Mon"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656" y="2647950"/>
            <a:ext cx="4357687"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46373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19200"/>
            <a:ext cx="7620000" cy="4401205"/>
          </a:xfrm>
          <a:prstGeom prst="rect">
            <a:avLst/>
          </a:prstGeom>
        </p:spPr>
        <p:txBody>
          <a:bodyPr wrap="square">
            <a:spAutoFit/>
          </a:bodyPr>
          <a:lstStyle/>
          <a:p>
            <a:r>
              <a:rPr lang="mn-MN" sz="2800" b="1" u="sng" dirty="0">
                <a:latin typeface="Arial Mon" pitchFamily="34" charset="0"/>
              </a:rPr>
              <a:t>Ногоон МТ-ийн зорилго нь </a:t>
            </a:r>
            <a:r>
              <a:rPr lang="mn-MN" sz="2800" b="1" u="sng" dirty="0" smtClean="0">
                <a:latin typeface="Arial Mon" pitchFamily="34" charset="0"/>
              </a:rPr>
              <a:t>: </a:t>
            </a:r>
            <a:r>
              <a:rPr lang="mn-MN" sz="2800" dirty="0" smtClean="0">
                <a:latin typeface="Arial Mon" pitchFamily="34" charset="0"/>
              </a:rPr>
              <a:t>ногоон </a:t>
            </a:r>
            <a:r>
              <a:rPr lang="mn-MN" sz="2800" dirty="0">
                <a:latin typeface="Arial Mon" pitchFamily="34" charset="0"/>
              </a:rPr>
              <a:t>химийн салбарын нэгэн адил байгаль орчинд нөлөөлөхгүй байх эсхүл хамгийн багаар нөлөөлөх, байгальд хор хөнөөлтэй материалын ашиглалт, энерги ихээр шаарддаг бүтээгдэхүүний хэрэглээг багасгах болон дахин ашиглагдах эсхүл задрамтгай чанартай бүтээгдэхүүний хэрэглээ, үйлдвэрийн хаягдлыг дэмжихэд оршдог байна</a:t>
            </a:r>
            <a:r>
              <a:rPr lang="mn-MN" dirty="0">
                <a:latin typeface="Arial Mon" pitchFamily="34" charset="0"/>
              </a:rPr>
              <a:t>.</a:t>
            </a:r>
            <a:endParaRPr lang="en-US" dirty="0">
              <a:latin typeface="Arial Mon" pitchFamily="34" charset="0"/>
            </a:endParaRPr>
          </a:p>
        </p:txBody>
      </p:sp>
    </p:spTree>
    <p:extLst>
      <p:ext uri="{BB962C8B-B14F-4D97-AF65-F5344CB8AC3E}">
        <p14:creationId xmlns:p14="http://schemas.microsoft.com/office/powerpoint/2010/main" val="2076516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295400"/>
            <a:ext cx="8305800" cy="3539430"/>
          </a:xfrm>
          <a:prstGeom prst="rect">
            <a:avLst/>
          </a:prstGeom>
        </p:spPr>
        <p:txBody>
          <a:bodyPr wrap="square">
            <a:spAutoFit/>
          </a:bodyPr>
          <a:lstStyle/>
          <a:p>
            <a:r>
              <a:rPr lang="mn-MN" sz="2800" u="sng" dirty="0" smtClean="0">
                <a:latin typeface="Arial Mon" pitchFamily="34" charset="0"/>
              </a:rPr>
              <a:t>           </a:t>
            </a:r>
            <a:r>
              <a:rPr lang="mn-MN" sz="2800" b="1" u="sng" dirty="0" smtClean="0">
                <a:latin typeface="Arial Mon" pitchFamily="34" charset="0"/>
              </a:rPr>
              <a:t>Хүрээлэн </a:t>
            </a:r>
            <a:r>
              <a:rPr lang="mn-MN" sz="2800" b="1" u="sng" dirty="0">
                <a:latin typeface="Arial Mon" pitchFamily="34" charset="0"/>
              </a:rPr>
              <a:t>буй орчныг дэмжих чадвар: </a:t>
            </a:r>
            <a:r>
              <a:rPr lang="mn-MN" sz="2800" b="1" u="sng" dirty="0" smtClean="0">
                <a:latin typeface="Arial Mon" pitchFamily="34" charset="0"/>
              </a:rPr>
              <a:t>                 </a:t>
            </a:r>
          </a:p>
          <a:p>
            <a:endParaRPr lang="mn-MN" sz="2800" b="1" dirty="0">
              <a:latin typeface="Arial Mon" pitchFamily="34" charset="0"/>
            </a:endParaRPr>
          </a:p>
          <a:p>
            <a:r>
              <a:rPr lang="mn-MN" sz="2800" dirty="0" smtClean="0">
                <a:latin typeface="Arial Mon" pitchFamily="34" charset="0"/>
              </a:rPr>
              <a:t>Ногоон </a:t>
            </a:r>
            <a:r>
              <a:rPr lang="mn-MN" sz="2800" dirty="0">
                <a:latin typeface="Arial Mon" pitchFamily="34" charset="0"/>
              </a:rPr>
              <a:t>МТ-ийн цөм нь хүрээлэн буй орчны тогтвортой хөгжлийн ойлголт байна.  Хүрээлэн буй орчны тогтвортой хөгжил нь  ирээдүй үеийнхээ хэрэгцээгээ хангах боломжийг бууруулахгүйгээр  одоогийн хэрэгцээгээ хангаж буй хөгжил гэж </a:t>
            </a:r>
            <a:r>
              <a:rPr lang="mn-MN" sz="2800" dirty="0" smtClean="0">
                <a:latin typeface="Arial Mon" pitchFamily="34" charset="0"/>
              </a:rPr>
              <a:t>тодорхойлогддо</a:t>
            </a:r>
            <a:r>
              <a:rPr lang="mn-MN" sz="2800" dirty="0" smtClean="0">
                <a:effectLst>
                  <a:outerShdw blurRad="38100" dist="38100" dir="2700000" algn="tl">
                    <a:srgbClr val="000000">
                      <a:alpha val="43137"/>
                    </a:srgbClr>
                  </a:outerShdw>
                </a:effectLst>
                <a:latin typeface="Arial Mon" pitchFamily="34" charset="0"/>
              </a:rPr>
              <a:t>г.</a:t>
            </a:r>
            <a:endParaRPr lang="en-US" sz="2800" dirty="0">
              <a:latin typeface="Arial Mon" pitchFamily="34" charset="0"/>
            </a:endParaRPr>
          </a:p>
        </p:txBody>
      </p:sp>
    </p:spTree>
    <p:extLst>
      <p:ext uri="{BB962C8B-B14F-4D97-AF65-F5344CB8AC3E}">
        <p14:creationId xmlns:p14="http://schemas.microsoft.com/office/powerpoint/2010/main" val="11372581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43000"/>
            <a:ext cx="7848600" cy="3293209"/>
          </a:xfrm>
          <a:prstGeom prst="rect">
            <a:avLst/>
          </a:prstGeom>
        </p:spPr>
        <p:txBody>
          <a:bodyPr wrap="square">
            <a:spAutoFit/>
          </a:bodyPr>
          <a:lstStyle/>
          <a:p>
            <a:r>
              <a:rPr lang="mn-MN" sz="2800" b="1" dirty="0">
                <a:latin typeface="Arial Mon" pitchFamily="34" charset="0"/>
              </a:rPr>
              <a:t>Байгууллагын хүрээний ногоон МТ-ийн чиглэлээрх санал санаачилга, хийж буй ажлыг 4 гол бүлэгт хувааж үзэж болно</a:t>
            </a:r>
            <a:r>
              <a:rPr lang="mn-MN" sz="2800" b="1" dirty="0" smtClean="0">
                <a:latin typeface="Arial Mon" pitchFamily="34" charset="0"/>
              </a:rPr>
              <a:t>.</a:t>
            </a:r>
          </a:p>
          <a:p>
            <a:endParaRPr lang="mn-MN" sz="2800" b="1" dirty="0">
              <a:latin typeface="Arial Mon" pitchFamily="34" charset="0"/>
            </a:endParaRPr>
          </a:p>
          <a:p>
            <a:r>
              <a:rPr lang="mn-MN" sz="2400" dirty="0" smtClean="0">
                <a:latin typeface="Arial Mon" pitchFamily="34" charset="0"/>
              </a:rPr>
              <a:t>-Виртуалчлал </a:t>
            </a:r>
            <a:r>
              <a:rPr lang="mn-MN" sz="2400" dirty="0">
                <a:latin typeface="Arial Mon" pitchFamily="34" charset="0"/>
              </a:rPr>
              <a:t>ба нэгтгэл</a:t>
            </a:r>
          </a:p>
          <a:p>
            <a:r>
              <a:rPr lang="mn-MN" sz="2400" dirty="0" smtClean="0">
                <a:latin typeface="Arial Mon" pitchFamily="34" charset="0"/>
              </a:rPr>
              <a:t>-Энергийн </a:t>
            </a:r>
            <a:r>
              <a:rPr lang="mn-MN" sz="2400" dirty="0">
                <a:latin typeface="Arial Mon" pitchFamily="34" charset="0"/>
              </a:rPr>
              <a:t>бүтээмж</a:t>
            </a:r>
          </a:p>
          <a:p>
            <a:r>
              <a:rPr lang="mn-MN" sz="2400" dirty="0" smtClean="0">
                <a:latin typeface="Arial Mon" pitchFamily="34" charset="0"/>
              </a:rPr>
              <a:t>-Аялалын </a:t>
            </a:r>
            <a:r>
              <a:rPr lang="mn-MN" sz="2400" dirty="0">
                <a:latin typeface="Arial Mon" pitchFamily="34" charset="0"/>
              </a:rPr>
              <a:t>багасгалт</a:t>
            </a:r>
          </a:p>
          <a:p>
            <a:r>
              <a:rPr lang="mn-MN" sz="2400" dirty="0" smtClean="0">
                <a:latin typeface="Arial Mon" pitchFamily="34" charset="0"/>
              </a:rPr>
              <a:t>-Хөрөнгийн устгал</a:t>
            </a:r>
            <a:endParaRPr lang="en-US" sz="2400" dirty="0">
              <a:latin typeface="Arial Mon" pitchFamily="34" charset="0"/>
            </a:endParaRPr>
          </a:p>
        </p:txBody>
      </p:sp>
    </p:spTree>
    <p:extLst>
      <p:ext uri="{BB962C8B-B14F-4D97-AF65-F5344CB8AC3E}">
        <p14:creationId xmlns:p14="http://schemas.microsoft.com/office/powerpoint/2010/main" val="1974643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66800"/>
            <a:ext cx="7848600" cy="2308324"/>
          </a:xfrm>
          <a:prstGeom prst="rect">
            <a:avLst/>
          </a:prstGeom>
        </p:spPr>
        <p:txBody>
          <a:bodyPr wrap="square">
            <a:spAutoFit/>
          </a:bodyPr>
          <a:lstStyle/>
          <a:p>
            <a:r>
              <a:rPr lang="mn-MN" sz="3200" b="1" u="sng" dirty="0">
                <a:latin typeface="Arial Mon" pitchFamily="34" charset="0"/>
              </a:rPr>
              <a:t>Виртуалчлал ба нэгтгэл: </a:t>
            </a:r>
            <a:r>
              <a:rPr lang="mn-MN" sz="2800" dirty="0">
                <a:latin typeface="Arial Mon" pitchFamily="34" charset="0"/>
              </a:rPr>
              <a:t>Энэ бүлгийн санаачилгад серверийн виртуалчлал болон нэгтгэн нийлүүлэлт, санах байгууламжийн нэгтгэл болон компьютерийн виртуалчлал зэрэг орно.</a:t>
            </a:r>
            <a:endParaRPr lang="en-US" sz="2800" dirty="0">
              <a:latin typeface="Arial Mon"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657600"/>
            <a:ext cx="2438400" cy="2854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271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5018" y="1066800"/>
            <a:ext cx="8077200" cy="2739211"/>
          </a:xfrm>
          <a:prstGeom prst="rect">
            <a:avLst/>
          </a:prstGeom>
        </p:spPr>
        <p:txBody>
          <a:bodyPr wrap="square">
            <a:spAutoFit/>
          </a:bodyPr>
          <a:lstStyle/>
          <a:p>
            <a:r>
              <a:rPr lang="mn-MN" sz="3200" b="1" u="sng" dirty="0">
                <a:latin typeface="Arial Mon" pitchFamily="34" charset="0"/>
              </a:rPr>
              <a:t>Энергийн бүтээмж: </a:t>
            </a:r>
            <a:r>
              <a:rPr lang="mn-MN" sz="2800" dirty="0">
                <a:latin typeface="Arial Mon" pitchFamily="34" charset="0"/>
              </a:rPr>
              <a:t>Энэ бүлгийн санаачилгуудад серверийн өрөөний сайжруулалт болон шинэ барилга байгууламж, МТ-ийн энергийн хэмжилт, хэвлэх төхөөрөмжийн нэгтгэл ба компьютерийн эрчим хүчний удирдлага зэргийг багтаана.</a:t>
            </a:r>
            <a:endParaRPr lang="en-US" sz="2800" dirty="0">
              <a:latin typeface="Arial Mon"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375124"/>
            <a:ext cx="22860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15930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990600"/>
            <a:ext cx="7162800" cy="1877437"/>
          </a:xfrm>
          <a:prstGeom prst="rect">
            <a:avLst/>
          </a:prstGeom>
        </p:spPr>
        <p:txBody>
          <a:bodyPr wrap="square">
            <a:spAutoFit/>
          </a:bodyPr>
          <a:lstStyle/>
          <a:p>
            <a:r>
              <a:rPr lang="mn-MN" sz="3200" b="1" u="sng" dirty="0">
                <a:latin typeface="Arial Mon" pitchFamily="34" charset="0"/>
              </a:rPr>
              <a:t>Аялалын багасгалт: </a:t>
            </a:r>
            <a:r>
              <a:rPr lang="mn-MN" sz="2800" dirty="0">
                <a:latin typeface="Arial Mon" pitchFamily="34" charset="0"/>
              </a:rPr>
              <a:t>Энэ бүлгийн санаачилгуудад зайн хурал, зөвлөгөөн, хамтын ажиллагаа болон зайнаас ажиллах зэрэг хамаарна.</a:t>
            </a:r>
            <a:endParaRPr lang="en-US" sz="2800" dirty="0">
              <a:latin typeface="Arial Mon"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062" y="3048000"/>
            <a:ext cx="463867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0613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2836" y="990600"/>
            <a:ext cx="7086600" cy="1446550"/>
          </a:xfrm>
          <a:prstGeom prst="rect">
            <a:avLst/>
          </a:prstGeom>
        </p:spPr>
        <p:txBody>
          <a:bodyPr wrap="square">
            <a:spAutoFit/>
          </a:bodyPr>
          <a:lstStyle/>
          <a:p>
            <a:r>
              <a:rPr lang="mn-MN" sz="3200" b="1" u="sng" dirty="0">
                <a:latin typeface="Arial Mon" pitchFamily="34" charset="0"/>
              </a:rPr>
              <a:t>Хөрөнгийн устгал: </a:t>
            </a:r>
            <a:r>
              <a:rPr lang="mn-MN" sz="2800" dirty="0">
                <a:latin typeface="Arial Mon" pitchFamily="34" charset="0"/>
              </a:rPr>
              <a:t>МТ-ийн тоног төхөөрөмж, хэрэгслийг дахин ашиглах нь энэ бүлгийн гол санаачилга юм.</a:t>
            </a:r>
            <a:endParaRPr lang="en-US" sz="2800" dirty="0">
              <a:latin typeface="Arial Mon" pitchFamily="34"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741950"/>
            <a:ext cx="5467350" cy="331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5149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073" y="1447800"/>
            <a:ext cx="7620000" cy="1200329"/>
          </a:xfrm>
          <a:prstGeom prst="rect">
            <a:avLst/>
          </a:prstGeom>
        </p:spPr>
        <p:txBody>
          <a:bodyPr wrap="square">
            <a:spAutoFit/>
          </a:bodyPr>
          <a:lstStyle/>
          <a:p>
            <a:r>
              <a:rPr lang="ru-RU" sz="3600" b="1" dirty="0"/>
              <a:t>АНУ-ын нүүрсний станцуудад ногоон </a:t>
            </a:r>
            <a:r>
              <a:rPr lang="mn-MN" sz="3600" b="1" dirty="0" smtClean="0"/>
              <a:t>    </a:t>
            </a:r>
          </a:p>
          <a:p>
            <a:r>
              <a:rPr lang="mn-MN" sz="3600" b="1" dirty="0" smtClean="0"/>
              <a:t>        </a:t>
            </a:r>
            <a:r>
              <a:rPr lang="ru-RU" sz="3600" b="1" dirty="0" smtClean="0"/>
              <a:t>технологи </a:t>
            </a:r>
            <a:r>
              <a:rPr lang="ru-RU" sz="3600" b="1" dirty="0"/>
              <a:t>суурилуулна</a:t>
            </a:r>
            <a:endParaRPr lang="en-US" sz="3600"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935" y="3505200"/>
            <a:ext cx="4486275"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6775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828800"/>
            <a:ext cx="7467600" cy="2246769"/>
          </a:xfrm>
          <a:prstGeom prst="rect">
            <a:avLst/>
          </a:prstGeom>
        </p:spPr>
        <p:txBody>
          <a:bodyPr wrap="square">
            <a:spAutoFit/>
          </a:bodyPr>
          <a:lstStyle/>
          <a:p>
            <a:r>
              <a:rPr lang="mn-MN" sz="2800" dirty="0">
                <a:latin typeface="Arial Mon" pitchFamily="34" charset="0"/>
              </a:rPr>
              <a:t>АНУ-ын Засгийн газрын дэргэдэх Хүрээлэн буй орчныг хамгаалах агентлагаас /</a:t>
            </a:r>
            <a:r>
              <a:rPr lang="en-US" sz="2800" dirty="0">
                <a:latin typeface="Arial Mon" pitchFamily="34" charset="0"/>
              </a:rPr>
              <a:t>EPA/ </a:t>
            </a:r>
            <a:r>
              <a:rPr lang="mn-MN" sz="2800" dirty="0">
                <a:latin typeface="Arial Mon" pitchFamily="34" charset="0"/>
              </a:rPr>
              <a:t>өнгөрсөн гуравдугаар сарын 16-нд агаарын чанарын тухай шинэ дүрмийг боловсруулан гаргажээ.</a:t>
            </a:r>
            <a:endParaRPr lang="en-US" sz="2800" dirty="0">
              <a:latin typeface="Arial Mon" pitchFamily="34" charset="0"/>
            </a:endParaRPr>
          </a:p>
        </p:txBody>
      </p:sp>
    </p:spTree>
    <p:extLst>
      <p:ext uri="{BB962C8B-B14F-4D97-AF65-F5344CB8AC3E}">
        <p14:creationId xmlns:p14="http://schemas.microsoft.com/office/powerpoint/2010/main" val="41615763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752600"/>
            <a:ext cx="7696200" cy="1815882"/>
          </a:xfrm>
          <a:prstGeom prst="rect">
            <a:avLst/>
          </a:prstGeom>
        </p:spPr>
        <p:txBody>
          <a:bodyPr wrap="square">
            <a:spAutoFit/>
          </a:bodyPr>
          <a:lstStyle/>
          <a:p>
            <a:r>
              <a:rPr lang="mn-MN" sz="2800" u="sng" dirty="0">
                <a:latin typeface="Arial Mon" pitchFamily="34" charset="0"/>
              </a:rPr>
              <a:t>Шинэ дүрмийн үндсэн шаардлага </a:t>
            </a:r>
            <a:r>
              <a:rPr lang="mn-MN" sz="2800" u="sng" dirty="0" smtClean="0">
                <a:latin typeface="Arial Mon" pitchFamily="34" charset="0"/>
              </a:rPr>
              <a:t>нь :  </a:t>
            </a:r>
            <a:r>
              <a:rPr lang="mn-MN" sz="2800" dirty="0">
                <a:latin typeface="Arial Mon" pitchFamily="34" charset="0"/>
              </a:rPr>
              <a:t>нүүрсний цахилгаан станцуудын мөнгөн усны ялгарлын хэмжээг даруй 91 хувиар бууруулах тухай заалт юм.</a:t>
            </a:r>
            <a:endParaRPr lang="en-US" sz="2800" dirty="0">
              <a:latin typeface="Arial Mon" pitchFamily="34" charset="0"/>
            </a:endParaRPr>
          </a:p>
        </p:txBody>
      </p:sp>
    </p:spTree>
    <p:extLst>
      <p:ext uri="{BB962C8B-B14F-4D97-AF65-F5344CB8AC3E}">
        <p14:creationId xmlns:p14="http://schemas.microsoft.com/office/powerpoint/2010/main" val="11011889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136073"/>
            <a:ext cx="7848600" cy="1815882"/>
          </a:xfrm>
          <a:prstGeom prst="rect">
            <a:avLst/>
          </a:prstGeom>
        </p:spPr>
        <p:txBody>
          <a:bodyPr wrap="square">
            <a:spAutoFit/>
          </a:bodyPr>
          <a:lstStyle/>
          <a:p>
            <a:r>
              <a:rPr lang="mn-MN" sz="2800" dirty="0">
                <a:latin typeface="Arial Mon" pitchFamily="34" charset="0"/>
              </a:rPr>
              <a:t>Түүнчлэн агаарт ялгаруулах азот болон хүхрийн хүчлийн хий, үнс зэргийн зөвшөөрөгдөх хэмжээг өөрчлөн багасгасан байна.</a:t>
            </a:r>
            <a:endParaRPr lang="en-US" sz="2800" dirty="0">
              <a:latin typeface="Arial Mon" pitchFamily="34" charset="0"/>
            </a:endParaRPr>
          </a:p>
        </p:txBody>
      </p:sp>
    </p:spTree>
    <p:extLst>
      <p:ext uri="{BB962C8B-B14F-4D97-AF65-F5344CB8AC3E}">
        <p14:creationId xmlns:p14="http://schemas.microsoft.com/office/powerpoint/2010/main" val="21111418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964" y="1219200"/>
            <a:ext cx="8153400" cy="3108543"/>
          </a:xfrm>
          <a:prstGeom prst="rect">
            <a:avLst/>
          </a:prstGeom>
        </p:spPr>
        <p:txBody>
          <a:bodyPr wrap="square">
            <a:spAutoFit/>
          </a:bodyPr>
          <a:lstStyle/>
          <a:p>
            <a:r>
              <a:rPr lang="en-US" sz="2800" b="1" u="sng" dirty="0">
                <a:latin typeface="Arial Mon" pitchFamily="34" charset="0"/>
              </a:rPr>
              <a:t>“Bernstein” </a:t>
            </a:r>
            <a:r>
              <a:rPr lang="mn-MN" sz="2800" b="1" u="sng" dirty="0">
                <a:latin typeface="Arial Mon" pitchFamily="34" charset="0"/>
              </a:rPr>
              <a:t>судалгааны байгууллагын шинжээч </a:t>
            </a:r>
            <a:r>
              <a:rPr lang="mn-MN" sz="2800" b="1" u="sng" dirty="0" smtClean="0">
                <a:latin typeface="Arial Mon" pitchFamily="34" charset="0"/>
              </a:rPr>
              <a:t>хэлэхдээ:</a:t>
            </a:r>
          </a:p>
          <a:p>
            <a:endParaRPr lang="mn-MN" sz="2800" b="1" u="sng" dirty="0" smtClean="0">
              <a:latin typeface="Arial Mon" pitchFamily="34" charset="0"/>
            </a:endParaRPr>
          </a:p>
          <a:p>
            <a:r>
              <a:rPr lang="mn-MN" sz="2800" dirty="0" smtClean="0">
                <a:latin typeface="Arial Mon" pitchFamily="34" charset="0"/>
              </a:rPr>
              <a:t> </a:t>
            </a:r>
            <a:r>
              <a:rPr lang="mn-MN" sz="2800" dirty="0">
                <a:latin typeface="Arial Mon" pitchFamily="34" charset="0"/>
              </a:rPr>
              <a:t>“</a:t>
            </a:r>
            <a:r>
              <a:rPr lang="en-US" sz="2800" dirty="0">
                <a:latin typeface="Arial Mon" pitchFamily="34" charset="0"/>
              </a:rPr>
              <a:t>EPA-</a:t>
            </a:r>
            <a:r>
              <a:rPr lang="mn-MN" sz="2800" dirty="0">
                <a:latin typeface="Arial Mon" pitchFamily="34" charset="0"/>
              </a:rPr>
              <a:t>ын дүрмийн өөрчлөлт хэрэгжиж эхэлснээр 2015 он гэхэд АНУ-ын нүүрсний цахилгаан станцуудын 15-20 хувь нь хаагдах болно” гэжээ.</a:t>
            </a:r>
            <a:endParaRPr lang="en-US" sz="2800" dirty="0">
              <a:latin typeface="Arial Mon" pitchFamily="34" charset="0"/>
            </a:endParaRPr>
          </a:p>
        </p:txBody>
      </p:sp>
    </p:spTree>
    <p:extLst>
      <p:ext uri="{BB962C8B-B14F-4D97-AF65-F5344CB8AC3E}">
        <p14:creationId xmlns:p14="http://schemas.microsoft.com/office/powerpoint/2010/main" val="3335007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600200"/>
            <a:ext cx="7391400" cy="3539430"/>
          </a:xfrm>
          <a:prstGeom prst="rect">
            <a:avLst/>
          </a:prstGeom>
        </p:spPr>
        <p:txBody>
          <a:bodyPr wrap="square">
            <a:spAutoFit/>
          </a:bodyPr>
          <a:lstStyle/>
          <a:p>
            <a:r>
              <a:rPr lang="mn-MN" sz="2800" b="1" u="sng" dirty="0">
                <a:latin typeface="Arial Mon" pitchFamily="34" charset="0"/>
              </a:rPr>
              <a:t>Хорт хийн ялгаруулалтын түвшинг бууруулах технологи нь </a:t>
            </a:r>
            <a:r>
              <a:rPr lang="mn-MN" sz="2800" b="1" u="sng" dirty="0" smtClean="0">
                <a:latin typeface="Arial Mon" pitchFamily="34" charset="0"/>
              </a:rPr>
              <a:t>:</a:t>
            </a:r>
            <a:endParaRPr lang="en-US" sz="2800" b="1" u="sng" dirty="0" smtClean="0">
              <a:latin typeface="Arial Mon" pitchFamily="34" charset="0"/>
            </a:endParaRPr>
          </a:p>
          <a:p>
            <a:r>
              <a:rPr lang="en-US" sz="2800" dirty="0" smtClean="0">
                <a:latin typeface="Arial Mon" pitchFamily="34" charset="0"/>
              </a:rPr>
              <a:t>-</a:t>
            </a:r>
            <a:r>
              <a:rPr lang="mn-MN" sz="2800" dirty="0" smtClean="0">
                <a:latin typeface="Arial Mon" pitchFamily="34" charset="0"/>
              </a:rPr>
              <a:t>мөнгөн </a:t>
            </a:r>
            <a:r>
              <a:rPr lang="mn-MN" sz="2800" dirty="0">
                <a:latin typeface="Arial Mon" pitchFamily="34" charset="0"/>
              </a:rPr>
              <a:t>ус </a:t>
            </a:r>
            <a:endParaRPr lang="en-US" sz="2800" dirty="0" smtClean="0">
              <a:latin typeface="Arial Mon" pitchFamily="34" charset="0"/>
            </a:endParaRPr>
          </a:p>
          <a:p>
            <a:r>
              <a:rPr lang="mn-MN" sz="2800" dirty="0" smtClean="0">
                <a:latin typeface="Arial Mon" pitchFamily="34" charset="0"/>
              </a:rPr>
              <a:t> </a:t>
            </a:r>
            <a:r>
              <a:rPr lang="en-US" sz="2800" dirty="0" smtClean="0">
                <a:latin typeface="Arial Mon" pitchFamily="34" charset="0"/>
              </a:rPr>
              <a:t>-</a:t>
            </a:r>
            <a:r>
              <a:rPr lang="mn-MN" sz="2800" dirty="0" smtClean="0">
                <a:latin typeface="Arial Mon" pitchFamily="34" charset="0"/>
              </a:rPr>
              <a:t>хүнцэл</a:t>
            </a:r>
            <a:endParaRPr lang="en-US" sz="2800" dirty="0" smtClean="0">
              <a:latin typeface="Arial Mon" pitchFamily="34" charset="0"/>
            </a:endParaRPr>
          </a:p>
          <a:p>
            <a:r>
              <a:rPr lang="mn-MN" sz="2800" dirty="0" smtClean="0">
                <a:latin typeface="Arial Mon" pitchFamily="34" charset="0"/>
              </a:rPr>
              <a:t> </a:t>
            </a:r>
            <a:r>
              <a:rPr lang="en-US" sz="2800" dirty="0" smtClean="0">
                <a:latin typeface="Arial Mon" pitchFamily="34" charset="0"/>
              </a:rPr>
              <a:t>-</a:t>
            </a:r>
            <a:r>
              <a:rPr lang="mn-MN" sz="2800" dirty="0" smtClean="0">
                <a:latin typeface="Arial Mon" pitchFamily="34" charset="0"/>
              </a:rPr>
              <a:t>хром</a:t>
            </a:r>
            <a:endParaRPr lang="en-US" sz="2800" dirty="0" smtClean="0">
              <a:latin typeface="Arial Mon" pitchFamily="34" charset="0"/>
            </a:endParaRPr>
          </a:p>
          <a:p>
            <a:r>
              <a:rPr lang="en-US" sz="2800" dirty="0" smtClean="0">
                <a:latin typeface="Arial Mon" pitchFamily="34" charset="0"/>
              </a:rPr>
              <a:t>-</a:t>
            </a:r>
            <a:r>
              <a:rPr lang="mn-MN" sz="2800" dirty="0" smtClean="0">
                <a:latin typeface="Arial Mon" pitchFamily="34" charset="0"/>
              </a:rPr>
              <a:t>никель</a:t>
            </a:r>
            <a:endParaRPr lang="en-US" sz="2800" dirty="0" smtClean="0">
              <a:latin typeface="Arial Mon" pitchFamily="34" charset="0"/>
            </a:endParaRPr>
          </a:p>
          <a:p>
            <a:r>
              <a:rPr lang="en-US" sz="2800" dirty="0" smtClean="0">
                <a:latin typeface="Arial Mon" pitchFamily="34" charset="0"/>
              </a:rPr>
              <a:t>-</a:t>
            </a:r>
            <a:r>
              <a:rPr lang="mn-MN" sz="2800" dirty="0" smtClean="0">
                <a:latin typeface="Arial Mon" pitchFamily="34" charset="0"/>
              </a:rPr>
              <a:t>хүчлийн </a:t>
            </a:r>
            <a:r>
              <a:rPr lang="mn-MN" sz="2800" dirty="0">
                <a:latin typeface="Arial Mon" pitchFamily="34" charset="0"/>
              </a:rPr>
              <a:t>хийнүүдийг агаарт дэгдэхээс нь өмнө ангилан ялгах үүрэгтэй байх юм.</a:t>
            </a:r>
            <a:endParaRPr lang="en-US" sz="2800" dirty="0">
              <a:latin typeface="Arial Mon" pitchFamily="34" charset="0"/>
            </a:endParaRPr>
          </a:p>
        </p:txBody>
      </p:sp>
    </p:spTree>
    <p:extLst>
      <p:ext uri="{BB962C8B-B14F-4D97-AF65-F5344CB8AC3E}">
        <p14:creationId xmlns:p14="http://schemas.microsoft.com/office/powerpoint/2010/main" val="4629728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447800"/>
            <a:ext cx="7848600" cy="3539430"/>
          </a:xfrm>
          <a:prstGeom prst="rect">
            <a:avLst/>
          </a:prstGeom>
        </p:spPr>
        <p:txBody>
          <a:bodyPr wrap="square">
            <a:spAutoFit/>
          </a:bodyPr>
          <a:lstStyle/>
          <a:p>
            <a:r>
              <a:rPr lang="mn-MN" sz="2800" dirty="0">
                <a:latin typeface="Arial Mon" pitchFamily="34" charset="0"/>
              </a:rPr>
              <a:t>ДЦС-ын салбарт улсдаа хамгийн томд тооцогддог “А</a:t>
            </a:r>
            <a:r>
              <a:rPr lang="en-US" sz="2800" dirty="0" err="1">
                <a:latin typeface="Arial Mon" pitchFamily="34" charset="0"/>
              </a:rPr>
              <a:t>merican</a:t>
            </a:r>
            <a:r>
              <a:rPr lang="en-US" sz="2800" dirty="0">
                <a:latin typeface="Arial Mon" pitchFamily="34" charset="0"/>
              </a:rPr>
              <a:t> Electric Power” /AEP/ </a:t>
            </a:r>
            <a:r>
              <a:rPr lang="mn-MN" sz="2800" dirty="0">
                <a:latin typeface="Arial Mon" pitchFamily="34" charset="0"/>
              </a:rPr>
              <a:t>компанийн захирал Моррис өнгөрсөн сарын эхээр нүүрсний цахилгаан үйлдвэрлэлээ 25 хувиар бууруулахаар болсноо мэдэгдсэн байна. Тус компани 2014 он гэхэд нийтдээ 6000 МВт-тай тэнцэхүйц ДЦС-уудаа хаахаар эцэслэн шийдвэрлэжээ.</a:t>
            </a:r>
            <a:endParaRPr lang="en-US" sz="2800" dirty="0">
              <a:latin typeface="Arial Mon" pitchFamily="34" charset="0"/>
            </a:endParaRPr>
          </a:p>
        </p:txBody>
      </p:sp>
    </p:spTree>
    <p:extLst>
      <p:ext uri="{BB962C8B-B14F-4D97-AF65-F5344CB8AC3E}">
        <p14:creationId xmlns:p14="http://schemas.microsoft.com/office/powerpoint/2010/main" val="11434543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7527" y="1524000"/>
            <a:ext cx="7010400" cy="4401205"/>
          </a:xfrm>
          <a:prstGeom prst="rect">
            <a:avLst/>
          </a:prstGeom>
        </p:spPr>
        <p:txBody>
          <a:bodyPr wrap="square">
            <a:spAutoFit/>
          </a:bodyPr>
          <a:lstStyle/>
          <a:p>
            <a:r>
              <a:rPr lang="mn-MN" sz="2800" dirty="0">
                <a:latin typeface="Arial Mon" pitchFamily="34" charset="0"/>
              </a:rPr>
              <a:t>Одоогоор АНУ-ын эрчим </a:t>
            </a:r>
            <a:r>
              <a:rPr lang="mn-MN" sz="2800" dirty="0" smtClean="0">
                <a:latin typeface="Arial Mon" pitchFamily="34" charset="0"/>
              </a:rPr>
              <a:t>хүчний</a:t>
            </a:r>
          </a:p>
          <a:p>
            <a:r>
              <a:rPr lang="mn-MN" sz="2800" dirty="0">
                <a:latin typeface="Arial Mon" pitchFamily="34" charset="0"/>
              </a:rPr>
              <a:t>-</a:t>
            </a:r>
            <a:r>
              <a:rPr lang="mn-MN" sz="2800" dirty="0" smtClean="0">
                <a:latin typeface="Arial Mon" pitchFamily="34" charset="0"/>
              </a:rPr>
              <a:t> </a:t>
            </a:r>
            <a:r>
              <a:rPr lang="mn-MN" sz="2800" dirty="0">
                <a:latin typeface="Arial Mon" pitchFamily="34" charset="0"/>
              </a:rPr>
              <a:t>50 хувийг нүүрс, </a:t>
            </a:r>
            <a:endParaRPr lang="mn-MN" sz="2800" dirty="0" smtClean="0">
              <a:latin typeface="Arial Mon" pitchFamily="34" charset="0"/>
            </a:endParaRPr>
          </a:p>
          <a:p>
            <a:r>
              <a:rPr lang="mn-MN" sz="2800" dirty="0" smtClean="0">
                <a:latin typeface="Arial Mon" pitchFamily="34" charset="0"/>
              </a:rPr>
              <a:t>-20 </a:t>
            </a:r>
            <a:r>
              <a:rPr lang="mn-MN" sz="2800" dirty="0">
                <a:latin typeface="Arial Mon" pitchFamily="34" charset="0"/>
              </a:rPr>
              <a:t>хувийг цөмийн болон хийн салбар эзэлж байгаа юм</a:t>
            </a:r>
            <a:r>
              <a:rPr lang="mn-MN" sz="2800" dirty="0" smtClean="0">
                <a:latin typeface="Arial Mon" pitchFamily="34" charset="0"/>
              </a:rPr>
              <a:t>.</a:t>
            </a:r>
          </a:p>
          <a:p>
            <a:r>
              <a:rPr lang="mn-MN" sz="2800" dirty="0" smtClean="0">
                <a:latin typeface="Arial Mon" pitchFamily="34" charset="0"/>
              </a:rPr>
              <a:t> </a:t>
            </a:r>
            <a:r>
              <a:rPr lang="en-US" sz="2800" dirty="0">
                <a:latin typeface="Arial Mon" pitchFamily="34" charset="0"/>
              </a:rPr>
              <a:t>EPA-</a:t>
            </a:r>
            <a:r>
              <a:rPr lang="mn-MN" sz="2800" dirty="0">
                <a:latin typeface="Arial Mon" pitchFamily="34" charset="0"/>
              </a:rPr>
              <a:t>ын захирагч Лиса Жексон “Хорт хийн ялгарлын хэмжээг бууруулах технологийн тусламжтайгаар бид хайртай үр хүүхдүүд,  дотны хүмүүсээ хамгаалах оновчтой алхам хийх боломж бүрдэх юм.</a:t>
            </a:r>
            <a:endParaRPr lang="en-US" sz="2800" dirty="0">
              <a:latin typeface="Arial Mon" pitchFamily="34" charset="0"/>
            </a:endParaRPr>
          </a:p>
        </p:txBody>
      </p:sp>
    </p:spTree>
    <p:extLst>
      <p:ext uri="{BB962C8B-B14F-4D97-AF65-F5344CB8AC3E}">
        <p14:creationId xmlns:p14="http://schemas.microsoft.com/office/powerpoint/2010/main" val="12785679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4297362"/>
          </a:xfrm>
        </p:spPr>
        <p:txBody>
          <a:bodyPr>
            <a:normAutofit/>
          </a:bodyPr>
          <a:lstStyle/>
          <a:p>
            <a:r>
              <a:rPr lang="mn-MN" sz="5400" b="1" dirty="0" smtClean="0"/>
              <a:t>Ашгилсан материал           </a:t>
            </a:r>
            <a:r>
              <a:rPr lang="mn-MN" dirty="0" smtClean="0"/>
              <a:t/>
            </a:r>
            <a:br>
              <a:rPr lang="mn-MN" dirty="0" smtClean="0"/>
            </a:br>
            <a:r>
              <a:rPr lang="en-US" dirty="0" smtClean="0"/>
              <a:t>www.google.mn</a:t>
            </a:r>
            <a:r>
              <a:rPr lang="mn-MN" dirty="0" smtClean="0"/>
              <a:t/>
            </a:r>
            <a:br>
              <a:rPr lang="mn-MN" dirty="0" smtClean="0"/>
            </a:br>
            <a:endParaRPr lang="en-US" dirty="0"/>
          </a:p>
        </p:txBody>
      </p:sp>
    </p:spTree>
    <p:extLst>
      <p:ext uri="{BB962C8B-B14F-4D97-AF65-F5344CB8AC3E}">
        <p14:creationId xmlns:p14="http://schemas.microsoft.com/office/powerpoint/2010/main" val="7582632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2667000"/>
          </a:xfrm>
        </p:spPr>
        <p:txBody>
          <a:bodyPr>
            <a:normAutofit fontScale="90000"/>
          </a:bodyPr>
          <a:lstStyle/>
          <a:p>
            <a:r>
              <a:rPr lang="mn-MN" sz="6600" b="1" dirty="0" smtClean="0"/>
              <a:t>Анхаарал тавьсанд </a:t>
            </a:r>
            <a:br>
              <a:rPr lang="mn-MN" sz="6600" b="1" dirty="0" smtClean="0"/>
            </a:br>
            <a:r>
              <a:rPr lang="mn-MN" sz="6600" b="1" dirty="0" smtClean="0"/>
              <a:t>баярлалаа</a:t>
            </a:r>
            <a:endParaRPr lang="en-US" sz="6600" b="1"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733800"/>
            <a:ext cx="2990850"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89288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341</TotalTime>
  <Words>1250</Words>
  <Application>Microsoft Office PowerPoint</Application>
  <PresentationFormat>On-screen Show (4:3)</PresentationFormat>
  <Paragraphs>111</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Austin</vt:lpstr>
      <vt:lpstr>Ногоон бүтээмж</vt:lpstr>
      <vt:lpstr>Оршил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Ашгилсан материал            www.google.mn </vt:lpstr>
      <vt:lpstr>Анхаарал тавьсанд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Ногоон бүтээмж</dc:title>
  <dc:creator>Ynjika</dc:creator>
  <cp:lastModifiedBy>Ynjika</cp:lastModifiedBy>
  <cp:revision>20</cp:revision>
  <dcterms:created xsi:type="dcterms:W3CDTF">2012-10-10T11:07:44Z</dcterms:created>
  <dcterms:modified xsi:type="dcterms:W3CDTF">2012-10-11T06:30:27Z</dcterms:modified>
</cp:coreProperties>
</file>