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58" r:id="rId6"/>
    <p:sldId id="260" r:id="rId7"/>
    <p:sldId id="259" r:id="rId8"/>
    <p:sldId id="264" r:id="rId9"/>
    <p:sldId id="263" r:id="rId10"/>
    <p:sldId id="267" r:id="rId11"/>
    <p:sldId id="265" r:id="rId12"/>
    <p:sldId id="268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mn-M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Uk\Documents\6-&#1088;%20&#1091;&#1083;&#1080;&#1088;&#1072;&#1083;\&#1089;&#1072;&#1085;&#1093;&#1199;&#1199;%20&#1084;&#1077;&#1085;&#1077;&#1078;&#1084;&#1077;&#1085;&#1090;\statement\aktiv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Uk\Documents\6-&#1088;%20&#1091;&#1083;&#1080;&#1088;&#1072;&#1083;\&#1089;&#1072;&#1085;&#1093;&#1199;&#1199;%20&#1084;&#1077;&#1085;&#1077;&#1078;&#1084;&#1077;&#1085;&#1090;\statement\aktiv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2"/>
          <c:order val="2"/>
          <c:cat>
            <c:numRef>
              <c:f>Sheet3!$B$5:$N$5</c:f>
              <c:numCache>
                <c:formatCode>General</c:formatCode>
                <c:ptCount val="13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</c:numCache>
            </c:numRef>
          </c:cat>
          <c:val>
            <c:numRef>
              <c:f>Sheet3!$B$25:$N$25</c:f>
              <c:numCache>
                <c:formatCode>0.00%</c:formatCode>
                <c:ptCount val="13"/>
                <c:pt idx="0">
                  <c:v>5.3057013410009374E-2</c:v>
                </c:pt>
                <c:pt idx="1">
                  <c:v>2.5694643115126294E-2</c:v>
                </c:pt>
                <c:pt idx="2">
                  <c:v>1.6849830416666298E-2</c:v>
                </c:pt>
                <c:pt idx="3">
                  <c:v>3.0903796913531647E-2</c:v>
                </c:pt>
                <c:pt idx="4">
                  <c:v>2.5653766934122805E-2</c:v>
                </c:pt>
                <c:pt idx="5">
                  <c:v>5.3532215680723104E-2</c:v>
                </c:pt>
                <c:pt idx="6">
                  <c:v>4.2027423474138417E-2</c:v>
                </c:pt>
                <c:pt idx="7">
                  <c:v>4.1493408255427994E-2</c:v>
                </c:pt>
                <c:pt idx="8">
                  <c:v>3.4273273823777435E-2</c:v>
                </c:pt>
                <c:pt idx="9">
                  <c:v>4.3192933046797125E-2</c:v>
                </c:pt>
                <c:pt idx="10">
                  <c:v>2.5728001966633881E-2</c:v>
                </c:pt>
                <c:pt idx="11">
                  <c:v>3.6229099760635992E-2</c:v>
                </c:pt>
                <c:pt idx="12">
                  <c:v>4.9328395400980274E-2</c:v>
                </c:pt>
              </c:numCache>
            </c:numRef>
          </c:val>
          <c:smooth val="0"/>
        </c:ser>
        <c:ser>
          <c:idx val="0"/>
          <c:order val="0"/>
          <c:tx>
            <c:v>Barilga</c:v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Sheet3!$B$54:$N$54</c:f>
              <c:numCache>
                <c:formatCode>General</c:formatCode>
                <c:ptCount val="13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</c:numCache>
            </c:numRef>
          </c:cat>
          <c:val>
            <c:numRef>
              <c:f>Sheet3!$B$55:$N$55</c:f>
              <c:numCache>
                <c:formatCode>0.00%</c:formatCode>
                <c:ptCount val="13"/>
                <c:pt idx="0">
                  <c:v>5.3057013410009374E-2</c:v>
                </c:pt>
                <c:pt idx="1">
                  <c:v>2.5694643115126294E-2</c:v>
                </c:pt>
                <c:pt idx="2">
                  <c:v>1.6849830416666298E-2</c:v>
                </c:pt>
                <c:pt idx="3">
                  <c:v>3.0903796913531647E-2</c:v>
                </c:pt>
                <c:pt idx="4">
                  <c:v>2.5653766934122805E-2</c:v>
                </c:pt>
                <c:pt idx="5">
                  <c:v>5.3532215680723104E-2</c:v>
                </c:pt>
                <c:pt idx="6">
                  <c:v>4.2027423474138417E-2</c:v>
                </c:pt>
                <c:pt idx="7">
                  <c:v>4.1493408255427994E-2</c:v>
                </c:pt>
                <c:pt idx="8">
                  <c:v>3.4273273823777435E-2</c:v>
                </c:pt>
                <c:pt idx="9">
                  <c:v>4.3192933046797125E-2</c:v>
                </c:pt>
                <c:pt idx="10">
                  <c:v>2.5728001966633881E-2</c:v>
                </c:pt>
                <c:pt idx="11">
                  <c:v>3.6229099760635992E-2</c:v>
                </c:pt>
                <c:pt idx="12">
                  <c:v>4.9328395400980274E-2</c:v>
                </c:pt>
              </c:numCache>
            </c:numRef>
          </c:val>
          <c:smooth val="0"/>
        </c:ser>
        <c:ser>
          <c:idx val="1"/>
          <c:order val="1"/>
          <c:tx>
            <c:v>HAA</c:v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Sheet3!$B$54:$N$54</c:f>
              <c:numCache>
                <c:formatCode>General</c:formatCode>
                <c:ptCount val="13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</c:numCache>
            </c:numRef>
          </c:cat>
          <c:val>
            <c:numRef>
              <c:f>Sheet3!$B$56:$N$56</c:f>
              <c:numCache>
                <c:formatCode>0.00%</c:formatCode>
                <c:ptCount val="13"/>
                <c:pt idx="0">
                  <c:v>6.2142460561897999E-3</c:v>
                </c:pt>
                <c:pt idx="1">
                  <c:v>1.2049888495254191E-3</c:v>
                </c:pt>
                <c:pt idx="2">
                  <c:v>4.5193606986671754E-3</c:v>
                </c:pt>
                <c:pt idx="3">
                  <c:v>2.8934118234931407E-3</c:v>
                </c:pt>
                <c:pt idx="4">
                  <c:v>3.7139767844902236E-3</c:v>
                </c:pt>
                <c:pt idx="5">
                  <c:v>2.3999933305448511E-5</c:v>
                </c:pt>
                <c:pt idx="6">
                  <c:v>3.5153846407422022E-5</c:v>
                </c:pt>
                <c:pt idx="7">
                  <c:v>2.8218693870150759E-5</c:v>
                </c:pt>
                <c:pt idx="8">
                  <c:v>4.2775399145517876E-5</c:v>
                </c:pt>
                <c:pt idx="9">
                  <c:v>2.4163674121239047E-5</c:v>
                </c:pt>
                <c:pt idx="10">
                  <c:v>9.2306634604303185E-4</c:v>
                </c:pt>
                <c:pt idx="11">
                  <c:v>1.0327686883231377E-4</c:v>
                </c:pt>
                <c:pt idx="12">
                  <c:v>1.0000000000000009E-3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736960"/>
        <c:axId val="73738496"/>
      </c:lineChart>
      <c:catAx>
        <c:axId val="73736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3738496"/>
        <c:crosses val="autoZero"/>
        <c:auto val="1"/>
        <c:lblAlgn val="ctr"/>
        <c:lblOffset val="100"/>
        <c:noMultiLvlLbl val="0"/>
      </c:catAx>
      <c:valAx>
        <c:axId val="73738496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73736960"/>
        <c:crosses val="autoZero"/>
        <c:crossBetween val="between"/>
      </c:valAx>
    </c:plotArea>
    <c:legend>
      <c:legendPos val="r"/>
      <c:legendEntry>
        <c:idx val="0"/>
        <c:delete val="1"/>
      </c:legendEntry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v>Barilga</c:v>
          </c:tx>
          <c:cat>
            <c:numRef>
              <c:f>Sheet3!$B$54:$N$54</c:f>
              <c:numCache>
                <c:formatCode>General</c:formatCode>
                <c:ptCount val="13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</c:numCache>
            </c:numRef>
          </c:cat>
          <c:val>
            <c:numRef>
              <c:f>Sheet3!$B$62:$N$62</c:f>
              <c:numCache>
                <c:formatCode>0.00%</c:formatCode>
                <c:ptCount val="13"/>
                <c:pt idx="0">
                  <c:v>6.8883450811884891E-2</c:v>
                </c:pt>
                <c:pt idx="1">
                  <c:v>6.69520318705802E-2</c:v>
                </c:pt>
                <c:pt idx="2">
                  <c:v>3.2156034752888724E-2</c:v>
                </c:pt>
                <c:pt idx="3">
                  <c:v>5.7926336619095388E-2</c:v>
                </c:pt>
                <c:pt idx="4">
                  <c:v>5.7714646638254319E-2</c:v>
                </c:pt>
                <c:pt idx="5">
                  <c:v>0.10428156412696628</c:v>
                </c:pt>
                <c:pt idx="6">
                  <c:v>8.6060894737019056E-2</c:v>
                </c:pt>
                <c:pt idx="7">
                  <c:v>0.10333430737724268</c:v>
                </c:pt>
                <c:pt idx="8">
                  <c:v>6.5578306475755535E-2</c:v>
                </c:pt>
                <c:pt idx="9">
                  <c:v>8.8231617746985611E-2</c:v>
                </c:pt>
                <c:pt idx="10">
                  <c:v>6.0611164699114484E-2</c:v>
                </c:pt>
                <c:pt idx="11">
                  <c:v>0.10205794795558272</c:v>
                </c:pt>
                <c:pt idx="12">
                  <c:v>0.11159438076781936</c:v>
                </c:pt>
              </c:numCache>
            </c:numRef>
          </c:val>
          <c:smooth val="0"/>
        </c:ser>
        <c:ser>
          <c:idx val="1"/>
          <c:order val="1"/>
          <c:tx>
            <c:v>HAA</c:v>
          </c:tx>
          <c:cat>
            <c:numRef>
              <c:f>Sheet3!$B$54:$N$54</c:f>
              <c:numCache>
                <c:formatCode>General</c:formatCode>
                <c:ptCount val="13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</c:numCache>
            </c:numRef>
          </c:cat>
          <c:val>
            <c:numRef>
              <c:f>Sheet3!$B$63:$N$63</c:f>
              <c:numCache>
                <c:formatCode>0.00%</c:formatCode>
                <c:ptCount val="13"/>
                <c:pt idx="0">
                  <c:v>1.1494781439737103E-2</c:v>
                </c:pt>
                <c:pt idx="1">
                  <c:v>2.0755503795236571E-3</c:v>
                </c:pt>
                <c:pt idx="2">
                  <c:v>7.3459735182092286E-3</c:v>
                </c:pt>
                <c:pt idx="3">
                  <c:v>4.83673125928657E-3</c:v>
                </c:pt>
                <c:pt idx="4">
                  <c:v>6.1206393170073429E-3</c:v>
                </c:pt>
                <c:pt idx="5">
                  <c:v>3.363393918901979E-5</c:v>
                </c:pt>
                <c:pt idx="6">
                  <c:v>4.7557399287359312E-5</c:v>
                </c:pt>
                <c:pt idx="7">
                  <c:v>3.648568559360109E-5</c:v>
                </c:pt>
                <c:pt idx="8">
                  <c:v>5.7919958136920389E-5</c:v>
                </c:pt>
                <c:pt idx="9">
                  <c:v>2.8185504561656194E-5</c:v>
                </c:pt>
                <c:pt idx="10">
                  <c:v>1.0386115546859901E-3</c:v>
                </c:pt>
                <c:pt idx="11">
                  <c:v>1.1636442367765214E-4</c:v>
                </c:pt>
                <c:pt idx="12">
                  <c:v>0.1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777152"/>
        <c:axId val="73778688"/>
      </c:lineChart>
      <c:catAx>
        <c:axId val="73777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3778688"/>
        <c:crosses val="autoZero"/>
        <c:auto val="1"/>
        <c:lblAlgn val="ctr"/>
        <c:lblOffset val="100"/>
        <c:noMultiLvlLbl val="0"/>
      </c:catAx>
      <c:valAx>
        <c:axId val="73778688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73777152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mn-M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mn-M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76B18-9EAA-4C04-BE03-2546BE597755}" type="datetimeFigureOut">
              <a:rPr lang="mn-MN" smtClean="0"/>
              <a:pPr/>
              <a:t>15.05.03</a:t>
            </a:fld>
            <a:endParaRPr lang="mn-M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n-M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C35CF-C9D1-4D7A-93E7-3778B60E6567}" type="slidenum">
              <a:rPr lang="mn-MN" smtClean="0"/>
              <a:pPr/>
              <a:t>‹#›</a:t>
            </a:fld>
            <a:endParaRPr lang="mn-M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n-M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n-M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76B18-9EAA-4C04-BE03-2546BE597755}" type="datetimeFigureOut">
              <a:rPr lang="mn-MN" smtClean="0"/>
              <a:pPr/>
              <a:t>15.05.03</a:t>
            </a:fld>
            <a:endParaRPr lang="mn-M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n-M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C35CF-C9D1-4D7A-93E7-3778B60E6567}" type="slidenum">
              <a:rPr lang="mn-MN" smtClean="0"/>
              <a:pPr/>
              <a:t>‹#›</a:t>
            </a:fld>
            <a:endParaRPr lang="mn-M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mn-M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76B18-9EAA-4C04-BE03-2546BE597755}" type="datetimeFigureOut">
              <a:rPr lang="mn-MN" smtClean="0"/>
              <a:pPr/>
              <a:t>15.05.03</a:t>
            </a:fld>
            <a:endParaRPr lang="mn-M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n-M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C35CF-C9D1-4D7A-93E7-3778B60E6567}" type="slidenum">
              <a:rPr lang="mn-MN" smtClean="0"/>
              <a:pPr/>
              <a:t>‹#›</a:t>
            </a:fld>
            <a:endParaRPr lang="mn-M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n-M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n-M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n-M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76B18-9EAA-4C04-BE03-2546BE597755}" type="datetimeFigureOut">
              <a:rPr lang="mn-MN" smtClean="0"/>
              <a:pPr/>
              <a:t>15.05.03</a:t>
            </a:fld>
            <a:endParaRPr lang="mn-M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n-M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C35CF-C9D1-4D7A-93E7-3778B60E6567}" type="slidenum">
              <a:rPr lang="mn-MN" smtClean="0"/>
              <a:pPr/>
              <a:t>‹#›</a:t>
            </a:fld>
            <a:endParaRPr lang="mn-M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mn-M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n-M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n-M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76B18-9EAA-4C04-BE03-2546BE597755}" type="datetimeFigureOut">
              <a:rPr lang="mn-MN" smtClean="0"/>
              <a:pPr/>
              <a:t>15.05.03</a:t>
            </a:fld>
            <a:endParaRPr lang="mn-M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n-M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C35CF-C9D1-4D7A-93E7-3778B60E6567}" type="slidenum">
              <a:rPr lang="mn-MN" smtClean="0"/>
              <a:pPr/>
              <a:t>‹#›</a:t>
            </a:fld>
            <a:endParaRPr lang="mn-M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n-M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76B18-9EAA-4C04-BE03-2546BE597755}" type="datetimeFigureOut">
              <a:rPr lang="mn-MN" smtClean="0"/>
              <a:pPr/>
              <a:t>15.05.03</a:t>
            </a:fld>
            <a:endParaRPr lang="mn-M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n-M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C35CF-C9D1-4D7A-93E7-3778B60E6567}" type="slidenum">
              <a:rPr lang="mn-MN" smtClean="0"/>
              <a:pPr/>
              <a:t>‹#›</a:t>
            </a:fld>
            <a:endParaRPr lang="mn-M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76B18-9EAA-4C04-BE03-2546BE597755}" type="datetimeFigureOut">
              <a:rPr lang="mn-MN" smtClean="0"/>
              <a:pPr/>
              <a:t>15.05.03</a:t>
            </a:fld>
            <a:endParaRPr lang="mn-M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n-M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C35CF-C9D1-4D7A-93E7-3778B60E6567}" type="slidenum">
              <a:rPr lang="mn-MN" smtClean="0"/>
              <a:pPr/>
              <a:t>‹#›</a:t>
            </a:fld>
            <a:endParaRPr lang="mn-M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mn-M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n-M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76B18-9EAA-4C04-BE03-2546BE597755}" type="datetimeFigureOut">
              <a:rPr lang="mn-MN" smtClean="0"/>
              <a:pPr/>
              <a:t>15.05.03</a:t>
            </a:fld>
            <a:endParaRPr lang="mn-M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n-M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C35CF-C9D1-4D7A-93E7-3778B60E6567}" type="slidenum">
              <a:rPr lang="mn-MN" smtClean="0"/>
              <a:pPr/>
              <a:t>‹#›</a:t>
            </a:fld>
            <a:endParaRPr lang="mn-M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mn-M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mn-M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76B18-9EAA-4C04-BE03-2546BE597755}" type="datetimeFigureOut">
              <a:rPr lang="mn-MN" smtClean="0"/>
              <a:pPr/>
              <a:t>15.05.03</a:t>
            </a:fld>
            <a:endParaRPr lang="mn-M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n-M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C35CF-C9D1-4D7A-93E7-3778B60E6567}" type="slidenum">
              <a:rPr lang="mn-MN" smtClean="0"/>
              <a:pPr/>
              <a:t>‹#›</a:t>
            </a:fld>
            <a:endParaRPr lang="mn-M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n-M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n-M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76B18-9EAA-4C04-BE03-2546BE597755}" type="datetimeFigureOut">
              <a:rPr lang="mn-MN" smtClean="0"/>
              <a:pPr/>
              <a:t>15.05.03</a:t>
            </a:fld>
            <a:endParaRPr lang="mn-M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n-M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C35CF-C9D1-4D7A-93E7-3778B60E6567}" type="slidenum">
              <a:rPr lang="mn-MN" smtClean="0"/>
              <a:pPr/>
              <a:t>‹#›</a:t>
            </a:fld>
            <a:endParaRPr lang="mn-M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mn-M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n-M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76B18-9EAA-4C04-BE03-2546BE597755}" type="datetimeFigureOut">
              <a:rPr lang="mn-MN" smtClean="0"/>
              <a:pPr/>
              <a:t>15.05.03</a:t>
            </a:fld>
            <a:endParaRPr lang="mn-M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n-M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C35CF-C9D1-4D7A-93E7-3778B60E6567}" type="slidenum">
              <a:rPr lang="mn-MN" smtClean="0"/>
              <a:pPr/>
              <a:t>‹#›</a:t>
            </a:fld>
            <a:endParaRPr lang="mn-M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mn-M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n-M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76B18-9EAA-4C04-BE03-2546BE597755}" type="datetimeFigureOut">
              <a:rPr lang="mn-MN" smtClean="0"/>
              <a:pPr/>
              <a:t>15.05.03</a:t>
            </a:fld>
            <a:endParaRPr lang="mn-M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mn-M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C35CF-C9D1-4D7A-93E7-3778B60E6567}" type="slidenum">
              <a:rPr lang="mn-MN" smtClean="0"/>
              <a:pPr/>
              <a:t>‹#›</a:t>
            </a:fld>
            <a:endParaRPr lang="mn-M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n-M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mn-MN" dirty="0" smtClean="0"/>
              <a:t>Мөнгөн хөрөнгийн төлөвлөлт</a:t>
            </a:r>
            <a:endParaRPr lang="mn-M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mn-MN" dirty="0" smtClean="0"/>
              <a:t> </a:t>
            </a:r>
          </a:p>
          <a:p>
            <a:endParaRPr lang="mn-M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/>
              <a:t>А</a:t>
            </a:r>
            <a:r>
              <a:rPr lang="mn-MN" dirty="0" smtClean="0"/>
              <a:t>гуулга</a:t>
            </a:r>
            <a:endParaRPr lang="mn-M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mn-MN" dirty="0" smtClean="0"/>
              <a:t>Мөнгөн хөрөнгийн төлөвлөлт гэж юу вэ</a:t>
            </a:r>
          </a:p>
          <a:p>
            <a:r>
              <a:rPr lang="en-US" dirty="0" err="1"/>
              <a:t>Мөнгөн</a:t>
            </a:r>
            <a:r>
              <a:rPr lang="en-US" dirty="0"/>
              <a:t> </a:t>
            </a:r>
            <a:r>
              <a:rPr lang="en-US" dirty="0" err="1"/>
              <a:t>хөрөнгө</a:t>
            </a:r>
            <a:r>
              <a:rPr lang="en-US" dirty="0"/>
              <a:t> </a:t>
            </a:r>
            <a:r>
              <a:rPr lang="en-US" dirty="0" err="1"/>
              <a:t>хэлбэрээр</a:t>
            </a:r>
            <a:r>
              <a:rPr lang="en-US" dirty="0"/>
              <a:t> </a:t>
            </a:r>
            <a:r>
              <a:rPr lang="en-US" dirty="0" err="1"/>
              <a:t>хөрөнгөө</a:t>
            </a:r>
            <a:r>
              <a:rPr lang="en-US" dirty="0"/>
              <a:t> </a:t>
            </a:r>
            <a:r>
              <a:rPr lang="en-US" dirty="0" err="1"/>
              <a:t>байршуулах</a:t>
            </a:r>
            <a:r>
              <a:rPr lang="en-US" dirty="0"/>
              <a:t> </a:t>
            </a:r>
            <a:r>
              <a:rPr lang="en-US" dirty="0" err="1" smtClean="0"/>
              <a:t>шалтгаа</a:t>
            </a:r>
            <a:r>
              <a:rPr lang="mn-MN" dirty="0" smtClean="0"/>
              <a:t>н</a:t>
            </a:r>
          </a:p>
          <a:p>
            <a:r>
              <a:rPr lang="en-US" dirty="0" err="1"/>
              <a:t>Мөнгөн</a:t>
            </a:r>
            <a:r>
              <a:rPr lang="en-US" dirty="0"/>
              <a:t> </a:t>
            </a:r>
            <a:r>
              <a:rPr lang="en-US" dirty="0" err="1"/>
              <a:t>хөрөнгийн</a:t>
            </a:r>
            <a:r>
              <a:rPr lang="en-US" dirty="0"/>
              <a:t> </a:t>
            </a:r>
            <a:r>
              <a:rPr lang="en-US" dirty="0" err="1"/>
              <a:t>удирдлага</a:t>
            </a:r>
            <a:r>
              <a:rPr lang="en-US" dirty="0"/>
              <a:t> </a:t>
            </a:r>
            <a:r>
              <a:rPr lang="en-US" dirty="0" err="1"/>
              <a:t>хэвийн</a:t>
            </a:r>
            <a:r>
              <a:rPr lang="en-US" dirty="0"/>
              <a:t> </a:t>
            </a:r>
            <a:r>
              <a:rPr lang="en-US" dirty="0" err="1"/>
              <a:t>бус</a:t>
            </a:r>
            <a:r>
              <a:rPr lang="en-US" dirty="0"/>
              <a:t> </a:t>
            </a:r>
            <a:r>
              <a:rPr lang="en-US" dirty="0" err="1"/>
              <a:t>байх</a:t>
            </a:r>
            <a:r>
              <a:rPr lang="en-US" dirty="0"/>
              <a:t> </a:t>
            </a:r>
            <a:r>
              <a:rPr lang="en-US" dirty="0" err="1" smtClean="0"/>
              <a:t>нь</a:t>
            </a:r>
            <a:endParaRPr lang="mn-MN" dirty="0" smtClean="0"/>
          </a:p>
          <a:p>
            <a:r>
              <a:rPr lang="en-US" dirty="0" err="1"/>
              <a:t>Мөнгөн</a:t>
            </a:r>
            <a:r>
              <a:rPr lang="en-US" dirty="0"/>
              <a:t> </a:t>
            </a:r>
            <a:r>
              <a:rPr lang="en-US" dirty="0" err="1"/>
              <a:t>хөрөнгийн</a:t>
            </a:r>
            <a:r>
              <a:rPr lang="en-US" dirty="0"/>
              <a:t> </a:t>
            </a:r>
            <a:r>
              <a:rPr lang="en-US" dirty="0" err="1"/>
              <a:t>үр</a:t>
            </a:r>
            <a:r>
              <a:rPr lang="en-US" dirty="0"/>
              <a:t> </a:t>
            </a:r>
            <a:r>
              <a:rPr lang="en-US" dirty="0" err="1"/>
              <a:t>ашигтай</a:t>
            </a:r>
            <a:r>
              <a:rPr lang="en-US" dirty="0"/>
              <a:t> </a:t>
            </a:r>
            <a:r>
              <a:rPr lang="en-US" dirty="0" err="1"/>
              <a:t>удирдлага</a:t>
            </a:r>
            <a:r>
              <a:rPr lang="en-US" dirty="0"/>
              <a:t> </a:t>
            </a:r>
            <a:r>
              <a:rPr lang="en-US" dirty="0" err="1"/>
              <a:t>яагаад</a:t>
            </a:r>
            <a:r>
              <a:rPr lang="en-US" dirty="0"/>
              <a:t> </a:t>
            </a:r>
            <a:r>
              <a:rPr lang="en-US" dirty="0" err="1"/>
              <a:t>чухал</a:t>
            </a:r>
            <a:r>
              <a:rPr lang="en-US" dirty="0"/>
              <a:t> </a:t>
            </a:r>
            <a:r>
              <a:rPr lang="en-US" dirty="0" err="1"/>
              <a:t>вэ</a:t>
            </a:r>
            <a:r>
              <a:rPr lang="en-US" dirty="0"/>
              <a:t> ? </a:t>
            </a:r>
            <a:endParaRPr lang="mn-MN" dirty="0"/>
          </a:p>
          <a:p>
            <a:r>
              <a:rPr lang="en-US" dirty="0" err="1"/>
              <a:t>Мөнгөн</a:t>
            </a:r>
            <a:r>
              <a:rPr lang="en-US" dirty="0"/>
              <a:t> </a:t>
            </a:r>
            <a:r>
              <a:rPr lang="en-US" dirty="0" err="1"/>
              <a:t>хөрөнгийн</a:t>
            </a:r>
            <a:r>
              <a:rPr lang="en-US" dirty="0"/>
              <a:t> </a:t>
            </a:r>
            <a:r>
              <a:rPr lang="en-US" dirty="0" err="1"/>
              <a:t>нөөцийн</a:t>
            </a:r>
            <a:r>
              <a:rPr lang="en-US" dirty="0"/>
              <a:t> </a:t>
            </a:r>
            <a:r>
              <a:rPr lang="en-US" dirty="0" err="1"/>
              <a:t>удирдлага</a:t>
            </a:r>
            <a:r>
              <a:rPr lang="en-US" dirty="0"/>
              <a:t> </a:t>
            </a:r>
            <a:endParaRPr lang="mn-MN" dirty="0"/>
          </a:p>
          <a:p>
            <a:pPr>
              <a:buNone/>
            </a:pPr>
            <a:r>
              <a:rPr lang="mn-MN" dirty="0"/>
              <a:t> </a:t>
            </a:r>
            <a:r>
              <a:rPr lang="mn-MN" dirty="0" smtClean="0"/>
              <a:t>         -</a:t>
            </a:r>
            <a:r>
              <a:rPr lang="en-US" dirty="0"/>
              <a:t> </a:t>
            </a:r>
            <a:r>
              <a:rPr lang="en-US" dirty="0" err="1"/>
              <a:t>Баумолын</a:t>
            </a:r>
            <a:r>
              <a:rPr lang="en-US" dirty="0"/>
              <a:t> </a:t>
            </a:r>
            <a:r>
              <a:rPr lang="en-US" dirty="0" err="1"/>
              <a:t>загвар</a:t>
            </a:r>
            <a:r>
              <a:rPr lang="en-US" dirty="0"/>
              <a:t> </a:t>
            </a:r>
            <a:endParaRPr lang="mn-MN" dirty="0" smtClean="0"/>
          </a:p>
          <a:p>
            <a:pPr>
              <a:buNone/>
            </a:pPr>
            <a:r>
              <a:rPr lang="mn-MN" dirty="0"/>
              <a:t> </a:t>
            </a:r>
            <a:r>
              <a:rPr lang="mn-MN" dirty="0" smtClean="0"/>
              <a:t>         -</a:t>
            </a:r>
            <a:r>
              <a:rPr lang="en-US" dirty="0"/>
              <a:t> </a:t>
            </a:r>
            <a:r>
              <a:rPr lang="en-US" dirty="0" err="1"/>
              <a:t>Миллер-Оррийн</a:t>
            </a:r>
            <a:r>
              <a:rPr lang="en-US" dirty="0"/>
              <a:t> </a:t>
            </a:r>
            <a:r>
              <a:rPr lang="en-US" dirty="0" err="1"/>
              <a:t>загвар</a:t>
            </a:r>
            <a:r>
              <a:rPr lang="en-US" dirty="0"/>
              <a:t> </a:t>
            </a:r>
            <a:endParaRPr lang="mn-MN" dirty="0" smtClean="0"/>
          </a:p>
          <a:p>
            <a:r>
              <a:rPr lang="mn-MN" dirty="0" smtClean="0"/>
              <a:t>Судалгаа </a:t>
            </a:r>
            <a:endParaRPr lang="mn-MN" dirty="0"/>
          </a:p>
          <a:p>
            <a:endParaRPr lang="mn-M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n-MN" dirty="0" smtClean="0"/>
              <a:t>Мөнгөн хөрөнгийн төлөвлөлт гэж юу вэ</a:t>
            </a:r>
            <a:br>
              <a:rPr lang="mn-MN" dirty="0" smtClean="0"/>
            </a:br>
            <a:endParaRPr lang="mn-M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n-MN" dirty="0" smtClean="0"/>
              <a:t>Богино хугацааны мөнгөний хэрэгцээг тодорхойлох зорилгоор мөнгөн хөрөнгийг төлөвлөнө. </a:t>
            </a:r>
            <a:endParaRPr lang="mn-M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Мөнгөн</a:t>
            </a:r>
            <a:r>
              <a:rPr lang="en-US" dirty="0" smtClean="0"/>
              <a:t> </a:t>
            </a:r>
            <a:r>
              <a:rPr lang="en-US" dirty="0" err="1" smtClean="0"/>
              <a:t>хөрөнгө</a:t>
            </a:r>
            <a:r>
              <a:rPr lang="en-US" dirty="0" smtClean="0"/>
              <a:t> </a:t>
            </a:r>
            <a:r>
              <a:rPr lang="en-US" dirty="0" err="1" smtClean="0"/>
              <a:t>хэлбэрээр</a:t>
            </a:r>
            <a:r>
              <a:rPr lang="en-US" dirty="0" smtClean="0"/>
              <a:t> </a:t>
            </a:r>
            <a:r>
              <a:rPr lang="en-US" dirty="0" err="1" smtClean="0"/>
              <a:t>хөрөнгөө</a:t>
            </a:r>
            <a:r>
              <a:rPr lang="en-US" dirty="0" smtClean="0"/>
              <a:t> </a:t>
            </a:r>
            <a:r>
              <a:rPr lang="en-US" dirty="0" err="1" smtClean="0"/>
              <a:t>байршуулах</a:t>
            </a:r>
            <a:r>
              <a:rPr lang="en-US" dirty="0" smtClean="0"/>
              <a:t> </a:t>
            </a:r>
            <a:r>
              <a:rPr lang="en-US" dirty="0" err="1" smtClean="0"/>
              <a:t>шалтгаа</a:t>
            </a:r>
            <a:r>
              <a:rPr lang="mn-MN" dirty="0" smtClean="0"/>
              <a:t>н</a:t>
            </a:r>
            <a:br>
              <a:rPr lang="mn-MN" dirty="0" smtClean="0"/>
            </a:br>
            <a:endParaRPr lang="mn-M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n-MN" dirty="0" err="1" smtClean="0"/>
              <a:t>Ө</a:t>
            </a:r>
            <a:r>
              <a:rPr lang="en-US" dirty="0" err="1" smtClean="0"/>
              <a:t>дөр</a:t>
            </a:r>
            <a:r>
              <a:rPr lang="en-US" dirty="0" smtClean="0"/>
              <a:t> </a:t>
            </a:r>
            <a:r>
              <a:rPr lang="en-US" dirty="0" err="1"/>
              <a:t>тутмын</a:t>
            </a:r>
            <a:r>
              <a:rPr lang="en-US" dirty="0"/>
              <a:t> </a:t>
            </a:r>
            <a:r>
              <a:rPr lang="en-US" dirty="0" err="1"/>
              <a:t>ажил</a:t>
            </a:r>
            <a:r>
              <a:rPr lang="en-US" dirty="0"/>
              <a:t> </a:t>
            </a:r>
            <a:r>
              <a:rPr lang="en-US" dirty="0" err="1"/>
              <a:t>гүйлгээнд</a:t>
            </a:r>
            <a:r>
              <a:rPr lang="en-US" dirty="0"/>
              <a:t> </a:t>
            </a:r>
            <a:r>
              <a:rPr lang="en-US" dirty="0" err="1"/>
              <a:t>хэрэглэхийн</a:t>
            </a:r>
            <a:r>
              <a:rPr lang="en-US" dirty="0"/>
              <a:t> </a:t>
            </a:r>
            <a:r>
              <a:rPr lang="en-US" dirty="0" err="1"/>
              <a:t>тулд</a:t>
            </a:r>
            <a:r>
              <a:rPr lang="en-US" dirty="0"/>
              <a:t> </a:t>
            </a:r>
            <a:r>
              <a:rPr lang="en-US" dirty="0" err="1"/>
              <a:t>аюулгүй</a:t>
            </a:r>
            <a:r>
              <a:rPr lang="en-US" dirty="0"/>
              <a:t> </a:t>
            </a:r>
            <a:r>
              <a:rPr lang="en-US" dirty="0" err="1"/>
              <a:t>байдлаа</a:t>
            </a:r>
            <a:r>
              <a:rPr lang="en-US" dirty="0"/>
              <a:t> </a:t>
            </a:r>
            <a:r>
              <a:rPr lang="en-US" dirty="0" err="1"/>
              <a:t>хангах</a:t>
            </a:r>
            <a:r>
              <a:rPr lang="en-US" dirty="0"/>
              <a:t>, </a:t>
            </a:r>
            <a:r>
              <a:rPr lang="en-US" dirty="0" err="1"/>
              <a:t>төлбөрийн</a:t>
            </a:r>
            <a:r>
              <a:rPr lang="en-US" dirty="0"/>
              <a:t> </a:t>
            </a:r>
            <a:r>
              <a:rPr lang="en-US" dirty="0" err="1"/>
              <a:t>чадвараа</a:t>
            </a:r>
            <a:r>
              <a:rPr lang="en-US" dirty="0"/>
              <a:t> </a:t>
            </a:r>
            <a:r>
              <a:rPr lang="en-US" dirty="0" err="1"/>
              <a:t>өндөр</a:t>
            </a:r>
            <a:r>
              <a:rPr lang="en-US" dirty="0"/>
              <a:t> </a:t>
            </a:r>
            <a:r>
              <a:rPr lang="en-US" dirty="0" err="1"/>
              <a:t>байлгахын</a:t>
            </a:r>
            <a:r>
              <a:rPr lang="en-US" dirty="0"/>
              <a:t> </a:t>
            </a:r>
            <a:r>
              <a:rPr lang="en-US" dirty="0" err="1"/>
              <a:t>тулд</a:t>
            </a:r>
            <a:r>
              <a:rPr lang="en-US" dirty="0"/>
              <a:t>, </a:t>
            </a:r>
            <a:r>
              <a:rPr lang="en-US" dirty="0" err="1"/>
              <a:t>төлөвлөөгүй</a:t>
            </a:r>
            <a:r>
              <a:rPr lang="en-US" dirty="0"/>
              <a:t> </a:t>
            </a:r>
            <a:r>
              <a:rPr lang="en-US" dirty="0" err="1"/>
              <a:t>гэнэтийн</a:t>
            </a:r>
            <a:r>
              <a:rPr lang="en-US" dirty="0"/>
              <a:t> </a:t>
            </a:r>
            <a:r>
              <a:rPr lang="en-US" dirty="0" err="1"/>
              <a:t>төлбөрийг</a:t>
            </a:r>
            <a:r>
              <a:rPr lang="en-US" dirty="0"/>
              <a:t> </a:t>
            </a:r>
            <a:r>
              <a:rPr lang="en-US" dirty="0" err="1"/>
              <a:t>төлөх</a:t>
            </a:r>
            <a:r>
              <a:rPr lang="en-US" dirty="0"/>
              <a:t> </a:t>
            </a:r>
            <a:r>
              <a:rPr lang="en-US" dirty="0" err="1"/>
              <a:t>чадвартай</a:t>
            </a:r>
            <a:r>
              <a:rPr lang="en-US" dirty="0"/>
              <a:t> </a:t>
            </a:r>
            <a:r>
              <a:rPr lang="en-US" dirty="0" err="1"/>
              <a:t>байхын</a:t>
            </a:r>
            <a:r>
              <a:rPr lang="en-US" dirty="0"/>
              <a:t> </a:t>
            </a:r>
            <a:r>
              <a:rPr lang="en-US" dirty="0" err="1"/>
              <a:t>тулд</a:t>
            </a:r>
            <a:r>
              <a:rPr lang="en-US" dirty="0"/>
              <a:t> </a:t>
            </a:r>
            <a:r>
              <a:rPr lang="en-US" dirty="0" err="1"/>
              <a:t>ашиг</a:t>
            </a:r>
            <a:r>
              <a:rPr lang="en-US" dirty="0"/>
              <a:t> </a:t>
            </a:r>
            <a:r>
              <a:rPr lang="en-US" dirty="0" err="1"/>
              <a:t>олох</a:t>
            </a:r>
            <a:r>
              <a:rPr lang="en-US" dirty="0"/>
              <a:t> </a:t>
            </a:r>
            <a:r>
              <a:rPr lang="en-US" dirty="0" err="1"/>
              <a:t>зорилгоор</a:t>
            </a:r>
            <a:r>
              <a:rPr lang="en-US" dirty="0"/>
              <a:t>, ТБҮЦ-</a:t>
            </a:r>
            <a:r>
              <a:rPr lang="en-US" dirty="0" err="1"/>
              <a:t>ны</a:t>
            </a:r>
            <a:r>
              <a:rPr lang="en-US" dirty="0"/>
              <a:t> </a:t>
            </a:r>
            <a:r>
              <a:rPr lang="en-US" dirty="0" err="1"/>
              <a:t>хүүгийн</a:t>
            </a:r>
            <a:r>
              <a:rPr lang="en-US" dirty="0"/>
              <a:t> </a:t>
            </a:r>
            <a:r>
              <a:rPr lang="en-US" dirty="0" err="1"/>
              <a:t>ашиг</a:t>
            </a:r>
            <a:r>
              <a:rPr lang="en-US" dirty="0"/>
              <a:t> </a:t>
            </a:r>
            <a:r>
              <a:rPr lang="en-US" dirty="0" err="1"/>
              <a:t>олохын</a:t>
            </a:r>
            <a:r>
              <a:rPr lang="en-US" dirty="0"/>
              <a:t> </a:t>
            </a:r>
            <a:r>
              <a:rPr lang="en-US" dirty="0" err="1"/>
              <a:t>тулд</a:t>
            </a:r>
            <a:r>
              <a:rPr lang="en-US" dirty="0"/>
              <a:t> </a:t>
            </a:r>
            <a:r>
              <a:rPr lang="en-US" dirty="0" err="1"/>
              <a:t>байдаг</a:t>
            </a:r>
            <a:r>
              <a:rPr lang="en-US" dirty="0"/>
              <a:t> </a:t>
            </a:r>
            <a:r>
              <a:rPr lang="en-US" dirty="0" err="1"/>
              <a:t>гэж</a:t>
            </a:r>
            <a:r>
              <a:rPr lang="en-US" dirty="0"/>
              <a:t> </a:t>
            </a:r>
            <a:r>
              <a:rPr lang="en-US" dirty="0" err="1"/>
              <a:t>үздэг</a:t>
            </a:r>
            <a:endParaRPr lang="mn-M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Мөнгөн</a:t>
            </a:r>
            <a:r>
              <a:rPr lang="en-US" dirty="0" smtClean="0"/>
              <a:t> </a:t>
            </a:r>
            <a:r>
              <a:rPr lang="en-US" dirty="0" err="1" smtClean="0"/>
              <a:t>хөрөнгийн</a:t>
            </a:r>
            <a:r>
              <a:rPr lang="en-US" dirty="0" smtClean="0"/>
              <a:t> </a:t>
            </a:r>
            <a:r>
              <a:rPr lang="en-US" dirty="0" err="1" smtClean="0"/>
              <a:t>удирдлага</a:t>
            </a:r>
            <a:r>
              <a:rPr lang="en-US" dirty="0" smtClean="0"/>
              <a:t> </a:t>
            </a:r>
            <a:r>
              <a:rPr lang="en-US" dirty="0" err="1" smtClean="0"/>
              <a:t>хэвийн</a:t>
            </a:r>
            <a:r>
              <a:rPr lang="en-US" dirty="0" smtClean="0"/>
              <a:t> </a:t>
            </a:r>
            <a:r>
              <a:rPr lang="en-US" dirty="0" err="1" smtClean="0"/>
              <a:t>бус</a:t>
            </a:r>
            <a:r>
              <a:rPr lang="en-US" dirty="0" smtClean="0"/>
              <a:t> </a:t>
            </a:r>
            <a:r>
              <a:rPr lang="en-US" dirty="0" err="1" smtClean="0"/>
              <a:t>байх</a:t>
            </a:r>
            <a:r>
              <a:rPr lang="en-US" dirty="0" smtClean="0"/>
              <a:t> </a:t>
            </a:r>
            <a:r>
              <a:rPr lang="en-US" dirty="0" err="1" smtClean="0"/>
              <a:t>нь</a:t>
            </a:r>
            <a:r>
              <a:rPr lang="mn-MN" dirty="0" smtClean="0"/>
              <a:t/>
            </a:r>
            <a:br>
              <a:rPr lang="mn-MN" dirty="0" smtClean="0"/>
            </a:br>
            <a:endParaRPr lang="mn-M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Байнгын</a:t>
            </a:r>
            <a:r>
              <a:rPr lang="en-US" dirty="0"/>
              <a:t> </a:t>
            </a:r>
            <a:r>
              <a:rPr lang="en-US" dirty="0" err="1"/>
              <a:t>бэлэн</a:t>
            </a:r>
            <a:r>
              <a:rPr lang="en-US" dirty="0"/>
              <a:t> </a:t>
            </a:r>
            <a:r>
              <a:rPr lang="en-US" dirty="0" err="1"/>
              <a:t>мөнгөний</a:t>
            </a:r>
            <a:r>
              <a:rPr lang="en-US" dirty="0"/>
              <a:t> </a:t>
            </a:r>
            <a:r>
              <a:rPr lang="en-US" dirty="0" err="1"/>
              <a:t>дутагдал</a:t>
            </a:r>
            <a:r>
              <a:rPr lang="en-US" dirty="0"/>
              <a:t>, </a:t>
            </a:r>
            <a:r>
              <a:rPr lang="en-US" dirty="0" err="1"/>
              <a:t>хомсдол</a:t>
            </a:r>
            <a:r>
              <a:rPr lang="en-US" dirty="0"/>
              <a:t> </a:t>
            </a:r>
            <a:endParaRPr lang="mn-MN" dirty="0"/>
          </a:p>
          <a:p>
            <a:r>
              <a:rPr lang="en-US" dirty="0" smtClean="0"/>
              <a:t> </a:t>
            </a:r>
            <a:r>
              <a:rPr lang="en-US" dirty="0" err="1"/>
              <a:t>Худалдан</a:t>
            </a:r>
            <a:r>
              <a:rPr lang="en-US" dirty="0"/>
              <a:t> </a:t>
            </a:r>
            <a:r>
              <a:rPr lang="en-US" dirty="0" err="1"/>
              <a:t>авагчийн</a:t>
            </a:r>
            <a:r>
              <a:rPr lang="en-US" dirty="0"/>
              <a:t> </a:t>
            </a:r>
            <a:r>
              <a:rPr lang="en-US" dirty="0" err="1"/>
              <a:t>төлбөрийн</a:t>
            </a:r>
            <a:r>
              <a:rPr lang="en-US" dirty="0"/>
              <a:t> </a:t>
            </a:r>
            <a:r>
              <a:rPr lang="en-US" dirty="0" err="1"/>
              <a:t>удаашрал</a:t>
            </a:r>
            <a:r>
              <a:rPr lang="en-US" dirty="0"/>
              <a:t> </a:t>
            </a:r>
            <a:endParaRPr lang="mn-MN" dirty="0"/>
          </a:p>
          <a:p>
            <a:r>
              <a:rPr lang="en-US" dirty="0" smtClean="0"/>
              <a:t> </a:t>
            </a:r>
            <a:r>
              <a:rPr lang="en-US" dirty="0" err="1"/>
              <a:t>Ашигтай</a:t>
            </a:r>
            <a:r>
              <a:rPr lang="en-US" dirty="0"/>
              <a:t> </a:t>
            </a:r>
            <a:r>
              <a:rPr lang="en-US" dirty="0" err="1"/>
              <a:t>ажиллавч</a:t>
            </a:r>
            <a:r>
              <a:rPr lang="en-US" dirty="0"/>
              <a:t> </a:t>
            </a:r>
            <a:r>
              <a:rPr lang="en-US" dirty="0" err="1"/>
              <a:t>үйл</a:t>
            </a:r>
            <a:r>
              <a:rPr lang="en-US" dirty="0"/>
              <a:t> </a:t>
            </a:r>
            <a:r>
              <a:rPr lang="en-US" dirty="0" err="1"/>
              <a:t>ажиллагаагаа</a:t>
            </a:r>
            <a:r>
              <a:rPr lang="en-US" dirty="0"/>
              <a:t> </a:t>
            </a:r>
            <a:r>
              <a:rPr lang="en-US" dirty="0" err="1"/>
              <a:t>хэвийн</a:t>
            </a:r>
            <a:r>
              <a:rPr lang="en-US" dirty="0"/>
              <a:t> </a:t>
            </a:r>
            <a:r>
              <a:rPr lang="en-US" dirty="0" err="1"/>
              <a:t>бус</a:t>
            </a:r>
            <a:r>
              <a:rPr lang="en-US" dirty="0"/>
              <a:t> </a:t>
            </a:r>
            <a:r>
              <a:rPr lang="en-US" dirty="0" err="1"/>
              <a:t>байх</a:t>
            </a:r>
            <a:r>
              <a:rPr lang="en-US" dirty="0"/>
              <a:t> </a:t>
            </a:r>
            <a:endParaRPr lang="mn-MN" dirty="0"/>
          </a:p>
          <a:p>
            <a:r>
              <a:rPr lang="en-US" dirty="0" smtClean="0"/>
              <a:t> </a:t>
            </a:r>
            <a:r>
              <a:rPr lang="en-US" dirty="0" err="1"/>
              <a:t>Үрэлгэн</a:t>
            </a:r>
            <a:r>
              <a:rPr lang="en-US" dirty="0"/>
              <a:t> </a:t>
            </a:r>
            <a:r>
              <a:rPr lang="en-US" dirty="0" err="1"/>
              <a:t>байдал</a:t>
            </a:r>
            <a:r>
              <a:rPr lang="en-US" dirty="0"/>
              <a:t>, </a:t>
            </a:r>
            <a:r>
              <a:rPr lang="en-US" dirty="0" err="1"/>
              <a:t>мөнгөний</a:t>
            </a:r>
            <a:r>
              <a:rPr lang="en-US" dirty="0"/>
              <a:t> </a:t>
            </a:r>
            <a:r>
              <a:rPr lang="en-US" dirty="0" err="1"/>
              <a:t>тооцоогүй</a:t>
            </a:r>
            <a:r>
              <a:rPr lang="en-US" dirty="0"/>
              <a:t>, </a:t>
            </a:r>
            <a:r>
              <a:rPr lang="en-US" dirty="0" err="1"/>
              <a:t>үр</a:t>
            </a:r>
            <a:r>
              <a:rPr lang="en-US" dirty="0"/>
              <a:t> </a:t>
            </a:r>
            <a:r>
              <a:rPr lang="en-US" dirty="0" err="1"/>
              <a:t>ашиггүй</a:t>
            </a:r>
            <a:r>
              <a:rPr lang="en-US" dirty="0"/>
              <a:t> </a:t>
            </a:r>
            <a:r>
              <a:rPr lang="en-US" dirty="0" err="1"/>
              <a:t>зарцуулалт</a:t>
            </a:r>
            <a:r>
              <a:rPr lang="en-US" dirty="0"/>
              <a:t> </a:t>
            </a:r>
            <a:endParaRPr lang="mn-MN" dirty="0"/>
          </a:p>
          <a:p>
            <a:r>
              <a:rPr lang="en-US" dirty="0" smtClean="0"/>
              <a:t> </a:t>
            </a:r>
            <a:r>
              <a:rPr lang="en-US" dirty="0" err="1"/>
              <a:t>Гарах</a:t>
            </a:r>
            <a:r>
              <a:rPr lang="en-US" dirty="0"/>
              <a:t> </a:t>
            </a:r>
            <a:r>
              <a:rPr lang="en-US" dirty="0" err="1"/>
              <a:t>урсгал</a:t>
            </a:r>
            <a:r>
              <a:rPr lang="en-US" dirty="0"/>
              <a:t> </a:t>
            </a:r>
            <a:r>
              <a:rPr lang="en-US" dirty="0" err="1"/>
              <a:t>орох</a:t>
            </a:r>
            <a:r>
              <a:rPr lang="en-US" dirty="0"/>
              <a:t> </a:t>
            </a:r>
            <a:r>
              <a:rPr lang="en-US" dirty="0" err="1"/>
              <a:t>урсгалаас</a:t>
            </a:r>
            <a:r>
              <a:rPr lang="en-US" dirty="0"/>
              <a:t> </a:t>
            </a:r>
            <a:r>
              <a:rPr lang="en-US" dirty="0" err="1"/>
              <a:t>их</a:t>
            </a:r>
            <a:r>
              <a:rPr lang="en-US" dirty="0"/>
              <a:t> </a:t>
            </a:r>
            <a:r>
              <a:rPr lang="en-US" dirty="0" err="1"/>
              <a:t>байх</a:t>
            </a:r>
            <a:r>
              <a:rPr lang="en-US" dirty="0"/>
              <a:t> </a:t>
            </a:r>
            <a:endParaRPr lang="mn-MN" dirty="0"/>
          </a:p>
          <a:p>
            <a:r>
              <a:rPr lang="en-US" dirty="0" smtClean="0"/>
              <a:t> </a:t>
            </a:r>
            <a:r>
              <a:rPr lang="en-US" dirty="0" err="1"/>
              <a:t>Илүүдэл</a:t>
            </a:r>
            <a:r>
              <a:rPr lang="en-US" dirty="0"/>
              <a:t> </a:t>
            </a:r>
            <a:r>
              <a:rPr lang="en-US" dirty="0" err="1"/>
              <a:t>нөөц</a:t>
            </a:r>
            <a:r>
              <a:rPr lang="en-US" dirty="0"/>
              <a:t> </a:t>
            </a:r>
            <a:endParaRPr lang="mn-MN" dirty="0"/>
          </a:p>
          <a:p>
            <a:r>
              <a:rPr lang="mn-MN" dirty="0"/>
              <a:t> </a:t>
            </a:r>
            <a:r>
              <a:rPr lang="en-US" dirty="0" err="1" smtClean="0"/>
              <a:t>Төлбөрөө</a:t>
            </a:r>
            <a:r>
              <a:rPr lang="en-US" dirty="0" smtClean="0"/>
              <a:t> </a:t>
            </a:r>
            <a:r>
              <a:rPr lang="en-US" dirty="0" err="1"/>
              <a:t>хэт</a:t>
            </a:r>
            <a:r>
              <a:rPr lang="en-US" dirty="0"/>
              <a:t> </a:t>
            </a:r>
            <a:r>
              <a:rPr lang="en-US" dirty="0" err="1"/>
              <a:t>хурдан</a:t>
            </a:r>
            <a:r>
              <a:rPr lang="en-US" dirty="0"/>
              <a:t> </a:t>
            </a:r>
            <a:r>
              <a:rPr lang="en-US" dirty="0" err="1"/>
              <a:t>гүйцэтгэх</a:t>
            </a:r>
            <a:r>
              <a:rPr lang="en-US" dirty="0"/>
              <a:t> </a:t>
            </a:r>
            <a:endParaRPr lang="mn-MN" dirty="0"/>
          </a:p>
          <a:p>
            <a:endParaRPr lang="mn-M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Мөнгөн</a:t>
            </a:r>
            <a:r>
              <a:rPr lang="en-US" dirty="0" smtClean="0"/>
              <a:t> </a:t>
            </a:r>
            <a:r>
              <a:rPr lang="en-US" dirty="0" err="1" smtClean="0"/>
              <a:t>хөрөнгийн</a:t>
            </a:r>
            <a:r>
              <a:rPr lang="en-US" dirty="0" smtClean="0"/>
              <a:t> </a:t>
            </a:r>
            <a:r>
              <a:rPr lang="en-US" dirty="0" err="1" smtClean="0"/>
              <a:t>үр</a:t>
            </a:r>
            <a:r>
              <a:rPr lang="en-US" dirty="0" smtClean="0"/>
              <a:t> </a:t>
            </a:r>
            <a:r>
              <a:rPr lang="en-US" dirty="0" err="1" smtClean="0"/>
              <a:t>ашигтай</a:t>
            </a:r>
            <a:r>
              <a:rPr lang="en-US" dirty="0" smtClean="0"/>
              <a:t> </a:t>
            </a:r>
            <a:r>
              <a:rPr lang="en-US" dirty="0" err="1" smtClean="0"/>
              <a:t>удирдлага</a:t>
            </a:r>
            <a:r>
              <a:rPr lang="en-US" dirty="0" smtClean="0"/>
              <a:t> </a:t>
            </a:r>
            <a:r>
              <a:rPr lang="en-US" dirty="0" err="1" smtClean="0"/>
              <a:t>яагаад</a:t>
            </a:r>
            <a:r>
              <a:rPr lang="en-US" dirty="0" smtClean="0"/>
              <a:t> </a:t>
            </a:r>
            <a:r>
              <a:rPr lang="en-US" dirty="0" err="1" smtClean="0"/>
              <a:t>чухал</a:t>
            </a:r>
            <a:r>
              <a:rPr lang="en-US" dirty="0" smtClean="0"/>
              <a:t> </a:t>
            </a:r>
            <a:r>
              <a:rPr lang="en-US" dirty="0" err="1" smtClean="0"/>
              <a:t>вэ</a:t>
            </a:r>
            <a:endParaRPr lang="mn-M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Хэрэгцээ</a:t>
            </a:r>
            <a:r>
              <a:rPr lang="en-US" dirty="0"/>
              <a:t> </a:t>
            </a:r>
            <a:r>
              <a:rPr lang="en-US" dirty="0" err="1"/>
              <a:t>хязгааргүй</a:t>
            </a:r>
            <a:r>
              <a:rPr lang="en-US" dirty="0"/>
              <a:t>, </a:t>
            </a:r>
            <a:r>
              <a:rPr lang="en-US" dirty="0" err="1"/>
              <a:t>нөөц</a:t>
            </a:r>
            <a:r>
              <a:rPr lang="en-US" dirty="0"/>
              <a:t> </a:t>
            </a:r>
            <a:r>
              <a:rPr lang="en-US" dirty="0" err="1"/>
              <a:t>баялаг</a:t>
            </a:r>
            <a:r>
              <a:rPr lang="en-US" dirty="0"/>
              <a:t> </a:t>
            </a:r>
            <a:r>
              <a:rPr lang="en-US" dirty="0" err="1"/>
              <a:t>хязгаарлагдмал</a:t>
            </a:r>
            <a:r>
              <a:rPr lang="en-US" dirty="0"/>
              <a:t> </a:t>
            </a:r>
            <a:r>
              <a:rPr lang="en-US" dirty="0" err="1"/>
              <a:t>байдаг</a:t>
            </a:r>
            <a:r>
              <a:rPr lang="en-US" dirty="0"/>
              <a:t>. </a:t>
            </a:r>
            <a:r>
              <a:rPr lang="en-US" dirty="0" err="1"/>
              <a:t>Хязгааргүй</a:t>
            </a:r>
            <a:r>
              <a:rPr lang="en-US" dirty="0"/>
              <a:t> </a:t>
            </a:r>
            <a:r>
              <a:rPr lang="en-US" dirty="0" err="1"/>
              <a:t>хэрэгцээгээ</a:t>
            </a:r>
            <a:r>
              <a:rPr lang="en-US" dirty="0"/>
              <a:t> </a:t>
            </a:r>
            <a:r>
              <a:rPr lang="en-US" dirty="0" err="1"/>
              <a:t>хангахын</a:t>
            </a:r>
            <a:r>
              <a:rPr lang="en-US" dirty="0"/>
              <a:t> </a:t>
            </a:r>
            <a:r>
              <a:rPr lang="en-US" dirty="0" err="1"/>
              <a:t>тулд</a:t>
            </a:r>
            <a:r>
              <a:rPr lang="en-US" dirty="0"/>
              <a:t> </a:t>
            </a:r>
            <a:r>
              <a:rPr lang="en-US" dirty="0" err="1"/>
              <a:t>хязгаарлагдмал</a:t>
            </a:r>
            <a:r>
              <a:rPr lang="en-US" dirty="0"/>
              <a:t> </a:t>
            </a:r>
            <a:r>
              <a:rPr lang="en-US" dirty="0" err="1"/>
              <a:t>нөөц</a:t>
            </a:r>
            <a:r>
              <a:rPr lang="en-US" dirty="0"/>
              <a:t> </a:t>
            </a:r>
            <a:r>
              <a:rPr lang="en-US" dirty="0" err="1"/>
              <a:t>баялагаа</a:t>
            </a:r>
            <a:r>
              <a:rPr lang="en-US" dirty="0"/>
              <a:t> </a:t>
            </a:r>
            <a:r>
              <a:rPr lang="en-US" dirty="0" err="1"/>
              <a:t>үр</a:t>
            </a:r>
            <a:r>
              <a:rPr lang="en-US" dirty="0"/>
              <a:t> </a:t>
            </a:r>
            <a:r>
              <a:rPr lang="en-US" dirty="0" err="1"/>
              <a:t>ашигтай</a:t>
            </a:r>
            <a:r>
              <a:rPr lang="en-US" dirty="0"/>
              <a:t> </a:t>
            </a:r>
            <a:r>
              <a:rPr lang="en-US" dirty="0" err="1"/>
              <a:t>удирдаж</a:t>
            </a:r>
            <a:r>
              <a:rPr lang="en-US" dirty="0"/>
              <a:t> </a:t>
            </a:r>
            <a:r>
              <a:rPr lang="en-US" dirty="0" err="1"/>
              <a:t>зохицуулах</a:t>
            </a:r>
            <a:r>
              <a:rPr lang="en-US" dirty="0"/>
              <a:t> </a:t>
            </a:r>
            <a:r>
              <a:rPr lang="en-US" dirty="0" err="1"/>
              <a:t>шаардлага</a:t>
            </a:r>
            <a:r>
              <a:rPr lang="en-US" dirty="0"/>
              <a:t> </a:t>
            </a:r>
            <a:r>
              <a:rPr lang="en-US" dirty="0" err="1"/>
              <a:t>зайлшгүй</a:t>
            </a:r>
            <a:endParaRPr lang="mn-M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 </a:t>
            </a:r>
            <a:r>
              <a:rPr lang="mn-MN" dirty="0"/>
              <a:t/>
            </a:r>
            <a:br>
              <a:rPr lang="mn-MN" dirty="0"/>
            </a:br>
            <a:r>
              <a:rPr lang="en-US" dirty="0" err="1"/>
              <a:t>Мөнгөн</a:t>
            </a:r>
            <a:r>
              <a:rPr lang="en-US" dirty="0"/>
              <a:t> </a:t>
            </a:r>
            <a:r>
              <a:rPr lang="en-US" dirty="0" err="1"/>
              <a:t>хөрөнгийн</a:t>
            </a:r>
            <a:r>
              <a:rPr lang="en-US" dirty="0"/>
              <a:t> </a:t>
            </a:r>
            <a:r>
              <a:rPr lang="en-US" dirty="0" err="1"/>
              <a:t>үр</a:t>
            </a:r>
            <a:r>
              <a:rPr lang="en-US" dirty="0"/>
              <a:t> </a:t>
            </a:r>
            <a:r>
              <a:rPr lang="en-US" dirty="0" err="1"/>
              <a:t>ашигтай</a:t>
            </a:r>
            <a:r>
              <a:rPr lang="en-US" dirty="0"/>
              <a:t> </a:t>
            </a:r>
            <a:r>
              <a:rPr lang="en-US" dirty="0" err="1"/>
              <a:t>удирдлага</a:t>
            </a:r>
            <a:r>
              <a:rPr lang="en-US" dirty="0"/>
              <a:t> </a:t>
            </a:r>
            <a:r>
              <a:rPr lang="en-US" dirty="0" err="1"/>
              <a:t>нь</a:t>
            </a:r>
            <a:endParaRPr lang="mn-M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Хэзээ</a:t>
            </a:r>
            <a:r>
              <a:rPr lang="en-US" dirty="0"/>
              <a:t>, </a:t>
            </a:r>
            <a:r>
              <a:rPr lang="en-US" dirty="0" err="1"/>
              <a:t>хаана</a:t>
            </a:r>
            <a:r>
              <a:rPr lang="en-US" dirty="0"/>
              <a:t>, </a:t>
            </a:r>
            <a:r>
              <a:rPr lang="en-US" dirty="0" err="1"/>
              <a:t>хэдий</a:t>
            </a:r>
            <a:r>
              <a:rPr lang="en-US" dirty="0"/>
              <a:t> </a:t>
            </a:r>
            <a:r>
              <a:rPr lang="en-US" dirty="0" err="1"/>
              <a:t>хэмжээний</a:t>
            </a:r>
            <a:r>
              <a:rPr lang="en-US" dirty="0"/>
              <a:t> </a:t>
            </a:r>
            <a:r>
              <a:rPr lang="en-US" dirty="0" err="1"/>
              <a:t>хэрэгцээ</a:t>
            </a:r>
            <a:r>
              <a:rPr lang="en-US" dirty="0"/>
              <a:t> </a:t>
            </a:r>
            <a:r>
              <a:rPr lang="en-US" dirty="0" err="1"/>
              <a:t>гарахыг</a:t>
            </a:r>
            <a:r>
              <a:rPr lang="en-US" dirty="0"/>
              <a:t> </a:t>
            </a:r>
            <a:r>
              <a:rPr lang="en-US" dirty="0" err="1"/>
              <a:t>урьдчилан</a:t>
            </a:r>
            <a:r>
              <a:rPr lang="en-US" dirty="0"/>
              <a:t> </a:t>
            </a:r>
            <a:r>
              <a:rPr lang="en-US" dirty="0" err="1"/>
              <a:t>мэдэж</a:t>
            </a:r>
            <a:r>
              <a:rPr lang="en-US" dirty="0"/>
              <a:t> </a:t>
            </a:r>
            <a:r>
              <a:rPr lang="en-US" dirty="0" err="1"/>
              <a:t>байх</a:t>
            </a:r>
            <a:r>
              <a:rPr lang="en-US" dirty="0"/>
              <a:t> </a:t>
            </a:r>
            <a:endParaRPr lang="mn-MN" dirty="0"/>
          </a:p>
          <a:p>
            <a:r>
              <a:rPr lang="en-US" dirty="0" smtClean="0"/>
              <a:t> </a:t>
            </a:r>
            <a:r>
              <a:rPr lang="en-US" dirty="0" err="1"/>
              <a:t>Нэмэлт</a:t>
            </a:r>
            <a:r>
              <a:rPr lang="en-US" dirty="0"/>
              <a:t> </a:t>
            </a:r>
            <a:r>
              <a:rPr lang="en-US" dirty="0" err="1"/>
              <a:t>санхүүжилт</a:t>
            </a:r>
            <a:r>
              <a:rPr lang="en-US" dirty="0"/>
              <a:t> </a:t>
            </a:r>
            <a:r>
              <a:rPr lang="en-US" dirty="0" err="1"/>
              <a:t>хэрэгцээг</a:t>
            </a:r>
            <a:r>
              <a:rPr lang="en-US" dirty="0"/>
              <a:t> </a:t>
            </a:r>
            <a:r>
              <a:rPr lang="en-US" dirty="0" err="1"/>
              <a:t>хэрхэн</a:t>
            </a:r>
            <a:r>
              <a:rPr lang="en-US" dirty="0"/>
              <a:t> </a:t>
            </a:r>
            <a:r>
              <a:rPr lang="en-US" dirty="0" err="1"/>
              <a:t>хангахыг</a:t>
            </a:r>
            <a:r>
              <a:rPr lang="en-US" dirty="0"/>
              <a:t> </a:t>
            </a:r>
            <a:r>
              <a:rPr lang="en-US" dirty="0" err="1"/>
              <a:t>мэдэж</a:t>
            </a:r>
            <a:r>
              <a:rPr lang="en-US" dirty="0"/>
              <a:t> </a:t>
            </a:r>
            <a:r>
              <a:rPr lang="en-US" dirty="0" err="1"/>
              <a:t>байх</a:t>
            </a:r>
            <a:endParaRPr lang="mn-MN" dirty="0"/>
          </a:p>
          <a:p>
            <a:r>
              <a:rPr lang="en-US" dirty="0" smtClean="0"/>
              <a:t> </a:t>
            </a:r>
            <a:r>
              <a:rPr lang="en-US" dirty="0" err="1"/>
              <a:t>Хэрэгцээтэй</a:t>
            </a:r>
            <a:r>
              <a:rPr lang="en-US" dirty="0"/>
              <a:t> </a:t>
            </a:r>
            <a:r>
              <a:rPr lang="en-US" dirty="0" err="1"/>
              <a:t>үед</a:t>
            </a:r>
            <a:r>
              <a:rPr lang="en-US" dirty="0"/>
              <a:t> </a:t>
            </a:r>
            <a:r>
              <a:rPr lang="en-US" dirty="0" err="1"/>
              <a:t>санхүүжилт</a:t>
            </a:r>
            <a:r>
              <a:rPr lang="en-US" dirty="0"/>
              <a:t> </a:t>
            </a:r>
            <a:r>
              <a:rPr lang="en-US" dirty="0" err="1"/>
              <a:t>авах</a:t>
            </a:r>
            <a:r>
              <a:rPr lang="en-US" dirty="0"/>
              <a:t> </a:t>
            </a:r>
            <a:r>
              <a:rPr lang="en-US" dirty="0" err="1"/>
              <a:t>боломж</a:t>
            </a:r>
            <a:r>
              <a:rPr lang="en-US" dirty="0"/>
              <a:t> </a:t>
            </a:r>
            <a:r>
              <a:rPr lang="en-US" dirty="0" err="1"/>
              <a:t>нээлттэй</a:t>
            </a:r>
            <a:r>
              <a:rPr lang="en-US" dirty="0"/>
              <a:t> </a:t>
            </a:r>
            <a:r>
              <a:rPr lang="en-US" dirty="0" err="1"/>
              <a:t>байх</a:t>
            </a:r>
            <a:r>
              <a:rPr lang="en-US" dirty="0"/>
              <a:t> </a:t>
            </a:r>
            <a:endParaRPr lang="mn-MN" dirty="0"/>
          </a:p>
          <a:p>
            <a:endParaRPr lang="mn-MN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Мөнгөн</a:t>
            </a:r>
            <a:r>
              <a:rPr lang="en-US" dirty="0" smtClean="0"/>
              <a:t> </a:t>
            </a:r>
            <a:r>
              <a:rPr lang="en-US" dirty="0" err="1" smtClean="0"/>
              <a:t>хөрөнгийн</a:t>
            </a:r>
            <a:r>
              <a:rPr lang="en-US" dirty="0" smtClean="0"/>
              <a:t> </a:t>
            </a:r>
            <a:r>
              <a:rPr lang="en-US" dirty="0" err="1" smtClean="0"/>
              <a:t>нөөцийн</a:t>
            </a:r>
            <a:r>
              <a:rPr lang="en-US" dirty="0" smtClean="0"/>
              <a:t> </a:t>
            </a:r>
            <a:r>
              <a:rPr lang="en-US" dirty="0" err="1" smtClean="0"/>
              <a:t>удирдлага</a:t>
            </a:r>
            <a:r>
              <a:rPr lang="en-US" dirty="0" smtClean="0"/>
              <a:t> </a:t>
            </a:r>
            <a:r>
              <a:rPr lang="mn-MN" dirty="0" smtClean="0"/>
              <a:t/>
            </a:r>
            <a:br>
              <a:rPr lang="mn-MN" dirty="0" smtClean="0"/>
            </a:br>
            <a:endParaRPr lang="mn-M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Бэлэн</a:t>
            </a:r>
            <a:r>
              <a:rPr lang="en-US" dirty="0"/>
              <a:t> </a:t>
            </a:r>
            <a:r>
              <a:rPr lang="en-US" dirty="0" err="1"/>
              <a:t>мөнгө</a:t>
            </a:r>
            <a:r>
              <a:rPr lang="en-US" dirty="0"/>
              <a:t>, </a:t>
            </a:r>
            <a:r>
              <a:rPr lang="en-US" dirty="0" err="1"/>
              <a:t>түргэн</a:t>
            </a:r>
            <a:r>
              <a:rPr lang="en-US" dirty="0"/>
              <a:t> </a:t>
            </a:r>
            <a:r>
              <a:rPr lang="en-US" dirty="0" err="1"/>
              <a:t>борлогдох</a:t>
            </a:r>
            <a:r>
              <a:rPr lang="en-US" dirty="0"/>
              <a:t> </a:t>
            </a:r>
            <a:r>
              <a:rPr lang="en-US" dirty="0" err="1"/>
              <a:t>үнэт</a:t>
            </a:r>
            <a:r>
              <a:rPr lang="en-US" dirty="0"/>
              <a:t> </a:t>
            </a:r>
            <a:r>
              <a:rPr lang="en-US" dirty="0" err="1"/>
              <a:t>цаас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компанийн</a:t>
            </a:r>
            <a:r>
              <a:rPr lang="en-US" dirty="0"/>
              <a:t> </a:t>
            </a:r>
            <a:r>
              <a:rPr lang="en-US" dirty="0" err="1"/>
              <a:t>хөрвөх</a:t>
            </a:r>
            <a:r>
              <a:rPr lang="en-US" dirty="0"/>
              <a:t> </a:t>
            </a:r>
            <a:r>
              <a:rPr lang="en-US" dirty="0" err="1"/>
              <a:t>чадвар</a:t>
            </a:r>
            <a:r>
              <a:rPr lang="en-US" dirty="0"/>
              <a:t> </a:t>
            </a:r>
            <a:r>
              <a:rPr lang="en-US" dirty="0" err="1"/>
              <a:t>хамгийн</a:t>
            </a:r>
            <a:r>
              <a:rPr lang="en-US" dirty="0"/>
              <a:t> </a:t>
            </a:r>
            <a:r>
              <a:rPr lang="en-US" dirty="0" err="1"/>
              <a:t>өндөртэй</a:t>
            </a:r>
            <a:r>
              <a:rPr lang="en-US" dirty="0"/>
              <a:t> </a:t>
            </a:r>
            <a:r>
              <a:rPr lang="en-US" dirty="0" err="1"/>
              <a:t>хөрөнгүүд</a:t>
            </a:r>
            <a:r>
              <a:rPr lang="en-US" dirty="0"/>
              <a:t> </a:t>
            </a:r>
            <a:r>
              <a:rPr lang="en-US" dirty="0" err="1"/>
              <a:t>юм</a:t>
            </a:r>
            <a:r>
              <a:rPr lang="en-US" dirty="0"/>
              <a:t>. </a:t>
            </a:r>
            <a:r>
              <a:rPr lang="en-US" dirty="0" err="1"/>
              <a:t>Түргэн</a:t>
            </a:r>
            <a:r>
              <a:rPr lang="en-US" dirty="0"/>
              <a:t> </a:t>
            </a:r>
            <a:r>
              <a:rPr lang="en-US" dirty="0" err="1"/>
              <a:t>борлогдох</a:t>
            </a:r>
            <a:r>
              <a:rPr lang="en-US" dirty="0"/>
              <a:t> </a:t>
            </a:r>
            <a:r>
              <a:rPr lang="en-US" dirty="0" err="1"/>
              <a:t>үнэт</a:t>
            </a:r>
            <a:r>
              <a:rPr lang="en-US" dirty="0"/>
              <a:t> </a:t>
            </a:r>
            <a:r>
              <a:rPr lang="en-US" dirty="0" err="1"/>
              <a:t>цаас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богино</a:t>
            </a:r>
            <a:r>
              <a:rPr lang="en-US" dirty="0"/>
              <a:t> </a:t>
            </a:r>
            <a:r>
              <a:rPr lang="en-US" dirty="0" err="1"/>
              <a:t>хугацаат</a:t>
            </a:r>
            <a:r>
              <a:rPr lang="en-US" dirty="0"/>
              <a:t>, </a:t>
            </a:r>
            <a:r>
              <a:rPr lang="en-US" dirty="0" err="1"/>
              <a:t>мөнгөний</a:t>
            </a:r>
            <a:r>
              <a:rPr lang="en-US" dirty="0"/>
              <a:t> </a:t>
            </a:r>
            <a:r>
              <a:rPr lang="en-US" dirty="0" err="1"/>
              <a:t>зах</a:t>
            </a:r>
            <a:r>
              <a:rPr lang="en-US" dirty="0"/>
              <a:t> </a:t>
            </a:r>
            <a:r>
              <a:rPr lang="en-US" dirty="0" err="1"/>
              <a:t>зээлийн</a:t>
            </a:r>
            <a:r>
              <a:rPr lang="en-US" dirty="0"/>
              <a:t> </a:t>
            </a:r>
            <a:r>
              <a:rPr lang="en-US" dirty="0" err="1"/>
              <a:t>үнэт</a:t>
            </a:r>
            <a:r>
              <a:rPr lang="en-US" dirty="0"/>
              <a:t> </a:t>
            </a:r>
            <a:r>
              <a:rPr lang="en-US" dirty="0" err="1"/>
              <a:t>цааснууд</a:t>
            </a:r>
            <a:r>
              <a:rPr lang="en-US" dirty="0"/>
              <a:t> </a:t>
            </a:r>
            <a:r>
              <a:rPr lang="en-US" dirty="0" err="1"/>
              <a:t>юм</a:t>
            </a:r>
            <a:r>
              <a:rPr lang="en-US" dirty="0"/>
              <a:t>. </a:t>
            </a:r>
            <a:r>
              <a:rPr lang="en-US" dirty="0" err="1"/>
              <a:t>Компани</a:t>
            </a:r>
            <a:r>
              <a:rPr lang="en-US" dirty="0"/>
              <a:t> </a:t>
            </a:r>
            <a:r>
              <a:rPr lang="en-US" dirty="0" err="1"/>
              <a:t>ашиглагдахгүй</a:t>
            </a:r>
            <a:r>
              <a:rPr lang="en-US" dirty="0"/>
              <a:t> </a:t>
            </a:r>
            <a:r>
              <a:rPr lang="en-US" dirty="0" err="1"/>
              <a:t>байгаа</a:t>
            </a:r>
            <a:r>
              <a:rPr lang="en-US" dirty="0"/>
              <a:t> </a:t>
            </a:r>
            <a:r>
              <a:rPr lang="en-US" dirty="0" err="1"/>
              <a:t>бэлэн</a:t>
            </a:r>
            <a:r>
              <a:rPr lang="en-US" dirty="0"/>
              <a:t> </a:t>
            </a:r>
            <a:r>
              <a:rPr lang="en-US" dirty="0" err="1"/>
              <a:t>мөнгөө</a:t>
            </a:r>
            <a:r>
              <a:rPr lang="en-US" dirty="0"/>
              <a:t> </a:t>
            </a:r>
            <a:r>
              <a:rPr lang="en-US" dirty="0" err="1"/>
              <a:t>үр</a:t>
            </a:r>
            <a:r>
              <a:rPr lang="en-US" dirty="0"/>
              <a:t> </a:t>
            </a:r>
            <a:r>
              <a:rPr lang="en-US" dirty="0" err="1"/>
              <a:t>ашигтай</a:t>
            </a:r>
            <a:r>
              <a:rPr lang="en-US" dirty="0"/>
              <a:t> </a:t>
            </a:r>
            <a:r>
              <a:rPr lang="en-US" dirty="0" err="1"/>
              <a:t>байлгахын</a:t>
            </a:r>
            <a:r>
              <a:rPr lang="en-US" dirty="0"/>
              <a:t> </a:t>
            </a:r>
            <a:r>
              <a:rPr lang="en-US" dirty="0" err="1"/>
              <a:t>тулд</a:t>
            </a:r>
            <a:r>
              <a:rPr lang="en-US" dirty="0"/>
              <a:t> </a:t>
            </a:r>
            <a:r>
              <a:rPr lang="en-US" dirty="0" err="1"/>
              <a:t>богино</a:t>
            </a:r>
            <a:r>
              <a:rPr lang="en-US" dirty="0"/>
              <a:t> </a:t>
            </a:r>
            <a:r>
              <a:rPr lang="en-US" dirty="0" err="1"/>
              <a:t>хугацаат</a:t>
            </a:r>
            <a:r>
              <a:rPr lang="en-US" dirty="0"/>
              <a:t> </a:t>
            </a:r>
            <a:r>
              <a:rPr lang="en-US" dirty="0" err="1"/>
              <a:t>үнэт</a:t>
            </a:r>
            <a:r>
              <a:rPr lang="en-US" dirty="0"/>
              <a:t> </a:t>
            </a:r>
            <a:r>
              <a:rPr lang="en-US" dirty="0" err="1"/>
              <a:t>цаас</a:t>
            </a:r>
            <a:r>
              <a:rPr lang="en-US" dirty="0"/>
              <a:t> </a:t>
            </a:r>
            <a:r>
              <a:rPr lang="en-US" dirty="0" err="1"/>
              <a:t>худалдан</a:t>
            </a:r>
            <a:r>
              <a:rPr lang="en-US" dirty="0"/>
              <a:t> </a:t>
            </a:r>
            <a:r>
              <a:rPr lang="en-US" dirty="0" err="1"/>
              <a:t>авч</a:t>
            </a:r>
            <a:r>
              <a:rPr lang="en-US" dirty="0"/>
              <a:t> </a:t>
            </a:r>
            <a:r>
              <a:rPr lang="en-US" dirty="0" err="1"/>
              <a:t>хүүгийн</a:t>
            </a:r>
            <a:r>
              <a:rPr lang="en-US" dirty="0"/>
              <a:t> </a:t>
            </a:r>
            <a:r>
              <a:rPr lang="en-US" dirty="0" err="1"/>
              <a:t>ашиг</a:t>
            </a:r>
            <a:r>
              <a:rPr lang="en-US" dirty="0"/>
              <a:t> </a:t>
            </a:r>
            <a:r>
              <a:rPr lang="en-US" dirty="0" err="1"/>
              <a:t>олж</a:t>
            </a:r>
            <a:r>
              <a:rPr lang="en-US" dirty="0"/>
              <a:t> </a:t>
            </a:r>
            <a:r>
              <a:rPr lang="en-US" dirty="0" err="1"/>
              <a:t>байгаад</a:t>
            </a:r>
            <a:r>
              <a:rPr lang="en-US" dirty="0"/>
              <a:t> </a:t>
            </a:r>
            <a:r>
              <a:rPr lang="en-US" dirty="0" err="1"/>
              <a:t>бэлэн</a:t>
            </a:r>
            <a:r>
              <a:rPr lang="en-US" dirty="0"/>
              <a:t> </a:t>
            </a:r>
            <a:r>
              <a:rPr lang="en-US" dirty="0" err="1"/>
              <a:t>мөнгөний</a:t>
            </a:r>
            <a:r>
              <a:rPr lang="en-US" dirty="0"/>
              <a:t> </a:t>
            </a:r>
            <a:r>
              <a:rPr lang="en-US" dirty="0" err="1"/>
              <a:t>шаардлага</a:t>
            </a:r>
            <a:r>
              <a:rPr lang="en-US" dirty="0"/>
              <a:t> </a:t>
            </a:r>
            <a:r>
              <a:rPr lang="en-US" dirty="0" err="1"/>
              <a:t>гарахад</a:t>
            </a:r>
            <a:r>
              <a:rPr lang="en-US" dirty="0"/>
              <a:t> </a:t>
            </a:r>
            <a:r>
              <a:rPr lang="en-US" dirty="0" err="1"/>
              <a:t>эргүүлэн</a:t>
            </a:r>
            <a:r>
              <a:rPr lang="en-US" dirty="0"/>
              <a:t> </a:t>
            </a:r>
            <a:r>
              <a:rPr lang="en-US" dirty="0" err="1"/>
              <a:t>зарж</a:t>
            </a:r>
            <a:r>
              <a:rPr lang="en-US" dirty="0"/>
              <a:t> </a:t>
            </a:r>
            <a:r>
              <a:rPr lang="en-US" dirty="0" err="1"/>
              <a:t>бэлэн</a:t>
            </a:r>
            <a:r>
              <a:rPr lang="en-US" dirty="0"/>
              <a:t> </a:t>
            </a:r>
            <a:r>
              <a:rPr lang="en-US" dirty="0" err="1"/>
              <a:t>мөнгө</a:t>
            </a:r>
            <a:r>
              <a:rPr lang="en-US" dirty="0"/>
              <a:t> </a:t>
            </a:r>
            <a:r>
              <a:rPr lang="en-US" dirty="0" err="1"/>
              <a:t>болгодог</a:t>
            </a:r>
            <a:r>
              <a:rPr lang="en-US" dirty="0"/>
              <a:t>. </a:t>
            </a:r>
            <a:endParaRPr lang="mn-MN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Мөнгөн</a:t>
            </a:r>
            <a:r>
              <a:rPr lang="en-US" dirty="0" smtClean="0"/>
              <a:t> </a:t>
            </a:r>
            <a:r>
              <a:rPr lang="en-US" dirty="0" err="1" smtClean="0"/>
              <a:t>хөрөнгийн</a:t>
            </a:r>
            <a:r>
              <a:rPr lang="en-US" dirty="0" smtClean="0"/>
              <a:t> </a:t>
            </a:r>
            <a:r>
              <a:rPr lang="en-US" dirty="0" err="1" smtClean="0"/>
              <a:t>нөөцийн</a:t>
            </a:r>
            <a:r>
              <a:rPr lang="en-US" dirty="0" smtClean="0"/>
              <a:t> </a:t>
            </a:r>
            <a:r>
              <a:rPr lang="en-US" dirty="0" err="1" smtClean="0"/>
              <a:t>удирдлага</a:t>
            </a:r>
            <a:r>
              <a:rPr lang="en-US" dirty="0" smtClean="0"/>
              <a:t> </a:t>
            </a:r>
            <a:r>
              <a:rPr lang="mn-MN" dirty="0" smtClean="0"/>
              <a:t/>
            </a:r>
            <a:br>
              <a:rPr lang="mn-MN" dirty="0" smtClean="0"/>
            </a:br>
            <a:endParaRPr lang="mn-M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Бэлэн</a:t>
            </a:r>
            <a:r>
              <a:rPr lang="en-US" dirty="0"/>
              <a:t> </a:t>
            </a:r>
            <a:r>
              <a:rPr lang="en-US" dirty="0" err="1"/>
              <a:t>мөнгө</a:t>
            </a:r>
            <a:r>
              <a:rPr lang="en-US" dirty="0"/>
              <a:t> </a:t>
            </a:r>
            <a:r>
              <a:rPr lang="en-US" dirty="0" err="1"/>
              <a:t>ба</a:t>
            </a:r>
            <a:r>
              <a:rPr lang="en-US" dirty="0"/>
              <a:t> </a:t>
            </a:r>
            <a:r>
              <a:rPr lang="en-US" dirty="0" err="1"/>
              <a:t>түргэн</a:t>
            </a:r>
            <a:r>
              <a:rPr lang="en-US" dirty="0"/>
              <a:t> </a:t>
            </a:r>
            <a:r>
              <a:rPr lang="en-US" dirty="0" err="1"/>
              <a:t>борлогдох</a:t>
            </a:r>
            <a:r>
              <a:rPr lang="en-US" dirty="0"/>
              <a:t> </a:t>
            </a:r>
            <a:r>
              <a:rPr lang="en-US" dirty="0" err="1"/>
              <a:t>үнэт</a:t>
            </a:r>
            <a:r>
              <a:rPr lang="en-US" dirty="0"/>
              <a:t> </a:t>
            </a:r>
            <a:r>
              <a:rPr lang="en-US" dirty="0" err="1"/>
              <a:t>цаасны</a:t>
            </a:r>
            <a:r>
              <a:rPr lang="en-US" dirty="0"/>
              <a:t> </a:t>
            </a:r>
            <a:r>
              <a:rPr lang="en-US" dirty="0" err="1"/>
              <a:t>харьцааг</a:t>
            </a:r>
            <a:r>
              <a:rPr lang="en-US" dirty="0"/>
              <a:t> </a:t>
            </a:r>
            <a:r>
              <a:rPr lang="en-US" dirty="0" err="1"/>
              <a:t>ямар</a:t>
            </a:r>
            <a:r>
              <a:rPr lang="en-US" dirty="0"/>
              <a:t> </a:t>
            </a:r>
            <a:r>
              <a:rPr lang="en-US" dirty="0" err="1"/>
              <a:t>байлгах</a:t>
            </a:r>
            <a:r>
              <a:rPr lang="en-US" dirty="0"/>
              <a:t> </a:t>
            </a:r>
            <a:r>
              <a:rPr lang="en-US" dirty="0" err="1"/>
              <a:t>вэ</a:t>
            </a:r>
            <a:r>
              <a:rPr lang="en-US" dirty="0"/>
              <a:t> </a:t>
            </a:r>
            <a:r>
              <a:rPr lang="en-US" dirty="0" err="1"/>
              <a:t>гэдэг</a:t>
            </a:r>
            <a:r>
              <a:rPr lang="en-US" dirty="0"/>
              <a:t> </a:t>
            </a:r>
            <a:r>
              <a:rPr lang="en-US" dirty="0" err="1"/>
              <a:t>асуудал</a:t>
            </a:r>
            <a:r>
              <a:rPr lang="en-US" dirty="0"/>
              <a:t> </a:t>
            </a:r>
            <a:r>
              <a:rPr lang="en-US" dirty="0" err="1"/>
              <a:t>их</a:t>
            </a:r>
            <a:r>
              <a:rPr lang="en-US" dirty="0"/>
              <a:t> </a:t>
            </a:r>
            <a:r>
              <a:rPr lang="en-US" dirty="0" err="1"/>
              <a:t>чухал</a:t>
            </a:r>
            <a:r>
              <a:rPr lang="en-US" dirty="0"/>
              <a:t> </a:t>
            </a:r>
            <a:r>
              <a:rPr lang="en-US" dirty="0" err="1"/>
              <a:t>юм</a:t>
            </a:r>
            <a:r>
              <a:rPr lang="en-US" dirty="0"/>
              <a:t>. </a:t>
            </a:r>
            <a:r>
              <a:rPr lang="en-US" dirty="0" err="1"/>
              <a:t>Бэлэн</a:t>
            </a:r>
            <a:r>
              <a:rPr lang="en-US" dirty="0"/>
              <a:t> </a:t>
            </a:r>
            <a:r>
              <a:rPr lang="en-US" dirty="0" err="1"/>
              <a:t>мөнгийг</a:t>
            </a:r>
            <a:r>
              <a:rPr lang="en-US" dirty="0"/>
              <a:t> </a:t>
            </a:r>
            <a:r>
              <a:rPr lang="en-US" dirty="0" err="1"/>
              <a:t>ихээр</a:t>
            </a:r>
            <a:r>
              <a:rPr lang="en-US" dirty="0"/>
              <a:t> </a:t>
            </a:r>
            <a:r>
              <a:rPr lang="en-US" dirty="0" err="1"/>
              <a:t>байлгавал</a:t>
            </a:r>
            <a:r>
              <a:rPr lang="en-US" dirty="0"/>
              <a:t> </a:t>
            </a:r>
            <a:r>
              <a:rPr lang="en-US" dirty="0" err="1"/>
              <a:t>ашиг</a:t>
            </a:r>
            <a:r>
              <a:rPr lang="en-US" dirty="0"/>
              <a:t> </a:t>
            </a:r>
            <a:r>
              <a:rPr lang="en-US" dirty="0" err="1"/>
              <a:t>олох</a:t>
            </a:r>
            <a:r>
              <a:rPr lang="en-US" dirty="0"/>
              <a:t> </a:t>
            </a:r>
            <a:r>
              <a:rPr lang="en-US" dirty="0" err="1"/>
              <a:t>боломжийг</a:t>
            </a:r>
            <a:r>
              <a:rPr lang="en-US" dirty="0"/>
              <a:t> </a:t>
            </a:r>
            <a:r>
              <a:rPr lang="en-US" dirty="0" err="1"/>
              <a:t>алдана</a:t>
            </a:r>
            <a:r>
              <a:rPr lang="en-US" dirty="0"/>
              <a:t>. </a:t>
            </a:r>
            <a:r>
              <a:rPr lang="en-US" dirty="0" err="1"/>
              <a:t>Хэт</a:t>
            </a:r>
            <a:r>
              <a:rPr lang="en-US" dirty="0"/>
              <a:t> </a:t>
            </a:r>
            <a:r>
              <a:rPr lang="en-US" dirty="0" err="1"/>
              <a:t>бага</a:t>
            </a:r>
            <a:r>
              <a:rPr lang="en-US" dirty="0"/>
              <a:t> </a:t>
            </a:r>
            <a:r>
              <a:rPr lang="en-US" dirty="0" err="1"/>
              <a:t>бэлэн</a:t>
            </a:r>
            <a:r>
              <a:rPr lang="en-US" dirty="0"/>
              <a:t> </a:t>
            </a:r>
            <a:r>
              <a:rPr lang="en-US" dirty="0" err="1"/>
              <a:t>мөнгө</a:t>
            </a:r>
            <a:r>
              <a:rPr lang="en-US" dirty="0"/>
              <a:t> </a:t>
            </a:r>
            <a:r>
              <a:rPr lang="en-US" dirty="0" err="1"/>
              <a:t>байлгавал</a:t>
            </a:r>
            <a:r>
              <a:rPr lang="en-US" dirty="0"/>
              <a:t> </a:t>
            </a:r>
            <a:r>
              <a:rPr lang="en-US" dirty="0" err="1"/>
              <a:t>эрсдэл</a:t>
            </a:r>
            <a:r>
              <a:rPr lang="en-US" dirty="0"/>
              <a:t> </a:t>
            </a:r>
            <a:r>
              <a:rPr lang="en-US" dirty="0" err="1"/>
              <a:t>өндөртэй</a:t>
            </a:r>
            <a:r>
              <a:rPr lang="en-US" dirty="0"/>
              <a:t> </a:t>
            </a:r>
            <a:r>
              <a:rPr lang="en-US" dirty="0" err="1"/>
              <a:t>болно</a:t>
            </a:r>
            <a:r>
              <a:rPr lang="en-US" dirty="0"/>
              <a:t>. </a:t>
            </a:r>
            <a:r>
              <a:rPr lang="en-US" dirty="0" err="1"/>
              <a:t>Энэ</a:t>
            </a:r>
            <a:r>
              <a:rPr lang="en-US" dirty="0"/>
              <a:t> </a:t>
            </a:r>
            <a:r>
              <a:rPr lang="en-US" dirty="0" err="1"/>
              <a:t>хоёрыг</a:t>
            </a:r>
            <a:r>
              <a:rPr lang="en-US" dirty="0"/>
              <a:t> </a:t>
            </a:r>
            <a:r>
              <a:rPr lang="en-US" dirty="0" err="1"/>
              <a:t>ямар</a:t>
            </a:r>
            <a:r>
              <a:rPr lang="en-US" dirty="0"/>
              <a:t> </a:t>
            </a:r>
            <a:r>
              <a:rPr lang="en-US" dirty="0" err="1"/>
              <a:t>харьцаатай</a:t>
            </a:r>
            <a:r>
              <a:rPr lang="en-US" dirty="0"/>
              <a:t> </a:t>
            </a:r>
            <a:r>
              <a:rPr lang="en-US" dirty="0" err="1"/>
              <a:t>байлгавал</a:t>
            </a:r>
            <a:r>
              <a:rPr lang="en-US" dirty="0"/>
              <a:t> </a:t>
            </a:r>
            <a:r>
              <a:rPr lang="en-US" dirty="0" err="1"/>
              <a:t>зохихыг</a:t>
            </a:r>
            <a:r>
              <a:rPr lang="en-US" dirty="0"/>
              <a:t> </a:t>
            </a:r>
            <a:r>
              <a:rPr lang="en-US" dirty="0" err="1"/>
              <a:t>тооцоолох</a:t>
            </a:r>
            <a:r>
              <a:rPr lang="en-US" dirty="0"/>
              <a:t> 2 </a:t>
            </a:r>
            <a:r>
              <a:rPr lang="en-US" dirty="0" err="1"/>
              <a:t>загвар</a:t>
            </a:r>
            <a:r>
              <a:rPr lang="en-US" dirty="0"/>
              <a:t> </a:t>
            </a:r>
            <a:r>
              <a:rPr lang="en-US" dirty="0" err="1"/>
              <a:t>байдаг</a:t>
            </a:r>
            <a:r>
              <a:rPr lang="en-US" dirty="0"/>
              <a:t>.</a:t>
            </a:r>
            <a:endParaRPr lang="mn-M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Баумолын</a:t>
            </a:r>
            <a:r>
              <a:rPr lang="en-US" dirty="0" smtClean="0"/>
              <a:t> </a:t>
            </a:r>
            <a:r>
              <a:rPr lang="en-US" dirty="0" err="1" smtClean="0"/>
              <a:t>загвар</a:t>
            </a:r>
            <a:endParaRPr lang="mn-M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Энэ</a:t>
            </a:r>
            <a:r>
              <a:rPr lang="en-US" dirty="0"/>
              <a:t> </a:t>
            </a:r>
            <a:r>
              <a:rPr lang="en-US" dirty="0" err="1"/>
              <a:t>загварт</a:t>
            </a:r>
            <a:r>
              <a:rPr lang="en-US" dirty="0"/>
              <a:t> </a:t>
            </a:r>
            <a:r>
              <a:rPr lang="en-US" dirty="0" err="1"/>
              <a:t>бэлэн</a:t>
            </a:r>
            <a:r>
              <a:rPr lang="en-US" dirty="0"/>
              <a:t> </a:t>
            </a:r>
            <a:r>
              <a:rPr lang="en-US" dirty="0" err="1"/>
              <a:t>мөнгийг</a:t>
            </a:r>
            <a:r>
              <a:rPr lang="en-US" dirty="0"/>
              <a:t> </a:t>
            </a:r>
            <a:r>
              <a:rPr lang="en-US" dirty="0" err="1"/>
              <a:t>бараа</a:t>
            </a:r>
            <a:r>
              <a:rPr lang="en-US" dirty="0"/>
              <a:t> </a:t>
            </a:r>
            <a:r>
              <a:rPr lang="en-US" dirty="0" err="1"/>
              <a:t>материалтай</a:t>
            </a:r>
            <a:r>
              <a:rPr lang="en-US" dirty="0"/>
              <a:t> </a:t>
            </a:r>
            <a:r>
              <a:rPr lang="en-US" dirty="0" err="1"/>
              <a:t>адилтган</a:t>
            </a:r>
            <a:r>
              <a:rPr lang="en-US" dirty="0"/>
              <a:t> </a:t>
            </a:r>
            <a:r>
              <a:rPr lang="en-US" dirty="0" err="1"/>
              <a:t>ирээдүйн</a:t>
            </a:r>
            <a:r>
              <a:rPr lang="en-US" dirty="0"/>
              <a:t> </a:t>
            </a:r>
            <a:r>
              <a:rPr lang="en-US" dirty="0" err="1"/>
              <a:t>эрэлт</a:t>
            </a:r>
            <a:r>
              <a:rPr lang="en-US" dirty="0"/>
              <a:t> </a:t>
            </a:r>
            <a:r>
              <a:rPr lang="en-US" dirty="0" err="1"/>
              <a:t>хэрэгцээг</a:t>
            </a:r>
            <a:r>
              <a:rPr lang="en-US" dirty="0"/>
              <a:t> </a:t>
            </a:r>
            <a:r>
              <a:rPr lang="en-US" dirty="0" err="1"/>
              <a:t>урьдчилан</a:t>
            </a:r>
            <a:r>
              <a:rPr lang="en-US" dirty="0"/>
              <a:t> </a:t>
            </a:r>
            <a:r>
              <a:rPr lang="en-US" dirty="0" err="1"/>
              <a:t>таамаглаж</a:t>
            </a:r>
            <a:r>
              <a:rPr lang="en-US" dirty="0"/>
              <a:t> </a:t>
            </a:r>
            <a:r>
              <a:rPr lang="en-US" dirty="0" err="1"/>
              <a:t>болох</a:t>
            </a:r>
            <a:r>
              <a:rPr lang="en-US" dirty="0"/>
              <a:t> </a:t>
            </a:r>
            <a:r>
              <a:rPr lang="en-US" dirty="0" err="1"/>
              <a:t>зүйл</a:t>
            </a:r>
            <a:r>
              <a:rPr lang="en-US" dirty="0"/>
              <a:t> </a:t>
            </a:r>
            <a:r>
              <a:rPr lang="en-US" dirty="0" err="1"/>
              <a:t>гэж</a:t>
            </a:r>
            <a:r>
              <a:rPr lang="en-US" dirty="0"/>
              <a:t> </a:t>
            </a:r>
            <a:r>
              <a:rPr lang="en-US" dirty="0" err="1" smtClean="0"/>
              <a:t>үздэг</a:t>
            </a:r>
            <a:r>
              <a:rPr lang="en-US" dirty="0" smtClean="0"/>
              <a:t>. </a:t>
            </a:r>
            <a:r>
              <a:rPr lang="en-US" dirty="0" err="1"/>
              <a:t>Энэ</a:t>
            </a:r>
            <a:r>
              <a:rPr lang="en-US" dirty="0"/>
              <a:t> </a:t>
            </a:r>
            <a:r>
              <a:rPr lang="en-US" dirty="0" err="1"/>
              <a:t>загвараар</a:t>
            </a:r>
            <a:r>
              <a:rPr lang="en-US" dirty="0"/>
              <a:t> “</a:t>
            </a:r>
            <a:r>
              <a:rPr lang="en-US" dirty="0" err="1"/>
              <a:t>түргэн</a:t>
            </a:r>
            <a:r>
              <a:rPr lang="en-US" dirty="0"/>
              <a:t> </a:t>
            </a:r>
            <a:r>
              <a:rPr lang="en-US" dirty="0" err="1"/>
              <a:t>борлогдох</a:t>
            </a:r>
            <a:r>
              <a:rPr lang="en-US" dirty="0"/>
              <a:t> </a:t>
            </a:r>
            <a:r>
              <a:rPr lang="en-US" dirty="0" err="1"/>
              <a:t>үнэт</a:t>
            </a:r>
            <a:r>
              <a:rPr lang="en-US" dirty="0"/>
              <a:t> </a:t>
            </a:r>
            <a:r>
              <a:rPr lang="en-US" dirty="0" err="1"/>
              <a:t>цаасыг</a:t>
            </a:r>
            <a:r>
              <a:rPr lang="en-US" dirty="0"/>
              <a:t> </a:t>
            </a:r>
            <a:r>
              <a:rPr lang="en-US" dirty="0" err="1"/>
              <a:t>бэлэн</a:t>
            </a:r>
            <a:r>
              <a:rPr lang="en-US" dirty="0"/>
              <a:t> </a:t>
            </a:r>
            <a:r>
              <a:rPr lang="en-US" dirty="0" err="1"/>
              <a:t>мөнгө</a:t>
            </a:r>
            <a:r>
              <a:rPr lang="en-US" dirty="0"/>
              <a:t> </a:t>
            </a:r>
            <a:r>
              <a:rPr lang="en-US" dirty="0" err="1"/>
              <a:t>болгож</a:t>
            </a:r>
            <a:r>
              <a:rPr lang="en-US" dirty="0"/>
              <a:t> </a:t>
            </a:r>
            <a:r>
              <a:rPr lang="en-US" dirty="0" err="1"/>
              <a:t>хөрвүүлэх</a:t>
            </a:r>
            <a:r>
              <a:rPr lang="en-US" dirty="0"/>
              <a:t> </a:t>
            </a:r>
            <a:r>
              <a:rPr lang="en-US" dirty="0" err="1"/>
              <a:t>хамгийн</a:t>
            </a:r>
            <a:r>
              <a:rPr lang="en-US" dirty="0"/>
              <a:t> </a:t>
            </a:r>
            <a:r>
              <a:rPr lang="en-US" dirty="0" err="1"/>
              <a:t>оновчтой</a:t>
            </a:r>
            <a:r>
              <a:rPr lang="en-US" dirty="0"/>
              <a:t> </a:t>
            </a:r>
            <a:r>
              <a:rPr lang="en-US" dirty="0" err="1"/>
              <a:t>тоо</a:t>
            </a:r>
            <a:r>
              <a:rPr lang="en-US" dirty="0"/>
              <a:t> </a:t>
            </a:r>
            <a:r>
              <a:rPr lang="en-US" dirty="0" err="1"/>
              <a:t>хэмжээ</a:t>
            </a:r>
            <a:r>
              <a:rPr lang="en-US" dirty="0"/>
              <a:t>”-г </a:t>
            </a:r>
            <a:r>
              <a:rPr lang="en-US" dirty="0" err="1"/>
              <a:t>тооцож</a:t>
            </a:r>
            <a:r>
              <a:rPr lang="en-US" dirty="0"/>
              <a:t> </a:t>
            </a:r>
            <a:r>
              <a:rPr lang="en-US" dirty="0" err="1"/>
              <a:t>гаргана</a:t>
            </a:r>
            <a:r>
              <a:rPr lang="en-US" dirty="0"/>
              <a:t>. </a:t>
            </a:r>
            <a:endParaRPr lang="mn-MN" dirty="0"/>
          </a:p>
          <a:p>
            <a:endParaRPr lang="mn-M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Ì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өнгөн хөрөнгийн оновчтой хэмжээг тогтоох Баумолын загвар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mn-M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C*=түргэн борлогдох үнэт цаасны арилжаа ба зээл авалтаар нэмэгдэх шаардлагатай мөнгөн хөрөнгийн оновчтой хэмжээ</a:t>
            </a:r>
          </a:p>
          <a:p>
            <a:pPr>
              <a:lnSpc>
                <a:spcPct val="80000"/>
              </a:lnSpc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F=ТБҮЦ-ны арилжаа ба зээл авалттай холбогдон гарах тогтмол зардал</a:t>
            </a:r>
          </a:p>
          <a:p>
            <a:pPr>
              <a:lnSpc>
                <a:spcPct val="80000"/>
              </a:lnSpc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T=тооцоонд хамрах хугацаанд шаардагдах шинэ мөнгөн хөрөнгийн нийт хэмжээ /голдуу жилээр байдаг/</a:t>
            </a:r>
          </a:p>
          <a:p>
            <a:pPr>
              <a:lnSpc>
                <a:spcPct val="80000"/>
              </a:lnSpc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k=алдагдсан боломжийн өртөг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mn-MN" dirty="0"/>
          </a:p>
        </p:txBody>
      </p:sp>
      <p:graphicFrame>
        <p:nvGraphicFramePr>
          <p:cNvPr id="1027" name="Object 4"/>
          <p:cNvGraphicFramePr>
            <a:graphicFrameLocks noChangeAspect="1"/>
          </p:cNvGraphicFramePr>
          <p:nvPr/>
        </p:nvGraphicFramePr>
        <p:xfrm>
          <a:off x="2770188" y="1557338"/>
          <a:ext cx="2881312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3" imgW="1002865" imgH="444307" progId="Equation.3">
                  <p:embed/>
                </p:oleObj>
              </mc:Choice>
              <mc:Fallback>
                <p:oleObj name="Equation" r:id="rId3" imgW="1002865" imgH="44430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0188" y="1557338"/>
                        <a:ext cx="2881312" cy="1289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Ìèëëåð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Îððèéí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загвар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Áýëýí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ì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íã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íèé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äýýä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õçãààð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îíîâ÷òîé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õýìæýýã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òîãòîîäîã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pPr>
              <a:lnSpc>
                <a:spcPct val="8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áýëýí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áàéëãàõ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ìºíãºíèé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îíîâ÷òîé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õýìæýý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F=ТБҮЦ-ны арилжаа ба зээл авалттай холбогдон гарах тогтмол зардал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º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äðèéí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öýâýð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ìºíãºí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óðñãàëûí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õýëáýëçýë</a:t>
            </a:r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K*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äðèéí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алдагдсан боломжийн өртөг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latin typeface="Arial Mon" pitchFamily="34" charset="0"/>
              </a:rPr>
              <a:t>UL=3*RP /</a:t>
            </a:r>
            <a:r>
              <a:rPr lang="en-US" dirty="0" err="1" smtClean="0">
                <a:latin typeface="Arial Mon" pitchFamily="34" charset="0"/>
              </a:rPr>
              <a:t>áýëýí</a:t>
            </a:r>
            <a:r>
              <a:rPr lang="en-US" dirty="0" smtClean="0">
                <a:latin typeface="Arial Mon" pitchFamily="34" charset="0"/>
              </a:rPr>
              <a:t> </a:t>
            </a:r>
            <a:r>
              <a:rPr lang="en-US" dirty="0" err="1" smtClean="0">
                <a:latin typeface="Arial Mon" pitchFamily="34" charset="0"/>
              </a:rPr>
              <a:t>ìºíãºíèé</a:t>
            </a:r>
            <a:r>
              <a:rPr lang="en-US" dirty="0" smtClean="0">
                <a:latin typeface="Arial Mon" pitchFamily="34" charset="0"/>
              </a:rPr>
              <a:t> </a:t>
            </a:r>
            <a:r>
              <a:rPr lang="en-US" dirty="0" err="1" smtClean="0">
                <a:latin typeface="Arial Mon" pitchFamily="34" charset="0"/>
              </a:rPr>
              <a:t>äýýä</a:t>
            </a:r>
            <a:r>
              <a:rPr lang="en-US" dirty="0" smtClean="0">
                <a:latin typeface="Arial Mon" pitchFamily="34" charset="0"/>
              </a:rPr>
              <a:t> </a:t>
            </a:r>
            <a:r>
              <a:rPr lang="en-US" dirty="0" err="1" smtClean="0">
                <a:latin typeface="Arial Mon" pitchFamily="34" charset="0"/>
              </a:rPr>
              <a:t>õÿçãààð</a:t>
            </a:r>
            <a:r>
              <a:rPr lang="en-US" dirty="0" smtClean="0">
                <a:latin typeface="Arial Mon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graphicFrame>
        <p:nvGraphicFramePr>
          <p:cNvPr id="2052" name="Object 2"/>
          <p:cNvGraphicFramePr>
            <a:graphicFrameLocks noChangeAspect="1"/>
          </p:cNvGraphicFramePr>
          <p:nvPr/>
        </p:nvGraphicFramePr>
        <p:xfrm>
          <a:off x="2643174" y="1785926"/>
          <a:ext cx="3173412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3" imgW="1104840" imgH="444240" progId="Equation.3">
                  <p:embed/>
                </p:oleObj>
              </mc:Choice>
              <mc:Fallback>
                <p:oleObj name="Equation" r:id="rId3" imgW="1104840" imgH="4442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74" y="1785926"/>
                        <a:ext cx="3173412" cy="1346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Судалгаа</a:t>
            </a:r>
            <a:endParaRPr lang="mn-M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7686700" cy="3757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Судалгаа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7543824" cy="4257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mn-MN" sz="4400" dirty="0" smtClean="0"/>
          </a:p>
          <a:p>
            <a:pPr algn="ctr">
              <a:buNone/>
            </a:pPr>
            <a:r>
              <a:rPr lang="mn-MN" sz="4400" dirty="0" smtClean="0"/>
              <a:t>Анхаарал тавьсанд </a:t>
            </a:r>
          </a:p>
          <a:p>
            <a:pPr algn="ctr">
              <a:buNone/>
            </a:pPr>
            <a:r>
              <a:rPr lang="mn-MN" sz="4400" dirty="0" smtClean="0"/>
              <a:t>баярлалаа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460</Words>
  <Application>Microsoft Office PowerPoint</Application>
  <PresentationFormat>On-screen Show (4:3)</PresentationFormat>
  <Paragraphs>58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Мөнгөн хөрөнгийн төлөвлөлт</vt:lpstr>
      <vt:lpstr>Агуулга</vt:lpstr>
      <vt:lpstr>Мөнгөн хөрөнгийн төлөвлөлт гэж юу вэ </vt:lpstr>
      <vt:lpstr>Мөнгөн хөрөнгө хэлбэрээр хөрөнгөө байршуулах шалтгаан </vt:lpstr>
      <vt:lpstr>Мөнгөн хөрөнгийн удирдлага хэвийн бус байх нь </vt:lpstr>
      <vt:lpstr>Мөнгөн хөрөнгийн үр ашигтай удирдлага яагаад чухал вэ</vt:lpstr>
      <vt:lpstr>  Мөнгөн хөрөнгийн үр ашигтай удирдлага нь</vt:lpstr>
      <vt:lpstr>Мөнгөн хөрөнгийн нөөцийн удирдлага  </vt:lpstr>
      <vt:lpstr>Мөнгөн хөрөнгийн нөөцийн удирдлага  </vt:lpstr>
      <vt:lpstr>Баумолын загвар</vt:lpstr>
      <vt:lpstr>Ìөнгөн хөрөнгийн оновчтой хэмжээг тогтоох Баумолын загвар </vt:lpstr>
      <vt:lpstr>Ìèëëåð Îððèéí загвар  Áýëýí ìөíãөíèé äýýä õçãààð, îíîâ÷òîé õýìæýýã òîãòîîäîã</vt:lpstr>
      <vt:lpstr>Судалгаа</vt:lpstr>
      <vt:lpstr>Судалгаа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Мөнгөн хөрөнгийн төлөвлөлт</dc:title>
  <dc:creator>Jamaa</dc:creator>
  <cp:lastModifiedBy>baagii</cp:lastModifiedBy>
  <cp:revision>14</cp:revision>
  <dcterms:created xsi:type="dcterms:W3CDTF">2011-05-15T14:56:43Z</dcterms:created>
  <dcterms:modified xsi:type="dcterms:W3CDTF">2015-05-03T04:49:40Z</dcterms:modified>
</cp:coreProperties>
</file>