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2" r:id="rId6"/>
    <p:sldId id="264" r:id="rId7"/>
    <p:sldId id="265" r:id="rId8"/>
    <p:sldId id="266"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4" d="100"/>
          <a:sy n="74" d="100"/>
        </p:scale>
        <p:origin x="-1014" y="-90"/>
      </p:cViewPr>
      <p:guideLst>
        <p:guide orient="horz" pos="2160"/>
        <p:guide pos="2880"/>
      </p:guideLst>
    </p:cSldViewPr>
  </p:slideViewPr>
  <p:outlineViewPr>
    <p:cViewPr>
      <p:scale>
        <a:sx n="33" d="100"/>
        <a:sy n="33" d="100"/>
      </p:scale>
      <p:origin x="0" y="6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53F14082-3E20-4765-AD02-CB03C7FAF31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53F14082-3E20-4765-AD02-CB03C7FAF31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53F14082-3E20-4765-AD02-CB03C7FAF31C}"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53F14082-3E20-4765-AD02-CB03C7FAF31C}"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53F14082-3E20-4765-AD02-CB03C7FAF31C}"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AED34E-D526-4D6B-A996-47AB49413557}" type="datetimeFigureOut">
              <a:rPr lang="en-US" smtClean="0"/>
              <a:pPr/>
              <a:t>3/12/2015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F14082-3E20-4765-AD02-CB03C7FAF31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99AED34E-D526-4D6B-A996-47AB49413557}" type="datetimeFigureOut">
              <a:rPr lang="en-US" smtClean="0"/>
              <a:pPr/>
              <a:t>3/12/2015</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3F14082-3E20-4765-AD02-CB03C7FAF31C}"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3067051"/>
          </a:xfrm>
        </p:spPr>
        <p:txBody>
          <a:bodyPr>
            <a:normAutofit/>
          </a:bodyPr>
          <a:lstStyle/>
          <a:p>
            <a:r>
              <a:rPr lang="mn-MN" b="1" dirty="0" smtClean="0">
                <a:latin typeface="Times New Roman" pitchFamily="18" charset="0"/>
                <a:cs typeface="Times New Roman" pitchFamily="18" charset="0"/>
              </a:rPr>
              <a:t>“Санхүүгийн</a:t>
            </a:r>
            <a:r>
              <a:rPr lang="en-US" b="1"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бүртгэл”</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1143000"/>
            <a:ext cx="6400800" cy="5105400"/>
          </a:xfrm>
        </p:spPr>
        <p:txBody>
          <a:bodyPr>
            <a:normAutofit/>
          </a:bodyPr>
          <a:lstStyle/>
          <a:p>
            <a:r>
              <a:rPr lang="en-US" b="1" dirty="0" smtClean="0">
                <a:solidFill>
                  <a:schemeClr val="tx2">
                    <a:lumMod val="75000"/>
                  </a:schemeClr>
                </a:solidFill>
                <a:latin typeface="Times New Roman" pitchFamily="18" charset="0"/>
                <a:cs typeface="Times New Roman" pitchFamily="18" charset="0"/>
              </a:rPr>
              <a:t>УРТ </a:t>
            </a:r>
            <a:r>
              <a:rPr lang="en-US" b="1" dirty="0">
                <a:solidFill>
                  <a:schemeClr val="tx2">
                    <a:lumMod val="75000"/>
                  </a:schemeClr>
                </a:solidFill>
                <a:latin typeface="Times New Roman" pitchFamily="18" charset="0"/>
                <a:cs typeface="Times New Roman" pitchFamily="18" charset="0"/>
              </a:rPr>
              <a:t>ХУГАЦААТ ХӨРӨНГӨ </a:t>
            </a:r>
            <a:r>
              <a:rPr lang="en-US" b="1" dirty="0" smtClean="0">
                <a:solidFill>
                  <a:schemeClr val="tx2">
                    <a:lumMod val="75000"/>
                  </a:schemeClr>
                </a:solidFill>
                <a:latin typeface="Times New Roman" pitchFamily="18" charset="0"/>
                <a:cs typeface="Times New Roman" pitchFamily="18" charset="0"/>
              </a:rPr>
              <a:t>ОРУУЛАЛТ                                </a:t>
            </a:r>
          </a:p>
          <a:p>
            <a:r>
              <a:rPr lang="mn-MN" b="1" dirty="0" smtClean="0">
                <a:solidFill>
                  <a:schemeClr val="tx2">
                    <a:lumMod val="75000"/>
                  </a:schemeClr>
                </a:solidFill>
                <a:latin typeface="Times New Roman" pitchFamily="18" charset="0"/>
                <a:cs typeface="Times New Roman" pitchFamily="18" charset="0"/>
              </a:rPr>
              <a:t>Гүйцэтгэсэн</a:t>
            </a:r>
            <a:r>
              <a:rPr lang="mn-MN" b="1" smtClean="0">
                <a:solidFill>
                  <a:schemeClr val="tx2">
                    <a:lumMod val="75000"/>
                  </a:schemeClr>
                </a:solidFill>
                <a:latin typeface="Times New Roman" pitchFamily="18" charset="0"/>
                <a:cs typeface="Times New Roman" pitchFamily="18" charset="0"/>
              </a:rPr>
              <a:t>: </a:t>
            </a:r>
            <a:endParaRPr lang="en-US" b="1" dirty="0" smtClean="0">
              <a:solidFill>
                <a:schemeClr val="tx2">
                  <a:lumMod val="75000"/>
                </a:schemeClr>
              </a:solidFill>
              <a:latin typeface="Times New Roman" pitchFamily="18" charset="0"/>
              <a:cs typeface="Times New Roman" pitchFamily="18" charset="0"/>
            </a:endParaRPr>
          </a:p>
          <a:p>
            <a:endParaRPr lang="en-US" b="1" dirty="0" smtClean="0">
              <a:solidFill>
                <a:schemeClr val="tx2">
                  <a:lumMod val="75000"/>
                </a:schemeClr>
              </a:solidFill>
              <a:latin typeface="Times New Roman" pitchFamily="18" charset="0"/>
              <a:cs typeface="Times New Roman" pitchFamily="18" charset="0"/>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A_Bodoni" pitchFamily="34" charset="0"/>
                <a:cs typeface="Times New Roman" pitchFamily="18" charset="0"/>
              </a:rPr>
              <a:t>ÑÝÄÂÈÉÍ ÀÃÓÓËÃÀ</a:t>
            </a:r>
            <a:endParaRPr lang="en-US" dirty="0">
              <a:latin typeface="A_Bodoni" pitchFamily="34" charset="0"/>
              <a:cs typeface="Times New Roman" pitchFamily="18" charset="0"/>
            </a:endParaRPr>
          </a:p>
        </p:txBody>
      </p:sp>
      <p:sp>
        <p:nvSpPr>
          <p:cNvPr id="3" name="Content Placeholder 2"/>
          <p:cNvSpPr>
            <a:spLocks noGrp="1"/>
          </p:cNvSpPr>
          <p:nvPr>
            <p:ph idx="1"/>
          </p:nvPr>
        </p:nvSpPr>
        <p:spPr/>
        <p:txBody>
          <a:bodyPr/>
          <a:lstStyle/>
          <a:p>
            <a:r>
              <a:rPr lang="en-US" sz="2000" b="1" dirty="0" smtClean="0">
                <a:latin typeface="Times New Roman" pitchFamily="18" charset="0"/>
                <a:cs typeface="Times New Roman" pitchFamily="18" charset="0"/>
              </a:rPr>
              <a:t>●</a:t>
            </a:r>
            <a:r>
              <a:rPr lang="mn-MN" sz="2000" b="1" dirty="0" smtClean="0">
                <a:latin typeface="Times New Roman" pitchFamily="18" charset="0"/>
                <a:cs typeface="Times New Roman" pitchFamily="18" charset="0"/>
              </a:rPr>
              <a:t>Урт хугацаат хөрөнгө оруулалт</a:t>
            </a:r>
          </a:p>
          <a:p>
            <a:r>
              <a:rPr lang="mn-MN" sz="2000" b="1" dirty="0" smtClean="0">
                <a:latin typeface="Times New Roman" pitchFamily="18" charset="0"/>
                <a:cs typeface="Times New Roman" pitchFamily="18" charset="0"/>
              </a:rPr>
              <a:t>●Өрийн үнэт цаасаарх хөрөнгө оруулалт</a:t>
            </a:r>
          </a:p>
          <a:p>
            <a:r>
              <a:rPr lang="mn-MN" sz="2000" b="1" dirty="0" smtClean="0">
                <a:latin typeface="Times New Roman" pitchFamily="18" charset="0"/>
                <a:cs typeface="Times New Roman" pitchFamily="18" charset="0"/>
              </a:rPr>
              <a:t>●Өмчийн үнэт цаасаарх хөрөнгө оруулалт</a:t>
            </a:r>
          </a:p>
          <a:p>
            <a:r>
              <a:rPr lang="mn-MN" sz="2000" b="1" dirty="0" smtClean="0">
                <a:latin typeface="Times New Roman" pitchFamily="18" charset="0"/>
                <a:cs typeface="Times New Roman" pitchFamily="18" charset="0"/>
              </a:rPr>
              <a:t>● Урт хугацаат хөрөнгө оруулалтад хамрагдах зүйлс</a:t>
            </a:r>
          </a:p>
          <a:p>
            <a:r>
              <a:rPr lang="mn-MN" sz="2000" b="1" dirty="0" smtClean="0">
                <a:latin typeface="Times New Roman" pitchFamily="18" charset="0"/>
                <a:cs typeface="Times New Roman" pitchFamily="18" charset="0"/>
              </a:rPr>
              <a:t>●Үнэлгээ</a:t>
            </a:r>
          </a:p>
          <a:p>
            <a:r>
              <a:rPr lang="mn-MN" sz="2000" b="1" dirty="0" smtClean="0">
                <a:latin typeface="Times New Roman" pitchFamily="18" charset="0"/>
                <a:cs typeface="Times New Roman" pitchFamily="18" charset="0"/>
              </a:rPr>
              <a:t>● Урт хугацаат хөрөнгө оруулалтын бүртгэл</a:t>
            </a:r>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295400"/>
          </a:xfrm>
        </p:spPr>
        <p:txBody>
          <a:bodyPr/>
          <a:lstStyle/>
          <a:p>
            <a:r>
              <a:rPr lang="en-US" dirty="0" smtClean="0">
                <a:latin typeface="Times New Roman" pitchFamily="18" charset="0"/>
                <a:cs typeface="Times New Roman" pitchFamily="18" charset="0"/>
              </a:rPr>
              <a:t>●</a:t>
            </a:r>
            <a:r>
              <a:rPr lang="mn-MN" b="1" dirty="0" smtClean="0">
                <a:latin typeface="Times New Roman" pitchFamily="18" charset="0"/>
                <a:cs typeface="Times New Roman" pitchFamily="18" charset="0"/>
              </a:rPr>
              <a:t> Урт хугацаат хөрөнгө оруулалт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2362200"/>
            <a:ext cx="8686800" cy="3962400"/>
          </a:xfrm>
        </p:spPr>
        <p:txBody>
          <a:bodyPr>
            <a:normAutofit/>
          </a:bodyPr>
          <a:lstStyle/>
          <a:p>
            <a:r>
              <a:rPr lang="mn-MN" sz="2000" dirty="0" smtClean="0">
                <a:latin typeface="Times New Roman" pitchFamily="18" charset="0"/>
                <a:cs typeface="Times New Roman" pitchFamily="18" charset="0"/>
              </a:rPr>
              <a:t>Нэг жилээс дээш хувь ойрын ирээдүйд  буцаж худалдахаар төлөвлөөгүй байгаа бонд энгийн хувьцаагаар хөрөнгө оруулалт  үндсэн үйл ажиллагаа ашиглаагүй байгаа үндсэн хөрөнгө, тэтгэврийн сан гэх мэт тусгай зориулалттай сан охин ба хамтарсан компанид оруулсан хөрөнгө оруулалтыг  </a:t>
            </a:r>
            <a:r>
              <a:rPr lang="mn-MN" sz="2000" dirty="0" smtClean="0">
                <a:solidFill>
                  <a:srgbClr val="0070C0"/>
                </a:solidFill>
                <a:latin typeface="Times New Roman" pitchFamily="18" charset="0"/>
                <a:cs typeface="Times New Roman" pitchFamily="18" charset="0"/>
              </a:rPr>
              <a:t>Урт хугацаат хөрөнгө оруулалт  </a:t>
            </a:r>
            <a:r>
              <a:rPr lang="mn-MN" sz="2000" dirty="0" smtClean="0">
                <a:latin typeface="Times New Roman" pitchFamily="18" charset="0"/>
                <a:cs typeface="Times New Roman" pitchFamily="18" charset="0"/>
              </a:rPr>
              <a:t>гэж бүртгэнэ.</a:t>
            </a:r>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2362200"/>
          </a:xfrm>
        </p:spPr>
        <p:txBody>
          <a:bodyPr>
            <a:normAutofit/>
          </a:bodyPr>
          <a:lstStyle/>
          <a:p>
            <a:r>
              <a:rPr lang="mn-MN" b="1" dirty="0" smtClean="0">
                <a:latin typeface="Times New Roman" pitchFamily="18" charset="0"/>
                <a:cs typeface="Times New Roman" pitchFamily="18" charset="0"/>
              </a:rPr>
              <a:t>●Өрийн үнэт цаасаарх хөрөнгө оруулалт</a:t>
            </a:r>
            <a:br>
              <a:rPr lang="mn-MN"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2362200"/>
            <a:ext cx="8686800" cy="4114799"/>
          </a:xfrm>
        </p:spPr>
        <p:txBody>
          <a:bodyPr>
            <a:normAutofit fontScale="92500" lnSpcReduction="20000"/>
          </a:bodyPr>
          <a:lstStyle/>
          <a:p>
            <a:pPr>
              <a:buNone/>
            </a:pPr>
            <a:r>
              <a:rPr lang="mn-MN" sz="1800" dirty="0" smtClean="0">
                <a:latin typeface="Times New Roman" pitchFamily="18" charset="0"/>
                <a:cs typeface="Times New Roman" pitchFamily="18" charset="0"/>
              </a:rPr>
              <a:t>     Энэ нь үед худалдаж авсан өртгөөр нь бүртгэлд тусгана.Хэрвээ бондын хүү зах зээлийн хүүгээс доогуур байвал бондын зах зээлийн үнэ нь нэрлэсэн үнээсээ бага байх ба бондын хөнгөлөлт үүснэ.</a:t>
            </a:r>
          </a:p>
          <a:p>
            <a:pPr>
              <a:buNone/>
            </a:pPr>
            <a:r>
              <a:rPr lang="mn-MN" sz="1800" dirty="0" smtClean="0">
                <a:latin typeface="Times New Roman" pitchFamily="18" charset="0"/>
                <a:cs typeface="Times New Roman" pitchFamily="18" charset="0"/>
              </a:rPr>
              <a:t>      Хэрвээ бондын хүү зах зээлийн хүүгээс дээгүүр байвал бондын зах зээлийн үнэ нэрлэсэн үнээс өндөр байх ба бондын урамшуулал үүснэ.</a:t>
            </a:r>
          </a:p>
          <a:p>
            <a:pPr>
              <a:buNone/>
            </a:pPr>
            <a:r>
              <a:rPr lang="mn-MN" sz="1800" dirty="0" smtClean="0">
                <a:latin typeface="Times New Roman" pitchFamily="18" charset="0"/>
                <a:cs typeface="Times New Roman" pitchFamily="18" charset="0"/>
              </a:rPr>
              <a:t>     Үнийг дараах журналын бичилтүүдээр хийнэ.</a:t>
            </a:r>
          </a:p>
          <a:p>
            <a:pPr>
              <a:buNone/>
            </a:pPr>
            <a:r>
              <a:rPr lang="mn-MN" sz="1800" dirty="0" smtClean="0">
                <a:latin typeface="Times New Roman" pitchFamily="18" charset="0"/>
                <a:cs typeface="Times New Roman" pitchFamily="18" charset="0"/>
              </a:rPr>
              <a:t>     Хөнгөлөлттэй үед:</a:t>
            </a:r>
          </a:p>
          <a:p>
            <a:pPr>
              <a:buNone/>
            </a:pPr>
            <a:r>
              <a:rPr lang="mn-MN" sz="1800" dirty="0" smtClean="0">
                <a:latin typeface="Times New Roman" pitchFamily="18" charset="0"/>
                <a:cs typeface="Times New Roman" pitchFamily="18" charset="0"/>
              </a:rPr>
              <a:t>     Бондоорх хөрөнгө оруулалт             дт  хх</a:t>
            </a:r>
          </a:p>
          <a:p>
            <a:pPr>
              <a:buNone/>
            </a:pPr>
            <a:r>
              <a:rPr lang="mn-MN" sz="1800" dirty="0" smtClean="0">
                <a:latin typeface="Times New Roman" pitchFamily="18" charset="0"/>
                <a:cs typeface="Times New Roman" pitchFamily="18" charset="0"/>
              </a:rPr>
              <a:t>     Хүүгийн орлого                                 дт  хх</a:t>
            </a:r>
          </a:p>
          <a:p>
            <a:pPr>
              <a:buNone/>
            </a:pPr>
            <a:r>
              <a:rPr lang="mn-MN" sz="1800" dirty="0" smtClean="0">
                <a:latin typeface="Times New Roman" pitchFamily="18" charset="0"/>
                <a:cs typeface="Times New Roman" pitchFamily="18" charset="0"/>
              </a:rPr>
              <a:t>     Мөнгөн хөрөнгө                                             кт   хх</a:t>
            </a:r>
          </a:p>
          <a:p>
            <a:pPr>
              <a:buNone/>
            </a:pPr>
            <a:r>
              <a:rPr lang="mn-MN" sz="1800" dirty="0" smtClean="0">
                <a:latin typeface="Times New Roman" pitchFamily="18" charset="0"/>
                <a:cs typeface="Times New Roman" pitchFamily="18" charset="0"/>
              </a:rPr>
              <a:t>     Бондоорх хөрөнгө оруулалтын хөнгөлөлт    кт   хх</a:t>
            </a:r>
          </a:p>
          <a:p>
            <a:pPr>
              <a:buNone/>
            </a:pPr>
            <a:r>
              <a:rPr lang="mn-MN" sz="1800" dirty="0" smtClean="0">
                <a:latin typeface="Times New Roman" pitchFamily="18" charset="0"/>
                <a:cs typeface="Times New Roman" pitchFamily="18" charset="0"/>
              </a:rPr>
              <a:t>     Урамшуулалттай үед:</a:t>
            </a:r>
          </a:p>
          <a:p>
            <a:pPr>
              <a:buNone/>
            </a:pPr>
            <a:r>
              <a:rPr lang="mn-MN" sz="1800" dirty="0" smtClean="0">
                <a:latin typeface="Times New Roman" pitchFamily="18" charset="0"/>
                <a:cs typeface="Times New Roman" pitchFamily="18" charset="0"/>
              </a:rPr>
              <a:t>     Бондоорх хөрөнгө оруулалт            дт  хх</a:t>
            </a:r>
          </a:p>
          <a:p>
            <a:pPr>
              <a:buNone/>
            </a:pPr>
            <a:r>
              <a:rPr lang="mn-MN" sz="1800" dirty="0" smtClean="0">
                <a:latin typeface="Times New Roman" pitchFamily="18" charset="0"/>
                <a:cs typeface="Times New Roman" pitchFamily="18" charset="0"/>
              </a:rPr>
              <a:t>     Хүүгийн орлого                                 дт  хх</a:t>
            </a:r>
          </a:p>
          <a:p>
            <a:pPr>
              <a:buNone/>
            </a:pPr>
            <a:r>
              <a:rPr lang="mn-MN" sz="1800" dirty="0" smtClean="0">
                <a:latin typeface="Times New Roman" pitchFamily="18" charset="0"/>
                <a:cs typeface="Times New Roman" pitchFamily="18" charset="0"/>
              </a:rPr>
              <a:t>     Бондоорх хөрөнгө оруулалтын урамшуулалт   дт  хх</a:t>
            </a:r>
          </a:p>
          <a:p>
            <a:pPr>
              <a:buNone/>
            </a:pPr>
            <a:r>
              <a:rPr lang="mn-MN" sz="1800" dirty="0" smtClean="0">
                <a:latin typeface="Times New Roman" pitchFamily="18" charset="0"/>
                <a:cs typeface="Times New Roman" pitchFamily="18" charset="0"/>
              </a:rPr>
              <a:t>     Мөнгөн хөрөнгө                                                                кт  хх</a:t>
            </a:r>
          </a:p>
          <a:p>
            <a:pPr>
              <a:buNone/>
            </a:pPr>
            <a:endParaRPr lang="en-US" sz="1800" dirty="0">
              <a:latin typeface="Times New Roman" pitchFamily="18" charset="0"/>
              <a:cs typeface="Times New Roman" pitchFamily="18" charset="0"/>
            </a:endParaRP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686800" cy="1981200"/>
          </a:xfrm>
        </p:spPr>
        <p:txBody>
          <a:bodyPr>
            <a:normAutofit/>
          </a:bodyPr>
          <a:lstStyle/>
          <a:p>
            <a:r>
              <a:rPr lang="mn-MN" b="1" dirty="0" smtClean="0">
                <a:latin typeface="Times New Roman" pitchFamily="18" charset="0"/>
                <a:cs typeface="Times New Roman" pitchFamily="18" charset="0"/>
              </a:rPr>
              <a:t>●Өмчийн үнэт цаасаарх хөрөнгө оруулалт</a:t>
            </a:r>
            <a:br>
              <a:rPr lang="mn-MN"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828800"/>
            <a:ext cx="8686800" cy="4251325"/>
          </a:xfrm>
        </p:spPr>
        <p:txBody>
          <a:bodyPr>
            <a:normAutofit/>
          </a:bodyPr>
          <a:lstStyle/>
          <a:p>
            <a:r>
              <a:rPr lang="mn-MN" sz="2000" dirty="0" smtClean="0">
                <a:latin typeface="Times New Roman" pitchFamily="18" charset="0"/>
                <a:cs typeface="Times New Roman" pitchFamily="18" charset="0"/>
              </a:rPr>
              <a:t>Энэ үед хөрөнгө оруулалтыг :</a:t>
            </a:r>
          </a:p>
          <a:p>
            <a:r>
              <a:rPr lang="mn-MN" sz="2000" dirty="0" smtClean="0">
                <a:latin typeface="Times New Roman" pitchFamily="18" charset="0"/>
                <a:cs typeface="Times New Roman" pitchFamily="18" charset="0"/>
              </a:rPr>
              <a:t>●Өртөг зах зээлийн үнийн аль багаар нь</a:t>
            </a:r>
          </a:p>
          <a:p>
            <a:r>
              <a:rPr lang="mn-MN" sz="2000" dirty="0" smtClean="0">
                <a:latin typeface="Times New Roman" pitchFamily="18" charset="0"/>
                <a:cs typeface="Times New Roman" pitchFamily="18" charset="0"/>
              </a:rPr>
              <a:t>●Өртгийн аргаар бүртгэнэ.</a:t>
            </a:r>
          </a:p>
          <a:p>
            <a:r>
              <a:rPr lang="mn-MN" sz="2000" dirty="0" smtClean="0">
                <a:latin typeface="Times New Roman" pitchFamily="18" charset="0"/>
                <a:cs typeface="Times New Roman" pitchFamily="18" charset="0"/>
              </a:rPr>
              <a:t>Урт хугацаат хөрөнгө оруулалтыг бүртгэхдээ</a:t>
            </a:r>
          </a:p>
          <a:p>
            <a:r>
              <a:rPr lang="mn-MN" sz="2000" dirty="0" smtClean="0">
                <a:latin typeface="Times New Roman" pitchFamily="18" charset="0"/>
                <a:cs typeface="Times New Roman" pitchFamily="18" charset="0"/>
              </a:rPr>
              <a:t>Хувьцаагаарх хөрөнгө оруулалт     дт  хх</a:t>
            </a:r>
          </a:p>
          <a:p>
            <a:r>
              <a:rPr lang="mn-MN" sz="2000" dirty="0" smtClean="0">
                <a:latin typeface="Times New Roman" pitchFamily="18" charset="0"/>
                <a:cs typeface="Times New Roman" pitchFamily="18" charset="0"/>
              </a:rPr>
              <a:t>Мөнгөн хөрөнгө                                         кт   хх  бичилт  хийнэ.</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86800" cy="1447800"/>
          </a:xfrm>
        </p:spPr>
        <p:txBody>
          <a:bodyPr>
            <a:normAutofit fontScale="90000"/>
          </a:bodyPr>
          <a:lstStyle/>
          <a:p>
            <a:r>
              <a:rPr lang="mn-MN" b="1" dirty="0" smtClean="0">
                <a:latin typeface="Times New Roman" pitchFamily="18" charset="0"/>
                <a:cs typeface="Times New Roman" pitchFamily="18" charset="0"/>
              </a:rPr>
              <a:t>● Урт хугацаат хөрөнгө оруулалтад хамрагдах зүйлс</a:t>
            </a:r>
            <a:br>
              <a:rPr lang="mn-MN"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981200"/>
            <a:ext cx="8686800" cy="4098925"/>
          </a:xfrm>
        </p:spPr>
        <p:txBody>
          <a:bodyPr>
            <a:normAutofit/>
          </a:bodyPr>
          <a:lstStyle/>
          <a:p>
            <a:r>
              <a:rPr lang="en-US" sz="2000" dirty="0" smtClean="0">
                <a:latin typeface="Times New Roman" pitchFamily="18" charset="0"/>
                <a:cs typeface="Times New Roman" pitchFamily="18" charset="0"/>
              </a:rPr>
              <a:t>Урт хугацаат хөрөнгө оруулалтад эргэлтийн бус өмчийн үнэт цаас, хараат компанийн энгийн хувьцаанд  оруулсан хөрөнгө оруулалт, бонд барьцаалал, өрийн бичиг зэрэг өрийн хэрэгслэлийн хөрөнгө оруулалт, бонд эргэлтээс гарах, хувьцаа худалдан авах зэрэг бусад зорилго бүхий сан, үнэ цэнийг өсгөх зорилгоор эзэмшиж байгаа үндсэн хөрөнгө, нэгдсэн компанид олгосон урьдчилгаа, нөхөрлөл болон хамтарсан үйлдвэрт оруулсан өмч, зээл ба эд хөрөнгийн хувь оролцоо гэх мэт төрөл бүрийн бусад хөрөнгө оруулалт багтана.</a:t>
            </a:r>
          </a:p>
          <a:p>
            <a:endParaRPr lang="en-US"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86800" cy="1219200"/>
          </a:xfrm>
        </p:spPr>
        <p:txBody>
          <a:bodyPr>
            <a:normAutofit/>
          </a:bodyPr>
          <a:lstStyle/>
          <a:p>
            <a:r>
              <a:rPr lang="mn-MN" b="1" dirty="0" smtClean="0">
                <a:latin typeface="Times New Roman" pitchFamily="18" charset="0"/>
                <a:cs typeface="Times New Roman" pitchFamily="18" charset="0"/>
              </a:rPr>
              <a:t>●Үнэлгээ</a:t>
            </a:r>
            <a:br>
              <a:rPr lang="mn-MN"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828800"/>
            <a:ext cx="8686800" cy="4251325"/>
          </a:xfrm>
        </p:spPr>
        <p:txBody>
          <a:bodyPr>
            <a:normAutofit/>
          </a:bodyPr>
          <a:lstStyle/>
          <a:p>
            <a:r>
              <a:rPr lang="en-US" sz="2000" dirty="0" smtClean="0">
                <a:latin typeface="Times New Roman" pitchFamily="18" charset="0"/>
                <a:cs typeface="Times New Roman" pitchFamily="18" charset="0"/>
              </a:rPr>
              <a:t>Урт хугацаат хөрөнгө оруулалтыг ихэвчлэн олж бэлтгэсэн  өртгөөр нь дансанд бүртгэдэг. Урт хугацаат хөрөнгө оруулалтын зах зээлийн үнэ цэнэ буурч байгаа тохиолдолд үнийн бууралтыг хөрөнгө оруулалт тус бүрээр тодорхойлж, балансад хүлээн зөвшөөрч тусгадаг. Урт хугацаат хөрөнгө оруулалтыг хөрөнгө оруулалт бүрээр нь тооцохыг шаарддаг.</a:t>
            </a:r>
          </a:p>
          <a:p>
            <a:endParaRPr lang="en-US"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86800" cy="1143000"/>
          </a:xfrm>
        </p:spPr>
        <p:txBody>
          <a:bodyPr>
            <a:normAutofit fontScale="90000"/>
          </a:bodyPr>
          <a:lstStyle/>
          <a:p>
            <a:r>
              <a:rPr lang="mn-MN" b="1" dirty="0" smtClean="0">
                <a:latin typeface="Times New Roman" pitchFamily="18" charset="0"/>
                <a:cs typeface="Times New Roman" pitchFamily="18" charset="0"/>
              </a:rPr>
              <a:t>● Урт хугацаат хөрөнгө оруулалтын бүртгэл</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752600"/>
            <a:ext cx="8839200" cy="5105400"/>
          </a:xfrm>
        </p:spPr>
        <p:txBody>
          <a:bodyPr>
            <a:noAutofit/>
          </a:bodyPr>
          <a:lstStyle/>
          <a:p>
            <a:r>
              <a:rPr lang="en-US" sz="2000" dirty="0" smtClean="0">
                <a:latin typeface="Times New Roman" pitchFamily="18" charset="0"/>
                <a:cs typeface="Times New Roman" pitchFamily="18" charset="0"/>
              </a:rPr>
              <a:t>Эргэлтийн хөрөнгөнд хамаарагдаагүй хадгаламж, бонд, өөр компанид хувь нийлүүлсэн хөрөнгө,урт хугацаатай зээлийн авлага зэргийг </a:t>
            </a:r>
            <a:r>
              <a:rPr lang="en-US" sz="2000" b="1" dirty="0" smtClean="0">
                <a:latin typeface="Times New Roman" pitchFamily="18" charset="0"/>
                <a:cs typeface="Times New Roman" pitchFamily="18" charset="0"/>
              </a:rPr>
              <a:t>урт хугацаат хөрөнгө оруулалт</a:t>
            </a:r>
            <a:r>
              <a:rPr lang="en-US" sz="2000" dirty="0" smtClean="0">
                <a:latin typeface="Times New Roman" pitchFamily="18" charset="0"/>
                <a:cs typeface="Times New Roman" pitchFamily="18" charset="0"/>
              </a:rPr>
              <a:t> гэсэн хэсэгт харуулна.</a:t>
            </a:r>
          </a:p>
          <a:p>
            <a:r>
              <a:rPr lang="en-US" sz="2000" dirty="0" smtClean="0">
                <a:latin typeface="Times New Roman" pitchFamily="18" charset="0"/>
                <a:cs typeface="Times New Roman" pitchFamily="18" charset="0"/>
              </a:rPr>
              <a:t>Урьдчилж төлөгдсөн зардлын бүртгэл</a:t>
            </a:r>
          </a:p>
          <a:p>
            <a:r>
              <a:rPr lang="en-US" sz="2000" dirty="0" smtClean="0">
                <a:latin typeface="Times New Roman" pitchFamily="18" charset="0"/>
                <a:cs typeface="Times New Roman" pitchFamily="18" charset="0"/>
              </a:rPr>
              <a:t>Бэлтгэн нийлүлэгчид урьдчилгаа болгон урьдчилан төлсөн зардлуудыг урьдчилж гарсан зардал гэдэг. Энэ нь төлбөр хийгдсэн боловч тайлант хугацаанд раагүй байгаа зардал учраас хөрөнгө гэж бүртгэгдэнэ. Үүнд:</a:t>
            </a:r>
          </a:p>
          <a:p>
            <a:r>
              <a:rPr lang="en-US" sz="2000" dirty="0" smtClean="0">
                <a:latin typeface="Times New Roman" pitchFamily="18" charset="0"/>
                <a:cs typeface="Times New Roman" pitchFamily="18" charset="0"/>
              </a:rPr>
              <a:t>- Бэлтгэн нийлүлэгчид төлсөн урьдчилгаа</a:t>
            </a:r>
          </a:p>
          <a:p>
            <a:r>
              <a:rPr lang="en-US" sz="2000" dirty="0" smtClean="0">
                <a:latin typeface="Times New Roman" pitchFamily="18" charset="0"/>
                <a:cs typeface="Times New Roman" pitchFamily="18" charset="0"/>
              </a:rPr>
              <a:t>- Урьдчилж төлсөн түрээс, даатгал, татварын төлбөр гэх мэт</a:t>
            </a:r>
          </a:p>
          <a:p>
            <a:r>
              <a:rPr lang="en-US" sz="2000" dirty="0" smtClean="0">
                <a:latin typeface="Times New Roman" pitchFamily="18" charset="0"/>
                <a:cs typeface="Times New Roman" pitchFamily="18" charset="0"/>
              </a:rPr>
              <a:t>Дт Урьдчилж төлсөн төлбөр</a:t>
            </a:r>
          </a:p>
          <a:p>
            <a:r>
              <a:rPr lang="en-US" sz="2000" dirty="0" smtClean="0">
                <a:latin typeface="Times New Roman" pitchFamily="18" charset="0"/>
                <a:cs typeface="Times New Roman" pitchFamily="18" charset="0"/>
              </a:rPr>
              <a:t>Кт Мөнгө / Өглөг</a:t>
            </a:r>
          </a:p>
          <a:p>
            <a:r>
              <a:rPr lang="en-US" sz="2000" dirty="0" smtClean="0">
                <a:latin typeface="Times New Roman" pitchFamily="18" charset="0"/>
                <a:cs typeface="Times New Roman" pitchFamily="18" charset="0"/>
              </a:rPr>
              <a:t>Тайлант хугацаанд ногдох хэмжээгээр нь :</a:t>
            </a:r>
          </a:p>
          <a:p>
            <a:r>
              <a:rPr lang="en-US" sz="2000" dirty="0" smtClean="0">
                <a:latin typeface="Times New Roman" pitchFamily="18" charset="0"/>
                <a:cs typeface="Times New Roman" pitchFamily="18" charset="0"/>
              </a:rPr>
              <a:t>Дт Бараа материал/ Зардал</a:t>
            </a:r>
          </a:p>
          <a:p>
            <a:r>
              <a:rPr lang="en-US" sz="2000" dirty="0" smtClean="0">
                <a:latin typeface="Times New Roman" pitchFamily="18" charset="0"/>
                <a:cs typeface="Times New Roman" pitchFamily="18" charset="0"/>
              </a:rPr>
              <a:t>Кт Урьдчилж төлсөн зардал</a:t>
            </a:r>
          </a:p>
          <a:p>
            <a:endParaRPr lang="en-US"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991600" y="457200"/>
            <a:ext cx="152400" cy="45719"/>
          </a:xfrm>
        </p:spPr>
        <p:txBody>
          <a:bodyPr>
            <a:normAutofit fontScale="90000"/>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524001"/>
            <a:ext cx="8686800" cy="3200400"/>
          </a:xfrm>
        </p:spPr>
        <p:txBody>
          <a:bodyPr>
            <a:normAutofit/>
          </a:bodyPr>
          <a:lstStyle/>
          <a:p>
            <a:r>
              <a:rPr lang="mn-MN" sz="6000" dirty="0" smtClean="0">
                <a:latin typeface="Times New Roman" pitchFamily="18" charset="0"/>
                <a:cs typeface="Times New Roman" pitchFamily="18" charset="0"/>
              </a:rPr>
              <a:t>Анхаарал тавьсанд             баярлалаа</a:t>
            </a:r>
            <a:r>
              <a:rPr lang="en-US" sz="6000" dirty="0" smtClean="0">
                <a:latin typeface="Times New Roman" pitchFamily="18" charset="0"/>
                <a:cs typeface="Times New Roman" pitchFamily="18" charset="0"/>
              </a:rPr>
              <a:t>!!!</a:t>
            </a:r>
            <a:endParaRPr lang="en-US" sz="60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122</TotalTime>
  <Words>308</Words>
  <Application>Microsoft Office PowerPoint</Application>
  <PresentationFormat>On-screen Show (4:3)</PresentationFormat>
  <Paragraphs>49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Trek</vt:lpstr>
      <vt:lpstr>“Санхүүгийн бүртгэл”</vt:lpstr>
      <vt:lpstr> ÑÝÄÂÈÉÍ ÀÃÓÓËÃÀ</vt:lpstr>
      <vt:lpstr>● Урт хугацаат хөрөнгө оруулалт</vt:lpstr>
      <vt:lpstr>●Өрийн үнэт цаасаарх хөрөнгө оруулалт </vt:lpstr>
      <vt:lpstr>●Өмчийн үнэт цаасаарх хөрөнгө оруулалт </vt:lpstr>
      <vt:lpstr>● Урт хугацаат хөрөнгө оруулалтад хамрагдах зүйлс </vt:lpstr>
      <vt:lpstr>●Үнэлгээ </vt:lpstr>
      <vt:lpstr>● Урт хугацаат хөрөнгө оруулалтын бүртгэл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“Санхүүгийн бүртгэл”</dc:title>
  <dc:creator>Toshiba</dc:creator>
  <cp:lastModifiedBy>Chikoom</cp:lastModifiedBy>
  <cp:revision>16</cp:revision>
  <dcterms:created xsi:type="dcterms:W3CDTF">2012-11-08T05:37:13Z</dcterms:created>
  <dcterms:modified xsi:type="dcterms:W3CDTF">2015-03-12T09:03:00Z</dcterms:modified>
</cp:coreProperties>
</file>