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63" r:id="rId5"/>
    <p:sldId id="259" r:id="rId6"/>
    <p:sldId id="260" r:id="rId7"/>
    <p:sldId id="261" r:id="rId8"/>
    <p:sldId id="262"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94163F4-DA88-4485-9A85-BA4F0EA9F370}" type="datetimeFigureOut">
              <a:rPr lang="en-US" smtClean="0"/>
              <a:t>3/8/2015</a:t>
            </a:fld>
            <a:endParaRPr lang="en-US"/>
          </a:p>
        </p:txBody>
      </p:sp>
      <p:sp>
        <p:nvSpPr>
          <p:cNvPr id="8" name="Slide Number Placeholder 7"/>
          <p:cNvSpPr>
            <a:spLocks noGrp="1"/>
          </p:cNvSpPr>
          <p:nvPr>
            <p:ph type="sldNum" sz="quarter" idx="11"/>
          </p:nvPr>
        </p:nvSpPr>
        <p:spPr/>
        <p:txBody>
          <a:bodyPr/>
          <a:lstStyle/>
          <a:p>
            <a:fld id="{D57AE616-43EF-40D9-B494-219E7A25454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94163F4-DA88-4485-9A85-BA4F0EA9F370}"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4163F4-DA88-4485-9A85-BA4F0EA9F370}"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E616-43EF-40D9-B494-219E7A254542}"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B94163F4-DA88-4485-9A85-BA4F0EA9F370}"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E616-43EF-40D9-B494-219E7A254542}"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94163F4-DA88-4485-9A85-BA4F0EA9F370}" type="datetimeFigureOut">
              <a:rPr lang="en-US" smtClean="0"/>
              <a:t>3/8/2015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AE616-43EF-40D9-B494-219E7A254542}"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4163F4-DA88-4485-9A85-BA4F0EA9F370}" type="datetimeFigureOut">
              <a:rPr lang="en-US" smtClean="0"/>
              <a:t>3/8/2015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4163F4-DA88-4485-9A85-BA4F0EA9F370}" type="datetimeFigureOut">
              <a:rPr lang="en-US" smtClean="0"/>
              <a:t>3/8/2015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163F4-DA88-4485-9A85-BA4F0EA9F370}"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163F4-DA88-4485-9A85-BA4F0EA9F370}"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4163F4-DA88-4485-9A85-BA4F0EA9F370}"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4163F4-DA88-4485-9A85-BA4F0EA9F370}"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E616-43EF-40D9-B494-219E7A2545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94163F4-DA88-4485-9A85-BA4F0EA9F370}" type="datetimeFigureOut">
              <a:rPr lang="en-US" smtClean="0"/>
              <a:t>3/8/2015</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57AE616-43EF-40D9-B494-219E7A254542}"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143000"/>
            <a:ext cx="7772400" cy="1828800"/>
          </a:xfrm>
        </p:spPr>
        <p:txBody>
          <a:bodyPr>
            <a:noAutofit/>
          </a:bodyPr>
          <a:lstStyle/>
          <a:p>
            <a:r>
              <a:rPr lang="mn-MN" sz="4800" b="1" i="1" dirty="0" smtClean="0"/>
              <a:t>Хувьцаа, хувь нийлүүлэгчидийн бүртгэл</a:t>
            </a:r>
            <a:endParaRPr lang="en-US" sz="4800" b="1" i="1" dirty="0"/>
          </a:p>
        </p:txBody>
      </p:sp>
    </p:spTree>
    <p:extLst>
      <p:ext uri="{BB962C8B-B14F-4D97-AF65-F5344CB8AC3E}">
        <p14:creationId xmlns:p14="http://schemas.microsoft.com/office/powerpoint/2010/main" val="227508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924800" cy="533400"/>
          </a:xfrm>
        </p:spPr>
        <p:txBody>
          <a:bodyPr/>
          <a:lstStyle/>
          <a:p>
            <a:pPr algn="ctr"/>
            <a:r>
              <a:rPr lang="mn-MN" dirty="0" smtClean="0"/>
              <a:t>Оршил</a:t>
            </a:r>
            <a:endParaRPr lang="en-US" dirty="0"/>
          </a:p>
        </p:txBody>
      </p:sp>
      <p:sp>
        <p:nvSpPr>
          <p:cNvPr id="3" name="Content Placeholder 2"/>
          <p:cNvSpPr>
            <a:spLocks noGrp="1"/>
          </p:cNvSpPr>
          <p:nvPr>
            <p:ph idx="1"/>
          </p:nvPr>
        </p:nvSpPr>
        <p:spPr>
          <a:xfrm>
            <a:off x="381000" y="990600"/>
            <a:ext cx="8305800" cy="4114800"/>
          </a:xfrm>
        </p:spPr>
        <p:txBody>
          <a:bodyPr>
            <a:noAutofit/>
          </a:bodyPr>
          <a:lstStyle/>
          <a:p>
            <a:pPr marL="0" indent="0" algn="just">
              <a:buNone/>
            </a:pPr>
            <a:r>
              <a:rPr lang="mn-MN" sz="2000" dirty="0">
                <a:latin typeface="Arial Mon" pitchFamily="34" charset="0"/>
              </a:rPr>
              <a:t> Дэлхийн практикаас харахад улс орны эдийн засгийн хөгжилд чухал нөлөө үзүүлдэг хүчин зүйл нь хөрөнгийн зах зээл байдаг.Манай орны хувьд арван наймхан жилийн түүхтэй  хөрөнгийг зах зээлийн хөгжил бусад улс орнуудтай харьцуулахад харьцангуй залуу бөгөөд сул зах зээл юм.Санхүүгийн зах зээл сул хөгжсөн улс орны хувьд иргэд нь үнэт цаасаар дамжуулан хөрөнгө оруулалт хийх талаар мэдлэг бага,компаниуд нь үнэт цааас гаргаж хөрөнгө дайчлах туршлага,чадваргүй байдаг нь уг зах зээлийг хөгжүүлэхэд нэг гол саад бэрхшээл болж байдаг.Тийм ч учраас иргэд болон компаниуд орлогын эх үүсвэрээ нэмэгдүүлэх зорилгоор санхүүгийн зах зээл дээр ихээхэн хэмжээний хөрөнгө дайчилсан боловч энэ талаар хуримтлуулагдсан мэдлэг,дадлага туршлага ховор,холбогдох эрсдэлийг урьдчилан тооцоох чадваргүй байсны улмаас алдагдал хүлээсэн байдаг. Тиймээс э</a:t>
            </a:r>
            <a:r>
              <a:rPr lang="en-US" sz="2000" dirty="0" err="1">
                <a:latin typeface="Arial Mon" pitchFamily="34" charset="0"/>
              </a:rPr>
              <a:t>нэ</a:t>
            </a:r>
            <a:r>
              <a:rPr lang="en-US" sz="2000" dirty="0">
                <a:latin typeface="Arial Mon" pitchFamily="34" charset="0"/>
              </a:rPr>
              <a:t> </a:t>
            </a:r>
            <a:r>
              <a:rPr lang="en-US" sz="2000" dirty="0" err="1">
                <a:latin typeface="Arial Mon" pitchFamily="34" charset="0"/>
              </a:rPr>
              <a:t>курсын</a:t>
            </a:r>
            <a:r>
              <a:rPr lang="en-US" sz="2000" dirty="0">
                <a:latin typeface="Arial Mon" pitchFamily="34" charset="0"/>
              </a:rPr>
              <a:t> </a:t>
            </a:r>
            <a:r>
              <a:rPr lang="en-US" sz="2000" dirty="0" err="1">
                <a:latin typeface="Arial Mon" pitchFamily="34" charset="0"/>
              </a:rPr>
              <a:t>ажилдаа</a:t>
            </a:r>
            <a:r>
              <a:rPr lang="en-US" sz="2000" dirty="0">
                <a:latin typeface="Arial Mon" pitchFamily="34" charset="0"/>
              </a:rPr>
              <a:t> </a:t>
            </a:r>
            <a:r>
              <a:rPr lang="en-US" sz="2000" dirty="0" err="1">
                <a:latin typeface="Arial Mon" pitchFamily="34" charset="0"/>
              </a:rPr>
              <a:t>би</a:t>
            </a:r>
            <a:r>
              <a:rPr lang="en-US" sz="2000" dirty="0">
                <a:latin typeface="Arial Mon" pitchFamily="34" charset="0"/>
              </a:rPr>
              <a:t> </a:t>
            </a:r>
            <a:r>
              <a:rPr lang="en-US" sz="2000" dirty="0" err="1">
                <a:latin typeface="Arial Mon" pitchFamily="34" charset="0"/>
              </a:rPr>
              <a:t>хувьцаа</a:t>
            </a:r>
            <a:r>
              <a:rPr lang="en-US" sz="2000" dirty="0">
                <a:latin typeface="Arial Mon" pitchFamily="34" charset="0"/>
              </a:rPr>
              <a:t> </a:t>
            </a:r>
            <a:r>
              <a:rPr lang="en-US" sz="2000" dirty="0" err="1">
                <a:latin typeface="Arial Mon" pitchFamily="34" charset="0"/>
              </a:rPr>
              <a:t>гэж</a:t>
            </a:r>
            <a:r>
              <a:rPr lang="en-US" sz="2000" dirty="0">
                <a:latin typeface="Arial Mon" pitchFamily="34" charset="0"/>
              </a:rPr>
              <a:t> </a:t>
            </a:r>
            <a:r>
              <a:rPr lang="en-US" sz="2000" dirty="0" err="1">
                <a:latin typeface="Arial Mon" pitchFamily="34" charset="0"/>
              </a:rPr>
              <a:t>юу</a:t>
            </a:r>
            <a:r>
              <a:rPr lang="en-US" sz="2000" dirty="0">
                <a:latin typeface="Arial Mon" pitchFamily="34" charset="0"/>
              </a:rPr>
              <a:t> </a:t>
            </a:r>
            <a:r>
              <a:rPr lang="en-US" sz="2000" dirty="0" err="1">
                <a:latin typeface="Arial Mon" pitchFamily="34" charset="0"/>
              </a:rPr>
              <a:t>болох</a:t>
            </a:r>
            <a:r>
              <a:rPr lang="en-US" sz="2000" dirty="0">
                <a:latin typeface="Arial Mon" pitchFamily="34" charset="0"/>
              </a:rPr>
              <a:t>,</a:t>
            </a:r>
            <a:r>
              <a:rPr lang="mn-MN" sz="2000" dirty="0">
                <a:latin typeface="Arial Mon" pitchFamily="34" charset="0"/>
              </a:rPr>
              <a:t> хувьцаа гаргалтыг хэрхэн бүртгэдэг  мөн хичнээн төрөл байдаг, х</a:t>
            </a:r>
            <a:r>
              <a:rPr lang="en-US" sz="2000" dirty="0" err="1">
                <a:latin typeface="Arial Mon" pitchFamily="34" charset="0"/>
              </a:rPr>
              <a:t>увьцаа</a:t>
            </a:r>
            <a:r>
              <a:rPr lang="en-US" sz="2000" dirty="0">
                <a:latin typeface="Arial Mon" pitchFamily="34" charset="0"/>
              </a:rPr>
              <a:t> </a:t>
            </a:r>
            <a:r>
              <a:rPr lang="en-US" sz="2000" dirty="0" err="1">
                <a:latin typeface="Arial Mon" pitchFamily="34" charset="0"/>
              </a:rPr>
              <a:t>тус</a:t>
            </a:r>
            <a:r>
              <a:rPr lang="en-US" sz="2000" dirty="0">
                <a:latin typeface="Arial Mon" pitchFamily="34" charset="0"/>
              </a:rPr>
              <a:t> </a:t>
            </a:r>
            <a:r>
              <a:rPr lang="en-US" sz="2000" dirty="0" err="1">
                <a:latin typeface="Arial Mon" pitchFamily="34" charset="0"/>
              </a:rPr>
              <a:t>бүрийн</a:t>
            </a:r>
            <a:r>
              <a:rPr lang="en-US" sz="2000" dirty="0">
                <a:latin typeface="Arial Mon" pitchFamily="34" charset="0"/>
              </a:rPr>
              <a:t> </a:t>
            </a:r>
            <a:r>
              <a:rPr lang="en-US" sz="2000" dirty="0" err="1">
                <a:latin typeface="Arial Mon" pitchFamily="34" charset="0"/>
              </a:rPr>
              <a:t>онцлогын</a:t>
            </a:r>
            <a:r>
              <a:rPr lang="en-US" sz="2000" dirty="0">
                <a:latin typeface="Arial Mon" pitchFamily="34" charset="0"/>
              </a:rPr>
              <a:t> </a:t>
            </a:r>
            <a:r>
              <a:rPr lang="en-US" sz="2000" dirty="0" err="1">
                <a:latin typeface="Arial Mon" pitchFamily="34" charset="0"/>
              </a:rPr>
              <a:t>талаар</a:t>
            </a:r>
            <a:r>
              <a:rPr lang="en-US" sz="2000" dirty="0">
                <a:latin typeface="Arial Mon" pitchFamily="34" charset="0"/>
              </a:rPr>
              <a:t> </a:t>
            </a:r>
            <a:r>
              <a:rPr lang="en-US" sz="2000" dirty="0" err="1">
                <a:latin typeface="Arial Mon" pitchFamily="34" charset="0"/>
              </a:rPr>
              <a:t>бичлээ</a:t>
            </a:r>
            <a:r>
              <a:rPr lang="en-US" sz="2000" dirty="0">
                <a:latin typeface="Arial Mon" pitchFamily="34" charset="0"/>
              </a:rPr>
              <a:t>. </a:t>
            </a:r>
          </a:p>
        </p:txBody>
      </p:sp>
    </p:spTree>
    <p:extLst>
      <p:ext uri="{BB962C8B-B14F-4D97-AF65-F5344CB8AC3E}">
        <p14:creationId xmlns:p14="http://schemas.microsoft.com/office/powerpoint/2010/main" val="986240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47800"/>
          </a:xfrm>
        </p:spPr>
        <p:txBody>
          <a:bodyPr/>
          <a:lstStyle/>
          <a:p>
            <a:pPr algn="ctr"/>
            <a:r>
              <a:rPr lang="mn-MN" sz="8000" b="1" i="1" dirty="0" smtClean="0">
                <a:latin typeface="Arial Mon" pitchFamily="34" charset="0"/>
              </a:rPr>
              <a:t>Хувьцаа</a:t>
            </a:r>
            <a:endParaRPr lang="en-US" sz="8000" b="1" i="1" dirty="0">
              <a:latin typeface="Arial Mon" pitchFamily="34" charset="0"/>
            </a:endParaRPr>
          </a:p>
        </p:txBody>
      </p:sp>
      <p:sp>
        <p:nvSpPr>
          <p:cNvPr id="3" name="Content Placeholder 2"/>
          <p:cNvSpPr>
            <a:spLocks noGrp="1"/>
          </p:cNvSpPr>
          <p:nvPr>
            <p:ph idx="1"/>
          </p:nvPr>
        </p:nvSpPr>
        <p:spPr/>
        <p:txBody>
          <a:bodyPr>
            <a:noAutofit/>
          </a:bodyPr>
          <a:lstStyle/>
          <a:p>
            <a:pPr marL="0" indent="0" algn="just">
              <a:buNone/>
            </a:pPr>
            <a:r>
              <a:rPr lang="mn-MN" sz="2400" dirty="0" smtClean="0">
                <a:latin typeface="Arial Mon" pitchFamily="34" charset="0"/>
              </a:rPr>
              <a:t>Хувьцаа гэдэг бол хөрөнгө эзэмших эрхийн баталгаа бөгөөд тухайн компанийн өмчийн тодорхой хувийг эзэмшиж буйг илэрхийлсэн баримт бичиг юм. </a:t>
            </a:r>
          </a:p>
          <a:p>
            <a:pPr marL="0" indent="0" algn="just">
              <a:buNone/>
            </a:pPr>
            <a:r>
              <a:rPr lang="mn-MN" sz="2400" dirty="0" smtClean="0">
                <a:latin typeface="Arial Mon" pitchFamily="34" charset="0"/>
              </a:rPr>
              <a:t>Хувьцаа бол корпораци, компаний хуваагдах нэгж, өөрөөр хэлбэл хувьцаа нь корпорацийн гишүүн-хувьцаа эзэмшигчийн өмчийн сонирхолыг хэмжих нэгж болдог.</a:t>
            </a:r>
            <a:r>
              <a:rPr lang="en-US" sz="2400" dirty="0" smtClean="0">
                <a:latin typeface="Arial Mon" pitchFamily="34" charset="0"/>
              </a:rPr>
              <a:t>  </a:t>
            </a:r>
            <a:r>
              <a:rPr lang="mn-MN" sz="2400" dirty="0" smtClean="0">
                <a:latin typeface="Arial Mon" pitchFamily="34" charset="0"/>
              </a:rPr>
              <a:t>Өмчийн сонирхол гэдэг нь хувьцаа эзэмшигчдийн корпорацид шилжүүлэн өгсөн капиталынхаа оронд олж авч байгаа эрх мэдэлийн хэмжээг, тухайлбал саналын  эрх, ногдол ашиг авах эрх зэргийг хэлж байна.</a:t>
            </a:r>
            <a:endParaRPr lang="en-US" sz="2400" dirty="0">
              <a:latin typeface="Arial Mon" pitchFamily="34" charset="0"/>
            </a:endParaRPr>
          </a:p>
        </p:txBody>
      </p:sp>
    </p:spTree>
    <p:extLst>
      <p:ext uri="{BB962C8B-B14F-4D97-AF65-F5344CB8AC3E}">
        <p14:creationId xmlns:p14="http://schemas.microsoft.com/office/powerpoint/2010/main" val="3697259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7924800" cy="4114800"/>
          </a:xfrm>
        </p:spPr>
        <p:txBody>
          <a:bodyPr>
            <a:noAutofit/>
          </a:bodyPr>
          <a:lstStyle/>
          <a:p>
            <a:pPr marL="0" indent="0">
              <a:buNone/>
            </a:pPr>
            <a:r>
              <a:rPr lang="mn-MN" sz="2400" dirty="0" smtClean="0">
                <a:latin typeface="Arial Mon" pitchFamily="34" charset="0"/>
              </a:rPr>
              <a:t>Хувьцаа гэдэг нь тухайн компанид хувь нийлүүлж хөрөнгө оруулсан болон ногдол ашиг авах эрхийг гэрчлэх үнэт цаас юм.</a:t>
            </a:r>
          </a:p>
          <a:p>
            <a:pPr marL="0" indent="0">
              <a:buNone/>
            </a:pPr>
            <a:r>
              <a:rPr lang="mn-MN" sz="2400" dirty="0" smtClean="0">
                <a:latin typeface="Arial Mon" pitchFamily="34" charset="0"/>
              </a:rPr>
              <a:t>Хувьцаа нь:</a:t>
            </a:r>
          </a:p>
          <a:p>
            <a:pPr marL="0" indent="0">
              <a:buNone/>
            </a:pPr>
            <a:r>
              <a:rPr lang="mn-MN" sz="2400" dirty="0" smtClean="0">
                <a:latin typeface="Arial Mon" pitchFamily="34" charset="0"/>
              </a:rPr>
              <a:t>Эрхийн хувьд </a:t>
            </a:r>
          </a:p>
          <a:p>
            <a:pPr marL="0" indent="0">
              <a:buNone/>
            </a:pPr>
            <a:r>
              <a:rPr lang="mn-MN" sz="2400" dirty="0" smtClean="0">
                <a:latin typeface="Arial Mon" pitchFamily="34" charset="0"/>
              </a:rPr>
              <a:t>– саналын эрхгүй</a:t>
            </a:r>
          </a:p>
          <a:p>
            <a:pPr marL="0" indent="0">
              <a:buNone/>
            </a:pPr>
            <a:r>
              <a:rPr lang="mn-MN" sz="2400" dirty="0" smtClean="0">
                <a:latin typeface="Arial Mon" pitchFamily="34" charset="0"/>
              </a:rPr>
              <a:t>-саналын эрхтэй </a:t>
            </a:r>
          </a:p>
          <a:p>
            <a:pPr marL="0" indent="0">
              <a:buNone/>
            </a:pPr>
            <a:r>
              <a:rPr lang="mn-MN" sz="2400" dirty="0" smtClean="0">
                <a:latin typeface="Arial Mon" pitchFamily="34" charset="0"/>
              </a:rPr>
              <a:t>Үнийн хувьд </a:t>
            </a:r>
          </a:p>
          <a:p>
            <a:pPr marL="0" indent="0">
              <a:buNone/>
            </a:pPr>
            <a:r>
              <a:rPr lang="mn-MN" sz="2400" dirty="0" smtClean="0">
                <a:latin typeface="Arial Mon" pitchFamily="34" charset="0"/>
              </a:rPr>
              <a:t>-нэрлэсэн үнэтэй </a:t>
            </a:r>
          </a:p>
          <a:p>
            <a:pPr marL="0" indent="0">
              <a:buNone/>
            </a:pPr>
            <a:r>
              <a:rPr lang="mn-MN" sz="2400" dirty="0" smtClean="0">
                <a:latin typeface="Arial Mon" pitchFamily="34" charset="0"/>
              </a:rPr>
              <a:t>-нэрлэсэн үнэгүй гэж байдаг.</a:t>
            </a:r>
          </a:p>
          <a:p>
            <a:pPr marL="0" indent="0">
              <a:buNone/>
            </a:pPr>
            <a:endParaRPr lang="en-US" sz="2400" dirty="0">
              <a:latin typeface="Arial Mon" pitchFamily="34" charset="0"/>
            </a:endParaRPr>
          </a:p>
        </p:txBody>
      </p:sp>
    </p:spTree>
    <p:extLst>
      <p:ext uri="{BB962C8B-B14F-4D97-AF65-F5344CB8AC3E}">
        <p14:creationId xmlns:p14="http://schemas.microsoft.com/office/powerpoint/2010/main" val="2627442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7924800" cy="4114800"/>
          </a:xfrm>
        </p:spPr>
        <p:txBody>
          <a:bodyPr>
            <a:noAutofit/>
          </a:bodyPr>
          <a:lstStyle/>
          <a:p>
            <a:pPr marL="0" indent="0" algn="just">
              <a:buNone/>
            </a:pPr>
            <a:r>
              <a:rPr lang="mn-MN" sz="2400" dirty="0" smtClean="0">
                <a:latin typeface="Arial Mon" pitchFamily="34" charset="0"/>
              </a:rPr>
              <a:t>Хэрэв та А компанийн нийт гаргасан 100000 ширхэг хувьцаанаас 10000 ширхгийг эзэмшиж байгаа бол та тус компанийн нийт хөрөнгийн 10%-ийг эзэмшиж байна гэсэн үг юм.</a:t>
            </a:r>
          </a:p>
          <a:p>
            <a:pPr marL="0" indent="0" algn="just">
              <a:buNone/>
            </a:pPr>
            <a:r>
              <a:rPr lang="mn-MN" sz="2400" dirty="0" smtClean="0">
                <a:latin typeface="Arial Mon" pitchFamily="34" charset="0"/>
              </a:rPr>
              <a:t>Хувьцаа нь энгийн болон давуу эрхтэй хувьцаа гэсэн 2 төрөлтэй байдаг.</a:t>
            </a:r>
          </a:p>
          <a:p>
            <a:pPr algn="just">
              <a:buFont typeface="Wingdings" pitchFamily="2" charset="2"/>
              <a:buChar char="Ø"/>
            </a:pPr>
            <a:r>
              <a:rPr lang="mn-MN" sz="2400" dirty="0" smtClean="0">
                <a:latin typeface="Arial Mon" pitchFamily="34" charset="0"/>
              </a:rPr>
              <a:t>Энгийн хувьцаа</a:t>
            </a:r>
          </a:p>
          <a:p>
            <a:pPr marL="0" indent="0" algn="just">
              <a:buNone/>
            </a:pPr>
            <a:r>
              <a:rPr lang="mn-MN" sz="2400" dirty="0" smtClean="0">
                <a:latin typeface="Arial Mon" pitchFamily="34" charset="0"/>
              </a:rPr>
              <a:t>Эзэмшигч нь хувь нийлүүлэгчийн хуралд оролцож санал өгөх, компани ногдол ашиг хуваарилахаар шийдвэрлэсэн үед ногдол ашиг авах эрх бүхий үнэт цаас юм.</a:t>
            </a:r>
          </a:p>
          <a:p>
            <a:pPr marL="0" indent="0" algn="just">
              <a:buNone/>
            </a:pPr>
            <a:endParaRPr lang="en-US" sz="2400" dirty="0">
              <a:latin typeface="Arial Mon" pitchFamily="34" charset="0"/>
            </a:endParaRPr>
          </a:p>
        </p:txBody>
      </p:sp>
    </p:spTree>
    <p:extLst>
      <p:ext uri="{BB962C8B-B14F-4D97-AF65-F5344CB8AC3E}">
        <p14:creationId xmlns:p14="http://schemas.microsoft.com/office/powerpoint/2010/main" val="718596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7924800" cy="4114800"/>
          </a:xfrm>
        </p:spPr>
        <p:txBody>
          <a:bodyPr>
            <a:noAutofit/>
          </a:bodyPr>
          <a:lstStyle/>
          <a:p>
            <a:pPr marL="0" indent="0">
              <a:buNone/>
            </a:pPr>
            <a:r>
              <a:rPr lang="mn-MN" sz="2800" dirty="0" smtClean="0">
                <a:latin typeface="Arial Mon" pitchFamily="34" charset="0"/>
              </a:rPr>
              <a:t>Энгийн хувьцаа нь дараахь онцлогтой.</a:t>
            </a:r>
          </a:p>
          <a:p>
            <a:pPr>
              <a:buFont typeface="Wingdings" pitchFamily="2" charset="2"/>
              <a:buChar char="Ø"/>
            </a:pPr>
            <a:r>
              <a:rPr lang="mn-MN" sz="2800" dirty="0" smtClean="0">
                <a:latin typeface="Arial Mon" pitchFamily="34" charset="0"/>
              </a:rPr>
              <a:t>Саналын эрхтэй байна. </a:t>
            </a:r>
          </a:p>
          <a:p>
            <a:pPr>
              <a:buFont typeface="Wingdings" pitchFamily="2" charset="2"/>
              <a:buChar char="Ø"/>
            </a:pPr>
            <a:r>
              <a:rPr lang="mn-MN" sz="2800" dirty="0" smtClean="0">
                <a:latin typeface="Arial Mon" pitchFamily="34" charset="0"/>
              </a:rPr>
              <a:t>Компани ногдол ашиг зарлах үед ногдол ашиг авдаг</a:t>
            </a:r>
          </a:p>
          <a:p>
            <a:pPr>
              <a:buFont typeface="Wingdings" pitchFamily="2" charset="2"/>
              <a:buChar char="Ø"/>
            </a:pPr>
            <a:r>
              <a:rPr lang="mn-MN" sz="2800" dirty="0">
                <a:latin typeface="Arial Mon" pitchFamily="34" charset="0"/>
              </a:rPr>
              <a:t>Ноогдол ашгийн хэмжээ нь компанийн ашгийн хэмжээтэй  шууд хамааралтай байдаг бөгөөд алдагдалтай ажиллах, ноогдол ашиг зарлаагүй үед ноогдол ашиг авахгүй байх эрсдэлтэй. </a:t>
            </a:r>
            <a:endParaRPr lang="en-US" sz="2800" dirty="0">
              <a:latin typeface="Arial Mon" pitchFamily="34" charset="0"/>
            </a:endParaRPr>
          </a:p>
        </p:txBody>
      </p:sp>
    </p:spTree>
    <p:extLst>
      <p:ext uri="{BB962C8B-B14F-4D97-AF65-F5344CB8AC3E}">
        <p14:creationId xmlns:p14="http://schemas.microsoft.com/office/powerpoint/2010/main" val="3966157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7924800" cy="4114800"/>
          </a:xfrm>
        </p:spPr>
        <p:txBody>
          <a:bodyPr>
            <a:noAutofit/>
          </a:bodyPr>
          <a:lstStyle/>
          <a:p>
            <a:pPr lvl="0"/>
            <a:r>
              <a:rPr lang="en-US" sz="2400" dirty="0" err="1">
                <a:latin typeface="Arial Mon" pitchFamily="34" charset="0"/>
              </a:rPr>
              <a:t>Давуу</a:t>
            </a:r>
            <a:r>
              <a:rPr lang="en-US" sz="2400" dirty="0">
                <a:latin typeface="Arial Mon" pitchFamily="34" charset="0"/>
              </a:rPr>
              <a:t> </a:t>
            </a:r>
            <a:r>
              <a:rPr lang="en-US" sz="2400" dirty="0" err="1">
                <a:latin typeface="Arial Mon" pitchFamily="34" charset="0"/>
              </a:rPr>
              <a:t>эрхтэй</a:t>
            </a:r>
            <a:r>
              <a:rPr lang="en-US" sz="2400" dirty="0">
                <a:latin typeface="Arial Mon" pitchFamily="34" charset="0"/>
              </a:rPr>
              <a:t> </a:t>
            </a:r>
            <a:r>
              <a:rPr lang="en-US" sz="2400" dirty="0" err="1">
                <a:latin typeface="Arial Mon" pitchFamily="34" charset="0"/>
              </a:rPr>
              <a:t>хувьцаа</a:t>
            </a:r>
            <a:r>
              <a:rPr lang="en-US" sz="2400" dirty="0">
                <a:latin typeface="Arial Mon" pitchFamily="34" charset="0"/>
              </a:rPr>
              <a:t>:</a:t>
            </a:r>
          </a:p>
          <a:p>
            <a:pPr marL="0" indent="0">
              <a:buNone/>
            </a:pPr>
            <a:r>
              <a:rPr lang="mn-MN" sz="2400" dirty="0">
                <a:latin typeface="Arial Mon" pitchFamily="34" charset="0"/>
              </a:rPr>
              <a:t>Нэрэлсэн үнийн тодорхой хувиар эсвэл тогтмол дүнгээр урьдчилан ноогдол ашиг зарлаж гаргасан хувьцааг давуу эрхтэй хувьцаа гэх бөгөөд дараах онцлогтой.</a:t>
            </a:r>
            <a:endParaRPr lang="en-US" sz="2400" dirty="0">
              <a:latin typeface="Arial Mon" pitchFamily="34" charset="0"/>
            </a:endParaRPr>
          </a:p>
          <a:p>
            <a:r>
              <a:rPr lang="en-US" sz="2400" dirty="0">
                <a:latin typeface="Arial Mon" pitchFamily="34" charset="0"/>
              </a:rPr>
              <a:t>-</a:t>
            </a:r>
            <a:r>
              <a:rPr lang="mn-MN" sz="2400" dirty="0">
                <a:latin typeface="Arial Mon" pitchFamily="34" charset="0"/>
              </a:rPr>
              <a:t>Саналын эрхгүй байна.</a:t>
            </a:r>
            <a:endParaRPr lang="en-US" sz="2400" dirty="0">
              <a:latin typeface="Arial Mon" pitchFamily="34" charset="0"/>
            </a:endParaRPr>
          </a:p>
          <a:p>
            <a:r>
              <a:rPr lang="en-US" sz="2400" dirty="0">
                <a:latin typeface="Arial Mon" pitchFamily="34" charset="0"/>
              </a:rPr>
              <a:t>-</a:t>
            </a:r>
            <a:r>
              <a:rPr lang="mn-MN" sz="2400" dirty="0">
                <a:latin typeface="Arial Mon" pitchFamily="34" charset="0"/>
              </a:rPr>
              <a:t>Ноогдол ашгийн хэмжээ нь компанийн ашгийг хамгийн түрүүнд авах эрхтэй.</a:t>
            </a:r>
            <a:endParaRPr lang="en-US" sz="2400" dirty="0">
              <a:latin typeface="Arial Mon" pitchFamily="34" charset="0"/>
            </a:endParaRPr>
          </a:p>
          <a:p>
            <a:r>
              <a:rPr lang="en-US" sz="2400" dirty="0">
                <a:latin typeface="Arial Mon" pitchFamily="34" charset="0"/>
              </a:rPr>
              <a:t>-</a:t>
            </a:r>
            <a:r>
              <a:rPr lang="mn-MN" sz="2400" dirty="0">
                <a:latin typeface="Arial Mon" pitchFamily="34" charset="0"/>
              </a:rPr>
              <a:t>Комкпани ашигтай, алдагдалтай ажилласан ч ноогдол ашгийн хэмжээ тогтмол байдаг. </a:t>
            </a:r>
            <a:endParaRPr lang="en-US" sz="2400" dirty="0">
              <a:latin typeface="Arial Mon" pitchFamily="34" charset="0"/>
            </a:endParaRPr>
          </a:p>
          <a:p>
            <a:r>
              <a:rPr lang="en-US" sz="2400" dirty="0">
                <a:latin typeface="Arial Mon" pitchFamily="34" charset="0"/>
              </a:rPr>
              <a:t>-</a:t>
            </a:r>
            <a:r>
              <a:rPr lang="mn-MN" sz="2400" dirty="0">
                <a:latin typeface="Arial Mon" pitchFamily="34" charset="0"/>
              </a:rPr>
              <a:t>Давуу эрхтэй хувьцаа нь компанийн дүрмийн сангийн 20</a:t>
            </a:r>
            <a:r>
              <a:rPr lang="en-US" sz="2400" dirty="0">
                <a:latin typeface="Arial Mon" pitchFamily="34" charset="0"/>
              </a:rPr>
              <a:t>%</a:t>
            </a:r>
            <a:r>
              <a:rPr lang="mn-MN" sz="2400" dirty="0">
                <a:latin typeface="Arial Mon" pitchFamily="34" charset="0"/>
              </a:rPr>
              <a:t>-иас хэтрэхгүй байх ёстой. </a:t>
            </a:r>
            <a:endParaRPr lang="en-US" sz="2400" dirty="0">
              <a:latin typeface="Arial Mon" pitchFamily="34" charset="0"/>
            </a:endParaRPr>
          </a:p>
          <a:p>
            <a:r>
              <a:rPr lang="en-US" sz="2400" dirty="0">
                <a:latin typeface="Arial Mon" pitchFamily="34" charset="0"/>
              </a:rPr>
              <a:t>-</a:t>
            </a:r>
            <a:r>
              <a:rPr lang="mn-MN" sz="2400" dirty="0">
                <a:latin typeface="Arial Mon" pitchFamily="34" charset="0"/>
              </a:rPr>
              <a:t>Хөрвөх эрхтэй бол энгийн хувьцаа руу хөрвөх боломжтой байдаг</a:t>
            </a:r>
            <a:r>
              <a:rPr lang="mn-MN" sz="2400" dirty="0" smtClean="0">
                <a:latin typeface="Arial Mon" pitchFamily="34" charset="0"/>
              </a:rPr>
              <a:t>.</a:t>
            </a:r>
          </a:p>
          <a:p>
            <a:pPr marL="0" indent="0">
              <a:buNone/>
            </a:pPr>
            <a:endParaRPr lang="en-US" sz="2400" dirty="0">
              <a:latin typeface="Arial Mon" pitchFamily="34" charset="0"/>
            </a:endParaRPr>
          </a:p>
          <a:p>
            <a:pPr marL="0" indent="0">
              <a:buNone/>
            </a:pPr>
            <a:r>
              <a:rPr lang="mn-MN" sz="2400" dirty="0">
                <a:latin typeface="Arial Mon" pitchFamily="34" charset="0"/>
              </a:rPr>
              <a:t>Хувьцааны сертификат дээр нэгжийн тогтмол дүнг хэвлэсэн хувьцааг нэрэлсэн үнэтэй хувьцаа гэнэ. Нэрэлсэн үнэтэй байхын гол ач холбогдол нь төлбөрийн чадваргүй болох буюу өөр ямар нэг сайн дурын бус байдлаар татан буугдах үед хувьцаа эзэмшигчдийн хүлээх хариуцлагын дээд хэмжээг тонтоодог. </a:t>
            </a:r>
            <a:r>
              <a:rPr lang="mn-MN" sz="2400" dirty="0" smtClean="0">
                <a:latin typeface="Arial Mon" pitchFamily="34" charset="0"/>
              </a:rPr>
              <a:t> Хувьцааны </a:t>
            </a:r>
            <a:r>
              <a:rPr lang="mn-MN" sz="2400" dirty="0">
                <a:latin typeface="Arial Mon" pitchFamily="34" charset="0"/>
              </a:rPr>
              <a:t>сертификат дээр нэгж хувьцааны нэрэлсэн үнийн дүнг хэвлэхгүйгээр гаргахыг нэрэлсэн үнэгүй хувьцаа гэнэ.</a:t>
            </a:r>
            <a:endParaRPr lang="en-US" sz="2400" dirty="0">
              <a:latin typeface="Arial Mon" pitchFamily="34" charset="0"/>
            </a:endParaRPr>
          </a:p>
          <a:p>
            <a:pPr marL="0" indent="0">
              <a:buNone/>
            </a:pPr>
            <a:endParaRPr lang="en-US" sz="2400" dirty="0">
              <a:latin typeface="Arial Mon" pitchFamily="34" charset="0"/>
            </a:endParaRPr>
          </a:p>
        </p:txBody>
      </p:sp>
    </p:spTree>
    <p:extLst>
      <p:ext uri="{BB962C8B-B14F-4D97-AF65-F5344CB8AC3E}">
        <p14:creationId xmlns:p14="http://schemas.microsoft.com/office/powerpoint/2010/main" val="1380422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7924800" cy="4114800"/>
          </a:xfrm>
        </p:spPr>
        <p:txBody>
          <a:bodyPr>
            <a:noAutofit/>
          </a:bodyPr>
          <a:lstStyle/>
          <a:p>
            <a:pPr marL="0" indent="0" algn="just">
              <a:buNone/>
            </a:pPr>
            <a:r>
              <a:rPr lang="mn-MN" sz="2400" dirty="0" smtClean="0">
                <a:latin typeface="Arial Mon" pitchFamily="34" charset="0"/>
              </a:rPr>
              <a:t>Хувьцаа гаргалтын бүртгэл</a:t>
            </a:r>
            <a:endParaRPr lang="en-US" sz="2400" dirty="0" smtClean="0">
              <a:latin typeface="Arial Mon" pitchFamily="34" charset="0"/>
            </a:endParaRPr>
          </a:p>
          <a:p>
            <a:pPr algn="just"/>
            <a:r>
              <a:rPr lang="mn-MN" sz="2400" dirty="0" smtClean="0">
                <a:latin typeface="Arial Mon" pitchFamily="34" charset="0"/>
              </a:rPr>
              <a:t>Үнэт цаасны хорооноос зөвшөөрөл авсан хувьцааг зөвшөөрөгдсөн хувьцаа гэнэ. Зөвшөөрөл авсны дараа хувьцааг гаргахтай холбоотойгоор хуульчийн зөвлөх үйлчилгээний хөлс, аудитын үйлчилгээний хөлс, андеррайтерын хөлс, хэвлүүлэх, санхүүгийн зохицуулах хороонд бүртгүүлэх гэх мэт зардлууд гардаг бөгөөд эдгээр зардлуудыг нэмж төлөгдсөн капитал дансны Дт-д холбогдох дансны Кт-ээс бүртгэнэ.</a:t>
            </a:r>
            <a:endParaRPr lang="en-US" sz="2400" dirty="0" smtClean="0">
              <a:latin typeface="Arial Mon" pitchFamily="34" charset="0"/>
            </a:endParaRPr>
          </a:p>
          <a:p>
            <a:pPr marL="0" indent="0" algn="just">
              <a:buNone/>
            </a:pPr>
            <a:endParaRPr lang="en-US" sz="2400" dirty="0">
              <a:latin typeface="Arial Mon" pitchFamily="34" charset="0"/>
            </a:endParaRPr>
          </a:p>
        </p:txBody>
      </p:sp>
    </p:spTree>
    <p:extLst>
      <p:ext uri="{BB962C8B-B14F-4D97-AF65-F5344CB8AC3E}">
        <p14:creationId xmlns:p14="http://schemas.microsoft.com/office/powerpoint/2010/main" val="115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7924800" cy="4495800"/>
          </a:xfrm>
        </p:spPr>
        <p:txBody>
          <a:bodyPr>
            <a:normAutofit/>
          </a:bodyPr>
          <a:lstStyle/>
          <a:p>
            <a:pPr marL="0" indent="0" algn="ctr">
              <a:buNone/>
            </a:pPr>
            <a:r>
              <a:rPr lang="mn-MN" sz="3600" dirty="0">
                <a:latin typeface="Arial Mon" pitchFamily="34" charset="0"/>
              </a:rPr>
              <a:t>Ногдол ашиг </a:t>
            </a:r>
            <a:endParaRPr lang="mn-MN" sz="3600" dirty="0" smtClean="0">
              <a:latin typeface="Arial Mon" pitchFamily="34" charset="0"/>
            </a:endParaRPr>
          </a:p>
          <a:p>
            <a:pPr marL="0" indent="0" algn="just">
              <a:buNone/>
            </a:pPr>
            <a:endParaRPr lang="mn-MN" sz="2400" dirty="0">
              <a:latin typeface="Arial Mon" pitchFamily="34" charset="0"/>
            </a:endParaRPr>
          </a:p>
          <a:p>
            <a:pPr marL="0" indent="0" algn="just">
              <a:buNone/>
            </a:pPr>
            <a:r>
              <a:rPr lang="mn-MN" sz="2400" dirty="0" smtClean="0">
                <a:latin typeface="Arial Mon" pitchFamily="34" charset="0"/>
              </a:rPr>
              <a:t>Ногдол ашиг гэдэг нь тайлангийн хугацааны ашгаас хувьцаа эзэмшигчдэд хуваарилагдаж буй ашгийн хэмжээ юм. Өөрөөр хэлбэл хувьцаа эзэмшигчид аль нэг компанийн хувьцааг худалдаан авах замаар уг компанид хөрөнгө оруулалт хийж байдаг ба уг хөрөнгө оруулалтын өгөөужийг ногдол ашиг хэлбэрээр хүртдэг.</a:t>
            </a:r>
          </a:p>
        </p:txBody>
      </p:sp>
    </p:spTree>
    <p:extLst>
      <p:ext uri="{BB962C8B-B14F-4D97-AF65-F5344CB8AC3E}">
        <p14:creationId xmlns:p14="http://schemas.microsoft.com/office/powerpoint/2010/main" val="8906119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868362"/>
          </a:xfrm>
        </p:spPr>
        <p:txBody>
          <a:bodyPr/>
          <a:lstStyle/>
          <a:p>
            <a:pPr algn="ctr"/>
            <a:r>
              <a:rPr lang="mn-MN" sz="4000" b="1" dirty="0" smtClean="0">
                <a:latin typeface="Arial Mon" pitchFamily="34" charset="0"/>
              </a:rPr>
              <a:t>Дүгнэлт</a:t>
            </a:r>
            <a:r>
              <a:rPr lang="mn-MN" dirty="0" smtClean="0"/>
              <a:t> </a:t>
            </a:r>
            <a:endParaRPr lang="en-US" dirty="0"/>
          </a:p>
        </p:txBody>
      </p:sp>
      <p:sp>
        <p:nvSpPr>
          <p:cNvPr id="3" name="Content Placeholder 2"/>
          <p:cNvSpPr>
            <a:spLocks noGrp="1"/>
          </p:cNvSpPr>
          <p:nvPr>
            <p:ph idx="1"/>
          </p:nvPr>
        </p:nvSpPr>
        <p:spPr>
          <a:xfrm>
            <a:off x="457200" y="1219200"/>
            <a:ext cx="8229600" cy="4906963"/>
          </a:xfrm>
        </p:spPr>
        <p:txBody>
          <a:bodyPr>
            <a:noAutofit/>
          </a:bodyPr>
          <a:lstStyle/>
          <a:p>
            <a:pPr marL="0" indent="0" algn="just">
              <a:buNone/>
            </a:pPr>
            <a:r>
              <a:rPr lang="mn-MN" sz="2400" dirty="0" smtClean="0">
                <a:latin typeface="Arial Mon" pitchFamily="34" charset="0"/>
              </a:rPr>
              <a:t>Монгол улс 1990-ээд онд эхлэн ардчилсан нийгмийн чиг баримжаатай, зах зээлийн эдийн засгийг хөгжүүлэх хувьсгалт өөрчлөлтүүдийг хийж, улсын өмчийг хувьчлаж, хувийн хэвшлийн аж ахуйг хөгжүүлэх, хүний эрх эрх чөлөө, ардчилсан зарчимыг нийгэм эдийн засгийн хөгжлийн үндэс суурь болгон тавьсан билээ. Энэ байдалд дөнгөж шинээр үүсч байсан зах зээлд элдэв эрсдлийг урьдчилан харах тооцох арга туршлага дутсанаас болж том алдагдалд учирч үнэт цаасны зах зээлийн нэр хүнд унаж, байсаныг судалгаанаас харж болно. Хувьцаа эзэмшихийн тулд зах зээлийн эрсдэлийг урдчилан харах  эдийн засагийн өргөн мэдэлэгтэй байхийг шаарддаг байна. </a:t>
            </a:r>
            <a:endParaRPr lang="en-US" sz="2400" dirty="0">
              <a:latin typeface="Arial Mon" pitchFamily="34" charset="0"/>
            </a:endParaRPr>
          </a:p>
        </p:txBody>
      </p:sp>
    </p:spTree>
    <p:extLst>
      <p:ext uri="{BB962C8B-B14F-4D97-AF65-F5344CB8AC3E}">
        <p14:creationId xmlns:p14="http://schemas.microsoft.com/office/powerpoint/2010/main" val="35619482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110</TotalTime>
  <Words>700</Words>
  <Application>Microsoft Office PowerPoint</Application>
  <PresentationFormat>On-screen Show (4:3)</PresentationFormat>
  <Paragraphs>38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Executive</vt:lpstr>
      <vt:lpstr>Хувьцаа, хувь нийлүүлэгчидийн бүртгэл</vt:lpstr>
      <vt:lpstr>Оршил</vt:lpstr>
      <vt:lpstr>Хувьцаа</vt:lpstr>
      <vt:lpstr>PowerPoint Presentation</vt:lpstr>
      <vt:lpstr>PowerPoint Presentation</vt:lpstr>
      <vt:lpstr>PowerPoint Presentation</vt:lpstr>
      <vt:lpstr>PowerPoint Presentation</vt:lpstr>
      <vt:lpstr>PowerPoint Presentation</vt:lpstr>
      <vt:lpstr>PowerPoint Presentation</vt:lpstr>
      <vt:lpstr>Дүгнэлт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Хувьцаа, хувь нийлүүлэгчидийн бүртгэл</dc:title>
  <dc:creator>Nurbolat</dc:creator>
  <cp:lastModifiedBy>Nurbolat</cp:lastModifiedBy>
  <cp:revision>11</cp:revision>
  <dcterms:created xsi:type="dcterms:W3CDTF">2015-03-08T18:34:49Z</dcterms:created>
  <dcterms:modified xsi:type="dcterms:W3CDTF">2015-03-08T20:25:00Z</dcterms:modified>
</cp:coreProperties>
</file>