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95" r:id="rId2"/>
    <p:sldId id="257" r:id="rId3"/>
    <p:sldId id="296" r:id="rId4"/>
    <p:sldId id="297" r:id="rId5"/>
    <p:sldId id="298" r:id="rId6"/>
    <p:sldId id="280" r:id="rId7"/>
    <p:sldId id="307" r:id="rId8"/>
    <p:sldId id="308" r:id="rId9"/>
    <p:sldId id="312" r:id="rId10"/>
    <p:sldId id="313" r:id="rId11"/>
    <p:sldId id="314" r:id="rId12"/>
    <p:sldId id="310" r:id="rId13"/>
    <p:sldId id="287" r:id="rId14"/>
    <p:sldId id="303" r:id="rId15"/>
    <p:sldId id="302" r:id="rId16"/>
    <p:sldId id="304" r:id="rId17"/>
    <p:sldId id="299" r:id="rId18"/>
    <p:sldId id="306" r:id="rId19"/>
    <p:sldId id="292" r:id="rId20"/>
    <p:sldId id="311" r:id="rId21"/>
    <p:sldId id="294" r:id="rId22"/>
    <p:sldId id="301" r:id="rId23"/>
  </p:sldIdLst>
  <p:sldSz cx="9144000" cy="6858000" type="screen4x3"/>
  <p:notesSz cx="6858000" cy="9144000"/>
  <p:custDataLst>
    <p:tags r:id="rId25"/>
  </p:custDataLst>
  <p:defaultTex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5759D"/>
    <a:srgbClr val="35B19D"/>
    <a:srgbClr val="FFFF00"/>
    <a:srgbClr val="B3D3EA"/>
    <a:srgbClr val="78ADC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10" autoAdjust="0"/>
    <p:restoredTop sz="95596" autoAdjust="0"/>
  </p:normalViewPr>
  <p:slideViewPr>
    <p:cSldViewPr>
      <p:cViewPr varScale="1">
        <p:scale>
          <a:sx n="71" d="100"/>
          <a:sy n="71" d="100"/>
        </p:scale>
        <p:origin x="-147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37"/>
  <c:chart>
    <c:autoTitleDeleted val="1"/>
    <c:view3D>
      <c:rAngAx val="1"/>
    </c:view3D>
    <c:plotArea>
      <c:layout/>
      <c:bar3DChart>
        <c:barDir val="col"/>
        <c:grouping val="clustered"/>
        <c:ser>
          <c:idx val="0"/>
          <c:order val="0"/>
          <c:tx>
            <c:strRef>
              <c:f>Sheet1!$B$1</c:f>
              <c:strCache>
                <c:ptCount val="1"/>
                <c:pt idx="0">
                  <c:v>М2 мөнгө</c:v>
                </c:pt>
              </c:strCache>
            </c:strRef>
          </c:tx>
          <c:dLbls>
            <c:dLbl>
              <c:idx val="0"/>
              <c:layout/>
              <c:showVal val="1"/>
            </c:dLbl>
            <c:dLbl>
              <c:idx val="2"/>
              <c:layout/>
              <c:showVal val="1"/>
            </c:dLbl>
            <c:dLbl>
              <c:idx val="14"/>
              <c:layout/>
              <c:showVal val="1"/>
            </c:dLbl>
            <c:dLbl>
              <c:idx val="15"/>
              <c:layout/>
              <c:showVal val="1"/>
            </c:dLbl>
            <c:delete val="1"/>
          </c:dLbls>
          <c:cat>
            <c:numRef>
              <c:f>Sheet1!$A$2:$A$17</c:f>
              <c:numCache>
                <c:formatCode>General</c:formatCode>
                <c:ptCount val="16"/>
                <c:pt idx="0">
                  <c:v>2009.01</c:v>
                </c:pt>
                <c:pt idx="1">
                  <c:v>2009.06</c:v>
                </c:pt>
                <c:pt idx="2">
                  <c:v>2009.12</c:v>
                </c:pt>
                <c:pt idx="3">
                  <c:v>2010.01</c:v>
                </c:pt>
                <c:pt idx="4">
                  <c:v>2010.06</c:v>
                </c:pt>
                <c:pt idx="5">
                  <c:v>2010.12</c:v>
                </c:pt>
                <c:pt idx="6">
                  <c:v>2011.01</c:v>
                </c:pt>
                <c:pt idx="7">
                  <c:v>2011.06</c:v>
                </c:pt>
                <c:pt idx="8">
                  <c:v>2011.12</c:v>
                </c:pt>
                <c:pt idx="9">
                  <c:v>2012.01</c:v>
                </c:pt>
                <c:pt idx="10">
                  <c:v>2012.06</c:v>
                </c:pt>
                <c:pt idx="11">
                  <c:v>2012.12</c:v>
                </c:pt>
                <c:pt idx="12">
                  <c:v>2013.01</c:v>
                </c:pt>
                <c:pt idx="13">
                  <c:v>2013.06</c:v>
                </c:pt>
                <c:pt idx="14">
                  <c:v>2013.12</c:v>
                </c:pt>
                <c:pt idx="15">
                  <c:v>2014.01</c:v>
                </c:pt>
              </c:numCache>
            </c:numRef>
          </c:cat>
          <c:val>
            <c:numRef>
              <c:f>Sheet1!$B$2:$B$17</c:f>
              <c:numCache>
                <c:formatCode>General</c:formatCode>
                <c:ptCount val="16"/>
                <c:pt idx="0">
                  <c:v>2201.1999999999998</c:v>
                </c:pt>
                <c:pt idx="1">
                  <c:v>2439.1999999999998</c:v>
                </c:pt>
                <c:pt idx="2">
                  <c:v>2880.03</c:v>
                </c:pt>
                <c:pt idx="3">
                  <c:v>2871</c:v>
                </c:pt>
                <c:pt idx="4">
                  <c:v>3523.6</c:v>
                </c:pt>
                <c:pt idx="5">
                  <c:v>4679.9000000000005</c:v>
                </c:pt>
                <c:pt idx="6">
                  <c:v>4805.4000000000005</c:v>
                </c:pt>
                <c:pt idx="7">
                  <c:v>5772.5</c:v>
                </c:pt>
                <c:pt idx="8">
                  <c:v>6412.3</c:v>
                </c:pt>
                <c:pt idx="9">
                  <c:v>6147.4</c:v>
                </c:pt>
                <c:pt idx="10">
                  <c:v>7051.1</c:v>
                </c:pt>
                <c:pt idx="11">
                  <c:v>7617.2</c:v>
                </c:pt>
                <c:pt idx="12">
                  <c:v>7340.7</c:v>
                </c:pt>
                <c:pt idx="13">
                  <c:v>8004</c:v>
                </c:pt>
                <c:pt idx="14">
                  <c:v>9450.9</c:v>
                </c:pt>
                <c:pt idx="15">
                  <c:v>10027</c:v>
                </c:pt>
              </c:numCache>
            </c:numRef>
          </c:val>
        </c:ser>
        <c:dLbls>
          <c:showVal val="1"/>
        </c:dLbls>
        <c:gapWidth val="75"/>
        <c:shape val="box"/>
        <c:axId val="73963776"/>
        <c:axId val="73998336"/>
        <c:axId val="0"/>
      </c:bar3DChart>
      <c:catAx>
        <c:axId val="73963776"/>
        <c:scaling>
          <c:orientation val="minMax"/>
        </c:scaling>
        <c:axPos val="b"/>
        <c:majorGridlines/>
        <c:numFmt formatCode="General" sourceLinked="1"/>
        <c:majorTickMark val="none"/>
        <c:tickLblPos val="nextTo"/>
        <c:crossAx val="73998336"/>
        <c:crosses val="autoZero"/>
        <c:auto val="1"/>
        <c:lblAlgn val="ctr"/>
        <c:lblOffset val="100"/>
      </c:catAx>
      <c:valAx>
        <c:axId val="73998336"/>
        <c:scaling>
          <c:orientation val="minMax"/>
        </c:scaling>
        <c:axPos val="l"/>
        <c:majorGridlines/>
        <c:numFmt formatCode="General" sourceLinked="1"/>
        <c:majorTickMark val="none"/>
        <c:tickLblPos val="nextTo"/>
        <c:crossAx val="73963776"/>
        <c:crosses val="autoZero"/>
        <c:crossBetween val="between"/>
        <c:majorUnit val="1000"/>
      </c:valAx>
    </c:plotArea>
    <c:legend>
      <c:legendPos val="b"/>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34"/>
  <c:chart>
    <c:autoTitleDeleted val="1"/>
    <c:plotArea>
      <c:layout/>
      <c:lineChart>
        <c:grouping val="standard"/>
        <c:ser>
          <c:idx val="0"/>
          <c:order val="0"/>
          <c:tx>
            <c:strRef>
              <c:f>Sheet1!$B$1</c:f>
              <c:strCache>
                <c:ptCount val="1"/>
                <c:pt idx="0">
                  <c:v>Зорилтот</c:v>
                </c:pt>
              </c:strCache>
            </c:strRef>
          </c:tx>
          <c:marker>
            <c:symbol val="none"/>
          </c:marker>
          <c:dLbls>
            <c:dLblPos val="b"/>
            <c:showVal val="1"/>
          </c:dLbls>
          <c:cat>
            <c:numRef>
              <c:f>Sheet1!$A$2:$A$7</c:f>
              <c:numCache>
                <c:formatCode>0.00</c:formatCode>
                <c:ptCount val="6"/>
                <c:pt idx="0" formatCode="General">
                  <c:v>2009.12</c:v>
                </c:pt>
                <c:pt idx="1">
                  <c:v>2010.12</c:v>
                </c:pt>
                <c:pt idx="2">
                  <c:v>2011.12</c:v>
                </c:pt>
                <c:pt idx="3">
                  <c:v>2012.12</c:v>
                </c:pt>
                <c:pt idx="4">
                  <c:v>2013.12</c:v>
                </c:pt>
                <c:pt idx="5" formatCode="General">
                  <c:v>2014.01</c:v>
                </c:pt>
              </c:numCache>
            </c:numRef>
          </c:cat>
          <c:val>
            <c:numRef>
              <c:f>Sheet1!$B$2:$B$7</c:f>
              <c:numCache>
                <c:formatCode>General</c:formatCode>
                <c:ptCount val="6"/>
                <c:pt idx="0">
                  <c:v>9.9</c:v>
                </c:pt>
                <c:pt idx="1">
                  <c:v>8</c:v>
                </c:pt>
                <c:pt idx="2">
                  <c:v>9.9</c:v>
                </c:pt>
                <c:pt idx="3">
                  <c:v>9.9</c:v>
                </c:pt>
                <c:pt idx="4">
                  <c:v>8</c:v>
                </c:pt>
                <c:pt idx="5">
                  <c:v>8</c:v>
                </c:pt>
              </c:numCache>
            </c:numRef>
          </c:val>
        </c:ser>
        <c:ser>
          <c:idx val="1"/>
          <c:order val="1"/>
          <c:tx>
            <c:strRef>
              <c:f>Sheet1!$C$1</c:f>
              <c:strCache>
                <c:ptCount val="1"/>
                <c:pt idx="0">
                  <c:v>Бодит</c:v>
                </c:pt>
              </c:strCache>
            </c:strRef>
          </c:tx>
          <c:marker>
            <c:symbol val="none"/>
          </c:marker>
          <c:dLbls>
            <c:dLblPos val="t"/>
            <c:showVal val="1"/>
          </c:dLbls>
          <c:cat>
            <c:numRef>
              <c:f>Sheet1!$A$2:$A$7</c:f>
              <c:numCache>
                <c:formatCode>0.00</c:formatCode>
                <c:ptCount val="6"/>
                <c:pt idx="0" formatCode="General">
                  <c:v>2009.12</c:v>
                </c:pt>
                <c:pt idx="1">
                  <c:v>2010.12</c:v>
                </c:pt>
                <c:pt idx="2">
                  <c:v>2011.12</c:v>
                </c:pt>
                <c:pt idx="3">
                  <c:v>2012.12</c:v>
                </c:pt>
                <c:pt idx="4">
                  <c:v>2013.12</c:v>
                </c:pt>
                <c:pt idx="5" formatCode="General">
                  <c:v>2014.01</c:v>
                </c:pt>
              </c:numCache>
            </c:numRef>
          </c:cat>
          <c:val>
            <c:numRef>
              <c:f>Sheet1!$C$2:$C$7</c:f>
              <c:numCache>
                <c:formatCode>General</c:formatCode>
                <c:ptCount val="6"/>
                <c:pt idx="0">
                  <c:v>4.2</c:v>
                </c:pt>
                <c:pt idx="1">
                  <c:v>13</c:v>
                </c:pt>
                <c:pt idx="2">
                  <c:v>10.200000000000001</c:v>
                </c:pt>
                <c:pt idx="3">
                  <c:v>14</c:v>
                </c:pt>
                <c:pt idx="4">
                  <c:v>12.5</c:v>
                </c:pt>
                <c:pt idx="5">
                  <c:v>12.3</c:v>
                </c:pt>
              </c:numCache>
            </c:numRef>
          </c:val>
        </c:ser>
        <c:dLbls>
          <c:showVal val="1"/>
        </c:dLbls>
        <c:marker val="1"/>
        <c:axId val="60431360"/>
        <c:axId val="60640256"/>
      </c:lineChart>
      <c:catAx>
        <c:axId val="60431360"/>
        <c:scaling>
          <c:orientation val="minMax"/>
        </c:scaling>
        <c:axPos val="b"/>
        <c:numFmt formatCode="General" sourceLinked="1"/>
        <c:tickLblPos val="nextTo"/>
        <c:crossAx val="60640256"/>
        <c:crosses val="autoZero"/>
        <c:auto val="1"/>
        <c:lblAlgn val="ctr"/>
        <c:lblOffset val="100"/>
      </c:catAx>
      <c:valAx>
        <c:axId val="60640256"/>
        <c:scaling>
          <c:orientation val="minMax"/>
        </c:scaling>
        <c:axPos val="l"/>
        <c:numFmt formatCode="General" sourceLinked="1"/>
        <c:tickLblPos val="nextTo"/>
        <c:crossAx val="60431360"/>
        <c:crosses val="autoZero"/>
        <c:crossBetween val="between"/>
      </c:valAx>
    </c:plotArea>
    <c:legend>
      <c:legendPos val="t"/>
      <c:layout/>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37"/>
  <c:chart>
    <c:autoTitleDeleted val="1"/>
    <c:view3D>
      <c:rAngAx val="1"/>
    </c:view3D>
    <c:plotArea>
      <c:layout/>
      <c:bar3DChart>
        <c:barDir val="col"/>
        <c:grouping val="clustered"/>
        <c:ser>
          <c:idx val="0"/>
          <c:order val="0"/>
          <c:tx>
            <c:strRef>
              <c:f>Sheet1!$B$1</c:f>
              <c:strCache>
                <c:ptCount val="1"/>
                <c:pt idx="0">
                  <c:v>Гадаад валютын улсын нийт албан нөөц, сая ам. Доллараар</c:v>
                </c:pt>
              </c:strCache>
            </c:strRef>
          </c:tx>
          <c:cat>
            <c:numRef>
              <c:f>Sheet1!$A$2:$A$12</c:f>
              <c:numCache>
                <c:formatCode>General</c:formatCode>
                <c:ptCount val="11"/>
                <c:pt idx="0">
                  <c:v>2009.01</c:v>
                </c:pt>
                <c:pt idx="1">
                  <c:v>2009.12</c:v>
                </c:pt>
                <c:pt idx="2">
                  <c:v>2010.01</c:v>
                </c:pt>
                <c:pt idx="3">
                  <c:v>2010.12</c:v>
                </c:pt>
                <c:pt idx="4">
                  <c:v>2011.01</c:v>
                </c:pt>
                <c:pt idx="5">
                  <c:v>2011.12</c:v>
                </c:pt>
                <c:pt idx="6">
                  <c:v>2012.01</c:v>
                </c:pt>
                <c:pt idx="7">
                  <c:v>2012.12</c:v>
                </c:pt>
                <c:pt idx="8">
                  <c:v>2013.01</c:v>
                </c:pt>
                <c:pt idx="9">
                  <c:v>2013.12</c:v>
                </c:pt>
                <c:pt idx="10">
                  <c:v>2014.01</c:v>
                </c:pt>
              </c:numCache>
            </c:numRef>
          </c:cat>
          <c:val>
            <c:numRef>
              <c:f>Sheet1!$B$2:$B$12</c:f>
              <c:numCache>
                <c:formatCode>General</c:formatCode>
                <c:ptCount val="11"/>
                <c:pt idx="0">
                  <c:v>552.29999999999995</c:v>
                </c:pt>
                <c:pt idx="1">
                  <c:v>1327.4</c:v>
                </c:pt>
                <c:pt idx="2">
                  <c:v>1302.5</c:v>
                </c:pt>
                <c:pt idx="3">
                  <c:v>2288</c:v>
                </c:pt>
                <c:pt idx="4">
                  <c:v>2329.1</c:v>
                </c:pt>
                <c:pt idx="5">
                  <c:v>2450.6</c:v>
                </c:pt>
                <c:pt idx="6">
                  <c:v>2380.9</c:v>
                </c:pt>
                <c:pt idx="7">
                  <c:v>4125.8</c:v>
                </c:pt>
                <c:pt idx="8">
                  <c:v>4080.9</c:v>
                </c:pt>
                <c:pt idx="9">
                  <c:v>2248</c:v>
                </c:pt>
                <c:pt idx="10">
                  <c:v>2446.3000000000002</c:v>
                </c:pt>
              </c:numCache>
            </c:numRef>
          </c:val>
        </c:ser>
        <c:shape val="box"/>
        <c:axId val="94748032"/>
        <c:axId val="94516352"/>
        <c:axId val="0"/>
      </c:bar3DChart>
      <c:catAx>
        <c:axId val="94748032"/>
        <c:scaling>
          <c:orientation val="minMax"/>
        </c:scaling>
        <c:axPos val="b"/>
        <c:majorGridlines/>
        <c:numFmt formatCode="General" sourceLinked="1"/>
        <c:tickLblPos val="nextTo"/>
        <c:crossAx val="94516352"/>
        <c:crosses val="autoZero"/>
        <c:auto val="1"/>
        <c:lblAlgn val="ctr"/>
        <c:lblOffset val="100"/>
      </c:catAx>
      <c:valAx>
        <c:axId val="94516352"/>
        <c:scaling>
          <c:orientation val="minMax"/>
        </c:scaling>
        <c:axPos val="l"/>
        <c:majorGridlines/>
        <c:numFmt formatCode="General" sourceLinked="1"/>
        <c:tickLblPos val="nextTo"/>
        <c:crossAx val="94748032"/>
        <c:crosses val="autoZero"/>
        <c:crossBetween val="between"/>
      </c:valAx>
    </c:plotArea>
    <c:legend>
      <c:legendPos val="t"/>
      <c:layout/>
    </c:legend>
    <c:plotVisOnly val="1"/>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168579-D0DD-4C50-8A89-DFD7D6042D0F}"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US"/>
        </a:p>
      </dgm:t>
    </dgm:pt>
    <dgm:pt modelId="{467E9DA3-BD76-4801-A6BB-11AA208344C9}">
      <dgm:prSet phldrT="[Text]"/>
      <dgm:spPr/>
      <dgm:t>
        <a:bodyPr/>
        <a:lstStyle/>
        <a:p>
          <a:r>
            <a:rPr lang="mn-MN" dirty="0" smtClean="0"/>
            <a:t>ВАЛЮТЫН ХАНШИЙГ</a:t>
          </a:r>
          <a:endParaRPr lang="en-US" dirty="0" smtClean="0"/>
        </a:p>
        <a:p>
          <a:r>
            <a:rPr lang="mn-MN" dirty="0" smtClean="0"/>
            <a:t>ОНИЛСОН</a:t>
          </a:r>
          <a:endParaRPr lang="en-US" dirty="0"/>
        </a:p>
      </dgm:t>
    </dgm:pt>
    <dgm:pt modelId="{8F814EA0-DF1E-4B54-B3E2-3E952A72EA29}" type="parTrans" cxnId="{05317B27-D9F8-46B7-BFDE-ED6392BC3830}">
      <dgm:prSet/>
      <dgm:spPr/>
      <dgm:t>
        <a:bodyPr/>
        <a:lstStyle/>
        <a:p>
          <a:endParaRPr lang="en-US"/>
        </a:p>
      </dgm:t>
    </dgm:pt>
    <dgm:pt modelId="{1D873AA4-6C18-43F8-B724-866DA7E7E9C5}" type="sibTrans" cxnId="{05317B27-D9F8-46B7-BFDE-ED6392BC3830}">
      <dgm:prSet/>
      <dgm:spPr/>
      <dgm:t>
        <a:bodyPr/>
        <a:lstStyle/>
        <a:p>
          <a:endParaRPr lang="en-US"/>
        </a:p>
      </dgm:t>
    </dgm:pt>
    <dgm:pt modelId="{C92264D7-C1DE-44FE-AC99-F7F505A98C8C}">
      <dgm:prSet phldrT="[Text]"/>
      <dgm:spPr/>
      <dgm:t>
        <a:bodyPr/>
        <a:lstStyle/>
        <a:p>
          <a:r>
            <a:rPr lang="mn-MN" dirty="0" smtClean="0"/>
            <a:t>МӨНГӨНИЙ</a:t>
          </a:r>
          <a:endParaRPr lang="en-US" dirty="0" smtClean="0"/>
        </a:p>
        <a:p>
          <a:r>
            <a:rPr lang="mn-MN" dirty="0" smtClean="0"/>
            <a:t>АГРЕГАТУУДЫГ ОНИЛСОН</a:t>
          </a:r>
          <a:endParaRPr lang="en-US" dirty="0"/>
        </a:p>
      </dgm:t>
    </dgm:pt>
    <dgm:pt modelId="{2F46F083-672D-4EB7-A339-FCF3A6B31D7D}" type="parTrans" cxnId="{D671F019-BFCF-49CE-8274-02D47C8C081E}">
      <dgm:prSet/>
      <dgm:spPr/>
      <dgm:t>
        <a:bodyPr/>
        <a:lstStyle/>
        <a:p>
          <a:endParaRPr lang="en-US"/>
        </a:p>
      </dgm:t>
    </dgm:pt>
    <dgm:pt modelId="{56B0D1A8-CA81-4329-824E-20D4BDFF19D2}" type="sibTrans" cxnId="{D671F019-BFCF-49CE-8274-02D47C8C081E}">
      <dgm:prSet/>
      <dgm:spPr/>
      <dgm:t>
        <a:bodyPr/>
        <a:lstStyle/>
        <a:p>
          <a:endParaRPr lang="en-US"/>
        </a:p>
      </dgm:t>
    </dgm:pt>
    <dgm:pt modelId="{E67266DB-6313-4B56-8197-E2514F0CF37A}">
      <dgm:prSet phldrT="[Text]"/>
      <dgm:spPr/>
      <dgm:t>
        <a:bodyPr/>
        <a:lstStyle/>
        <a:p>
          <a:r>
            <a:rPr lang="mn-MN" dirty="0" smtClean="0"/>
            <a:t>ИНФЛЯЦИЙГ</a:t>
          </a:r>
          <a:endParaRPr lang="en-US" dirty="0" smtClean="0"/>
        </a:p>
        <a:p>
          <a:r>
            <a:rPr lang="mn-MN" dirty="0" smtClean="0"/>
            <a:t>ОНИЛСОН</a:t>
          </a:r>
          <a:endParaRPr lang="en-US" dirty="0"/>
        </a:p>
      </dgm:t>
    </dgm:pt>
    <dgm:pt modelId="{B0672BD7-41D8-4025-BB1F-85B3A3EA8EEB}" type="parTrans" cxnId="{D58589C0-F2CD-417B-95E2-D68426C1C790}">
      <dgm:prSet/>
      <dgm:spPr/>
      <dgm:t>
        <a:bodyPr/>
        <a:lstStyle/>
        <a:p>
          <a:endParaRPr lang="en-US"/>
        </a:p>
      </dgm:t>
    </dgm:pt>
    <dgm:pt modelId="{0EB62A28-4585-4916-A3D5-7CA5AAC00814}" type="sibTrans" cxnId="{D58589C0-F2CD-417B-95E2-D68426C1C790}">
      <dgm:prSet/>
      <dgm:spPr/>
      <dgm:t>
        <a:bodyPr/>
        <a:lstStyle/>
        <a:p>
          <a:endParaRPr lang="en-US"/>
        </a:p>
      </dgm:t>
    </dgm:pt>
    <dgm:pt modelId="{0C1B8CCC-0F0C-45B2-9E00-CEA849772343}" type="pres">
      <dgm:prSet presAssocID="{DD168579-D0DD-4C50-8A89-DFD7D6042D0F}" presName="diagram" presStyleCnt="0">
        <dgm:presLayoutVars>
          <dgm:dir/>
          <dgm:resizeHandles val="exact"/>
        </dgm:presLayoutVars>
      </dgm:prSet>
      <dgm:spPr/>
    </dgm:pt>
    <dgm:pt modelId="{03CE95A9-B47B-4A51-9D36-862E6DD1EB98}" type="pres">
      <dgm:prSet presAssocID="{467E9DA3-BD76-4801-A6BB-11AA208344C9}" presName="node" presStyleLbl="node1" presStyleIdx="0" presStyleCnt="3">
        <dgm:presLayoutVars>
          <dgm:bulletEnabled val="1"/>
        </dgm:presLayoutVars>
      </dgm:prSet>
      <dgm:spPr/>
      <dgm:t>
        <a:bodyPr/>
        <a:lstStyle/>
        <a:p>
          <a:endParaRPr lang="en-US"/>
        </a:p>
      </dgm:t>
    </dgm:pt>
    <dgm:pt modelId="{D2B1778D-B2D3-42FB-AD68-15E1AC864446}" type="pres">
      <dgm:prSet presAssocID="{1D873AA4-6C18-43F8-B724-866DA7E7E9C5}" presName="sibTrans" presStyleCnt="0"/>
      <dgm:spPr/>
    </dgm:pt>
    <dgm:pt modelId="{4A6ED023-3A22-43B1-B305-943603D29BEE}" type="pres">
      <dgm:prSet presAssocID="{C92264D7-C1DE-44FE-AC99-F7F505A98C8C}" presName="node" presStyleLbl="node1" presStyleIdx="1" presStyleCnt="3">
        <dgm:presLayoutVars>
          <dgm:bulletEnabled val="1"/>
        </dgm:presLayoutVars>
      </dgm:prSet>
      <dgm:spPr/>
      <dgm:t>
        <a:bodyPr/>
        <a:lstStyle/>
        <a:p>
          <a:endParaRPr lang="en-US"/>
        </a:p>
      </dgm:t>
    </dgm:pt>
    <dgm:pt modelId="{D3B1807C-ABCA-40EB-BB0C-E5B0F28C3EE0}" type="pres">
      <dgm:prSet presAssocID="{56B0D1A8-CA81-4329-824E-20D4BDFF19D2}" presName="sibTrans" presStyleCnt="0"/>
      <dgm:spPr/>
    </dgm:pt>
    <dgm:pt modelId="{6A144504-9A35-4EC2-8BA2-D91ADB33FE87}" type="pres">
      <dgm:prSet presAssocID="{E67266DB-6313-4B56-8197-E2514F0CF37A}" presName="node" presStyleLbl="node1" presStyleIdx="2" presStyleCnt="3">
        <dgm:presLayoutVars>
          <dgm:bulletEnabled val="1"/>
        </dgm:presLayoutVars>
      </dgm:prSet>
      <dgm:spPr/>
      <dgm:t>
        <a:bodyPr/>
        <a:lstStyle/>
        <a:p>
          <a:endParaRPr lang="en-US"/>
        </a:p>
      </dgm:t>
    </dgm:pt>
  </dgm:ptLst>
  <dgm:cxnLst>
    <dgm:cxn modelId="{1912B824-60BB-4925-8164-9995E2BA9016}" type="presOf" srcId="{E67266DB-6313-4B56-8197-E2514F0CF37A}" destId="{6A144504-9A35-4EC2-8BA2-D91ADB33FE87}" srcOrd="0" destOrd="0" presId="urn:microsoft.com/office/officeart/2005/8/layout/default"/>
    <dgm:cxn modelId="{D671F019-BFCF-49CE-8274-02D47C8C081E}" srcId="{DD168579-D0DD-4C50-8A89-DFD7D6042D0F}" destId="{C92264D7-C1DE-44FE-AC99-F7F505A98C8C}" srcOrd="1" destOrd="0" parTransId="{2F46F083-672D-4EB7-A339-FCF3A6B31D7D}" sibTransId="{56B0D1A8-CA81-4329-824E-20D4BDFF19D2}"/>
    <dgm:cxn modelId="{F2B899B9-19DE-4796-A6A8-CCA6E02BA5BE}" type="presOf" srcId="{467E9DA3-BD76-4801-A6BB-11AA208344C9}" destId="{03CE95A9-B47B-4A51-9D36-862E6DD1EB98}" srcOrd="0" destOrd="0" presId="urn:microsoft.com/office/officeart/2005/8/layout/default"/>
    <dgm:cxn modelId="{D58589C0-F2CD-417B-95E2-D68426C1C790}" srcId="{DD168579-D0DD-4C50-8A89-DFD7D6042D0F}" destId="{E67266DB-6313-4B56-8197-E2514F0CF37A}" srcOrd="2" destOrd="0" parTransId="{B0672BD7-41D8-4025-BB1F-85B3A3EA8EEB}" sibTransId="{0EB62A28-4585-4916-A3D5-7CA5AAC00814}"/>
    <dgm:cxn modelId="{3DCD1393-1F37-4B41-BCF9-8E6A749CF2D1}" type="presOf" srcId="{C92264D7-C1DE-44FE-AC99-F7F505A98C8C}" destId="{4A6ED023-3A22-43B1-B305-943603D29BEE}" srcOrd="0" destOrd="0" presId="urn:microsoft.com/office/officeart/2005/8/layout/default"/>
    <dgm:cxn modelId="{91C501E9-5DE5-495B-8606-E33DE43502CA}" type="presOf" srcId="{DD168579-D0DD-4C50-8A89-DFD7D6042D0F}" destId="{0C1B8CCC-0F0C-45B2-9E00-CEA849772343}" srcOrd="0" destOrd="0" presId="urn:microsoft.com/office/officeart/2005/8/layout/default"/>
    <dgm:cxn modelId="{05317B27-D9F8-46B7-BFDE-ED6392BC3830}" srcId="{DD168579-D0DD-4C50-8A89-DFD7D6042D0F}" destId="{467E9DA3-BD76-4801-A6BB-11AA208344C9}" srcOrd="0" destOrd="0" parTransId="{8F814EA0-DF1E-4B54-B3E2-3E952A72EA29}" sibTransId="{1D873AA4-6C18-43F8-B724-866DA7E7E9C5}"/>
    <dgm:cxn modelId="{096A2FC4-264B-47E5-A54F-E869A8A32592}" type="presParOf" srcId="{0C1B8CCC-0F0C-45B2-9E00-CEA849772343}" destId="{03CE95A9-B47B-4A51-9D36-862E6DD1EB98}" srcOrd="0" destOrd="0" presId="urn:microsoft.com/office/officeart/2005/8/layout/default"/>
    <dgm:cxn modelId="{3C7D1DEB-37B2-45D4-A699-827F2D495EDD}" type="presParOf" srcId="{0C1B8CCC-0F0C-45B2-9E00-CEA849772343}" destId="{D2B1778D-B2D3-42FB-AD68-15E1AC864446}" srcOrd="1" destOrd="0" presId="urn:microsoft.com/office/officeart/2005/8/layout/default"/>
    <dgm:cxn modelId="{CB3E88A6-D38C-40C9-8B22-834310EC9876}" type="presParOf" srcId="{0C1B8CCC-0F0C-45B2-9E00-CEA849772343}" destId="{4A6ED023-3A22-43B1-B305-943603D29BEE}" srcOrd="2" destOrd="0" presId="urn:microsoft.com/office/officeart/2005/8/layout/default"/>
    <dgm:cxn modelId="{1FD879C4-04D8-4C8B-9978-B9FF9FB0A9FA}" type="presParOf" srcId="{0C1B8CCC-0F0C-45B2-9E00-CEA849772343}" destId="{D3B1807C-ABCA-40EB-BB0C-E5B0F28C3EE0}" srcOrd="3" destOrd="0" presId="urn:microsoft.com/office/officeart/2005/8/layout/default"/>
    <dgm:cxn modelId="{D58CCBB2-9673-4C6D-9A24-50C69C55DB30}" type="presParOf" srcId="{0C1B8CCC-0F0C-45B2-9E00-CEA849772343}" destId="{6A144504-9A35-4EC2-8BA2-D91ADB33FE87}" srcOrd="4"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3CE95A9-B47B-4A51-9D36-862E6DD1EB98}">
      <dsp:nvSpPr>
        <dsp:cNvPr id="0" name=""/>
        <dsp:cNvSpPr/>
      </dsp:nvSpPr>
      <dsp:spPr>
        <a:xfrm>
          <a:off x="563488" y="2562"/>
          <a:ext cx="3512981" cy="2107788"/>
        </a:xfrm>
        <a:prstGeom prst="rect">
          <a:avLst/>
        </a:prstGeom>
        <a:solidFill>
          <a:schemeClr val="accent1">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mn-MN" sz="3200" kern="1200" dirty="0" smtClean="0"/>
            <a:t>ВАЛЮТЫН ХАНШИЙГ</a:t>
          </a:r>
          <a:endParaRPr lang="en-US" sz="3200" kern="1200" dirty="0" smtClean="0"/>
        </a:p>
        <a:p>
          <a:pPr lvl="0" algn="ctr" defTabSz="1422400">
            <a:lnSpc>
              <a:spcPct val="90000"/>
            </a:lnSpc>
            <a:spcBef>
              <a:spcPct val="0"/>
            </a:spcBef>
            <a:spcAft>
              <a:spcPct val="35000"/>
            </a:spcAft>
          </a:pPr>
          <a:r>
            <a:rPr lang="mn-MN" sz="3200" kern="1200" dirty="0" smtClean="0"/>
            <a:t>ОНИЛСОН</a:t>
          </a:r>
          <a:endParaRPr lang="en-US" sz="3200" kern="1200" dirty="0"/>
        </a:p>
      </dsp:txBody>
      <dsp:txXfrm>
        <a:off x="563488" y="2562"/>
        <a:ext cx="3512981" cy="2107788"/>
      </dsp:txXfrm>
    </dsp:sp>
    <dsp:sp modelId="{4A6ED023-3A22-43B1-B305-943603D29BEE}">
      <dsp:nvSpPr>
        <dsp:cNvPr id="0" name=""/>
        <dsp:cNvSpPr/>
      </dsp:nvSpPr>
      <dsp:spPr>
        <a:xfrm>
          <a:off x="4427768" y="2562"/>
          <a:ext cx="3512981" cy="2107788"/>
        </a:xfrm>
        <a:prstGeom prst="rect">
          <a:avLst/>
        </a:prstGeom>
        <a:solidFill>
          <a:schemeClr val="accent1">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mn-MN" sz="3200" kern="1200" dirty="0" smtClean="0"/>
            <a:t>МӨНГӨНИЙ</a:t>
          </a:r>
          <a:endParaRPr lang="en-US" sz="3200" kern="1200" dirty="0" smtClean="0"/>
        </a:p>
        <a:p>
          <a:pPr lvl="0" algn="ctr" defTabSz="1422400">
            <a:lnSpc>
              <a:spcPct val="90000"/>
            </a:lnSpc>
            <a:spcBef>
              <a:spcPct val="0"/>
            </a:spcBef>
            <a:spcAft>
              <a:spcPct val="35000"/>
            </a:spcAft>
          </a:pPr>
          <a:r>
            <a:rPr lang="mn-MN" sz="3200" kern="1200" dirty="0" smtClean="0"/>
            <a:t>АГРЕГАТУУДЫГ ОНИЛСОН</a:t>
          </a:r>
          <a:endParaRPr lang="en-US" sz="3200" kern="1200" dirty="0"/>
        </a:p>
      </dsp:txBody>
      <dsp:txXfrm>
        <a:off x="4427768" y="2562"/>
        <a:ext cx="3512981" cy="2107788"/>
      </dsp:txXfrm>
    </dsp:sp>
    <dsp:sp modelId="{6A144504-9A35-4EC2-8BA2-D91ADB33FE87}">
      <dsp:nvSpPr>
        <dsp:cNvPr id="0" name=""/>
        <dsp:cNvSpPr/>
      </dsp:nvSpPr>
      <dsp:spPr>
        <a:xfrm>
          <a:off x="2495628" y="2461649"/>
          <a:ext cx="3512981" cy="2107788"/>
        </a:xfrm>
        <a:prstGeom prst="rect">
          <a:avLst/>
        </a:prstGeom>
        <a:solidFill>
          <a:schemeClr val="accent1">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mn-MN" sz="3200" kern="1200" dirty="0" smtClean="0"/>
            <a:t>ИНФЛЯЦИЙГ</a:t>
          </a:r>
          <a:endParaRPr lang="en-US" sz="3200" kern="1200" dirty="0" smtClean="0"/>
        </a:p>
        <a:p>
          <a:pPr lvl="0" algn="ctr" defTabSz="1422400">
            <a:lnSpc>
              <a:spcPct val="90000"/>
            </a:lnSpc>
            <a:spcBef>
              <a:spcPct val="0"/>
            </a:spcBef>
            <a:spcAft>
              <a:spcPct val="35000"/>
            </a:spcAft>
          </a:pPr>
          <a:r>
            <a:rPr lang="mn-MN" sz="3200" kern="1200" dirty="0" smtClean="0"/>
            <a:t>ОНИЛСОН</a:t>
          </a:r>
          <a:endParaRPr lang="en-US" sz="3200" kern="1200" dirty="0"/>
        </a:p>
      </dsp:txBody>
      <dsp:txXfrm>
        <a:off x="2495628" y="2461649"/>
        <a:ext cx="3512981" cy="210778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3B9C054-42BE-440F-A00B-030BF8F9A26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BDB508-C32E-4E7C-8994-61A6E175E009}" type="slidenum">
              <a:rPr lang="en-US"/>
              <a:pPr/>
              <a:t>2</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D21D778-B565-4D7E-94D7-64010A445B68}" type="datetimeFigureOut">
              <a:rPr lang="en-US" smtClean="0"/>
              <a:pPr/>
              <a:t>3/4/2014</a:t>
            </a:fld>
            <a:endParaRPr lang="en-US"/>
          </a:p>
        </p:txBody>
      </p:sp>
      <p:sp>
        <p:nvSpPr>
          <p:cNvPr id="17" name="Footer Placeholder 16"/>
          <p:cNvSpPr>
            <a:spLocks noGrp="1"/>
          </p:cNvSpPr>
          <p:nvPr>
            <p:ph type="ftr" sz="quarter" idx="11"/>
          </p:nvPr>
        </p:nvSpPr>
        <p:spPr/>
        <p:txBody>
          <a:bodyPr/>
          <a:lstStyle/>
          <a:p>
            <a:endParaRPr kumimoji="0"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6B1FF6-39B9-40F5-8B67-33C6354A3D4F}" type="slidenum">
              <a:rPr kumimoji="0" lang="en-US" smtClean="0"/>
              <a:pPr/>
              <a:t>‹#›</a:t>
            </a:fld>
            <a:endParaRPr kumimoji="0" lang="en-US" dirty="0">
              <a:solidFill>
                <a:schemeClr val="accent3">
                  <a:shade val="75000"/>
                </a:schemeClr>
              </a:solidFill>
            </a:endParaRPr>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D21D778-B565-4D7E-94D7-64010A445B68}"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a:xfrm>
            <a:off x="4361688" y="1026372"/>
            <a:ext cx="457200" cy="441325"/>
          </a:xfrm>
        </p:spPr>
        <p:txBody>
          <a:bodyPr/>
          <a:lstStyle/>
          <a:p>
            <a:fld id="{2C6B1FF6-39B9-40F5-8B67-33C6354A3D4F}" type="slidenum">
              <a:rPr kumimoji="0" lang="en-US" smtClean="0"/>
              <a:pPr/>
              <a:t>‹#›</a:t>
            </a:fld>
            <a:endParaRPr kumimoji="0"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kumimoji="0" lang="en-US"/>
          </a:p>
        </p:txBody>
      </p:sp>
      <p:sp>
        <p:nvSpPr>
          <p:cNvPr id="4" name="Date Placeholder 3"/>
          <p:cNvSpPr>
            <a:spLocks noGrp="1"/>
          </p:cNvSpPr>
          <p:nvPr>
            <p:ph type="dt" sz="half" idx="10"/>
          </p:nvPr>
        </p:nvSpPr>
        <p:spPr/>
        <p:txBody>
          <a:bodyPr/>
          <a:lstStyle/>
          <a:p>
            <a:fld id="{9D21D778-B565-4D7E-94D7-64010A445B68}" type="datetimeFigureOut">
              <a:rPr lang="en-US" smtClean="0"/>
              <a:pPr/>
              <a:t>3/4/2014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6B1FF6-39B9-40F5-8B67-33C6354A3D4F}" type="slidenum">
              <a:rPr kumimoji="0" lang="en-US" smtClean="0"/>
              <a:pPr/>
              <a:t>‹#›</a:t>
            </a:fld>
            <a:endParaRPr kumimoji="0" lang="en-US" dirty="0">
              <a:solidFill>
                <a:schemeClr val="accent3">
                  <a:shade val="75000"/>
                </a:schemeClr>
              </a:solidFill>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9D21D778-B565-4D7E-94D7-64010A445B68}"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a:t>‹#›</a:t>
            </a:fld>
            <a:endParaRPr kumimoji="0"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D21D778-B565-4D7E-94D7-64010A445B68}" type="datetimeFigureOut">
              <a:rPr lang="en-US" smtClean="0"/>
              <a:pPr/>
              <a:t>3/4/2014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kumimoji="0"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pPr algn="ctr" eaLnBrk="1" latinLnBrk="0" hangingPunct="1"/>
            <a:fld id="{2C6B1FF6-39B9-40F5-8B67-33C6354A3D4F}" type="slidenum">
              <a:rPr kumimoji="0" lang="en-US" smtClean="0"/>
              <a:pPr algn="ctr" eaLnBrk="1" latinLnBrk="0" hangingPunct="1"/>
              <a:t>‹#›</a:t>
            </a:fld>
            <a:endParaRPr kumimoji="0"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D21D778-B565-4D7E-94D7-64010A445B68}" type="datetimeFigureOut">
              <a:rPr lang="en-US" smtClean="0"/>
              <a:pPr/>
              <a:t>3/4/2014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a:xfrm>
            <a:off x="4343400" y="1036020"/>
            <a:ext cx="457200" cy="441325"/>
          </a:xfrm>
        </p:spPr>
        <p:txBody>
          <a:bodyPr/>
          <a:lstStyle/>
          <a:p>
            <a:fld id="{2C6B1FF6-39B9-40F5-8B67-33C6354A3D4F}"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D21D778-B565-4D7E-94D7-64010A445B68}" type="datetimeFigureOut">
              <a:rPr lang="en-US" smtClean="0"/>
              <a:pPr/>
              <a:t>3/4/2014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C6B1FF6-39B9-40F5-8B67-33C6354A3D4F}" type="slidenum">
              <a:rPr kumimoji="0" lang="en-US" smtClean="0"/>
              <a:pPr/>
              <a:t>‹#›</a:t>
            </a:fld>
            <a:endParaRPr kumimoji="0" lang="en-US"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C6B1FF6-39B9-40F5-8B67-33C6354A3D4F}" type="slidenum">
              <a:rPr kumimoji="0" lang="en-US" smtClean="0"/>
              <a:pPr/>
              <a:t>‹#›</a:t>
            </a:fld>
            <a:endParaRPr kumimoji="0" lang="en-US" dirty="0">
              <a:solidFill>
                <a:schemeClr val="accent3">
                  <a:shade val="75000"/>
                </a:schemeClr>
              </a:solidFill>
            </a:endParaRP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D21D778-B565-4D7E-94D7-64010A445B68}" type="datetimeFigureOut">
              <a:rPr lang="en-US" smtClean="0"/>
              <a:pPr/>
              <a:t>3/4/2014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C6B1FF6-39B9-40F5-8B67-33C6354A3D4F}" type="slidenum">
              <a:rPr kumimoji="0" lang="en-US" smtClean="0"/>
              <a:pPr/>
              <a:t>‹#›</a:t>
            </a:fld>
            <a:endParaRPr kumimoji="0"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D21D778-B565-4D7E-94D7-64010A445B68}" type="datetimeFigureOut">
              <a:rPr lang="en-US" smtClean="0"/>
              <a:pPr/>
              <a:t>3/4/2014</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21D778-B565-4D7E-94D7-64010A445B68}"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C6B1FF6-39B9-40F5-8B67-33C6354A3D4F}" type="slidenum">
              <a:rPr kumimoji="0" lang="en-US" smtClean="0"/>
              <a:pPr/>
              <a:t>‹#›</a:t>
            </a:fld>
            <a:endParaRPr kumimoji="0"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21D778-B565-4D7E-94D7-64010A445B68}"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9D21D778-B565-4D7E-94D7-64010A445B68}" type="datetimeFigureOut">
              <a:rPr lang="en-US" smtClean="0"/>
              <a:pPr algn="r" eaLnBrk="1" latinLnBrk="0" hangingPunct="1"/>
              <a:t>3/4/2014</a:t>
            </a:fld>
            <a:endParaRPr lang="en-US" sz="1400" dirty="0">
              <a:solidFill>
                <a:srgbClr val="FFFFFF"/>
              </a:solidFill>
            </a:endParaRPr>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l" eaLnBrk="1" latinLnBrk="0" hangingPunct="1"/>
            <a:endParaRPr kumimoji="0" lang="en-US" dirty="0">
              <a:solidFill>
                <a:srgbClr val="FFFFFF"/>
              </a:solidFill>
            </a:endParaRPr>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lgn="ctr" eaLnBrk="1" latinLnBrk="0" hangingPunct="1"/>
            <a:fld id="{2C6B1FF6-39B9-40F5-8B67-33C6354A3D4F}" type="slidenum">
              <a:rPr kumimoji="0" lang="en-US" smtClean="0"/>
              <a:pPr algn="ctr" eaLnBrk="1" latinLnBrk="0" hangingPunct="1"/>
              <a:t>‹#›</a:t>
            </a:fld>
            <a:endParaRPr kumimoji="0" lang="en-US" sz="1600" dirty="0">
              <a:solidFill>
                <a:schemeClr val="accent3">
                  <a:shade val="75000"/>
                </a:schemeClr>
              </a:solidFill>
            </a:endParaRP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www.gelegjamts.org/" TargetMode="External"/><Relationship Id="rId3" Type="http://schemas.openxmlformats.org/officeDocument/2006/relationships/hyperlink" Target="http://www.mongolbank.mn/" TargetMode="External"/><Relationship Id="rId7" Type="http://schemas.openxmlformats.org/officeDocument/2006/relationships/hyperlink" Target="http://www.scribd.com/" TargetMode="External"/><Relationship Id="rId2" Type="http://schemas.openxmlformats.org/officeDocument/2006/relationships/hyperlink" Target="http://www.nso.mn/" TargetMode="External"/><Relationship Id="rId1" Type="http://schemas.openxmlformats.org/officeDocument/2006/relationships/slideLayout" Target="../slideLayouts/slideLayout2.xml"/><Relationship Id="rId6" Type="http://schemas.openxmlformats.org/officeDocument/2006/relationships/hyperlink" Target="http://www.slideshare.com/" TargetMode="External"/><Relationship Id="rId5" Type="http://schemas.openxmlformats.org/officeDocument/2006/relationships/hyperlink" Target="http://www.google.mn/" TargetMode="External"/><Relationship Id="rId4" Type="http://schemas.openxmlformats.org/officeDocument/2006/relationships/hyperlink" Target="http://www.sanhuu.m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52400" y="4572000"/>
            <a:ext cx="8763000" cy="1828800"/>
          </a:xfrm>
        </p:spPr>
        <p:txBody>
          <a:bodyPr>
            <a:noAutofit/>
          </a:bodyPr>
          <a:lstStyle/>
          <a:p>
            <a:pPr algn="l"/>
            <a:r>
              <a:rPr lang="en-US"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                                                                </a:t>
            </a:r>
            <a:r>
              <a:rPr lang="mn-MN"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П.Должинсүрэн</a:t>
            </a:r>
            <a:endParaRPr lang="en-US"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endParaRPr>
          </a:p>
          <a:p>
            <a:pPr algn="l"/>
            <a:r>
              <a:rPr lang="en-US"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                                                                </a:t>
            </a:r>
            <a:r>
              <a:rPr lang="mn-MN"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Б.Нандин</a:t>
            </a:r>
            <a:endParaRPr lang="en-US"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endParaRPr>
          </a:p>
          <a:p>
            <a:pPr algn="l"/>
            <a:r>
              <a:rPr lang="mn-MN"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                                                                Л</a:t>
            </a:r>
            <a:r>
              <a:rPr lang="en-US"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a:t>
            </a:r>
            <a:r>
              <a:rPr lang="mn-MN"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Су</a:t>
            </a:r>
            <a:r>
              <a:rPr lang="en-US"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m</a:t>
            </a:r>
            <a:r>
              <a:rPr lang="mn-MN"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ьяаБ</a:t>
            </a:r>
            <a:r>
              <a:rPr lang="en-US"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a</a:t>
            </a:r>
            <a:r>
              <a:rPr lang="mn-MN"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з</a:t>
            </a:r>
            <a:r>
              <a:rPr lang="en-US"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a</a:t>
            </a:r>
            <a:r>
              <a:rPr lang="mn-MN"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р</a:t>
            </a:r>
          </a:p>
          <a:p>
            <a:pPr algn="l"/>
            <a:endParaRPr lang="en-US"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endParaRPr>
          </a:p>
          <a:p>
            <a:endParaRPr lang="mn-MN"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endParaRPr>
          </a:p>
          <a:p>
            <a:r>
              <a:rPr lang="mn-MN"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rPr>
              <a:t>2014 он</a:t>
            </a:r>
            <a:endParaRPr lang="en-US" dirty="0" smtClean="0">
              <a:ln w="12700">
                <a:solidFill>
                  <a:schemeClr val="tx2">
                    <a:satMod val="155000"/>
                  </a:schemeClr>
                </a:solidFill>
                <a:prstDash val="solid"/>
              </a:ln>
              <a:solidFill>
                <a:schemeClr val="tx1">
                  <a:lumMod val="50000"/>
                </a:schemeClr>
              </a:solidFill>
              <a:effectLst>
                <a:outerShdw blurRad="41275" dist="20320" dir="1800000" algn="tl" rotWithShape="0">
                  <a:srgbClr val="000000">
                    <a:alpha val="40000"/>
                  </a:srgbClr>
                </a:outerShdw>
              </a:effectLst>
            </a:endParaRPr>
          </a:p>
          <a:p>
            <a:pPr algn="l"/>
            <a:endParaRPr lang="en-US" dirty="0"/>
          </a:p>
        </p:txBody>
      </p:sp>
      <p:sp>
        <p:nvSpPr>
          <p:cNvPr id="4" name="Title 3"/>
          <p:cNvSpPr>
            <a:spLocks noGrp="1"/>
          </p:cNvSpPr>
          <p:nvPr>
            <p:ph type="ctrTitle"/>
          </p:nvPr>
        </p:nvSpPr>
        <p:spPr>
          <a:xfrm>
            <a:off x="228600" y="2819400"/>
            <a:ext cx="8686800" cy="1524000"/>
          </a:xfrm>
        </p:spPr>
        <p:txBody>
          <a:bodyPr>
            <a:noAutofit/>
          </a:bodyPr>
          <a:lstStyle/>
          <a:p>
            <a:r>
              <a:rPr lang="mn-MN" sz="5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Монгол улсын мөнгөний бодлого</a:t>
            </a:r>
            <a:endParaRPr lang="en-US" sz="5400" b="1" dirty="0"/>
          </a:p>
        </p:txBody>
      </p:sp>
      <p:pic>
        <p:nvPicPr>
          <p:cNvPr id="8" name="Picture 7" descr="mungu (1).jpg"/>
          <p:cNvPicPr>
            <a:picLocks noChangeAspect="1"/>
          </p:cNvPicPr>
          <p:nvPr/>
        </p:nvPicPr>
        <p:blipFill>
          <a:blip r:embed="rId2" cstate="print"/>
          <a:srcRect l="8554" r="11854"/>
          <a:stretch>
            <a:fillRect/>
          </a:stretch>
        </p:blipFill>
        <p:spPr>
          <a:xfrm>
            <a:off x="5410200" y="152400"/>
            <a:ext cx="3581400" cy="2590800"/>
          </a:xfrm>
          <a:prstGeom prst="rect">
            <a:avLst/>
          </a:prstGeom>
        </p:spPr>
      </p:pic>
      <p:pic>
        <p:nvPicPr>
          <p:cNvPr id="10" name="Picture 9" descr="693_1556.jpg"/>
          <p:cNvPicPr>
            <a:picLocks noChangeAspect="1"/>
          </p:cNvPicPr>
          <p:nvPr/>
        </p:nvPicPr>
        <p:blipFill>
          <a:blip r:embed="rId3" cstate="print"/>
          <a:stretch>
            <a:fillRect/>
          </a:stretch>
        </p:blipFill>
        <p:spPr>
          <a:xfrm>
            <a:off x="2286000" y="152400"/>
            <a:ext cx="3886200" cy="2590800"/>
          </a:xfrm>
          <a:prstGeom prst="rect">
            <a:avLst/>
          </a:prstGeom>
        </p:spPr>
      </p:pic>
      <p:pic>
        <p:nvPicPr>
          <p:cNvPr id="11" name="Picture 10" descr="Are-Mongolians-entrepreneurial-Photo.jpg"/>
          <p:cNvPicPr>
            <a:picLocks noChangeAspect="1"/>
          </p:cNvPicPr>
          <p:nvPr/>
        </p:nvPicPr>
        <p:blipFill>
          <a:blip r:embed="rId4" cstate="print"/>
          <a:srcRect r="9559"/>
          <a:stretch>
            <a:fillRect/>
          </a:stretch>
        </p:blipFill>
        <p:spPr>
          <a:xfrm>
            <a:off x="152400" y="152400"/>
            <a:ext cx="3124200" cy="2590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lstStyle/>
          <a:p>
            <a:r>
              <a:rPr lang="mn-MN" sz="4000" dirty="0" smtClean="0"/>
              <a:t>Агуулга</a:t>
            </a:r>
            <a:endParaRPr lang="ru-RU" sz="4000" dirty="0"/>
          </a:p>
        </p:txBody>
      </p:sp>
      <p:sp>
        <p:nvSpPr>
          <p:cNvPr id="17411" name="Rectangle 3"/>
          <p:cNvSpPr>
            <a:spLocks noGrp="1" noChangeArrowheads="1"/>
          </p:cNvSpPr>
          <p:nvPr>
            <p:ph sz="quarter" idx="1"/>
          </p:nvPr>
        </p:nvSpPr>
        <p:spPr>
          <a:xfrm>
            <a:off x="762000" y="1600200"/>
            <a:ext cx="7696200" cy="4419600"/>
          </a:xfrm>
        </p:spPr>
        <p:txBody>
          <a:bodyPr>
            <a:noAutofit/>
          </a:bodyPr>
          <a:lstStyle/>
          <a:p>
            <a:pPr>
              <a:lnSpc>
                <a:spcPct val="80000"/>
              </a:lnSpc>
              <a:buFont typeface="Wingdings" pitchFamily="2" charset="2"/>
              <a:buChar char="Ø"/>
            </a:pPr>
            <a:r>
              <a:rPr lang="mn-MN" altLang="ko-KR" sz="2800" dirty="0" smtClean="0"/>
              <a:t>Мөнгөний бодлого, түүний төрөл</a:t>
            </a:r>
          </a:p>
          <a:p>
            <a:pPr>
              <a:lnSpc>
                <a:spcPct val="80000"/>
              </a:lnSpc>
              <a:buFont typeface="Wingdings" pitchFamily="2" charset="2"/>
              <a:buChar char="Ø"/>
            </a:pPr>
            <a:endParaRPr lang="mn-MN" altLang="ko-KR" sz="2800" dirty="0" smtClean="0"/>
          </a:p>
          <a:p>
            <a:pPr>
              <a:lnSpc>
                <a:spcPct val="80000"/>
              </a:lnSpc>
              <a:buFont typeface="Wingdings" pitchFamily="2" charset="2"/>
              <a:buChar char="Ø"/>
            </a:pPr>
            <a:r>
              <a:rPr lang="mn-MN" altLang="ko-KR" sz="2800" dirty="0" smtClean="0"/>
              <a:t>Мөнгөний бодлогын арга</a:t>
            </a:r>
            <a:r>
              <a:rPr lang="en-US" altLang="ko-KR" sz="2800" dirty="0" smtClean="0"/>
              <a:t>,</a:t>
            </a:r>
            <a:r>
              <a:rPr lang="mn-MN" altLang="ko-KR" sz="2800" dirty="0" smtClean="0"/>
              <a:t> хэрэгсэл</a:t>
            </a:r>
            <a:endParaRPr lang="en-US" altLang="ko-KR" sz="2800" dirty="0" smtClean="0"/>
          </a:p>
          <a:p>
            <a:pPr>
              <a:lnSpc>
                <a:spcPct val="80000"/>
              </a:lnSpc>
              <a:buFont typeface="Wingdings" pitchFamily="2" charset="2"/>
              <a:buChar char="Ø"/>
            </a:pPr>
            <a:endParaRPr lang="mn-MN" altLang="ko-KR" sz="2800" dirty="0" smtClean="0"/>
          </a:p>
          <a:p>
            <a:pPr>
              <a:lnSpc>
                <a:spcPct val="80000"/>
              </a:lnSpc>
              <a:buFont typeface="Wingdings" pitchFamily="2" charset="2"/>
              <a:buChar char="Ø"/>
            </a:pPr>
            <a:r>
              <a:rPr lang="mn-MN" altLang="ko-KR" sz="2800" dirty="0" smtClean="0"/>
              <a:t>Мөнгөний бодлогын зорилго, зорилт</a:t>
            </a:r>
          </a:p>
          <a:p>
            <a:pPr>
              <a:lnSpc>
                <a:spcPct val="80000"/>
              </a:lnSpc>
              <a:buFont typeface="Wingdings" pitchFamily="2" charset="2"/>
              <a:buChar char="Ø"/>
            </a:pPr>
            <a:endParaRPr lang="en-US" altLang="ko-KR" sz="2800" dirty="0"/>
          </a:p>
          <a:p>
            <a:pPr>
              <a:lnSpc>
                <a:spcPct val="80000"/>
              </a:lnSpc>
              <a:buFont typeface="Wingdings" pitchFamily="2" charset="2"/>
              <a:buChar char="Ø"/>
            </a:pPr>
            <a:r>
              <a:rPr lang="mn-MN" altLang="ko-KR" sz="2800" dirty="0" smtClean="0"/>
              <a:t>Мөнгөний бодлогын хэрэгжилт</a:t>
            </a:r>
          </a:p>
          <a:p>
            <a:pPr>
              <a:lnSpc>
                <a:spcPct val="80000"/>
              </a:lnSpc>
              <a:buFont typeface="Wingdings" pitchFamily="2" charset="2"/>
              <a:buChar char="Ø"/>
            </a:pPr>
            <a:endParaRPr lang="mn-MN" sz="2800" dirty="0" smtClean="0"/>
          </a:p>
          <a:p>
            <a:pPr>
              <a:lnSpc>
                <a:spcPct val="80000"/>
              </a:lnSpc>
              <a:buFont typeface="Wingdings" pitchFamily="2" charset="2"/>
              <a:buChar char="Ø"/>
            </a:pPr>
            <a:r>
              <a:rPr lang="mn-MN" altLang="ko-KR" sz="2800" dirty="0" smtClean="0"/>
              <a:t>Дүгнэлт</a:t>
            </a:r>
          </a:p>
          <a:p>
            <a:pPr>
              <a:lnSpc>
                <a:spcPct val="80000"/>
              </a:lnSpc>
              <a:buFont typeface="Wingdings" pitchFamily="2" charset="2"/>
              <a:buChar char="Ø"/>
            </a:pPr>
            <a:endParaRPr lang="mn-MN" sz="2800" dirty="0" smtClean="0"/>
          </a:p>
          <a:p>
            <a:pPr>
              <a:lnSpc>
                <a:spcPct val="80000"/>
              </a:lnSpc>
              <a:buFont typeface="Wingdings" pitchFamily="2" charset="2"/>
              <a:buChar char="Ø"/>
            </a:pPr>
            <a:r>
              <a:rPr lang="mn-MN" sz="2800" dirty="0" smtClean="0"/>
              <a:t>Ашигласан материал</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mn-MN" sz="3600" dirty="0" smtClean="0"/>
              <a:t>Мөнгөний бодлогын төрөл</a:t>
            </a:r>
            <a:endParaRPr lang="en-US" dirty="0"/>
          </a:p>
        </p:txBody>
      </p:sp>
      <p:sp>
        <p:nvSpPr>
          <p:cNvPr id="7" name="Rectangle 3"/>
          <p:cNvSpPr txBox="1">
            <a:spLocks noChangeArrowheads="1"/>
          </p:cNvSpPr>
          <p:nvPr/>
        </p:nvSpPr>
        <p:spPr>
          <a:xfrm>
            <a:off x="304800" y="1600200"/>
            <a:ext cx="8534400" cy="2438400"/>
          </a:xfrm>
          <a:prstGeom prst="rect">
            <a:avLst/>
          </a:prstGeom>
          <a:ln>
            <a:solidFill>
              <a:schemeClr val="tx1"/>
            </a:solidFill>
          </a:ln>
        </p:spPr>
        <p:txBody>
          <a:bodyPr vert="horz">
            <a:noAutofit/>
          </a:bodyPr>
          <a:lstStyle/>
          <a:p>
            <a:pPr marL="274320" lvl="0" indent="-274320" algn="just" fontAlgn="auto">
              <a:spcBef>
                <a:spcPct val="20000"/>
              </a:spcBef>
              <a:spcAft>
                <a:spcPts val="0"/>
              </a:spcAft>
              <a:buClr>
                <a:schemeClr val="accent1"/>
              </a:buClr>
              <a:buSzPct val="85000"/>
              <a:defRPr/>
            </a:pPr>
            <a:r>
              <a:rPr lang="mn-MN" sz="1900" dirty="0" smtClean="0">
                <a:latin typeface="+mn-lt"/>
              </a:rPr>
              <a:t>МӨНГӨНИЙ БОДЛОГО нь улс орны эдийн засгийн хөгжлийг удирдах макро</a:t>
            </a:r>
            <a:r>
              <a:rPr lang="en-US" sz="1900" dirty="0" smtClean="0">
                <a:latin typeface="+mn-lt"/>
              </a:rPr>
              <a:t> </a:t>
            </a:r>
            <a:r>
              <a:rPr lang="mn-MN" sz="1900" dirty="0" smtClean="0">
                <a:latin typeface="+mn-lt"/>
              </a:rPr>
              <a:t>эдийн засгийн бодлогын </a:t>
            </a:r>
            <a:r>
              <a:rPr lang="en-US" sz="1900" dirty="0" smtClean="0">
                <a:latin typeface="+mn-lt"/>
              </a:rPr>
              <a:t> </a:t>
            </a:r>
            <a:r>
              <a:rPr lang="mn-MN" sz="1900" dirty="0" smtClean="0">
                <a:latin typeface="+mn-lt"/>
              </a:rPr>
              <a:t>нэг хэсэг бөгөөд Засгийн газрын шууд</a:t>
            </a:r>
            <a:r>
              <a:rPr lang="en-US" sz="1900" dirty="0" smtClean="0">
                <a:latin typeface="+mn-lt"/>
              </a:rPr>
              <a:t> </a:t>
            </a:r>
            <a:r>
              <a:rPr lang="mn-MN" sz="1900" dirty="0" smtClean="0">
                <a:latin typeface="+mn-lt"/>
              </a:rPr>
              <a:t>нөлөөллөөс </a:t>
            </a:r>
            <a:r>
              <a:rPr lang="en-US" sz="1900" dirty="0" smtClean="0">
                <a:latin typeface="+mn-lt"/>
              </a:rPr>
              <a:t> </a:t>
            </a:r>
            <a:r>
              <a:rPr lang="mn-MN" sz="1900" dirty="0" smtClean="0">
                <a:latin typeface="+mn-lt"/>
              </a:rPr>
              <a:t>тусдаа байж зах зээлийн механизм дээр суурилан </a:t>
            </a:r>
            <a:r>
              <a:rPr lang="en-US" sz="1900" dirty="0" smtClean="0">
                <a:latin typeface="+mn-lt"/>
              </a:rPr>
              <a:t> </a:t>
            </a:r>
            <a:r>
              <a:rPr lang="mn-MN" sz="1900" dirty="0" smtClean="0">
                <a:latin typeface="+mn-lt"/>
              </a:rPr>
              <a:t>хэрэгждэг.  </a:t>
            </a:r>
          </a:p>
          <a:p>
            <a:pPr marL="274320" lvl="0" indent="-274320" algn="just" fontAlgn="auto">
              <a:spcBef>
                <a:spcPct val="20000"/>
              </a:spcBef>
              <a:spcAft>
                <a:spcPts val="0"/>
              </a:spcAft>
              <a:buClr>
                <a:schemeClr val="accent1"/>
              </a:buClr>
              <a:buSzPct val="85000"/>
              <a:defRPr/>
            </a:pPr>
            <a:r>
              <a:rPr lang="mn-MN" sz="1900" dirty="0" smtClean="0">
                <a:latin typeface="+mn-lt"/>
              </a:rPr>
              <a:t>Мөн мөнгөөр дамжуулан эдийн засгийн байдал буюу эдийн засгийн өсөлт, үнэ, төлбөрийн тэнцэл, ажилгүйдэл гэх зэрэг макро эдийн засгийн орчинд нөлөөлөх төв банкны үйл ажиллагааг  МӨНГӨНИЙ БОДЛОГО  гэнэ. </a:t>
            </a:r>
          </a:p>
          <a:p>
            <a:pPr marL="274320" lvl="0" indent="-274320" algn="just" fontAlgn="auto">
              <a:spcBef>
                <a:spcPct val="20000"/>
              </a:spcBef>
              <a:spcAft>
                <a:spcPts val="0"/>
              </a:spcAft>
              <a:buClr>
                <a:schemeClr val="accent1"/>
              </a:buClr>
              <a:buSzPct val="85000"/>
              <a:defRPr/>
            </a:pPr>
            <a:endParaRPr lang="mn-MN" sz="1900" dirty="0" smtClean="0">
              <a:latin typeface="+mn-lt"/>
            </a:endParaRPr>
          </a:p>
        </p:txBody>
      </p:sp>
      <p:sp>
        <p:nvSpPr>
          <p:cNvPr id="5" name="Content Placeholder 4"/>
          <p:cNvSpPr>
            <a:spLocks noGrp="1"/>
          </p:cNvSpPr>
          <p:nvPr>
            <p:ph sz="quarter" idx="1"/>
          </p:nvPr>
        </p:nvSpPr>
        <p:spPr>
          <a:xfrm>
            <a:off x="320040" y="3886200"/>
            <a:ext cx="8503920" cy="2362200"/>
          </a:xfrm>
        </p:spPr>
        <p:txBody>
          <a:bodyPr>
            <a:normAutofit/>
          </a:bodyPr>
          <a:lstStyle/>
          <a:p>
            <a:pPr algn="just">
              <a:lnSpc>
                <a:spcPct val="150000"/>
              </a:lnSpc>
              <a:buNone/>
            </a:pPr>
            <a:r>
              <a:rPr lang="mn-MN" sz="2800" dirty="0" smtClean="0"/>
              <a:t>Төв банк нь мөнгөний:</a:t>
            </a:r>
          </a:p>
          <a:p>
            <a:pPr algn="just">
              <a:lnSpc>
                <a:spcPct val="150000"/>
              </a:lnSpc>
              <a:buFont typeface="Wingdings" pitchFamily="2" charset="2"/>
              <a:buChar char="§"/>
            </a:pPr>
            <a:r>
              <a:rPr lang="mn-MN" sz="2800" dirty="0" smtClean="0"/>
              <a:t> Хатуу буюу хумих</a:t>
            </a:r>
          </a:p>
          <a:p>
            <a:pPr algn="just">
              <a:lnSpc>
                <a:spcPct val="150000"/>
              </a:lnSpc>
              <a:buFont typeface="Wingdings" pitchFamily="2" charset="2"/>
              <a:buChar char="§"/>
            </a:pPr>
            <a:r>
              <a:rPr lang="mn-MN" sz="2800" dirty="0" smtClean="0"/>
              <a:t> Уян зөөлөн буюу тэлэх</a:t>
            </a:r>
          </a:p>
          <a:p>
            <a:pPr algn="just">
              <a:lnSpc>
                <a:spcPct val="150000"/>
              </a:lnSpc>
              <a:buNone/>
            </a:pPr>
            <a:endParaRPr lang="en-US" sz="28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600" dirty="0" smtClean="0"/>
              <a:t>Мөнгөний зөөлөн бодлого</a:t>
            </a:r>
            <a:endParaRPr lang="en-US" sz="3600" dirty="0"/>
          </a:p>
        </p:txBody>
      </p:sp>
      <p:sp>
        <p:nvSpPr>
          <p:cNvPr id="3" name="Content Placeholder 2"/>
          <p:cNvSpPr>
            <a:spLocks noGrp="1"/>
          </p:cNvSpPr>
          <p:nvPr>
            <p:ph sz="quarter" idx="1"/>
          </p:nvPr>
        </p:nvSpPr>
        <p:spPr>
          <a:xfrm>
            <a:off x="301752" y="1527048"/>
            <a:ext cx="8503920" cy="4797552"/>
          </a:xfrm>
        </p:spPr>
        <p:txBody>
          <a:bodyPr>
            <a:normAutofit fontScale="92500" lnSpcReduction="20000"/>
          </a:bodyPr>
          <a:lstStyle/>
          <a:p>
            <a:pPr>
              <a:buFont typeface="Wingdings" pitchFamily="2" charset="2"/>
              <a:buChar char="v"/>
            </a:pPr>
            <a:r>
              <a:rPr lang="mn-MN" dirty="0" smtClean="0"/>
              <a:t>Мөнгөний зөөлөн бодлого гэдэг нь зах зээл дээр байгаа мөнгөний хэмжээг ихэсгэх үйл ажиллагааг хэлнэ.Үүнийг доорх арга замаар шийдэж болно.</a:t>
            </a:r>
          </a:p>
          <a:p>
            <a:pPr>
              <a:buNone/>
            </a:pPr>
            <a:r>
              <a:rPr lang="mn-MN" dirty="0" smtClean="0"/>
              <a:t>           - Суурь хүүг бууруулах</a:t>
            </a:r>
          </a:p>
          <a:p>
            <a:pPr>
              <a:buNone/>
            </a:pPr>
            <a:r>
              <a:rPr lang="mn-MN" dirty="0" smtClean="0"/>
              <a:t>           - Валютын нөөцийг багасгах</a:t>
            </a:r>
          </a:p>
          <a:p>
            <a:pPr>
              <a:buNone/>
            </a:pPr>
            <a:r>
              <a:rPr lang="mn-MN" dirty="0" smtClean="0"/>
              <a:t>           - Зайлшгүй байх нөөцийн нормыг бууруулах</a:t>
            </a:r>
          </a:p>
          <a:p>
            <a:pPr>
              <a:buNone/>
            </a:pPr>
            <a:r>
              <a:rPr lang="mn-MN" dirty="0" smtClean="0"/>
              <a:t>           - Төв банкны үнэт цаасаа эргүүлэн худалдаж авах         зэргээр нөөцөнд байгаа мөнгийг зах зээл рүү гаргаж зах зээл дээрх мөнгөний хэмжээг нэмэгдүүлж болно.</a:t>
            </a:r>
          </a:p>
          <a:p>
            <a:pPr>
              <a:buFont typeface="Wingdings" pitchFamily="2" charset="2"/>
              <a:buChar char="v"/>
            </a:pPr>
            <a:r>
              <a:rPr lang="mn-MN" dirty="0" smtClean="0"/>
              <a:t>Зөөлөн бодлогын гол зорилго нь хөрөнгө оруулалтыг дэмжих, үндэсний нийт бүтээгдэхүүнийг өсгөх, банкны нөөцлөх хэрэгцээг бууруулж ажилгүйдлийг багасгахад чиглэгддэг</a:t>
            </a:r>
            <a:r>
              <a:rPr lang="mn-MN" b="1" dirty="0" smtClean="0"/>
              <a:t>.</a:t>
            </a:r>
            <a:endParaRPr lang="mn-MN"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3600" dirty="0" smtClean="0"/>
              <a:t>Мөнгөний хатуу бодлого</a:t>
            </a:r>
            <a:endParaRPr lang="en-US" sz="3600" dirty="0"/>
          </a:p>
        </p:txBody>
      </p:sp>
      <p:sp>
        <p:nvSpPr>
          <p:cNvPr id="3" name="Content Placeholder 2"/>
          <p:cNvSpPr>
            <a:spLocks noGrp="1"/>
          </p:cNvSpPr>
          <p:nvPr>
            <p:ph sz="quarter" idx="1"/>
          </p:nvPr>
        </p:nvSpPr>
        <p:spPr>
          <a:xfrm>
            <a:off x="301752" y="1527048"/>
            <a:ext cx="8503920" cy="4873752"/>
          </a:xfrm>
        </p:spPr>
        <p:txBody>
          <a:bodyPr>
            <a:normAutofit fontScale="92500" lnSpcReduction="20000"/>
          </a:bodyPr>
          <a:lstStyle/>
          <a:p>
            <a:r>
              <a:rPr lang="mn-MN" dirty="0" smtClean="0"/>
              <a:t>Мөнгөний хатуу бодлого гэдэг нь зах зээл дээр байгаа мөнгөний хэмжээг багасгах үйл ажиллагааг хэлнэ. Үүнийг доорх арга замаар шийдэж болох юм.</a:t>
            </a:r>
          </a:p>
          <a:p>
            <a:pPr>
              <a:buNone/>
            </a:pPr>
            <a:r>
              <a:rPr lang="mn-MN" b="1" dirty="0" smtClean="0"/>
              <a:t>         -</a:t>
            </a:r>
            <a:r>
              <a:rPr lang="mn-MN" dirty="0" smtClean="0"/>
              <a:t> Суурь хүүг өсгөх</a:t>
            </a:r>
          </a:p>
          <a:p>
            <a:pPr>
              <a:buNone/>
            </a:pPr>
            <a:r>
              <a:rPr lang="mn-MN" dirty="0" smtClean="0"/>
              <a:t>          - Валютын нөөцийг ихэсгэх</a:t>
            </a:r>
          </a:p>
          <a:p>
            <a:pPr>
              <a:buNone/>
            </a:pPr>
            <a:r>
              <a:rPr lang="mn-MN" dirty="0" smtClean="0"/>
              <a:t>          - Зайлшгүй байх нөөцийн нормыг өсгөх</a:t>
            </a:r>
          </a:p>
          <a:p>
            <a:pPr>
              <a:buNone/>
            </a:pPr>
            <a:r>
              <a:rPr lang="mn-MN" dirty="0" smtClean="0"/>
              <a:t>          - Төв банкны үнэт цаасаа худалдах зэргээр зах зээлд байгаа мөнгийг нөөц рүү гээ татаж, зах зээл дээрх мөнгөний хэмжээг бууруулж болно.</a:t>
            </a:r>
          </a:p>
          <a:p>
            <a:r>
              <a:rPr lang="mn-MN" dirty="0" smtClean="0"/>
              <a:t>Хатуу  бодлогын зорилго нь дотоодын үнийн өсөлтийг бууруулж, төгрөгийн худалдан авах чадварыг тогтворжуулах буюу ханш уналтыг хязгаарлахад чиглэгддэг.</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8600" y="1600200"/>
            <a:ext cx="8686800" cy="609600"/>
          </a:xfrm>
        </p:spPr>
        <p:txBody>
          <a:bodyPr/>
          <a:lstStyle/>
          <a:p>
            <a:pPr algn="ctr"/>
            <a:r>
              <a:rPr lang="mn-MN" sz="1900" dirty="0" smtClean="0"/>
              <a:t>Мөнгөний бодлогын арга хэрэгслүүдийг мөнгөний нийлүүлэлтэнд нөлөөх байдлаар нь:</a:t>
            </a:r>
          </a:p>
        </p:txBody>
      </p:sp>
      <p:sp>
        <p:nvSpPr>
          <p:cNvPr id="4" name="Content Placeholder 3"/>
          <p:cNvSpPr>
            <a:spLocks noGrp="1"/>
          </p:cNvSpPr>
          <p:nvPr>
            <p:ph sz="quarter" idx="2"/>
          </p:nvPr>
        </p:nvSpPr>
        <p:spPr>
          <a:xfrm>
            <a:off x="228600" y="2971800"/>
            <a:ext cx="4268788" cy="3341688"/>
          </a:xfrm>
        </p:spPr>
        <p:txBody>
          <a:bodyPr>
            <a:normAutofit/>
          </a:bodyPr>
          <a:lstStyle/>
          <a:p>
            <a:pPr>
              <a:buFont typeface="Wingdings" pitchFamily="2" charset="2"/>
              <a:buChar char="q"/>
            </a:pPr>
            <a:r>
              <a:rPr lang="mn-MN" sz="2400" dirty="0" smtClean="0"/>
              <a:t>Арилжааны банкны зээлийн үлдэгдэлд хязгаарлалт тогтоох</a:t>
            </a:r>
          </a:p>
          <a:p>
            <a:pPr algn="just">
              <a:buFont typeface="Wingdings" pitchFamily="2" charset="2"/>
              <a:buChar char="q"/>
            </a:pPr>
            <a:r>
              <a:rPr lang="mn-MN" sz="2400" dirty="0" smtClean="0"/>
              <a:t>Хүүгийн түвшин өөрчлөх зэрэг  аргууд орно.</a:t>
            </a:r>
            <a:endParaRPr lang="en-US" sz="2400" dirty="0"/>
          </a:p>
        </p:txBody>
      </p:sp>
      <p:sp>
        <p:nvSpPr>
          <p:cNvPr id="6" name="Content Placeholder 5"/>
          <p:cNvSpPr>
            <a:spLocks noGrp="1"/>
          </p:cNvSpPr>
          <p:nvPr>
            <p:ph sz="quarter" idx="4"/>
          </p:nvPr>
        </p:nvSpPr>
        <p:spPr>
          <a:xfrm>
            <a:off x="4648200" y="2971800"/>
            <a:ext cx="4267200" cy="3341688"/>
          </a:xfrm>
        </p:spPr>
        <p:txBody>
          <a:bodyPr>
            <a:normAutofit/>
          </a:bodyPr>
          <a:lstStyle/>
          <a:p>
            <a:pPr algn="just">
              <a:buFont typeface="Wingdings" pitchFamily="2" charset="2"/>
              <a:buChar char="q"/>
            </a:pPr>
            <a:r>
              <a:rPr lang="mn-MN" sz="2400" dirty="0" smtClean="0"/>
              <a:t>Заавал байлгах нөөцийн арга</a:t>
            </a:r>
          </a:p>
          <a:p>
            <a:pPr algn="just">
              <a:buFont typeface="Wingdings" pitchFamily="2" charset="2"/>
              <a:buChar char="q"/>
            </a:pPr>
            <a:r>
              <a:rPr lang="mn-MN" sz="2400" dirty="0" smtClean="0"/>
              <a:t>Нээлттэй зах зээлийн гүйлгээ</a:t>
            </a:r>
          </a:p>
          <a:p>
            <a:pPr algn="just">
              <a:buFont typeface="Wingdings" pitchFamily="2" charset="2"/>
              <a:buChar char="q"/>
            </a:pPr>
            <a:r>
              <a:rPr lang="mn-MN" sz="2400" dirty="0" smtClean="0"/>
              <a:t>Хүүгийн нэгдсэн бодлого</a:t>
            </a:r>
          </a:p>
          <a:p>
            <a:pPr algn="just">
              <a:buFont typeface="Wingdings" pitchFamily="2" charset="2"/>
              <a:buChar char="q"/>
            </a:pPr>
            <a:r>
              <a:rPr lang="mn-MN" sz="2400" dirty="0" smtClean="0"/>
              <a:t>Төв банкны зээлжүүлэлт гэх мэт  аргууд орно.</a:t>
            </a:r>
            <a:endParaRPr lang="en-US" sz="2400" dirty="0"/>
          </a:p>
        </p:txBody>
      </p:sp>
      <p:sp>
        <p:nvSpPr>
          <p:cNvPr id="2" name="Title 1"/>
          <p:cNvSpPr>
            <a:spLocks noGrp="1"/>
          </p:cNvSpPr>
          <p:nvPr>
            <p:ph type="title"/>
          </p:nvPr>
        </p:nvSpPr>
        <p:spPr>
          <a:xfrm>
            <a:off x="457200" y="457200"/>
            <a:ext cx="8229600" cy="533400"/>
          </a:xfrm>
        </p:spPr>
        <p:txBody>
          <a:bodyPr>
            <a:noAutofit/>
          </a:bodyPr>
          <a:lstStyle/>
          <a:p>
            <a:r>
              <a:rPr lang="mn-MN" sz="3600" dirty="0" smtClean="0"/>
              <a:t>Мөнгөний бодлогын арга</a:t>
            </a:r>
            <a:r>
              <a:rPr lang="en-US" sz="3600" dirty="0" smtClean="0">
                <a:latin typeface="Arial" pitchFamily="34" charset="0"/>
                <a:cs typeface="Arial" pitchFamily="34" charset="0"/>
              </a:rPr>
              <a:t>,</a:t>
            </a:r>
            <a:r>
              <a:rPr lang="mn-MN" sz="3600" dirty="0" smtClean="0"/>
              <a:t> хэрэгсэл</a:t>
            </a:r>
            <a:endParaRPr lang="en-US" sz="3600" dirty="0"/>
          </a:p>
        </p:txBody>
      </p:sp>
      <p:sp>
        <p:nvSpPr>
          <p:cNvPr id="9" name="Text Placeholder 2"/>
          <p:cNvSpPr>
            <a:spLocks noGrp="1"/>
          </p:cNvSpPr>
          <p:nvPr>
            <p:ph type="body" idx="1"/>
          </p:nvPr>
        </p:nvSpPr>
        <p:spPr>
          <a:xfrm>
            <a:off x="838200" y="2438400"/>
            <a:ext cx="3429000" cy="533400"/>
          </a:xfrm>
        </p:spPr>
        <p:txBody>
          <a:bodyPr/>
          <a:lstStyle/>
          <a:p>
            <a:r>
              <a:rPr lang="mn-MN" dirty="0"/>
              <a:t> </a:t>
            </a:r>
            <a:r>
              <a:rPr lang="mn-MN" dirty="0" smtClean="0"/>
              <a:t>Шууд</a:t>
            </a:r>
            <a:r>
              <a:rPr lang="en-US" dirty="0" smtClean="0"/>
              <a:t>:</a:t>
            </a:r>
            <a:endParaRPr lang="en-US" dirty="0"/>
          </a:p>
        </p:txBody>
      </p:sp>
      <p:sp>
        <p:nvSpPr>
          <p:cNvPr id="10" name="Text Placeholder 2"/>
          <p:cNvSpPr>
            <a:spLocks noGrp="1"/>
          </p:cNvSpPr>
          <p:nvPr>
            <p:ph type="body" idx="1"/>
          </p:nvPr>
        </p:nvSpPr>
        <p:spPr>
          <a:xfrm>
            <a:off x="4800600" y="2438400"/>
            <a:ext cx="3810000" cy="533400"/>
          </a:xfrm>
        </p:spPr>
        <p:txBody>
          <a:bodyPr/>
          <a:lstStyle/>
          <a:p>
            <a:r>
              <a:rPr lang="mn-MN" dirty="0"/>
              <a:t>Шууд </a:t>
            </a:r>
            <a:r>
              <a:rPr lang="mn-MN" dirty="0" smtClean="0"/>
              <a:t>бус</a:t>
            </a:r>
            <a:r>
              <a:rPr lang="en-US" dirty="0" smtClean="0"/>
              <a: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dirty="0" smtClean="0"/>
              <a:t>МӨНГӨНИЙ БОДЛОГЫН ХЭРЭГСЛҮҮД</a:t>
            </a:r>
            <a:endParaRPr lang="en-US" dirty="0"/>
          </a:p>
        </p:txBody>
      </p:sp>
      <p:graphicFrame>
        <p:nvGraphicFramePr>
          <p:cNvPr id="4" name="Content Placeholder 3"/>
          <p:cNvGraphicFramePr>
            <a:graphicFrameLocks noGrp="1"/>
          </p:cNvGraphicFramePr>
          <p:nvPr>
            <p:ph sz="quarter" idx="1"/>
          </p:nvPr>
        </p:nvGraphicFramePr>
        <p:xfrm>
          <a:off x="304800" y="1752600"/>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png"/>
          <p:cNvPicPr>
            <a:picLocks noGrp="1" noChangeAspect="1"/>
          </p:cNvPicPr>
          <p:nvPr>
            <p:ph sz="quarter" idx="1"/>
          </p:nvPr>
        </p:nvPicPr>
        <p:blipFill>
          <a:blip r:embed="rId2" cstate="print"/>
          <a:stretch>
            <a:fillRect/>
          </a:stretch>
        </p:blipFill>
        <p:spPr>
          <a:xfrm>
            <a:off x="0" y="1"/>
            <a:ext cx="9144001" cy="6857999"/>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2.png"/>
          <p:cNvPicPr>
            <a:picLocks noGrp="1" noChangeAspect="1"/>
          </p:cNvPicPr>
          <p:nvPr>
            <p:ph sz="quarter" idx="1"/>
          </p:nvPr>
        </p:nvPicPr>
        <p:blipFill>
          <a:blip r:embed="rId2" cstate="print"/>
          <a:stretch>
            <a:fillRect/>
          </a:stretch>
        </p:blipFill>
        <p:spPr>
          <a:xfrm>
            <a:off x="-79275" y="0"/>
            <a:ext cx="9223275" cy="68580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3.png"/>
          <p:cNvPicPr>
            <a:picLocks noGrp="1" noChangeAspect="1"/>
          </p:cNvPicPr>
          <p:nvPr>
            <p:ph sz="quarter" idx="1"/>
          </p:nvPr>
        </p:nvPicPr>
        <p:blipFill>
          <a:blip r:embed="rId2" cstate="print"/>
          <a:stretch>
            <a:fillRect/>
          </a:stretch>
        </p:blipFill>
        <p:spPr>
          <a:xfrm>
            <a:off x="-9873" y="0"/>
            <a:ext cx="9153873" cy="68580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4.pn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mtClean="0"/>
              <a:t>ИНФЛЯЦИЙГ </a:t>
            </a:r>
            <a:r>
              <a:rPr lang="mn-MN" smtClean="0"/>
              <a:t>ОНИЛОХ </a:t>
            </a:r>
            <a:r>
              <a:rPr lang="mn-MN" smtClean="0"/>
              <a:t>БОДЛОГО</a:t>
            </a:r>
            <a:endParaRPr lang="en-US" dirty="0"/>
          </a:p>
        </p:txBody>
      </p:sp>
      <p:sp>
        <p:nvSpPr>
          <p:cNvPr id="3" name="Content Placeholder 2"/>
          <p:cNvSpPr>
            <a:spLocks noGrp="1"/>
          </p:cNvSpPr>
          <p:nvPr>
            <p:ph sz="quarter" idx="1"/>
          </p:nvPr>
        </p:nvSpPr>
        <p:spPr/>
        <p:txBody>
          <a:bodyPr/>
          <a:lstStyle/>
          <a:p>
            <a:pPr>
              <a:buFont typeface="Wingdings" pitchFamily="2" charset="2"/>
              <a:buChar char="v"/>
            </a:pPr>
            <a:r>
              <a:rPr lang="ru-RU" dirty="0" smtClean="0"/>
              <a:t>2006 </a:t>
            </a:r>
            <a:r>
              <a:rPr lang="ru-RU" dirty="0" smtClean="0"/>
              <a:t>он хүртэл мөнгөний </a:t>
            </a:r>
            <a:r>
              <a:rPr lang="ru-RU" dirty="0" smtClean="0"/>
              <a:t>агрегатуудыг</a:t>
            </a:r>
            <a:r>
              <a:rPr lang="mn-MN" dirty="0" smtClean="0"/>
              <a:t> онилсон </a:t>
            </a:r>
            <a:r>
              <a:rPr lang="mn-MN" dirty="0" smtClean="0"/>
              <a:t>бодлого хэрэгжүүлсэн</a:t>
            </a:r>
          </a:p>
          <a:p>
            <a:pPr>
              <a:buFont typeface="Wingdings" pitchFamily="2" charset="2"/>
              <a:buChar char="v"/>
            </a:pPr>
            <a:r>
              <a:rPr lang="ru-RU" dirty="0" smtClean="0"/>
              <a:t>2008 </a:t>
            </a:r>
            <a:r>
              <a:rPr lang="ru-RU" dirty="0" smtClean="0"/>
              <a:t>онд инфляцийг онилсон </a:t>
            </a:r>
            <a:r>
              <a:rPr lang="ru-RU" dirty="0" smtClean="0"/>
              <a:t>мөнгөний</a:t>
            </a:r>
            <a:r>
              <a:rPr lang="mn-MN" dirty="0" smtClean="0"/>
              <a:t> бодлого </a:t>
            </a:r>
            <a:r>
              <a:rPr lang="mn-MN" dirty="0" smtClean="0"/>
              <a:t>хэрэгжүүлэх гэж оролдсон ч</a:t>
            </a:r>
          </a:p>
          <a:p>
            <a:pPr>
              <a:buNone/>
            </a:pPr>
            <a:r>
              <a:rPr lang="mn-MN" dirty="0" smtClean="0"/>
              <a:t>1</a:t>
            </a:r>
            <a:r>
              <a:rPr lang="mn-MN" dirty="0" smtClean="0"/>
              <a:t>. Эдийн засгийн хямрал</a:t>
            </a:r>
          </a:p>
          <a:p>
            <a:pPr>
              <a:buNone/>
            </a:pPr>
            <a:r>
              <a:rPr lang="mn-MN" dirty="0" smtClean="0"/>
              <a:t>2</a:t>
            </a:r>
            <a:r>
              <a:rPr lang="mn-MN" dirty="0" smtClean="0"/>
              <a:t>. Урьдач нөхцлүүд бүрдээгүй </a:t>
            </a:r>
            <a:r>
              <a:rPr lang="mn-MN" dirty="0" smtClean="0"/>
              <a:t>улмаас бүтэлгүйтсэн</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838200"/>
          </a:xfrm>
        </p:spPr>
        <p:txBody>
          <a:bodyPr>
            <a:noAutofit/>
          </a:bodyPr>
          <a:lstStyle/>
          <a:p>
            <a:pPr algn="ctr"/>
            <a:r>
              <a:rPr lang="mn-MN" sz="3600" dirty="0" smtClean="0"/>
              <a:t>Мөнгөний бодлогын  зорилго, зорилт</a:t>
            </a:r>
            <a:endParaRPr lang="en-US" sz="3600" dirty="0"/>
          </a:p>
        </p:txBody>
      </p:sp>
      <p:sp>
        <p:nvSpPr>
          <p:cNvPr id="6" name="Content Placeholder 5"/>
          <p:cNvSpPr>
            <a:spLocks noGrp="1"/>
          </p:cNvSpPr>
          <p:nvPr>
            <p:ph sz="quarter" idx="1"/>
          </p:nvPr>
        </p:nvSpPr>
        <p:spPr>
          <a:xfrm>
            <a:off x="304800" y="1676400"/>
            <a:ext cx="8503920" cy="4343400"/>
          </a:xfrm>
        </p:spPr>
        <p:txBody>
          <a:bodyPr>
            <a:noAutofit/>
          </a:bodyPr>
          <a:lstStyle/>
          <a:p>
            <a:pPr>
              <a:buNone/>
            </a:pPr>
            <a:r>
              <a:rPr lang="mn-MN" sz="2400" dirty="0" smtClean="0"/>
              <a:t>Макро эдийн засгийн зорилго, зорилтыг хэрэгжүүлэхэд мөнгөний бодлогыг хэрэглэдэг . Эдгээр зорилтууд нь:</a:t>
            </a:r>
          </a:p>
          <a:p>
            <a:pPr>
              <a:buFont typeface="Arial" pitchFamily="34" charset="0"/>
              <a:buChar char="•"/>
            </a:pPr>
            <a:r>
              <a:rPr lang="mn-MN" sz="2400" dirty="0" smtClean="0"/>
              <a:t>Инфляцийн бага түвшин</a:t>
            </a:r>
          </a:p>
          <a:p>
            <a:pPr>
              <a:buFont typeface="Arial" pitchFamily="34" charset="0"/>
              <a:buChar char="•"/>
            </a:pPr>
            <a:r>
              <a:rPr lang="mn-MN" sz="2400" dirty="0" smtClean="0"/>
              <a:t>Бүрэн болон өндөр түвшний ажил эрхлэлт</a:t>
            </a:r>
          </a:p>
          <a:p>
            <a:pPr>
              <a:buFont typeface="Arial" pitchFamily="34" charset="0"/>
              <a:buChar char="•"/>
            </a:pPr>
            <a:r>
              <a:rPr lang="mn-MN" sz="2400" dirty="0" smtClean="0"/>
              <a:t>Төлбөрийн балансын тэнцвэржилт</a:t>
            </a:r>
          </a:p>
          <a:p>
            <a:pPr>
              <a:buFont typeface="Arial" pitchFamily="34" charset="0"/>
              <a:buChar char="•"/>
            </a:pPr>
            <a:r>
              <a:rPr lang="mn-MN" sz="2400" dirty="0" smtClean="0"/>
              <a:t>Бодит орлогын өсөлтийн хувийг нэмэгдүүлэх зэрэг юм.</a:t>
            </a:r>
          </a:p>
          <a:p>
            <a:pPr>
              <a:buNone/>
            </a:pPr>
            <a:r>
              <a:rPr lang="mn-MN" sz="2400" dirty="0" smtClean="0"/>
              <a:t>Мөнгөний бодлого нь үнийн тогтвортой байдлын сацуу эдийн засгийн мөчлөгийн сөрөг нөлөөг зөөлрүүлэх буюу санхүүгийн зах зээлийн тогтворгүй байдал, эдийн засгийн уналт, ажилгүйдлийг дагуулах нийт эрэлтийн цочмог савалгаанаас зайлсхийх зарчим баримталдаг.</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304800"/>
            <a:ext cx="8534400" cy="762000"/>
          </a:xfrm>
        </p:spPr>
        <p:txBody>
          <a:bodyPr>
            <a:noAutofit/>
          </a:bodyPr>
          <a:lstStyle/>
          <a:p>
            <a:pPr fontAlgn="base"/>
            <a:r>
              <a:rPr lang="en-US" sz="2400" dirty="0" smtClean="0"/>
              <a:t>Т</a:t>
            </a:r>
            <a:r>
              <a:rPr lang="mn-MN" sz="2400" dirty="0" smtClean="0"/>
              <a:t>Ө</a:t>
            </a:r>
            <a:r>
              <a:rPr lang="en-US" sz="2400" dirty="0" smtClean="0"/>
              <a:t>Р</a:t>
            </a:r>
            <a:r>
              <a:rPr lang="mn-MN" sz="2400" dirty="0" smtClean="0"/>
              <a:t>ӨӨ</a:t>
            </a:r>
            <a:r>
              <a:rPr lang="en-US" sz="2400" dirty="0" smtClean="0"/>
              <a:t>С М</a:t>
            </a:r>
            <a:r>
              <a:rPr lang="mn-MN" sz="2400" dirty="0" smtClean="0"/>
              <a:t>Ө</a:t>
            </a:r>
            <a:r>
              <a:rPr lang="en-US" sz="2400" dirty="0" smtClean="0"/>
              <a:t>НГ</a:t>
            </a:r>
            <a:r>
              <a:rPr lang="mn-MN" sz="2400" dirty="0" smtClean="0"/>
              <a:t>Ө</a:t>
            </a:r>
            <a:r>
              <a:rPr lang="en-US" sz="2400" dirty="0" smtClean="0"/>
              <a:t>НИЙ </a:t>
            </a:r>
            <a:r>
              <a:rPr lang="en-US" sz="2400" dirty="0" smtClean="0"/>
              <a:t>БОДЛОГЫН ТАЛААР 2013 ОНД </a:t>
            </a:r>
            <a:br>
              <a:rPr lang="en-US" sz="2400" dirty="0" smtClean="0"/>
            </a:br>
            <a:r>
              <a:rPr lang="en-US" sz="2400" dirty="0" smtClean="0"/>
              <a:t>БАРИМТЛАХ </a:t>
            </a:r>
            <a:r>
              <a:rPr lang="mn-MN" sz="2400" dirty="0" smtClean="0"/>
              <a:t>Ү</a:t>
            </a:r>
            <a:r>
              <a:rPr lang="en-US" sz="2400" dirty="0" smtClean="0"/>
              <a:t>НДСЭН ЧИГЛЭЛ</a:t>
            </a:r>
            <a:endParaRPr lang="en-US" sz="2400" dirty="0"/>
          </a:p>
        </p:txBody>
      </p:sp>
      <p:sp>
        <p:nvSpPr>
          <p:cNvPr id="6" name="Content Placeholder 5"/>
          <p:cNvSpPr>
            <a:spLocks noGrp="1"/>
          </p:cNvSpPr>
          <p:nvPr>
            <p:ph sz="quarter" idx="1"/>
          </p:nvPr>
        </p:nvSpPr>
        <p:spPr>
          <a:xfrm>
            <a:off x="304800" y="1447800"/>
            <a:ext cx="8503920" cy="5029200"/>
          </a:xfrm>
        </p:spPr>
        <p:txBody>
          <a:bodyPr>
            <a:noAutofit/>
          </a:bodyPr>
          <a:lstStyle/>
          <a:p>
            <a:pPr fontAlgn="base">
              <a:buNone/>
            </a:pPr>
            <a:r>
              <a:rPr lang="mn-MN" sz="1800" dirty="0" smtClean="0"/>
              <a:t>2013 оны мөнгөний бодлогын гол зорилт эдийн засгийн урт хугацааны тогтвортой єсєлтийн суурь нєхцєл болсон макро эдийн  засгийн болон санхүүгийн салбарын тогтвортой байдлыг бэхжүүлэхэд мєнгєний бодлогыг чиглүүлнэ.</a:t>
            </a:r>
          </a:p>
          <a:p>
            <a:pPr fontAlgn="base">
              <a:buNone/>
            </a:pPr>
            <a:r>
              <a:rPr lang="mn-MN" sz="1800" dirty="0" smtClean="0"/>
              <a:t>1. Макро эдийн засгийн тогтвортой байдлыг бэхжүүлэх хүрээнд:</a:t>
            </a:r>
          </a:p>
          <a:p>
            <a:pPr fontAlgn="base">
              <a:buNone/>
            </a:pPr>
            <a:r>
              <a:rPr lang="mn-MN" sz="1800" dirty="0" smtClean="0"/>
              <a:t>1.1 Мєнгєний бодлогын арга хэрэгслээр инфляцийг тогтвортой нам түвшинд байлгаж,  Засгийн газартай хамтран нийлүүлэлтийн гаралтай инфляцийн нєлєєллийг  хязгаарлах бодлого баримтална. Үүний үр дүнд хэрэглээний үнийн индексээр  хэмжигдэх инфляцийг 2013 оны эцэст 8 хувиас хэтрүүлэхгүй байж, улмаар 2014- 2015 онд инфляцийг 5-7 хувийн түвшинд байлгах нєхцєл бүрдүүлнэ.</a:t>
            </a:r>
          </a:p>
          <a:p>
            <a:pPr fontAlgn="base">
              <a:buNone/>
            </a:pPr>
            <a:r>
              <a:rPr lang="mn-MN" sz="1800" dirty="0" smtClean="0"/>
              <a:t>1.2 Тєгрєгийн гадаад валюттай харьцах ханш нь макро эдийн засгийн суурь  нєхцєлтэй нийцэж, уян хатан тогтох зарчмыг үргэлжлүүлэн баримтална.</a:t>
            </a:r>
          </a:p>
          <a:p>
            <a:pPr fontAlgn="base">
              <a:buNone/>
            </a:pPr>
            <a:r>
              <a:rPr lang="mn-MN" sz="1800" dirty="0" smtClean="0"/>
              <a:t>1.3 Мєнгєний бодлогын шийдвэр гаргах үйл ажиллагааны нээлттэй, ил тод байдлыг  нэмэгдүүлэх, мєнгєний бодлогын үндсэн зорилтын хэрэгжилтийг олон нийтэд  тогтмол тайлагнах замаар Тєв банкны хариуцлагыг сайжруулна.</a:t>
            </a:r>
          </a:p>
          <a:p>
            <a:pPr>
              <a:buNone/>
            </a:pPr>
            <a:endParaRPr lang="mn-MN"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2400" dirty="0" smtClean="0"/>
              <a:t>Т</a:t>
            </a:r>
            <a:r>
              <a:rPr lang="mn-MN" sz="2400" dirty="0" smtClean="0"/>
              <a:t>Ө</a:t>
            </a:r>
            <a:r>
              <a:rPr lang="en-US" sz="2400" dirty="0" smtClean="0"/>
              <a:t>Р</a:t>
            </a:r>
            <a:r>
              <a:rPr lang="mn-MN" sz="2400" dirty="0" smtClean="0"/>
              <a:t>ӨӨ</a:t>
            </a:r>
            <a:r>
              <a:rPr lang="en-US" sz="2400" dirty="0" smtClean="0"/>
              <a:t>С М</a:t>
            </a:r>
            <a:r>
              <a:rPr lang="mn-MN" sz="2400" dirty="0" smtClean="0"/>
              <a:t>Ө</a:t>
            </a:r>
            <a:r>
              <a:rPr lang="en-US" sz="2400" dirty="0" smtClean="0"/>
              <a:t>НГ</a:t>
            </a:r>
            <a:r>
              <a:rPr lang="mn-MN" sz="2400" dirty="0" smtClean="0"/>
              <a:t>Ө</a:t>
            </a:r>
            <a:r>
              <a:rPr lang="en-US" sz="2400" dirty="0" smtClean="0"/>
              <a:t>НИЙ </a:t>
            </a:r>
            <a:r>
              <a:rPr lang="en-US" sz="2400" dirty="0" smtClean="0"/>
              <a:t>БОДЛОГЫН ТАЛААР 201</a:t>
            </a:r>
            <a:r>
              <a:rPr lang="mn-MN" sz="2400" dirty="0" smtClean="0"/>
              <a:t>4</a:t>
            </a:r>
            <a:r>
              <a:rPr lang="en-US" sz="2400" dirty="0" smtClean="0"/>
              <a:t> ОНД </a:t>
            </a:r>
            <a:br>
              <a:rPr lang="en-US" sz="2400" dirty="0" smtClean="0"/>
            </a:br>
            <a:r>
              <a:rPr lang="en-US" sz="2400" dirty="0" smtClean="0"/>
              <a:t>БАРИМТЛАХ </a:t>
            </a:r>
            <a:r>
              <a:rPr lang="mn-MN" sz="2400" dirty="0" smtClean="0"/>
              <a:t>Ү</a:t>
            </a:r>
            <a:r>
              <a:rPr lang="en-US" sz="2400" dirty="0" smtClean="0"/>
              <a:t>НДСЭН ЧИГЛЭЛ</a:t>
            </a:r>
            <a:endParaRPr lang="en-US" sz="2400" dirty="0"/>
          </a:p>
        </p:txBody>
      </p:sp>
      <p:sp>
        <p:nvSpPr>
          <p:cNvPr id="9" name="Content Placeholder 8"/>
          <p:cNvSpPr>
            <a:spLocks noGrp="1"/>
          </p:cNvSpPr>
          <p:nvPr>
            <p:ph sz="quarter" idx="1"/>
          </p:nvPr>
        </p:nvSpPr>
        <p:spPr>
          <a:xfrm>
            <a:off x="301752" y="1527048"/>
            <a:ext cx="8503920" cy="4873752"/>
          </a:xfrm>
        </p:spPr>
        <p:txBody>
          <a:bodyPr>
            <a:noAutofit/>
          </a:bodyPr>
          <a:lstStyle/>
          <a:p>
            <a:pPr>
              <a:buNone/>
            </a:pPr>
            <a:r>
              <a:rPr lang="mn-MN" sz="1800" dirty="0" smtClean="0"/>
              <a:t>2014 оны мөнгөний бодлогын гол зорилт нь инфляцийг нам, тогтвортой түвшинд байлгаж, макро эдийн засгийн болон санхүүгийн салбарын тогтвортой байдлыг бэхжүүлэх, бодит салбарын идэвхжлийг мөнгөний бодлогоор дэмжих замаар эдийн засгийн дархлааг сайжруулахад чиглэнэ.</a:t>
            </a:r>
          </a:p>
          <a:p>
            <a:pPr fontAlgn="base">
              <a:buNone/>
            </a:pPr>
            <a:r>
              <a:rPr lang="mn-MN" sz="1800" dirty="0" smtClean="0"/>
              <a:t>1. Мөнгөний бодлогын зорилтын хүрээнд:</a:t>
            </a:r>
          </a:p>
          <a:p>
            <a:pPr lvl="0" fontAlgn="base">
              <a:buNone/>
            </a:pPr>
            <a:r>
              <a:rPr lang="mn-MN" sz="1800" dirty="0" smtClean="0"/>
              <a:t>1.1. Хэрэглээний үнийн индексээр хэмжигдэх инфляцийг 2014 оны эцэст 8 хувь, 2015-2016 онд 7 хувиас хэтрэхгүй түвшинд байлгана. Төсвийн тогтвортой байдлын тухай хуулийн дагуу инфляцийг хязгаарлах, мөнгө, төсвийн бодлогын харилцан уялдааг хангах чиглэлээр Засгийн газартай хамтран ажиллана. Эдгээрийн үр дүнд дунд болон урт хугацаанд макро эдийн засаг тогтвортой байх нөхцөлийг бүрдүүлнэ.</a:t>
            </a:r>
          </a:p>
          <a:p>
            <a:pPr lvl="0" fontAlgn="base">
              <a:buNone/>
            </a:pPr>
            <a:r>
              <a:rPr lang="mn-MN" sz="1800" dirty="0" smtClean="0"/>
              <a:t>1.2. Төгрөгийн гадаад валюттай харьцах ханш нь макро эдийн засгийн суурь нөхцөлтэй нийцэж, уян хатан тогтох, төгрөгийн тогтвортой байдал болон үндэсний эдийн засгийн тэнцвэртэй хөгжлийг дэмжих зарчим баримтална.</a:t>
            </a:r>
          </a:p>
          <a:p>
            <a:pPr lvl="0" fontAlgn="base">
              <a:buNone/>
            </a:pPr>
            <a:r>
              <a:rPr lang="mn-MN" sz="1800" dirty="0" smtClean="0"/>
              <a:t>1.3. Гадаад валютын ханшийн эрсдэлийг бууруулах тогтолцоог бүрдүүлнэ.</a:t>
            </a:r>
          </a:p>
          <a:p>
            <a:endParaRPr lang="mn-MN" sz="1800" dirty="0" smtClean="0"/>
          </a:p>
          <a:p>
            <a:endParaRPr lang="mn-MN"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682752"/>
          </a:xfrm>
        </p:spPr>
        <p:txBody>
          <a:bodyPr>
            <a:normAutofit/>
          </a:bodyPr>
          <a:lstStyle/>
          <a:p>
            <a:pPr lvl="0"/>
            <a:r>
              <a:rPr lang="mn-MN" dirty="0" smtClean="0"/>
              <a:t>Мөнгөний бодлогын хэрэгжилт</a:t>
            </a:r>
            <a:endParaRPr lang="en-US" dirty="0"/>
          </a:p>
        </p:txBody>
      </p:sp>
      <p:graphicFrame>
        <p:nvGraphicFramePr>
          <p:cNvPr id="5" name="Content Placeholder 3"/>
          <p:cNvGraphicFramePr>
            <a:graphicFrameLocks/>
          </p:cNvGraphicFramePr>
          <p:nvPr/>
        </p:nvGraphicFramePr>
        <p:xfrm>
          <a:off x="381000" y="1828800"/>
          <a:ext cx="83820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533400" y="1447800"/>
            <a:ext cx="7848600" cy="400110"/>
          </a:xfrm>
          <a:prstGeom prst="rect">
            <a:avLst/>
          </a:prstGeom>
          <a:noFill/>
        </p:spPr>
        <p:txBody>
          <a:bodyPr wrap="square" rtlCol="0">
            <a:spAutoFit/>
          </a:bodyPr>
          <a:lstStyle/>
          <a:p>
            <a:pPr algn="l"/>
            <a:r>
              <a:rPr lang="mn-MN" sz="2000" dirty="0" smtClean="0"/>
              <a:t>Мөнгөний нийлүүлэлт </a:t>
            </a:r>
            <a:r>
              <a:rPr lang="en-US" sz="1600" dirty="0" smtClean="0"/>
              <a:t>(</a:t>
            </a:r>
            <a:r>
              <a:rPr lang="mn-MN" sz="1600" dirty="0" smtClean="0"/>
              <a:t>М2 мөнгө, тэрбум ₮</a:t>
            </a:r>
            <a:r>
              <a:rPr lang="en-US" sz="1600" dirty="0" smtClean="0"/>
              <a:t>)</a:t>
            </a:r>
            <a:endParaRPr lang="en-US" sz="1600" dirty="0"/>
          </a:p>
        </p:txBody>
      </p:sp>
      <p:sp>
        <p:nvSpPr>
          <p:cNvPr id="7" name="TextBox 6"/>
          <p:cNvSpPr txBox="1"/>
          <p:nvPr/>
        </p:nvSpPr>
        <p:spPr>
          <a:xfrm>
            <a:off x="4800600" y="6400800"/>
            <a:ext cx="3962400" cy="261610"/>
          </a:xfrm>
          <a:prstGeom prst="rect">
            <a:avLst/>
          </a:prstGeom>
          <a:noFill/>
        </p:spPr>
        <p:txBody>
          <a:bodyPr wrap="square" rtlCol="0">
            <a:spAutoFit/>
          </a:bodyPr>
          <a:lstStyle/>
          <a:p>
            <a:r>
              <a:rPr lang="mn-MN" sz="1050" dirty="0" smtClean="0"/>
              <a:t>Эх сурвалж: </a:t>
            </a:r>
            <a:r>
              <a:rPr lang="en-US" sz="1050" dirty="0" smtClean="0"/>
              <a:t>(</a:t>
            </a:r>
            <a:r>
              <a:rPr lang="mn-MN" sz="1050" dirty="0" smtClean="0"/>
              <a:t>Үндэсний статисткийн хороо, </a:t>
            </a:r>
            <a:r>
              <a:rPr lang="en-US" sz="1050" dirty="0" smtClean="0"/>
              <a:t>www.nso.mn</a:t>
            </a:r>
            <a:r>
              <a:rPr lang="mn-MN" sz="1050" dirty="0" smtClean="0"/>
              <a:t> </a:t>
            </a:r>
            <a:r>
              <a:rPr lang="en-US" sz="1050" dirty="0" smtClean="0"/>
              <a:t>)</a:t>
            </a:r>
            <a:endParaRPr lang="en-US" sz="105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fontScale="90000"/>
          </a:bodyPr>
          <a:lstStyle/>
          <a:p>
            <a:r>
              <a:rPr lang="mn-MN" dirty="0" smtClean="0"/>
              <a:t>Инфляци</a:t>
            </a:r>
            <a:r>
              <a:rPr lang="en-US" dirty="0" smtClean="0"/>
              <a:t>: </a:t>
            </a:r>
            <a:r>
              <a:rPr lang="mn-MN" dirty="0" smtClean="0"/>
              <a:t>бодит гүйцэтгэл болон зорилтот түвшин</a:t>
            </a:r>
            <a:endParaRPr lang="en-US"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609600"/>
          </a:xfrm>
        </p:spPr>
        <p:txBody>
          <a:bodyPr>
            <a:noAutofit/>
          </a:bodyPr>
          <a:lstStyle/>
          <a:p>
            <a:r>
              <a:rPr lang="mn-MN" sz="3600" dirty="0" smtClean="0"/>
              <a:t>Валютын нөөц</a:t>
            </a:r>
            <a:endParaRPr lang="en-US" sz="3600"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Дүгнэлт</a:t>
            </a:r>
            <a:endParaRPr lang="en-US" dirty="0"/>
          </a:p>
        </p:txBody>
      </p:sp>
      <p:sp>
        <p:nvSpPr>
          <p:cNvPr id="3" name="Content Placeholder 2"/>
          <p:cNvSpPr>
            <a:spLocks noGrp="1"/>
          </p:cNvSpPr>
          <p:nvPr>
            <p:ph sz="quarter" idx="1"/>
          </p:nvPr>
        </p:nvSpPr>
        <p:spPr>
          <a:xfrm>
            <a:off x="304800" y="1447800"/>
            <a:ext cx="8458200" cy="4876800"/>
          </a:xfrm>
        </p:spPr>
        <p:txBody>
          <a:bodyPr>
            <a:noAutofit/>
          </a:bodyPr>
          <a:lstStyle/>
          <a:p>
            <a:pPr algn="just">
              <a:buFont typeface="Wingdings" pitchFamily="2" charset="2"/>
              <a:buChar char="v"/>
            </a:pPr>
            <a:r>
              <a:rPr lang="mn-MN" sz="2200" dirty="0" smtClean="0"/>
              <a:t> Зах зээлийн харилцаанд шилжих эхний шатны арга хэмжээнүүдийг авч байх үе буюу </a:t>
            </a:r>
            <a:r>
              <a:rPr lang="en-US" sz="2200" dirty="0" smtClean="0"/>
              <a:t>1991-1994</a:t>
            </a:r>
            <a:r>
              <a:rPr lang="mn-MN" sz="2200" dirty="0" smtClean="0"/>
              <a:t> онд үйлдвэрлэл унаж, эдийн засгийн гол гол үзүүлэлтүүдийн харьцаа алдагдаж, банкинд итгэх итгэл алдарсан энэ үед мөнгөний хатуу бодлого буюу </a:t>
            </a:r>
            <a:r>
              <a:rPr lang="en-US" sz="2200" dirty="0" smtClean="0"/>
              <a:t>“</a:t>
            </a:r>
            <a:r>
              <a:rPr lang="mn-MN" sz="2200" dirty="0" smtClean="0"/>
              <a:t>үнэтэй мөнгөний</a:t>
            </a:r>
            <a:r>
              <a:rPr lang="en-US" sz="2200" dirty="0" smtClean="0"/>
              <a:t>”</a:t>
            </a:r>
            <a:r>
              <a:rPr lang="mn-MN" sz="2200" dirty="0" smtClean="0"/>
              <a:t> бодлого хэрэгжүүлсэн байна.</a:t>
            </a:r>
          </a:p>
          <a:p>
            <a:pPr algn="just">
              <a:buFont typeface="Wingdings" pitchFamily="2" charset="2"/>
              <a:buChar char="v"/>
            </a:pPr>
            <a:r>
              <a:rPr lang="en-US" sz="2200" dirty="0" smtClean="0"/>
              <a:t>1992 </a:t>
            </a:r>
            <a:r>
              <a:rPr lang="mn-MN" sz="2200" dirty="0" smtClean="0"/>
              <a:t>онд </a:t>
            </a:r>
            <a:r>
              <a:rPr lang="en-US" sz="2200" dirty="0" smtClean="0"/>
              <a:t>325,5</a:t>
            </a:r>
            <a:r>
              <a:rPr lang="mn-MN" sz="2200" dirty="0" smtClean="0"/>
              <a:t>% байсан бол </a:t>
            </a:r>
            <a:r>
              <a:rPr lang="en-US" sz="2200" dirty="0" smtClean="0"/>
              <a:t>1995 </a:t>
            </a:r>
            <a:r>
              <a:rPr lang="mn-MN" sz="2200" dirty="0" smtClean="0"/>
              <a:t>онд </a:t>
            </a:r>
            <a:r>
              <a:rPr lang="en-US" sz="2200" dirty="0" smtClean="0"/>
              <a:t>53,1</a:t>
            </a:r>
            <a:r>
              <a:rPr lang="mn-MN" sz="2200" dirty="0" smtClean="0"/>
              <a:t> % болж даруй </a:t>
            </a:r>
            <a:r>
              <a:rPr lang="en-US" sz="2200" dirty="0" smtClean="0"/>
              <a:t>6</a:t>
            </a:r>
            <a:r>
              <a:rPr lang="mn-MN" sz="2200" dirty="0" smtClean="0"/>
              <a:t> дахин буурч үйлдвэрлэлийн уналт зогсож </a:t>
            </a:r>
            <a:r>
              <a:rPr lang="en-US" sz="2200" dirty="0" smtClean="0"/>
              <a:t>1994 </a:t>
            </a:r>
            <a:r>
              <a:rPr lang="mn-MN" sz="2200" dirty="0" smtClean="0"/>
              <a:t>оноос Монголын эдийн засаг өссөн байна. </a:t>
            </a:r>
          </a:p>
          <a:p>
            <a:pPr>
              <a:buFont typeface="Wingdings" pitchFamily="2" charset="2"/>
              <a:buChar char="v"/>
            </a:pPr>
            <a:r>
              <a:rPr lang="en-US" sz="2200" dirty="0" smtClean="0"/>
              <a:t>1998 </a:t>
            </a:r>
            <a:r>
              <a:rPr lang="mn-MN" sz="2200" dirty="0" smtClean="0"/>
              <a:t>оноос инфляцийн түвшин тогтворжиж эхэлсэнээр уян бодлого руу чиглэсэн</a:t>
            </a:r>
          </a:p>
          <a:p>
            <a:pPr>
              <a:buFont typeface="Wingdings" pitchFamily="2" charset="2"/>
              <a:buChar char="v"/>
            </a:pPr>
            <a:r>
              <a:rPr lang="en-US" sz="2200" dirty="0" smtClean="0"/>
              <a:t>2007 </a:t>
            </a:r>
            <a:r>
              <a:rPr lang="mn-MN" sz="2200" dirty="0" smtClean="0"/>
              <a:t>онд </a:t>
            </a:r>
            <a:r>
              <a:rPr lang="en-US" sz="2200" dirty="0" smtClean="0"/>
              <a:t>17,8</a:t>
            </a:r>
            <a:r>
              <a:rPr lang="mn-MN" sz="2200" dirty="0" smtClean="0"/>
              <a:t>% болсон нь урьд жилүүдийн мөнгийг зах зээл дээр их хэмжээгээр нийлүүлсэн нь </a:t>
            </a:r>
            <a:r>
              <a:rPr lang="en-US" sz="2200" dirty="0" smtClean="0"/>
              <a:t>2008 </a:t>
            </a:r>
            <a:r>
              <a:rPr lang="mn-MN" sz="2200" dirty="0" smtClean="0"/>
              <a:t> оны инфляцид сөргөөр нөлөөлсөн</a:t>
            </a:r>
            <a:r>
              <a:rPr lang="mn-MN" sz="2200" dirty="0" smtClean="0"/>
              <a:t>.</a:t>
            </a:r>
            <a:endParaRPr lang="en-US" sz="2200" dirty="0" smtClean="0"/>
          </a:p>
          <a:p>
            <a:pPr>
              <a:buFont typeface="Wingdings" pitchFamily="2" charset="2"/>
              <a:buChar char="v"/>
            </a:pPr>
            <a:endParaRPr lang="en-US" sz="2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Дүгнэлт</a:t>
            </a:r>
            <a:endParaRPr lang="en-US" dirty="0"/>
          </a:p>
        </p:txBody>
      </p:sp>
      <p:sp>
        <p:nvSpPr>
          <p:cNvPr id="3" name="Content Placeholder 2"/>
          <p:cNvSpPr>
            <a:spLocks noGrp="1"/>
          </p:cNvSpPr>
          <p:nvPr>
            <p:ph sz="quarter" idx="1"/>
          </p:nvPr>
        </p:nvSpPr>
        <p:spPr/>
        <p:txBody>
          <a:bodyPr>
            <a:noAutofit/>
          </a:bodyPr>
          <a:lstStyle/>
          <a:p>
            <a:pPr>
              <a:buFont typeface="Wingdings" pitchFamily="2" charset="2"/>
              <a:buChar char="v"/>
            </a:pPr>
            <a:r>
              <a:rPr lang="mn-MN" sz="2250" dirty="0" smtClean="0"/>
              <a:t>Монгол улсын засгийн газрын зардал их байгаа нь сангийн тэлэх бодлого явуулж харин монгол банкны зүгээс мөнгөний хатуу бодлого хэрэгжүүлж байгаа нь зохимжгүй юм. </a:t>
            </a:r>
            <a:endParaRPr lang="en-US" sz="2250" dirty="0" smtClean="0"/>
          </a:p>
          <a:p>
            <a:pPr>
              <a:buFont typeface="Wingdings" pitchFamily="2" charset="2"/>
              <a:buChar char="v"/>
            </a:pPr>
            <a:r>
              <a:rPr lang="mn-MN" sz="2250" dirty="0" smtClean="0"/>
              <a:t>Монгол </a:t>
            </a:r>
            <a:r>
              <a:rPr lang="mn-MN" sz="2250" dirty="0" smtClean="0"/>
              <a:t>улсад мөнгөний бодлогын арга хэрэгслүүдээс валютын ханшийг </a:t>
            </a:r>
            <a:r>
              <a:rPr lang="mn-MN" sz="2250" dirty="0" smtClean="0"/>
              <a:t>онилсон бодлого</a:t>
            </a:r>
            <a:r>
              <a:rPr lang="mn-MN" sz="2250" dirty="0" smtClean="0"/>
              <a:t>, мөнгөний агрегатуудыг онилсон бодлого тохиромжгүй бөгөөд өнөөгийн </a:t>
            </a:r>
            <a:r>
              <a:rPr lang="mn-MN" sz="2250" dirty="0" smtClean="0"/>
              <a:t>эдийн засгийн </a:t>
            </a:r>
            <a:r>
              <a:rPr lang="mn-MN" sz="2250" dirty="0" smtClean="0"/>
              <a:t>нөхцөл байдалд тохирох мөнгөний бодлого нь инфляцийг онилсон </a:t>
            </a:r>
            <a:r>
              <a:rPr lang="mn-MN" sz="2250" dirty="0" smtClean="0"/>
              <a:t>мөнгөний бодлого </a:t>
            </a:r>
            <a:r>
              <a:rPr lang="mn-MN" sz="2250" dirty="0" smtClean="0"/>
              <a:t>юм</a:t>
            </a:r>
            <a:r>
              <a:rPr lang="mn-MN" sz="2250" dirty="0" smtClean="0"/>
              <a:t>.</a:t>
            </a:r>
            <a:endParaRPr lang="en-US" sz="2250" dirty="0" smtClean="0"/>
          </a:p>
          <a:p>
            <a:pPr>
              <a:buFont typeface="Wingdings" pitchFamily="2" charset="2"/>
              <a:buChar char="v"/>
            </a:pPr>
            <a:r>
              <a:rPr lang="mn-MN" sz="2250" dirty="0" smtClean="0"/>
              <a:t>Инфляцийг онилсон бодлого хэрэгжүүлснээр </a:t>
            </a:r>
            <a:r>
              <a:rPr lang="mn-MN" sz="2250" dirty="0" smtClean="0"/>
              <a:t>тодорхой бус </a:t>
            </a:r>
            <a:r>
              <a:rPr lang="mn-MN" sz="2250" dirty="0" smtClean="0"/>
              <a:t>байдлыг бууруулж, урт хугацаанд хөрөнгө </a:t>
            </a:r>
            <a:r>
              <a:rPr lang="mn-MN" sz="2250" dirty="0" smtClean="0"/>
              <a:t>оруулалт</a:t>
            </a:r>
            <a:r>
              <a:rPr lang="en-US" sz="2250" dirty="0" smtClean="0"/>
              <a:t> </a:t>
            </a:r>
            <a:r>
              <a:rPr lang="ru-RU" sz="2250" dirty="0" smtClean="0"/>
              <a:t>татах </a:t>
            </a:r>
            <a:r>
              <a:rPr lang="ru-RU" sz="2250" dirty="0" smtClean="0"/>
              <a:t>боломжтой</a:t>
            </a:r>
            <a:r>
              <a:rPr lang="en-US" sz="2250" dirty="0" smtClean="0"/>
              <a:t>-&gt;</a:t>
            </a:r>
            <a:r>
              <a:rPr lang="ru-RU" sz="2250" dirty="0" smtClean="0"/>
              <a:t>Санхүүгий</a:t>
            </a:r>
            <a:r>
              <a:rPr lang="mn-MN" sz="2250" dirty="0" smtClean="0"/>
              <a:t>н</a:t>
            </a:r>
            <a:r>
              <a:rPr lang="mn-MN" sz="2250" dirty="0" smtClean="0"/>
              <a:t> </a:t>
            </a:r>
            <a:r>
              <a:rPr lang="ru-RU" sz="2250" dirty="0" smtClean="0"/>
              <a:t>тогтвортой байдал</a:t>
            </a:r>
            <a:r>
              <a:rPr lang="en-US" sz="2250" dirty="0" smtClean="0"/>
              <a:t> </a:t>
            </a:r>
            <a:r>
              <a:rPr lang="mn-MN" sz="2250" dirty="0" smtClean="0"/>
              <a:t>сайжирна</a:t>
            </a:r>
            <a:r>
              <a:rPr lang="mn-MN" sz="2250" dirty="0" smtClean="0"/>
              <a:t>.</a:t>
            </a:r>
            <a:endParaRPr lang="en-US" sz="2250" dirty="0" smtClean="0"/>
          </a:p>
          <a:p>
            <a:pPr>
              <a:buNone/>
            </a:pPr>
            <a:endParaRPr lang="mn-MN" sz="2250" dirty="0" smtClean="0"/>
          </a:p>
          <a:p>
            <a:pPr>
              <a:buNone/>
            </a:pPr>
            <a:endParaRPr lang="en-US" sz="225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Ашигласан материал:</a:t>
            </a:r>
            <a:endParaRPr lang="en-US" dirty="0"/>
          </a:p>
        </p:txBody>
      </p:sp>
      <p:sp>
        <p:nvSpPr>
          <p:cNvPr id="3" name="Content Placeholder 2"/>
          <p:cNvSpPr>
            <a:spLocks noGrp="1"/>
          </p:cNvSpPr>
          <p:nvPr>
            <p:ph sz="quarter" idx="1"/>
          </p:nvPr>
        </p:nvSpPr>
        <p:spPr/>
        <p:txBody>
          <a:bodyPr>
            <a:normAutofit/>
          </a:bodyPr>
          <a:lstStyle/>
          <a:p>
            <a:pPr marL="514350" indent="-514350">
              <a:buAutoNum type="arabicPeriod"/>
            </a:pPr>
            <a:r>
              <a:rPr lang="mn-MN" sz="2000" dirty="0" smtClean="0"/>
              <a:t>“Санхүүгийн мэдээ” сонин</a:t>
            </a:r>
          </a:p>
          <a:p>
            <a:pPr marL="514350" indent="-514350">
              <a:buAutoNum type="arabicPeriod"/>
            </a:pPr>
            <a:r>
              <a:rPr lang="mn-MN" sz="2000" dirty="0" smtClean="0"/>
              <a:t>МУ</a:t>
            </a:r>
            <a:r>
              <a:rPr lang="en-US" sz="2000" dirty="0" smtClean="0"/>
              <a:t>-</a:t>
            </a:r>
            <a:r>
              <a:rPr lang="mn-MN" sz="2000" dirty="0" smtClean="0"/>
              <a:t>ын </a:t>
            </a:r>
            <a:r>
              <a:rPr lang="en-US" sz="2000" dirty="0" smtClean="0"/>
              <a:t>2009-2011</a:t>
            </a:r>
            <a:r>
              <a:rPr lang="mn-MN" sz="2000" dirty="0" smtClean="0"/>
              <a:t> оны төсвийн төсөл</a:t>
            </a:r>
          </a:p>
          <a:p>
            <a:pPr marL="514350" indent="-514350">
              <a:buAutoNum type="arabicPeriod"/>
            </a:pPr>
            <a:r>
              <a:rPr lang="mn-MN" sz="2000" dirty="0" smtClean="0"/>
              <a:t>МУ</a:t>
            </a:r>
            <a:r>
              <a:rPr lang="en-US" sz="2000" dirty="0" smtClean="0"/>
              <a:t>-</a:t>
            </a:r>
            <a:r>
              <a:rPr lang="mn-MN" sz="2000" dirty="0" smtClean="0"/>
              <a:t>ын статистикийн эмхэтгэл </a:t>
            </a:r>
            <a:r>
              <a:rPr lang="en-US" sz="2000" dirty="0" smtClean="0"/>
              <a:t>(2010</a:t>
            </a:r>
            <a:r>
              <a:rPr lang="mn-MN" sz="2000" dirty="0" smtClean="0"/>
              <a:t> он</a:t>
            </a:r>
            <a:r>
              <a:rPr lang="en-US" sz="2000" dirty="0" smtClean="0"/>
              <a:t>)</a:t>
            </a:r>
          </a:p>
          <a:p>
            <a:pPr marL="514350" indent="-514350">
              <a:buAutoNum type="arabicPeriod"/>
            </a:pPr>
            <a:r>
              <a:rPr lang="mn-MN" sz="2000" dirty="0" smtClean="0"/>
              <a:t>Д.Моломжамц: Санхүү, мөнгө</a:t>
            </a:r>
            <a:r>
              <a:rPr lang="en-US" sz="2000" dirty="0" smtClean="0"/>
              <a:t>-</a:t>
            </a:r>
            <a:r>
              <a:rPr lang="mn-MN" sz="2000" dirty="0" smtClean="0"/>
              <a:t>зээлийн харилцаа    УБ </a:t>
            </a:r>
            <a:r>
              <a:rPr lang="en-US" sz="2000" dirty="0" smtClean="0"/>
              <a:t>2008</a:t>
            </a:r>
          </a:p>
          <a:p>
            <a:pPr marL="514350" indent="-514350">
              <a:buAutoNum type="arabicPeriod"/>
            </a:pPr>
            <a:r>
              <a:rPr lang="en-US" sz="2000" dirty="0" smtClean="0"/>
              <a:t>“</a:t>
            </a:r>
            <a:r>
              <a:rPr lang="mn-MN" sz="2000" dirty="0" smtClean="0"/>
              <a:t>Үндсэн хууль</a:t>
            </a:r>
            <a:r>
              <a:rPr lang="en-US" sz="2000" dirty="0" smtClean="0"/>
              <a:t>”</a:t>
            </a:r>
            <a:r>
              <a:rPr lang="mn-MN" sz="2000" dirty="0" smtClean="0"/>
              <a:t>-иас</a:t>
            </a:r>
            <a:endParaRPr lang="en-US" sz="2000" dirty="0" smtClean="0"/>
          </a:p>
          <a:p>
            <a:pPr marL="514350" indent="-514350">
              <a:buAutoNum type="arabicPeriod"/>
            </a:pPr>
            <a:r>
              <a:rPr lang="en-US" sz="2000" dirty="0" smtClean="0">
                <a:solidFill>
                  <a:srgbClr val="000000"/>
                </a:solidFill>
                <a:hlinkClick r:id="rId2"/>
              </a:rPr>
              <a:t>www.nso.mn</a:t>
            </a:r>
            <a:endParaRPr lang="en-US" sz="2000" dirty="0" smtClean="0">
              <a:solidFill>
                <a:srgbClr val="000000"/>
              </a:solidFill>
            </a:endParaRPr>
          </a:p>
          <a:p>
            <a:pPr marL="514350" indent="-514350">
              <a:buAutoNum type="arabicPeriod"/>
            </a:pPr>
            <a:r>
              <a:rPr lang="en-US" sz="2000" dirty="0" smtClean="0">
                <a:solidFill>
                  <a:srgbClr val="000000"/>
                </a:solidFill>
                <a:hlinkClick r:id="rId3"/>
              </a:rPr>
              <a:t>www.mongolbank.mn</a:t>
            </a:r>
            <a:endParaRPr lang="en-US" sz="2000" dirty="0" smtClean="0">
              <a:solidFill>
                <a:srgbClr val="000000"/>
              </a:solidFill>
            </a:endParaRPr>
          </a:p>
          <a:p>
            <a:pPr marL="514350" indent="-514350">
              <a:buAutoNum type="arabicPeriod"/>
            </a:pPr>
            <a:r>
              <a:rPr lang="en-US" sz="2000" dirty="0" smtClean="0">
                <a:solidFill>
                  <a:srgbClr val="000000"/>
                </a:solidFill>
                <a:hlinkClick r:id="rId4"/>
              </a:rPr>
              <a:t>www.sanhuu.mn</a:t>
            </a:r>
            <a:endParaRPr lang="en-US" sz="2000" dirty="0" smtClean="0">
              <a:solidFill>
                <a:srgbClr val="000000"/>
              </a:solidFill>
            </a:endParaRPr>
          </a:p>
          <a:p>
            <a:pPr marL="514350" indent="-514350">
              <a:buAutoNum type="arabicPeriod"/>
            </a:pPr>
            <a:r>
              <a:rPr lang="en-US" sz="2000" dirty="0" smtClean="0">
                <a:solidFill>
                  <a:srgbClr val="000000"/>
                </a:solidFill>
                <a:hlinkClick r:id="rId5"/>
              </a:rPr>
              <a:t>www.google.mn</a:t>
            </a:r>
            <a:endParaRPr lang="en-US" sz="2000" dirty="0" smtClean="0">
              <a:solidFill>
                <a:srgbClr val="000000"/>
              </a:solidFill>
            </a:endParaRPr>
          </a:p>
          <a:p>
            <a:pPr marL="514350" indent="-514350">
              <a:buAutoNum type="arabicPeriod"/>
            </a:pPr>
            <a:r>
              <a:rPr lang="en-US" sz="2000" dirty="0" smtClean="0">
                <a:solidFill>
                  <a:srgbClr val="000000"/>
                </a:solidFill>
                <a:hlinkClick r:id="rId6"/>
              </a:rPr>
              <a:t>www.slideshare.com</a:t>
            </a:r>
            <a:endParaRPr lang="en-US" sz="2000" dirty="0" smtClean="0">
              <a:solidFill>
                <a:srgbClr val="000000"/>
              </a:solidFill>
            </a:endParaRPr>
          </a:p>
          <a:p>
            <a:pPr marL="514350" indent="-514350">
              <a:buAutoNum type="arabicPeriod"/>
            </a:pPr>
            <a:r>
              <a:rPr lang="en-US" sz="2000" dirty="0" smtClean="0">
                <a:solidFill>
                  <a:srgbClr val="000000"/>
                </a:solidFill>
                <a:hlinkClick r:id="rId7"/>
              </a:rPr>
              <a:t>www.scribd.com</a:t>
            </a:r>
            <a:endParaRPr lang="en-US" sz="2000" dirty="0" smtClean="0">
              <a:solidFill>
                <a:srgbClr val="000000"/>
              </a:solidFill>
            </a:endParaRPr>
          </a:p>
          <a:p>
            <a:pPr marL="514350" indent="-514350">
              <a:buAutoNum type="arabicPeriod"/>
            </a:pPr>
            <a:r>
              <a:rPr lang="en-US" sz="2000" dirty="0" smtClean="0">
                <a:hlinkClick r:id="rId8"/>
              </a:rPr>
              <a:t>www.gelegjamts.org</a:t>
            </a:r>
            <a:endParaRPr lang="en-US" sz="2000" dirty="0" smtClean="0"/>
          </a:p>
          <a:p>
            <a:pPr marL="514350" indent="-514350">
              <a:buNone/>
            </a:pPr>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810000"/>
            <a:ext cx="7772400" cy="1752600"/>
          </a:xfrm>
        </p:spPr>
        <p:txBody>
          <a:bodyPr>
            <a:noAutofit/>
            <a:scene3d>
              <a:camera prst="orthographicFront"/>
              <a:lightRig rig="threePt" dir="t"/>
            </a:scene3d>
            <a:sp3d extrusionH="57150">
              <a:bevelT w="38100" h="38100"/>
            </a:sp3d>
          </a:bodyPr>
          <a:lstStyle/>
          <a:p>
            <a:r>
              <a:rPr lang="mn-MN" sz="6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Анхаарал тавьсанд баярлалаа</a:t>
            </a:r>
            <a:r>
              <a:rPr lang="en-US" sz="6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a:t>
            </a:r>
            <a:endParaRPr lang="en-US" sz="66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pic>
        <p:nvPicPr>
          <p:cNvPr id="1033" name="Picture 9" descr="C:\Users\BS\AppData\Local\Microsoft\Windows\Temporary Internet Files\Content.IE5\JE8RETYI\MC900336189[1].wmf"/>
          <p:cNvPicPr>
            <a:picLocks noChangeAspect="1" noChangeArrowheads="1"/>
          </p:cNvPicPr>
          <p:nvPr/>
        </p:nvPicPr>
        <p:blipFill>
          <a:blip r:embed="rId2" cstate="print"/>
          <a:srcRect/>
          <a:stretch>
            <a:fillRect/>
          </a:stretch>
        </p:blipFill>
        <p:spPr bwMode="auto">
          <a:xfrm>
            <a:off x="533400" y="304800"/>
            <a:ext cx="2273146" cy="2133600"/>
          </a:xfrm>
          <a:prstGeom prst="rect">
            <a:avLst/>
          </a:prstGeom>
          <a:noFill/>
        </p:spPr>
      </p:pic>
      <p:pic>
        <p:nvPicPr>
          <p:cNvPr id="1036" name="Picture 12" descr="C:\Users\BS\AppData\Local\Microsoft\Windows\Temporary Internet Files\Content.IE5\24LUI4Q8\MC900431603[1].png"/>
          <p:cNvPicPr>
            <a:picLocks noChangeAspect="1" noChangeArrowheads="1"/>
          </p:cNvPicPr>
          <p:nvPr/>
        </p:nvPicPr>
        <p:blipFill>
          <a:blip r:embed="rId3" cstate="print"/>
          <a:srcRect/>
          <a:stretch>
            <a:fillRect/>
          </a:stretch>
        </p:blipFill>
        <p:spPr bwMode="auto">
          <a:xfrm>
            <a:off x="6629400" y="457200"/>
            <a:ext cx="1828572" cy="1828572"/>
          </a:xfrm>
          <a:prstGeom prst="rect">
            <a:avLst/>
          </a:prstGeom>
          <a:noFill/>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1398</TotalTime>
  <Words>854</Words>
  <Application>Microsoft Office PowerPoint</Application>
  <PresentationFormat>On-screen Show (4:3)</PresentationFormat>
  <Paragraphs>113</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Civic</vt:lpstr>
      <vt:lpstr>Монгол улсын мөнгөний бодлого</vt:lpstr>
      <vt:lpstr>Агуулга</vt:lpstr>
      <vt:lpstr>Мөнгөний бодлогын төрөл</vt:lpstr>
      <vt:lpstr>Мөнгөний зөөлөн бодлого</vt:lpstr>
      <vt:lpstr>Мөнгөний хатуу бодлого</vt:lpstr>
      <vt:lpstr>Мөнгөний бодлогын арга, хэрэгсэл</vt:lpstr>
      <vt:lpstr>МӨНГӨНИЙ БОДЛОГЫН ХЭРЭГСЛҮҮД</vt:lpstr>
      <vt:lpstr>Slide 8</vt:lpstr>
      <vt:lpstr>Slide 9</vt:lpstr>
      <vt:lpstr>Slide 10</vt:lpstr>
      <vt:lpstr>Slide 11</vt:lpstr>
      <vt:lpstr>ИНФЛЯЦИЙГ ОНИЛОХ БОДЛОГО</vt:lpstr>
      <vt:lpstr>Мөнгөний бодлогын  зорилго, зорилт</vt:lpstr>
      <vt:lpstr>ТӨРӨӨС МӨНГӨНИЙ БОДЛОГЫН ТАЛААР 2013 ОНД  БАРИМТЛАХ ҮНДСЭН ЧИГЛЭЛ</vt:lpstr>
      <vt:lpstr>ТӨРӨӨС МӨНГӨНИЙ БОДЛОГЫН ТАЛААР 2014 ОНД  БАРИМТЛАХ ҮНДСЭН ЧИГЛЭЛ</vt:lpstr>
      <vt:lpstr>Мөнгөний бодлогын хэрэгжилт</vt:lpstr>
      <vt:lpstr>Инфляци: бодит гүйцэтгэл болон зорилтот түвшин</vt:lpstr>
      <vt:lpstr>Валютын нөөц</vt:lpstr>
      <vt:lpstr>Дүгнэлт</vt:lpstr>
      <vt:lpstr>Дүгнэлт</vt:lpstr>
      <vt:lpstr>Ашигласан материал:</vt:lpstr>
      <vt:lpstr>Анхаарал тавьсанд баярлалаа!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B.Nandin</cp:lastModifiedBy>
  <cp:revision>254</cp:revision>
  <dcterms:created xsi:type="dcterms:W3CDTF">2012-10-11T15:55:57Z</dcterms:created>
  <dcterms:modified xsi:type="dcterms:W3CDTF">2014-03-04T08:17:33Z</dcterms:modified>
</cp:coreProperties>
</file>