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53"/>
  </p:notesMasterIdLst>
  <p:handoutMasterIdLst>
    <p:handoutMasterId r:id="rId54"/>
  </p:handoutMasterIdLst>
  <p:sldIdLst>
    <p:sldId id="260" r:id="rId2"/>
    <p:sldId id="263" r:id="rId3"/>
    <p:sldId id="264" r:id="rId4"/>
    <p:sldId id="331" r:id="rId5"/>
    <p:sldId id="334" r:id="rId6"/>
    <p:sldId id="256" r:id="rId7"/>
    <p:sldId id="392" r:id="rId8"/>
    <p:sldId id="394" r:id="rId9"/>
    <p:sldId id="333" r:id="rId10"/>
    <p:sldId id="412" r:id="rId11"/>
    <p:sldId id="271" r:id="rId12"/>
    <p:sldId id="395" r:id="rId13"/>
    <p:sldId id="336" r:id="rId14"/>
    <p:sldId id="400" r:id="rId15"/>
    <p:sldId id="413" r:id="rId16"/>
    <p:sldId id="414" r:id="rId17"/>
    <p:sldId id="405" r:id="rId18"/>
    <p:sldId id="406" r:id="rId19"/>
    <p:sldId id="408" r:id="rId20"/>
    <p:sldId id="409" r:id="rId21"/>
    <p:sldId id="410" r:id="rId22"/>
    <p:sldId id="338" r:id="rId23"/>
    <p:sldId id="339" r:id="rId24"/>
    <p:sldId id="340" r:id="rId25"/>
    <p:sldId id="341" r:id="rId26"/>
    <p:sldId id="342" r:id="rId27"/>
    <p:sldId id="343" r:id="rId28"/>
    <p:sldId id="348" r:id="rId29"/>
    <p:sldId id="385" r:id="rId30"/>
    <p:sldId id="416" r:id="rId31"/>
    <p:sldId id="390" r:id="rId32"/>
    <p:sldId id="344" r:id="rId33"/>
    <p:sldId id="386" r:id="rId34"/>
    <p:sldId id="384" r:id="rId35"/>
    <p:sldId id="378" r:id="rId36"/>
    <p:sldId id="377" r:id="rId37"/>
    <p:sldId id="376" r:id="rId38"/>
    <p:sldId id="375" r:id="rId39"/>
    <p:sldId id="374" r:id="rId40"/>
    <p:sldId id="373" r:id="rId41"/>
    <p:sldId id="370" r:id="rId42"/>
    <p:sldId id="371" r:id="rId43"/>
    <p:sldId id="369" r:id="rId44"/>
    <p:sldId id="367" r:id="rId45"/>
    <p:sldId id="365" r:id="rId46"/>
    <p:sldId id="389" r:id="rId47"/>
    <p:sldId id="294" r:id="rId48"/>
    <p:sldId id="272" r:id="rId49"/>
    <p:sldId id="388" r:id="rId50"/>
    <p:sldId id="391" r:id="rId51"/>
    <p:sldId id="387"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00FF00"/>
    <a:srgbClr val="FFFF00"/>
    <a:srgbClr val="CC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8750" autoAdjust="0"/>
    <p:restoredTop sz="98566" autoAdjust="0"/>
  </p:normalViewPr>
  <p:slideViewPr>
    <p:cSldViewPr>
      <p:cViewPr>
        <p:scale>
          <a:sx n="75" d="100"/>
          <a:sy n="75" d="100"/>
        </p:scale>
        <p:origin x="24" y="18"/>
      </p:cViewPr>
      <p:guideLst>
        <p:guide orient="horz" pos="2160"/>
        <p:guide pos="2880"/>
      </p:guideLst>
    </p:cSldViewPr>
  </p:slideViewPr>
  <p:outlineViewPr>
    <p:cViewPr>
      <p:scale>
        <a:sx n="33" d="100"/>
        <a:sy n="33" d="100"/>
      </p:scale>
      <p:origin x="0" y="1489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89246A4-4438-4C59-BEAD-C71A97F39E85}" type="datetimeFigureOut">
              <a:rPr lang="en-US" smtClean="0"/>
              <a:pPr/>
              <a:t>12/12/2012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D3CEF9C-E517-42A0-B023-223D42BBA2B9}"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696409-2A7D-4F43-BF9F-708C169032F7}" type="datetimeFigureOut">
              <a:rPr lang="en-US" smtClean="0"/>
              <a:pPr/>
              <a:t>12/12/2012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3BC58E-AE6E-4D65-858E-6638C00B872C}"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3BC58E-AE6E-4D65-858E-6638C00B872C}"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4CBEAF9-9E58-4CC8-A6FF-6DD8A58DEEA4}" type="datetimeFigureOut">
              <a:rPr lang="en-US" smtClean="0"/>
              <a:pPr/>
              <a:t>12/12/2012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kumimoji="0"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A15C064-DD44-4CAC-873E-2D1F54821676}" type="slidenum">
              <a:rPr kumimoji="0" lang="en-US" smtClean="0"/>
              <a:pPr/>
              <a:t>‹#›</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4CBEAF9-9E58-4CC8-A6FF-6DD8A58DEEA4}" type="datetimeFigureOut">
              <a:rPr lang="en-US" smtClean="0"/>
              <a:pPr/>
              <a:t>12/12/2012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CA15C064-DD44-4CAC-873E-2D1F54821676}" type="slidenum">
              <a:rPr kumimoji="0" lang="en-US" smtClean="0"/>
              <a:pPr/>
              <a:t>‹#›</a:t>
            </a:fld>
            <a:endParaRPr kumimoji="0"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4CBEAF9-9E58-4CC8-A6FF-6DD8A58DEEA4}" type="datetimeFigureOut">
              <a:rPr lang="en-US" smtClean="0"/>
              <a:pPr/>
              <a:t>12/12/2012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CA15C064-DD44-4CAC-873E-2D1F54821676}" type="slidenum">
              <a:rPr kumimoji="0" lang="en-US" smtClean="0"/>
              <a:pPr/>
              <a:t>‹#›</a:t>
            </a:fld>
            <a:endParaRPr kumimoji="0"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4CBEAF9-9E58-4CC8-A6FF-6DD8A58DEEA4}" type="datetimeFigureOut">
              <a:rPr lang="en-US" smtClean="0"/>
              <a:pPr/>
              <a:t>12/12/2012</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CA15C064-DD44-4CAC-873E-2D1F54821676}" type="slidenum">
              <a:rPr kumimoji="0" lang="en-US" smtClean="0"/>
              <a:pPr/>
              <a:t>‹#›</a:t>
            </a:fld>
            <a:endParaRPr kumimoji="0"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4CBEAF9-9E58-4CC8-A6FF-6DD8A58DEEA4}" type="datetimeFigureOut">
              <a:rPr lang="en-US" smtClean="0"/>
              <a:pPr/>
              <a:t>12/12/2012</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CA15C064-DD44-4CAC-873E-2D1F54821676}"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4CBEAF9-9E58-4CC8-A6FF-6DD8A58DEEA4}" type="datetimeFigureOut">
              <a:rPr lang="en-US" smtClean="0"/>
              <a:pPr/>
              <a:t>12/12/2012</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CA15C064-DD44-4CAC-873E-2D1F54821676}" type="slidenum">
              <a:rPr kumimoji="0" lang="en-US" smtClean="0"/>
              <a:pPr/>
              <a:t>‹#›</a:t>
            </a:fld>
            <a:endParaRPr kumimoji="0"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4CBEAF9-9E58-4CC8-A6FF-6DD8A58DEEA4}" type="datetimeFigureOut">
              <a:rPr lang="en-US" smtClean="0"/>
              <a:pPr/>
              <a:t>12/12/2012</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CA15C064-DD44-4CAC-873E-2D1F54821676}"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4CBEAF9-9E58-4CC8-A6FF-6DD8A58DEEA4}" type="datetimeFigureOut">
              <a:rPr lang="en-US" smtClean="0"/>
              <a:pPr/>
              <a:t>12/12/2012</a:t>
            </a:fld>
            <a:endParaRPr lang="en-US"/>
          </a:p>
        </p:txBody>
      </p:sp>
      <p:sp>
        <p:nvSpPr>
          <p:cNvPr id="6" name="Footer Placeholder 5"/>
          <p:cNvSpPr>
            <a:spLocks noGrp="1"/>
          </p:cNvSpPr>
          <p:nvPr>
            <p:ph type="ftr" sz="quarter" idx="11"/>
          </p:nvPr>
        </p:nvSpPr>
        <p:spPr/>
        <p:txBody>
          <a:bodyPr/>
          <a:lstStyle>
            <a:extLst/>
          </a:lstStyle>
          <a:p>
            <a:endParaRPr kumimoji="0" lang="en-US" dirty="0"/>
          </a:p>
        </p:txBody>
      </p:sp>
      <p:sp>
        <p:nvSpPr>
          <p:cNvPr id="7" name="Slide Number Placeholder 6"/>
          <p:cNvSpPr>
            <a:spLocks noGrp="1"/>
          </p:cNvSpPr>
          <p:nvPr>
            <p:ph type="sldNum" sz="quarter" idx="12"/>
          </p:nvPr>
        </p:nvSpPr>
        <p:spPr/>
        <p:txBody>
          <a:bodyPr/>
          <a:lstStyle>
            <a:extLst/>
          </a:lstStyle>
          <a:p>
            <a:fld id="{CA15C064-DD44-4CAC-873E-2D1F54821676}"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4CBEAF9-9E58-4CC8-A6FF-6DD8A58DEEA4}" type="datetimeFigureOut">
              <a:rPr lang="en-US" smtClean="0"/>
              <a:pPr/>
              <a:t>12/12/2012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A15C064-DD44-4CAC-873E-2D1F54821676}" type="slidenum">
              <a:rPr kumimoji="0" lang="en-US" smtClean="0"/>
              <a:pPr/>
              <a:t>‹#›</a:t>
            </a:fld>
            <a:endParaRPr kumimoji="0"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4CBEAF9-9E58-4CC8-A6FF-6DD8A58DEEA4}" type="datetimeFigureOut">
              <a:rPr lang="en-US" smtClean="0"/>
              <a:pPr/>
              <a:t>12/12/2012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CA15C064-DD44-4CAC-873E-2D1F54821676}"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4CBEAF9-9E58-4CC8-A6FF-6DD8A58DEEA4}" type="datetimeFigureOut">
              <a:rPr lang="en-US" smtClean="0"/>
              <a:pPr/>
              <a:t>12/12/2012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CA15C064-DD44-4CAC-873E-2D1F54821676}"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5635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52525"/>
            <a:ext cx="8229600" cy="5248275"/>
          </a:xfrm>
        </p:spPr>
        <p:txBody>
          <a:bodyPr/>
          <a:lstStyle/>
          <a:p>
            <a:r>
              <a:rPr lang="en-US" smtClean="0"/>
              <a:t>Click icon to add table</a:t>
            </a:r>
            <a:endParaRPr lang="en-US"/>
          </a:p>
        </p:txBody>
      </p:sp>
      <p:sp>
        <p:nvSpPr>
          <p:cNvPr id="4" name="Footer Placeholder 3"/>
          <p:cNvSpPr>
            <a:spLocks noGrp="1"/>
          </p:cNvSpPr>
          <p:nvPr>
            <p:ph type="ftr" sz="quarter" idx="10"/>
          </p:nvPr>
        </p:nvSpPr>
        <p:spPr>
          <a:xfrm>
            <a:off x="5867400" y="6461125"/>
            <a:ext cx="2895600" cy="320675"/>
          </a:xfrm>
          <a:prstGeom prst="rect">
            <a:avLst/>
          </a:prstGeom>
        </p:spPr>
        <p:txBody>
          <a:bodyPr/>
          <a:lstStyle>
            <a:lvl1pPr>
              <a:defRPr/>
            </a:lvl1pPr>
          </a:lstStyle>
          <a:p>
            <a:r>
              <a:rPr lang="en-US"/>
              <a:t>Company Logo</a:t>
            </a:r>
          </a:p>
        </p:txBody>
      </p:sp>
      <p:sp>
        <p:nvSpPr>
          <p:cNvPr id="5" name="Slide Number Placeholder 4"/>
          <p:cNvSpPr>
            <a:spLocks noGrp="1"/>
          </p:cNvSpPr>
          <p:nvPr>
            <p:ph type="sldNum" sz="quarter" idx="11"/>
          </p:nvPr>
        </p:nvSpPr>
        <p:spPr>
          <a:xfrm>
            <a:off x="3505200" y="6461125"/>
            <a:ext cx="2133600" cy="320675"/>
          </a:xfrm>
          <a:prstGeom prst="rect">
            <a:avLst/>
          </a:prstGeom>
        </p:spPr>
        <p:txBody>
          <a:bodyPr/>
          <a:lstStyle>
            <a:lvl1pPr>
              <a:defRPr/>
            </a:lvl1pPr>
          </a:lstStyle>
          <a:p>
            <a:fld id="{52351755-AEF0-43D2-94BE-4A49014F1D83}" type="slidenum">
              <a:rPr lang="en-US"/>
              <a:pPr/>
              <a:t>‹#›</a:t>
            </a:fld>
            <a:endParaRPr lang="en-US"/>
          </a:p>
        </p:txBody>
      </p:sp>
      <p:sp>
        <p:nvSpPr>
          <p:cNvPr id="6" name="Date Placeholder 5"/>
          <p:cNvSpPr>
            <a:spLocks noGrp="1"/>
          </p:cNvSpPr>
          <p:nvPr>
            <p:ph type="dt" sz="half" idx="12"/>
          </p:nvPr>
        </p:nvSpPr>
        <p:spPr>
          <a:xfrm>
            <a:off x="14288" y="838200"/>
            <a:ext cx="8458200" cy="228600"/>
          </a:xfrm>
          <a:prstGeom prst="rect">
            <a:avLst/>
          </a:prstGeom>
        </p:spPr>
        <p:txBody>
          <a:bodyPr/>
          <a:lstStyle>
            <a:lvl1pPr>
              <a:defRPr/>
            </a:lvl1pPr>
          </a:lstStyle>
          <a:p>
            <a:r>
              <a:rPr lang="en-US"/>
              <a:t>www.themegallery.com</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lgn="l" eaLnBrk="1" latinLnBrk="0" hangingPunct="1"/>
            <a:fld id="{74CBEAF9-9E58-4CC8-A6FF-6DD8A58DEEA4}" type="datetimeFigureOut">
              <a:rPr lang="en-US" smtClean="0"/>
              <a:pPr algn="l" eaLnBrk="1" latinLnBrk="0" hangingPunct="1"/>
              <a:t>12/12/2012</a:t>
            </a:fld>
            <a:endParaRPr lang="en-US" dirty="0">
              <a:solidFill>
                <a:schemeClr val="accent1">
                  <a:shade val="75000"/>
                </a:schemeClr>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dirty="0">
              <a:solidFill>
                <a:schemeClr val="accent1">
                  <a:shade val="75000"/>
                </a:schemeClr>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A15C064-DD44-4CAC-873E-2D1F54821676}" type="slidenum">
              <a:rPr kumimoji="0" lang="en-US" smtClean="0"/>
              <a:pPr/>
              <a:t>‹#›</a:t>
            </a:fld>
            <a:endParaRPr kumimoji="0" lang="en-US" dirty="0">
              <a:solidFill>
                <a:schemeClr val="accent1">
                  <a:shade val="75000"/>
                </a:schemeClr>
              </a:solidFill>
            </a:endParaRP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4" name="Picture 7" descr="IMG_5614ðð"/>
          <p:cNvPicPr>
            <a:picLocks noChangeAspect="1" noChangeArrowheads="1"/>
          </p:cNvPicPr>
          <p:nvPr/>
        </p:nvPicPr>
        <p:blipFill>
          <a:blip r:embed="rId3" cstate="print"/>
          <a:srcRect t="11111" r="5833" b="7777"/>
          <a:stretch>
            <a:fillRect/>
          </a:stretch>
        </p:blipFill>
        <p:spPr bwMode="auto">
          <a:xfrm>
            <a:off x="0" y="214290"/>
            <a:ext cx="9144000" cy="5733256"/>
          </a:xfrm>
          <a:prstGeom prst="rect">
            <a:avLst/>
          </a:prstGeom>
          <a:noFill/>
          <a:ln w="9525">
            <a:noFill/>
            <a:miter lim="800000"/>
            <a:headEnd/>
            <a:tailEnd/>
          </a:ln>
        </p:spPr>
      </p:pic>
      <p:sp>
        <p:nvSpPr>
          <p:cNvPr id="5" name="TextBox 4"/>
          <p:cNvSpPr txBox="1"/>
          <p:nvPr/>
        </p:nvSpPr>
        <p:spPr>
          <a:xfrm>
            <a:off x="1597292" y="1550402"/>
            <a:ext cx="5832227" cy="1077218"/>
          </a:xfrm>
          <a:prstGeom prst="rect">
            <a:avLst/>
          </a:prstGeom>
          <a:noFill/>
        </p:spPr>
        <p:txBody>
          <a:bodyPr wrap="square" rtlCol="0">
            <a:spAutoFit/>
          </a:bodyPr>
          <a:lstStyle/>
          <a:p>
            <a:pPr algn="ctr"/>
            <a:r>
              <a:rPr lang="mn-MN" sz="3200" dirty="0" smtClean="0">
                <a:solidFill>
                  <a:srgbClr val="002060"/>
                </a:solidFill>
                <a:latin typeface="Arial Mon" pitchFamily="34" charset="0"/>
                <a:cs typeface="Times New Roman" pitchFamily="18" charset="0"/>
              </a:rPr>
              <a:t>Семинарийн сэдэв: </a:t>
            </a:r>
          </a:p>
          <a:p>
            <a:pPr algn="ctr"/>
            <a:r>
              <a:rPr lang="mn-MN" sz="3200" dirty="0" smtClean="0">
                <a:solidFill>
                  <a:srgbClr val="FF0000"/>
                </a:solidFill>
                <a:latin typeface="Arial Mon" pitchFamily="34" charset="0"/>
                <a:cs typeface="Times New Roman" pitchFamily="18" charset="0"/>
              </a:rPr>
              <a:t>Эрсдэлийн удирдлага</a:t>
            </a:r>
            <a:endParaRPr lang="en-US" sz="3200" dirty="0" smtClean="0">
              <a:solidFill>
                <a:srgbClr val="FF0000"/>
              </a:solidFill>
              <a:latin typeface="Arial Mon" pitchFamily="34" charset="0"/>
              <a:cs typeface="Times New Roman" pitchFamily="18" charset="0"/>
            </a:endParaRPr>
          </a:p>
        </p:txBody>
      </p:sp>
      <p:pic>
        <p:nvPicPr>
          <p:cNvPr id="6" name="Picture 12" descr="Intro_new AOM brochure12 copy"/>
          <p:cNvPicPr>
            <a:picLocks noChangeAspect="1" noChangeArrowheads="1"/>
          </p:cNvPicPr>
          <p:nvPr/>
        </p:nvPicPr>
        <p:blipFill>
          <a:blip r:embed="rId4" cstate="print"/>
          <a:srcRect/>
          <a:stretch>
            <a:fillRect/>
          </a:stretch>
        </p:blipFill>
        <p:spPr bwMode="auto">
          <a:xfrm>
            <a:off x="-36512" y="5572140"/>
            <a:ext cx="9180512" cy="1313244"/>
          </a:xfrm>
          <a:prstGeom prst="rect">
            <a:avLst/>
          </a:prstGeom>
          <a:noFill/>
          <a:ln w="9525">
            <a:noFill/>
            <a:miter lim="800000"/>
            <a:headEnd/>
            <a:tailEnd/>
          </a:ln>
        </p:spPr>
      </p:pic>
      <p:sp>
        <p:nvSpPr>
          <p:cNvPr id="7" name="Rectangle 2"/>
          <p:cNvSpPr txBox="1">
            <a:spLocks noChangeArrowheads="1"/>
          </p:cNvSpPr>
          <p:nvPr/>
        </p:nvSpPr>
        <p:spPr>
          <a:xfrm>
            <a:off x="0" y="-24"/>
            <a:ext cx="9180512" cy="836712"/>
          </a:xfrm>
          <a:prstGeom prst="rect">
            <a:avLst/>
          </a:prstGeom>
          <a:solidFill>
            <a:schemeClr val="bg1"/>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mn-MN" sz="3200" u="none" strike="noStrike" kern="1200" cap="none" spc="0" normalizeH="0" baseline="0" noProof="0" dirty="0" smtClean="0">
                <a:ln>
                  <a:noFill/>
                </a:ln>
                <a:solidFill>
                  <a:srgbClr val="002060"/>
                </a:solidFill>
                <a:uLnTx/>
                <a:uFillTx/>
                <a:latin typeface="Monotype Corsiva" pitchFamily="66" charset="0"/>
                <a:ea typeface="+mj-ea"/>
                <a:cs typeface="Times New Roman" pitchFamily="18" charset="0"/>
              </a:rPr>
              <a:t>Улс</a:t>
            </a:r>
            <a:r>
              <a:rPr lang="mn-MN" sz="3200" dirty="0" smtClean="0">
                <a:solidFill>
                  <a:srgbClr val="002060"/>
                </a:solidFill>
                <a:latin typeface="Monotype Corsiva" pitchFamily="66" charset="0"/>
                <a:ea typeface="+mj-ea"/>
                <a:cs typeface="Times New Roman" pitchFamily="18" charset="0"/>
              </a:rPr>
              <a:t>ы</a:t>
            </a:r>
            <a:r>
              <a:rPr kumimoji="0" lang="mn-MN" sz="3200" u="none" strike="noStrike" kern="1200" cap="none" spc="0" normalizeH="0" baseline="0" noProof="0" dirty="0" smtClean="0">
                <a:ln>
                  <a:noFill/>
                </a:ln>
                <a:solidFill>
                  <a:srgbClr val="002060"/>
                </a:solidFill>
                <a:uLnTx/>
                <a:uFillTx/>
                <a:latin typeface="Monotype Corsiva" pitchFamily="66" charset="0"/>
                <a:ea typeface="+mj-ea"/>
                <a:cs typeface="Times New Roman" pitchFamily="18" charset="0"/>
              </a:rPr>
              <a:t>н</a:t>
            </a:r>
            <a:r>
              <a:rPr kumimoji="0" lang="mn-MN" sz="3200" u="none" strike="noStrike" kern="1200" cap="none" spc="0" normalizeH="0" noProof="0" dirty="0" smtClean="0">
                <a:ln>
                  <a:noFill/>
                </a:ln>
                <a:solidFill>
                  <a:srgbClr val="002060"/>
                </a:solidFill>
                <a:uLnTx/>
                <a:uFillTx/>
                <a:latin typeface="Monotype Corsiva" pitchFamily="66" charset="0"/>
                <a:ea typeface="+mj-ea"/>
                <a:cs typeface="Times New Roman" pitchFamily="18" charset="0"/>
              </a:rPr>
              <a:t> салбар дахь менежмент</a:t>
            </a:r>
            <a:endParaRPr kumimoji="0" lang="en-US" sz="3200" u="none" strike="noStrike" kern="1200" cap="none" spc="0" normalizeH="0" baseline="0" noProof="0" dirty="0" smtClean="0">
              <a:ln>
                <a:noFill/>
              </a:ln>
              <a:solidFill>
                <a:srgbClr val="002060"/>
              </a:solidFill>
              <a:uLnTx/>
              <a:uFillTx/>
              <a:latin typeface="Monotype Corsiva" pitchFamily="66" charset="0"/>
              <a:ea typeface="+mj-ea"/>
              <a:cs typeface="Times New Roman" pitchFamily="18" charset="0"/>
            </a:endParaRPr>
          </a:p>
        </p:txBody>
      </p:sp>
      <p:sp>
        <p:nvSpPr>
          <p:cNvPr id="9" name="TextBox 8"/>
          <p:cNvSpPr txBox="1"/>
          <p:nvPr/>
        </p:nvSpPr>
        <p:spPr>
          <a:xfrm>
            <a:off x="5036694" y="5572140"/>
            <a:ext cx="4107306" cy="1323439"/>
          </a:xfrm>
          <a:prstGeom prst="rect">
            <a:avLst/>
          </a:prstGeom>
          <a:noFill/>
        </p:spPr>
        <p:txBody>
          <a:bodyPr wrap="square" rtlCol="0">
            <a:spAutoFit/>
          </a:bodyPr>
          <a:lstStyle/>
          <a:p>
            <a:r>
              <a:rPr lang="mn-MN" sz="2000" dirty="0" smtClean="0">
                <a:solidFill>
                  <a:schemeClr val="bg1"/>
                </a:solidFill>
                <a:effectLst>
                  <a:outerShdw blurRad="38100" dist="38100" dir="2700000" algn="tl">
                    <a:srgbClr val="000000">
                      <a:alpha val="43137"/>
                    </a:srgbClr>
                  </a:outerShdw>
                </a:effectLst>
                <a:latin typeface="Arial Mon" pitchFamily="34" charset="0"/>
                <a:cs typeface="Times New Roman" pitchFamily="18" charset="0"/>
              </a:rPr>
              <a:t>Багийн гишүүд : С.Баянмөнх</a:t>
            </a:r>
          </a:p>
          <a:p>
            <a:r>
              <a:rPr lang="mn-MN" sz="2000" dirty="0" smtClean="0">
                <a:solidFill>
                  <a:schemeClr val="bg1"/>
                </a:solidFill>
                <a:effectLst>
                  <a:outerShdw blurRad="38100" dist="38100" dir="2700000" algn="tl">
                    <a:srgbClr val="000000">
                      <a:alpha val="43137"/>
                    </a:srgbClr>
                  </a:outerShdw>
                </a:effectLst>
                <a:latin typeface="Arial Mon" pitchFamily="34" charset="0"/>
                <a:cs typeface="Times New Roman" pitchFamily="18" charset="0"/>
              </a:rPr>
              <a:t>		 Л.Батмөнх  			 Н.Баасансүрэн		 Л. Бадраа</a:t>
            </a:r>
            <a:endParaRPr lang="en-US" sz="2000" dirty="0" smtClean="0">
              <a:solidFill>
                <a:schemeClr val="bg1"/>
              </a:solidFill>
              <a:effectLst>
                <a:outerShdw blurRad="38100" dist="38100" dir="2700000" algn="tl">
                  <a:srgbClr val="000000">
                    <a:alpha val="43137"/>
                  </a:srgbClr>
                </a:outerShdw>
              </a:effectLst>
              <a:latin typeface="Arial Mon" pitchFamily="34"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403648" y="256704"/>
            <a:ext cx="6553200" cy="508000"/>
          </a:xfrm>
        </p:spPr>
        <p:txBody>
          <a:bodyPr>
            <a:noAutofit/>
          </a:bodyPr>
          <a:lstStyle/>
          <a:p>
            <a:pPr algn="ctr"/>
            <a:r>
              <a:rPr lang="mn-MN" sz="3200" dirty="0" smtClean="0">
                <a:latin typeface="Times New Roman" pitchFamily="18" charset="0"/>
                <a:cs typeface="Times New Roman" pitchFamily="18" charset="0"/>
              </a:rPr>
              <a:t>Семинарын төлөвлөгөө</a:t>
            </a:r>
            <a:endParaRPr lang="en-US" sz="3200" dirty="0" smtClean="0">
              <a:latin typeface="Times New Roman" pitchFamily="18" charset="0"/>
              <a:cs typeface="Times New Roman"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xmlns="" val="2343317978"/>
              </p:ext>
            </p:extLst>
          </p:nvPr>
        </p:nvGraphicFramePr>
        <p:xfrm>
          <a:off x="357158" y="1142984"/>
          <a:ext cx="8496945" cy="5365504"/>
        </p:xfrm>
        <a:graphic>
          <a:graphicData uri="http://schemas.openxmlformats.org/drawingml/2006/table">
            <a:tbl>
              <a:tblPr firstRow="1" bandRow="1">
                <a:tableStyleId>{5C22544A-7EE6-4342-B048-85BDC9FD1C3A}</a:tableStyleId>
              </a:tblPr>
              <a:tblGrid>
                <a:gridCol w="432048"/>
                <a:gridCol w="2854100"/>
                <a:gridCol w="1928826"/>
                <a:gridCol w="1105770"/>
                <a:gridCol w="2176201"/>
              </a:tblGrid>
              <a:tr h="959242">
                <a:tc>
                  <a:txBody>
                    <a:bodyPr/>
                    <a:lstStyle/>
                    <a:p>
                      <a:pPr algn="ctr"/>
                      <a:r>
                        <a:rPr lang="mn-MN" dirty="0" smtClean="0">
                          <a:latin typeface="Arial" pitchFamily="34" charset="0"/>
                          <a:cs typeface="Arial" pitchFamily="34" charset="0"/>
                        </a:rPr>
                        <a:t>№</a:t>
                      </a:r>
                      <a:endParaRPr lang="en-US" dirty="0">
                        <a:latin typeface="Arial" pitchFamily="34" charset="0"/>
                        <a:cs typeface="Arial" pitchFamily="34" charset="0"/>
                      </a:endParaRPr>
                    </a:p>
                  </a:txBody>
                  <a:tcPr/>
                </a:tc>
                <a:tc>
                  <a:txBody>
                    <a:bodyPr/>
                    <a:lstStyle/>
                    <a:p>
                      <a:pPr algn="ctr"/>
                      <a:r>
                        <a:rPr lang="mn-MN" dirty="0" smtClean="0">
                          <a:latin typeface="Arial" pitchFamily="34" charset="0"/>
                          <a:cs typeface="Arial" pitchFamily="34" charset="0"/>
                        </a:rPr>
                        <a:t>Хичээлийн агуулга</a:t>
                      </a:r>
                      <a:endParaRPr lang="en-US" dirty="0">
                        <a:latin typeface="Arial" pitchFamily="34" charset="0"/>
                        <a:cs typeface="Arial" pitchFamily="34" charset="0"/>
                      </a:endParaRPr>
                    </a:p>
                  </a:txBody>
                  <a:tcPr/>
                </a:tc>
                <a:tc>
                  <a:txBody>
                    <a:bodyPr/>
                    <a:lstStyle/>
                    <a:p>
                      <a:pPr algn="ctr"/>
                      <a:r>
                        <a:rPr lang="mn-MN" dirty="0" smtClean="0">
                          <a:latin typeface="Arial" pitchFamily="34" charset="0"/>
                          <a:cs typeface="Arial" pitchFamily="34" charset="0"/>
                        </a:rPr>
                        <a:t>Хичээл явуулах хэлбэр</a:t>
                      </a:r>
                      <a:endParaRPr lang="en-US" dirty="0">
                        <a:latin typeface="Arial" pitchFamily="34" charset="0"/>
                        <a:cs typeface="Arial" pitchFamily="34" charset="0"/>
                      </a:endParaRPr>
                    </a:p>
                  </a:txBody>
                  <a:tcPr/>
                </a:tc>
                <a:tc>
                  <a:txBody>
                    <a:bodyPr/>
                    <a:lstStyle/>
                    <a:p>
                      <a:pPr algn="ctr"/>
                      <a:r>
                        <a:rPr lang="mn-MN" dirty="0" smtClean="0">
                          <a:latin typeface="Arial" pitchFamily="34" charset="0"/>
                          <a:cs typeface="Arial" pitchFamily="34" charset="0"/>
                        </a:rPr>
                        <a:t>Хугацаа</a:t>
                      </a:r>
                      <a:endParaRPr lang="en-US" dirty="0">
                        <a:latin typeface="Arial" pitchFamily="34" charset="0"/>
                        <a:cs typeface="Arial" pitchFamily="34" charset="0"/>
                      </a:endParaRPr>
                    </a:p>
                  </a:txBody>
                  <a:tcPr/>
                </a:tc>
                <a:tc>
                  <a:txBody>
                    <a:bodyPr/>
                    <a:lstStyle/>
                    <a:p>
                      <a:pPr algn="ctr"/>
                      <a:r>
                        <a:rPr lang="mn-MN" dirty="0" smtClean="0">
                          <a:latin typeface="Arial" pitchFamily="34" charset="0"/>
                          <a:cs typeface="Arial" pitchFamily="34" charset="0"/>
                        </a:rPr>
                        <a:t>Хариуцах </a:t>
                      </a:r>
                    </a:p>
                    <a:p>
                      <a:pPr algn="ctr"/>
                      <a:r>
                        <a:rPr lang="mn-MN" dirty="0" smtClean="0">
                          <a:latin typeface="Arial" pitchFamily="34" charset="0"/>
                          <a:cs typeface="Arial" pitchFamily="34" charset="0"/>
                        </a:rPr>
                        <a:t>Эзэн</a:t>
                      </a:r>
                      <a:endParaRPr lang="en-US" dirty="0">
                        <a:latin typeface="Arial" pitchFamily="34" charset="0"/>
                        <a:cs typeface="Arial" pitchFamily="34" charset="0"/>
                      </a:endParaRPr>
                    </a:p>
                  </a:txBody>
                  <a:tcPr/>
                </a:tc>
              </a:tr>
              <a:tr h="671469">
                <a:tc>
                  <a:txBody>
                    <a:bodyPr/>
                    <a:lstStyle/>
                    <a:p>
                      <a:r>
                        <a:rPr lang="mn-MN" dirty="0" smtClean="0"/>
                        <a:t>1</a:t>
                      </a:r>
                      <a:endParaRPr lang="en-US" dirty="0"/>
                    </a:p>
                  </a:txBody>
                  <a:tcPr/>
                </a:tc>
                <a:tc>
                  <a:txBody>
                    <a:bodyPr/>
                    <a:lstStyle/>
                    <a:p>
                      <a:r>
                        <a:rPr lang="mn-MN" dirty="0" smtClean="0">
                          <a:latin typeface="Arial" pitchFamily="34" charset="0"/>
                          <a:cs typeface="Arial" pitchFamily="34" charset="0"/>
                        </a:rPr>
                        <a:t>Эрсдэлийн талаар</a:t>
                      </a:r>
                      <a:r>
                        <a:rPr lang="mn-MN" baseline="0" dirty="0" smtClean="0">
                          <a:latin typeface="Arial" pitchFamily="34" charset="0"/>
                          <a:cs typeface="Arial" pitchFamily="34" charset="0"/>
                        </a:rPr>
                        <a:t> та юу мэдэх вэ? </a:t>
                      </a:r>
                      <a:r>
                        <a:rPr lang="mn-MN" dirty="0" smtClean="0">
                          <a:latin typeface="Arial" pitchFamily="34" charset="0"/>
                          <a:cs typeface="Arial" pitchFamily="34" charset="0"/>
                        </a:rPr>
                        <a:t>Хэлэлцүүлэг</a:t>
                      </a:r>
                      <a:endParaRPr lang="en-US" dirty="0">
                        <a:latin typeface="Arial" pitchFamily="34" charset="0"/>
                        <a:cs typeface="Arial" pitchFamily="34" charset="0"/>
                      </a:endParaRPr>
                    </a:p>
                  </a:txBody>
                  <a:tcPr/>
                </a:tc>
                <a:tc>
                  <a:txBody>
                    <a:bodyPr/>
                    <a:lstStyle/>
                    <a:p>
                      <a:pPr algn="ctr"/>
                      <a:r>
                        <a:rPr lang="mn-MN" dirty="0" smtClean="0">
                          <a:latin typeface="Arial" pitchFamily="34" charset="0"/>
                          <a:cs typeface="Arial" pitchFamily="34" charset="0"/>
                        </a:rPr>
                        <a:t>Ярилцлага</a:t>
                      </a:r>
                      <a:endParaRPr lang="en-US" dirty="0">
                        <a:latin typeface="Arial" pitchFamily="34" charset="0"/>
                        <a:cs typeface="Arial" pitchFamily="34" charset="0"/>
                      </a:endParaRPr>
                    </a:p>
                  </a:txBody>
                  <a:tcPr anchor="ctr"/>
                </a:tc>
                <a:tc>
                  <a:txBody>
                    <a:bodyPr/>
                    <a:lstStyle/>
                    <a:p>
                      <a:pPr algn="ctr"/>
                      <a:r>
                        <a:rPr lang="mn-MN" dirty="0" smtClean="0">
                          <a:latin typeface="Arial" pitchFamily="34" charset="0"/>
                          <a:cs typeface="Arial" pitchFamily="34" charset="0"/>
                        </a:rPr>
                        <a:t> 10</a:t>
                      </a:r>
                      <a:r>
                        <a:rPr lang="mn-MN" baseline="0" dirty="0" smtClean="0">
                          <a:latin typeface="Arial" pitchFamily="34" charset="0"/>
                          <a:cs typeface="Arial" pitchFamily="34" charset="0"/>
                        </a:rPr>
                        <a:t> </a:t>
                      </a:r>
                      <a:r>
                        <a:rPr lang="mn-MN" dirty="0" smtClean="0">
                          <a:latin typeface="Arial" pitchFamily="34" charset="0"/>
                          <a:cs typeface="Arial" pitchFamily="34" charset="0"/>
                        </a:rPr>
                        <a:t>мин</a:t>
                      </a:r>
                      <a:endParaRPr lang="en-US" dirty="0">
                        <a:latin typeface="Arial" pitchFamily="34" charset="0"/>
                        <a:cs typeface="Arial" pitchFamily="34" charset="0"/>
                      </a:endParaRPr>
                    </a:p>
                  </a:txBody>
                  <a:tcPr anchor="ctr"/>
                </a:tc>
                <a:tc>
                  <a:txBody>
                    <a:bodyPr/>
                    <a:lstStyle/>
                    <a:p>
                      <a:pPr algn="ctr"/>
                      <a:r>
                        <a:rPr lang="mn-MN" baseline="0" dirty="0" smtClean="0">
                          <a:latin typeface="Arial" pitchFamily="34" charset="0"/>
                          <a:cs typeface="Arial" pitchFamily="34" charset="0"/>
                        </a:rPr>
                        <a:t>Л. Батмөнх  </a:t>
                      </a:r>
                      <a:endParaRPr lang="en-US" dirty="0">
                        <a:latin typeface="Arial" pitchFamily="34" charset="0"/>
                        <a:cs typeface="Arial" pitchFamily="34" charset="0"/>
                      </a:endParaRPr>
                    </a:p>
                  </a:txBody>
                  <a:tcPr anchor="ctr"/>
                </a:tc>
              </a:tr>
              <a:tr h="959242">
                <a:tc>
                  <a:txBody>
                    <a:bodyPr/>
                    <a:lstStyle/>
                    <a:p>
                      <a:r>
                        <a:rPr lang="mn-MN" dirty="0" smtClean="0"/>
                        <a:t>2</a:t>
                      </a:r>
                      <a:endParaRPr lang="en-US" dirty="0"/>
                    </a:p>
                  </a:txBody>
                  <a:tcPr/>
                </a:tc>
                <a:tc>
                  <a:txBody>
                    <a:bodyPr/>
                    <a:lstStyle/>
                    <a:p>
                      <a:pPr algn="just"/>
                      <a:r>
                        <a:rPr lang="mn-MN" dirty="0" smtClean="0">
                          <a:latin typeface="Arial" pitchFamily="34" charset="0"/>
                          <a:cs typeface="Arial" pitchFamily="34" charset="0"/>
                        </a:rPr>
                        <a:t>Эрсдэл гэж</a:t>
                      </a:r>
                      <a:r>
                        <a:rPr lang="mn-MN" baseline="0" dirty="0" smtClean="0">
                          <a:latin typeface="Arial" pitchFamily="34" charset="0"/>
                          <a:cs typeface="Arial" pitchFamily="34" charset="0"/>
                        </a:rPr>
                        <a:t> юу вэ? Эрсдэлийн тухай ойлголт, төрөл ангилал. </a:t>
                      </a:r>
                      <a:endParaRPr lang="en-US" dirty="0">
                        <a:latin typeface="Arial" pitchFamily="34" charset="0"/>
                        <a:cs typeface="Arial" pitchFamily="34" charset="0"/>
                      </a:endParaRPr>
                    </a:p>
                  </a:txBody>
                  <a:tcPr/>
                </a:tc>
                <a:tc>
                  <a:txBody>
                    <a:bodyPr/>
                    <a:lstStyle/>
                    <a:p>
                      <a:pPr algn="ctr"/>
                      <a:r>
                        <a:rPr lang="mn-MN" dirty="0" smtClean="0">
                          <a:latin typeface="Arial" pitchFamily="34" charset="0"/>
                          <a:cs typeface="Arial" pitchFamily="34" charset="0"/>
                        </a:rPr>
                        <a:t>Илтгэл</a:t>
                      </a:r>
                      <a:endParaRPr lang="en-US" dirty="0">
                        <a:latin typeface="Arial" pitchFamily="34" charset="0"/>
                        <a:cs typeface="Arial" pitchFamily="34" charset="0"/>
                      </a:endParaRPr>
                    </a:p>
                  </a:txBody>
                  <a:tcPr anchor="ctr"/>
                </a:tc>
                <a:tc>
                  <a:txBody>
                    <a:bodyPr/>
                    <a:lstStyle/>
                    <a:p>
                      <a:pPr algn="ctr"/>
                      <a:r>
                        <a:rPr lang="mn-MN" dirty="0" smtClean="0">
                          <a:latin typeface="Arial" pitchFamily="34" charset="0"/>
                          <a:cs typeface="Arial" pitchFamily="34" charset="0"/>
                        </a:rPr>
                        <a:t>15</a:t>
                      </a:r>
                      <a:r>
                        <a:rPr lang="mn-MN" baseline="0" dirty="0" smtClean="0">
                          <a:latin typeface="Arial" pitchFamily="34" charset="0"/>
                          <a:cs typeface="Arial" pitchFamily="34" charset="0"/>
                        </a:rPr>
                        <a:t> </a:t>
                      </a:r>
                      <a:r>
                        <a:rPr lang="mn-MN" dirty="0" smtClean="0">
                          <a:latin typeface="Arial" pitchFamily="34" charset="0"/>
                          <a:cs typeface="Arial" pitchFamily="34" charset="0"/>
                        </a:rPr>
                        <a:t>мин</a:t>
                      </a:r>
                      <a:endParaRPr lang="en-US" dirty="0">
                        <a:latin typeface="Arial" pitchFamily="34" charset="0"/>
                        <a:cs typeface="Arial" pitchFamily="34" charset="0"/>
                      </a:endParaRPr>
                    </a:p>
                  </a:txBody>
                  <a:tcPr anchor="ctr"/>
                </a:tc>
                <a:tc>
                  <a:txBody>
                    <a:bodyPr/>
                    <a:lstStyle/>
                    <a:p>
                      <a:pPr algn="ctr"/>
                      <a:r>
                        <a:rPr lang="mn-MN" dirty="0" smtClean="0">
                          <a:latin typeface="Arial" pitchFamily="34" charset="0"/>
                          <a:cs typeface="Arial" pitchFamily="34" charset="0"/>
                        </a:rPr>
                        <a:t>С. Баянмөнх </a:t>
                      </a:r>
                      <a:endParaRPr lang="en-US" dirty="0">
                        <a:latin typeface="Arial" pitchFamily="34" charset="0"/>
                        <a:cs typeface="Arial" pitchFamily="34" charset="0"/>
                      </a:endParaRPr>
                    </a:p>
                  </a:txBody>
                  <a:tcPr anchor="ctr"/>
                </a:tc>
              </a:tr>
              <a:tr h="671469">
                <a:tc>
                  <a:txBody>
                    <a:bodyPr/>
                    <a:lstStyle/>
                    <a:p>
                      <a:r>
                        <a:rPr lang="mn-MN" dirty="0" smtClean="0"/>
                        <a:t>3</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dirty="0" smtClean="0">
                          <a:latin typeface="Arial" pitchFamily="34" charset="0"/>
                          <a:cs typeface="Arial" pitchFamily="34" charset="0"/>
                        </a:rPr>
                        <a:t>Эрсдэлийн</a:t>
                      </a:r>
                      <a:r>
                        <a:rPr lang="mn-MN" baseline="0" dirty="0" smtClean="0">
                          <a:latin typeface="Arial" pitchFamily="34" charset="0"/>
                          <a:cs typeface="Arial" pitchFamily="34" charset="0"/>
                        </a:rPr>
                        <a:t> удирдлагын ойлголт, үүсэл. </a:t>
                      </a:r>
                      <a:endParaRPr lang="en-US" dirty="0" smtClean="0">
                        <a:latin typeface="Arial" pitchFamily="34" charset="0"/>
                        <a:cs typeface="Arial" pitchFamily="34" charset="0"/>
                      </a:endParaRPr>
                    </a:p>
                  </a:txBody>
                  <a:tcPr/>
                </a:tc>
                <a:tc>
                  <a:txBody>
                    <a:bodyPr/>
                    <a:lstStyle/>
                    <a:p>
                      <a:pPr algn="ctr"/>
                      <a:r>
                        <a:rPr lang="mn-MN" dirty="0" smtClean="0">
                          <a:latin typeface="Arial" pitchFamily="34" charset="0"/>
                          <a:cs typeface="Arial" pitchFamily="34" charset="0"/>
                        </a:rPr>
                        <a:t>Илтгэл</a:t>
                      </a:r>
                      <a:endParaRPr lang="en-US" dirty="0">
                        <a:latin typeface="Arial" pitchFamily="34" charset="0"/>
                        <a:cs typeface="Arial" pitchFamily="34" charset="0"/>
                      </a:endParaRPr>
                    </a:p>
                  </a:txBody>
                  <a:tcPr anchor="ctr"/>
                </a:tc>
                <a:tc>
                  <a:txBody>
                    <a:bodyPr/>
                    <a:lstStyle/>
                    <a:p>
                      <a:pPr algn="ctr"/>
                      <a:r>
                        <a:rPr lang="mn-MN" dirty="0" smtClean="0">
                          <a:latin typeface="Arial" pitchFamily="34" charset="0"/>
                          <a:cs typeface="Arial" pitchFamily="34" charset="0"/>
                        </a:rPr>
                        <a:t>10 мин</a:t>
                      </a:r>
                      <a:endParaRPr lang="en-US" dirty="0">
                        <a:latin typeface="Arial" pitchFamily="34" charset="0"/>
                        <a:cs typeface="Arial" pitchFamily="34" charset="0"/>
                      </a:endParaRPr>
                    </a:p>
                  </a:txBody>
                  <a:tcPr anchor="ctr"/>
                </a:tc>
                <a:tc>
                  <a:txBody>
                    <a:bodyPr/>
                    <a:lstStyle/>
                    <a:p>
                      <a:r>
                        <a:rPr lang="mn-MN" dirty="0" smtClean="0"/>
                        <a:t>  Н. Баасансүрэн </a:t>
                      </a:r>
                      <a:endParaRPr lang="en-US" dirty="0"/>
                    </a:p>
                  </a:txBody>
                  <a:tcPr anchor="ctr"/>
                </a:tc>
              </a:tr>
              <a:tr h="671469">
                <a:tc>
                  <a:txBody>
                    <a:bodyPr/>
                    <a:lstStyle/>
                    <a:p>
                      <a:r>
                        <a:rPr lang="mn-MN" dirty="0" smtClean="0"/>
                        <a:t>4</a:t>
                      </a:r>
                      <a:endParaRPr lang="en-US" dirty="0"/>
                    </a:p>
                  </a:txBody>
                  <a:tcPr/>
                </a:tc>
                <a:tc>
                  <a:txBody>
                    <a:bodyPr/>
                    <a:lstStyle/>
                    <a:p>
                      <a:pPr algn="just"/>
                      <a:r>
                        <a:rPr lang="mn-MN" dirty="0" smtClean="0">
                          <a:latin typeface="Arial" pitchFamily="34" charset="0"/>
                          <a:cs typeface="Arial" pitchFamily="34" charset="0"/>
                        </a:rPr>
                        <a:t>Эрсдэлийн</a:t>
                      </a:r>
                      <a:r>
                        <a:rPr lang="mn-MN" baseline="0" dirty="0" smtClean="0">
                          <a:latin typeface="Arial" pitchFamily="34" charset="0"/>
                          <a:cs typeface="Arial" pitchFamily="34" charset="0"/>
                        </a:rPr>
                        <a:t> шинжилгээний </a:t>
                      </a:r>
                      <a:r>
                        <a:rPr lang="mn-MN" baseline="0" dirty="0" smtClean="0">
                          <a:latin typeface="Arial" pitchFamily="34" charset="0"/>
                          <a:cs typeface="Arial" pitchFamily="34" charset="0"/>
                        </a:rPr>
                        <a:t>аргууд, кейс ажиллуулах. </a:t>
                      </a:r>
                      <a:endParaRPr lang="en-US" dirty="0">
                        <a:latin typeface="Arial" pitchFamily="34" charset="0"/>
                        <a:cs typeface="Arial" pitchFamily="34" charset="0"/>
                      </a:endParaRPr>
                    </a:p>
                  </a:txBody>
                  <a:tcPr/>
                </a:tc>
                <a:tc>
                  <a:txBody>
                    <a:bodyPr/>
                    <a:lstStyle/>
                    <a:p>
                      <a:pPr algn="ctr"/>
                      <a:r>
                        <a:rPr lang="mn-MN" dirty="0" smtClean="0">
                          <a:latin typeface="Arial" pitchFamily="34" charset="0"/>
                          <a:cs typeface="Arial" pitchFamily="34" charset="0"/>
                        </a:rPr>
                        <a:t>Илтгэл</a:t>
                      </a:r>
                    </a:p>
                    <a:p>
                      <a:pPr algn="ctr"/>
                      <a:endParaRPr lang="mn-MN" dirty="0" smtClean="0">
                        <a:latin typeface="Arial" pitchFamily="34" charset="0"/>
                        <a:cs typeface="Arial" pitchFamily="34" charset="0"/>
                      </a:endParaRPr>
                    </a:p>
                    <a:p>
                      <a:pPr algn="ctr"/>
                      <a:r>
                        <a:rPr lang="mn-MN" dirty="0" smtClean="0">
                          <a:latin typeface="Arial" pitchFamily="34" charset="0"/>
                          <a:cs typeface="Arial" pitchFamily="34" charset="0"/>
                        </a:rPr>
                        <a:t>Багаар</a:t>
                      </a:r>
                      <a:r>
                        <a:rPr lang="mn-MN" baseline="0" dirty="0" smtClean="0">
                          <a:latin typeface="Arial" pitchFamily="34" charset="0"/>
                          <a:cs typeface="Arial" pitchFamily="34" charset="0"/>
                        </a:rPr>
                        <a:t> </a:t>
                      </a:r>
                      <a:endParaRPr lang="en-US" dirty="0">
                        <a:latin typeface="Arial" pitchFamily="34" charset="0"/>
                        <a:cs typeface="Arial" pitchFamily="34" charset="0"/>
                      </a:endParaRPr>
                    </a:p>
                  </a:txBody>
                  <a:tcPr anchor="ctr"/>
                </a:tc>
                <a:tc>
                  <a:txBody>
                    <a:bodyPr/>
                    <a:lstStyle/>
                    <a:p>
                      <a:pPr algn="ctr"/>
                      <a:r>
                        <a:rPr lang="mn-MN" dirty="0" smtClean="0">
                          <a:latin typeface="Arial" pitchFamily="34" charset="0"/>
                          <a:cs typeface="Arial" pitchFamily="34" charset="0"/>
                        </a:rPr>
                        <a:t>15</a:t>
                      </a:r>
                      <a:r>
                        <a:rPr lang="mn-MN" baseline="0" dirty="0" smtClean="0">
                          <a:latin typeface="Arial" pitchFamily="34" charset="0"/>
                          <a:cs typeface="Arial" pitchFamily="34" charset="0"/>
                        </a:rPr>
                        <a:t> мин</a:t>
                      </a:r>
                    </a:p>
                    <a:p>
                      <a:pPr algn="ctr"/>
                      <a:endParaRPr lang="mn-MN" baseline="0" dirty="0" smtClean="0">
                        <a:latin typeface="Arial" pitchFamily="34" charset="0"/>
                        <a:cs typeface="Arial" pitchFamily="34" charset="0"/>
                      </a:endParaRPr>
                    </a:p>
                    <a:p>
                      <a:pPr algn="ctr"/>
                      <a:r>
                        <a:rPr lang="mn-MN" smtClean="0">
                          <a:latin typeface="Arial" pitchFamily="34" charset="0"/>
                          <a:cs typeface="Arial" pitchFamily="34" charset="0"/>
                        </a:rPr>
                        <a:t>20 </a:t>
                      </a:r>
                      <a:r>
                        <a:rPr lang="mn-MN" dirty="0" smtClean="0">
                          <a:latin typeface="Arial" pitchFamily="34" charset="0"/>
                          <a:cs typeface="Arial" pitchFamily="34" charset="0"/>
                        </a:rPr>
                        <a:t>мин</a:t>
                      </a:r>
                      <a:endParaRPr lang="en-US" dirty="0">
                        <a:latin typeface="Arial" pitchFamily="34" charset="0"/>
                        <a:cs typeface="Arial" pitchFamily="34" charset="0"/>
                      </a:endParaRPr>
                    </a:p>
                  </a:txBody>
                  <a:tcPr anchor="ctr"/>
                </a:tc>
                <a:tc>
                  <a:txBody>
                    <a:bodyPr/>
                    <a:lstStyle/>
                    <a:p>
                      <a:pPr algn="l"/>
                      <a:r>
                        <a:rPr lang="mn-MN" dirty="0" smtClean="0"/>
                        <a:t>   </a:t>
                      </a:r>
                      <a:r>
                        <a:rPr lang="mn-MN" dirty="0" smtClean="0"/>
                        <a:t>    Л.</a:t>
                      </a:r>
                      <a:r>
                        <a:rPr lang="mn-MN" baseline="0" dirty="0" smtClean="0"/>
                        <a:t> Бадраа </a:t>
                      </a:r>
                      <a:endParaRPr lang="en-US" dirty="0"/>
                    </a:p>
                  </a:txBody>
                  <a:tcPr anchor="ctr"/>
                </a:tc>
              </a:tr>
              <a:tr h="518167">
                <a:tc>
                  <a:txBody>
                    <a:bodyPr/>
                    <a:lstStyle/>
                    <a:p>
                      <a:r>
                        <a:rPr lang="mn-MN" dirty="0" smtClean="0"/>
                        <a:t>5</a:t>
                      </a:r>
                      <a:endParaRPr lang="en-US" dirty="0"/>
                    </a:p>
                  </a:txBody>
                  <a:tcPr/>
                </a:tc>
                <a:tc>
                  <a:txBody>
                    <a:bodyPr/>
                    <a:lstStyle/>
                    <a:p>
                      <a:r>
                        <a:rPr lang="mn-MN" dirty="0" smtClean="0">
                          <a:latin typeface="Arial" pitchFamily="34" charset="0"/>
                          <a:cs typeface="Arial" pitchFamily="34" charset="0"/>
                        </a:rPr>
                        <a:t>Зөвлөмж, дүгнэлт</a:t>
                      </a:r>
                    </a:p>
                    <a:p>
                      <a:endParaRPr lang="en-US" dirty="0">
                        <a:latin typeface="Arial" pitchFamily="34" charset="0"/>
                        <a:cs typeface="Arial" pitchFamily="34" charset="0"/>
                      </a:endParaRPr>
                    </a:p>
                  </a:txBody>
                  <a:tcPr/>
                </a:tc>
                <a:tc>
                  <a:txBody>
                    <a:bodyPr/>
                    <a:lstStyle/>
                    <a:p>
                      <a:pPr algn="ctr"/>
                      <a:r>
                        <a:rPr lang="mn-MN" dirty="0" smtClean="0">
                          <a:latin typeface="Arial" pitchFamily="34" charset="0"/>
                          <a:cs typeface="Arial" pitchFamily="34" charset="0"/>
                        </a:rPr>
                        <a:t>Илтгэл</a:t>
                      </a:r>
                    </a:p>
                    <a:p>
                      <a:pPr algn="ctr"/>
                      <a:endParaRPr lang="en-US" dirty="0">
                        <a:latin typeface="Arial" pitchFamily="34" charset="0"/>
                        <a:cs typeface="Arial" pitchFamily="34" charset="0"/>
                      </a:endParaRPr>
                    </a:p>
                  </a:txBody>
                  <a:tcPr anchor="ctr"/>
                </a:tc>
                <a:tc>
                  <a:txBody>
                    <a:bodyPr/>
                    <a:lstStyle/>
                    <a:p>
                      <a:pPr algn="ctr"/>
                      <a:r>
                        <a:rPr lang="mn-MN" dirty="0" smtClean="0">
                          <a:latin typeface="Arial" pitchFamily="34" charset="0"/>
                          <a:cs typeface="Arial" pitchFamily="34" charset="0"/>
                        </a:rPr>
                        <a:t>5</a:t>
                      </a:r>
                      <a:r>
                        <a:rPr lang="mn-MN" baseline="0" dirty="0" smtClean="0">
                          <a:latin typeface="Arial" pitchFamily="34" charset="0"/>
                          <a:cs typeface="Arial" pitchFamily="34" charset="0"/>
                        </a:rPr>
                        <a:t> </a:t>
                      </a:r>
                      <a:r>
                        <a:rPr lang="mn-MN" dirty="0" smtClean="0">
                          <a:latin typeface="Arial" pitchFamily="34" charset="0"/>
                          <a:cs typeface="Arial" pitchFamily="34" charset="0"/>
                        </a:rPr>
                        <a:t>мин</a:t>
                      </a:r>
                    </a:p>
                    <a:p>
                      <a:pPr algn="ctr"/>
                      <a:endParaRPr lang="en-US" dirty="0">
                        <a:latin typeface="Arial" pitchFamily="34" charset="0"/>
                        <a:cs typeface="Arial" pitchFamily="34" charset="0"/>
                      </a:endParaRPr>
                    </a:p>
                  </a:txBody>
                  <a:tcPr anchor="ctr"/>
                </a:tc>
                <a:tc>
                  <a:txBody>
                    <a:bodyPr/>
                    <a:lstStyle/>
                    <a:p>
                      <a:pPr algn="ctr"/>
                      <a:r>
                        <a:rPr lang="mn-MN" dirty="0" smtClean="0">
                          <a:latin typeface="Arial" pitchFamily="34" charset="0"/>
                          <a:cs typeface="Arial" pitchFamily="34" charset="0"/>
                        </a:rPr>
                        <a:t>Н.Баасансүрэн</a:t>
                      </a:r>
                      <a:r>
                        <a:rPr lang="mn-MN" baseline="0" dirty="0" smtClean="0">
                          <a:latin typeface="Arial" pitchFamily="34" charset="0"/>
                          <a:cs typeface="Arial" pitchFamily="34" charset="0"/>
                        </a:rPr>
                        <a:t> </a:t>
                      </a:r>
                      <a:endParaRPr lang="en-US" dirty="0">
                        <a:latin typeface="Arial" pitchFamily="34" charset="0"/>
                        <a:cs typeface="Arial" pitchFamily="34" charset="0"/>
                      </a:endParaRPr>
                    </a:p>
                  </a:txBody>
                  <a:tcPr anchor="ctr"/>
                </a:tc>
              </a:tr>
              <a:tr h="549602">
                <a:tc>
                  <a:txBody>
                    <a:bodyPr/>
                    <a:lstStyle/>
                    <a:p>
                      <a:r>
                        <a:rPr lang="mn-MN" dirty="0" smtClean="0"/>
                        <a:t>6</a:t>
                      </a:r>
                      <a:endParaRPr lang="en-US" dirty="0"/>
                    </a:p>
                  </a:txBody>
                  <a:tcPr/>
                </a:tc>
                <a:tc>
                  <a:txBody>
                    <a:bodyPr/>
                    <a:lstStyle/>
                    <a:p>
                      <a:r>
                        <a:rPr lang="mn-MN" dirty="0" smtClean="0">
                          <a:latin typeface="Arial" pitchFamily="34" charset="0"/>
                          <a:cs typeface="Arial" pitchFamily="34" charset="0"/>
                        </a:rPr>
                        <a:t>Багшийн</a:t>
                      </a:r>
                      <a:r>
                        <a:rPr lang="mn-MN" baseline="0" dirty="0" smtClean="0">
                          <a:latin typeface="Arial" pitchFamily="34" charset="0"/>
                          <a:cs typeface="Arial" pitchFamily="34" charset="0"/>
                        </a:rPr>
                        <a:t> зөвөлгөө</a:t>
                      </a:r>
                      <a:endParaRPr lang="en-US" dirty="0">
                        <a:latin typeface="Arial" pitchFamily="34" charset="0"/>
                        <a:cs typeface="Arial" pitchFamily="34" charset="0"/>
                      </a:endParaRPr>
                    </a:p>
                  </a:txBody>
                  <a:tcPr/>
                </a:tc>
                <a:tc>
                  <a:txBody>
                    <a:bodyPr/>
                    <a:lstStyle/>
                    <a:p>
                      <a:pPr algn="ctr"/>
                      <a:r>
                        <a:rPr lang="mn-MN" dirty="0" smtClean="0">
                          <a:latin typeface="Arial" pitchFamily="34" charset="0"/>
                          <a:cs typeface="Arial" pitchFamily="34" charset="0"/>
                        </a:rPr>
                        <a:t>Багш</a:t>
                      </a:r>
                      <a:endParaRPr lang="en-US" dirty="0">
                        <a:latin typeface="Arial" pitchFamily="34" charset="0"/>
                        <a:cs typeface="Arial" pitchFamily="34" charset="0"/>
                      </a:endParaRPr>
                    </a:p>
                  </a:txBody>
                  <a:tcPr anchor="ctr"/>
                </a:tc>
                <a:tc>
                  <a:txBody>
                    <a:bodyPr/>
                    <a:lstStyle/>
                    <a:p>
                      <a:pPr algn="ctr"/>
                      <a:r>
                        <a:rPr lang="mn-MN" dirty="0" smtClean="0">
                          <a:latin typeface="Arial" pitchFamily="34" charset="0"/>
                          <a:cs typeface="Arial" pitchFamily="34" charset="0"/>
                        </a:rPr>
                        <a:t>15 мин</a:t>
                      </a:r>
                      <a:endParaRPr lang="en-US" dirty="0">
                        <a:latin typeface="Arial" pitchFamily="34" charset="0"/>
                        <a:cs typeface="Arial" pitchFamily="34" charset="0"/>
                      </a:endParaRPr>
                    </a:p>
                  </a:txBody>
                  <a:tcPr anchor="ctr"/>
                </a:tc>
                <a:tc>
                  <a:txBody>
                    <a:bodyPr/>
                    <a:lstStyle/>
                    <a:p>
                      <a:pPr algn="ctr"/>
                      <a:r>
                        <a:rPr lang="mn-MN" dirty="0" smtClean="0">
                          <a:latin typeface="Arial" pitchFamily="34" charset="0"/>
                          <a:cs typeface="Arial" pitchFamily="34" charset="0"/>
                        </a:rPr>
                        <a:t>Н.Болд</a:t>
                      </a:r>
                      <a:r>
                        <a:rPr lang="mn-MN" baseline="0" dirty="0" smtClean="0">
                          <a:latin typeface="Arial" pitchFamily="34" charset="0"/>
                          <a:cs typeface="Arial" pitchFamily="34" charset="0"/>
                        </a:rPr>
                        <a:t> </a:t>
                      </a:r>
                      <a:r>
                        <a:rPr lang="en-US" baseline="0" dirty="0" smtClean="0">
                          <a:latin typeface="Arial" pitchFamily="34" charset="0"/>
                          <a:cs typeface="Arial" pitchFamily="34" charset="0"/>
                        </a:rPr>
                        <a:t>/</a:t>
                      </a:r>
                      <a:r>
                        <a:rPr lang="en-US" baseline="0" dirty="0" err="1" smtClean="0">
                          <a:latin typeface="Arial" pitchFamily="34" charset="0"/>
                          <a:cs typeface="Arial" pitchFamily="34" charset="0"/>
                        </a:rPr>
                        <a:t>psh</a:t>
                      </a:r>
                      <a:r>
                        <a:rPr lang="en-US" baseline="0" dirty="0" smtClean="0">
                          <a:latin typeface="Arial" pitchFamily="34" charset="0"/>
                          <a:cs typeface="Arial" pitchFamily="34" charset="0"/>
                        </a:rPr>
                        <a:t>/</a:t>
                      </a:r>
                      <a:endParaRPr lang="en-US" dirty="0">
                        <a:latin typeface="Arial" pitchFamily="34" charset="0"/>
                        <a:cs typeface="Arial" pitchFamily="34" charset="0"/>
                      </a:endParaRPr>
                    </a:p>
                  </a:txBody>
                  <a:tcPr anchor="ctr"/>
                </a:tc>
              </a:tr>
            </a:tbl>
          </a:graphicData>
        </a:graphic>
      </p:graphicFrame>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483768" y="760760"/>
            <a:ext cx="3886200" cy="508000"/>
          </a:xfrm>
        </p:spPr>
        <p:txBody>
          <a:bodyPr>
            <a:normAutofit fontScale="90000"/>
          </a:bodyPr>
          <a:lstStyle/>
          <a:p>
            <a:pPr algn="ctr" eaLnBrk="1" hangingPunct="1"/>
            <a:r>
              <a:rPr lang="mn-MN" dirty="0" smtClean="0">
                <a:cs typeface="Arial" pitchFamily="34" charset="0"/>
              </a:rPr>
              <a:t>Агуулга</a:t>
            </a:r>
            <a:endParaRPr lang="mn-MN" dirty="0" smtClean="0"/>
          </a:p>
        </p:txBody>
      </p:sp>
      <p:sp>
        <p:nvSpPr>
          <p:cNvPr id="8" name="Rectangle 7"/>
          <p:cNvSpPr/>
          <p:nvPr/>
        </p:nvSpPr>
        <p:spPr>
          <a:xfrm>
            <a:off x="1475656" y="1412776"/>
            <a:ext cx="6248400" cy="762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n-MN">
              <a:solidFill>
                <a:srgbClr val="FFFFFF"/>
              </a:solidFill>
            </a:endParaRPr>
          </a:p>
        </p:txBody>
      </p:sp>
      <p:sp>
        <p:nvSpPr>
          <p:cNvPr id="6" name="Rectangle 5"/>
          <p:cNvSpPr/>
          <p:nvPr/>
        </p:nvSpPr>
        <p:spPr>
          <a:xfrm>
            <a:off x="214282" y="1928802"/>
            <a:ext cx="8786874" cy="3416320"/>
          </a:xfrm>
          <a:prstGeom prst="rect">
            <a:avLst/>
          </a:prstGeom>
        </p:spPr>
        <p:txBody>
          <a:bodyPr wrap="square">
            <a:spAutoFit/>
          </a:bodyPr>
          <a:lstStyle/>
          <a:p>
            <a:pPr algn="just">
              <a:lnSpc>
                <a:spcPct val="150000"/>
              </a:lnSpc>
              <a:buFont typeface="Wingdings" pitchFamily="2" charset="2"/>
              <a:buChar char="v"/>
            </a:pPr>
            <a:r>
              <a:rPr lang="mn-MN" sz="2400" dirty="0" smtClean="0">
                <a:latin typeface="Arial" pitchFamily="34" charset="0"/>
                <a:cs typeface="Arial" pitchFamily="34" charset="0"/>
              </a:rPr>
              <a:t> Эрсдэл гэж юу вэ?</a:t>
            </a:r>
          </a:p>
          <a:p>
            <a:pPr algn="just">
              <a:lnSpc>
                <a:spcPct val="150000"/>
              </a:lnSpc>
              <a:buFont typeface="Wingdings" pitchFamily="2" charset="2"/>
              <a:buChar char="v"/>
            </a:pPr>
            <a:r>
              <a:rPr lang="mn-MN" sz="2400" dirty="0" smtClean="0">
                <a:latin typeface="Arial" pitchFamily="34" charset="0"/>
                <a:cs typeface="Arial" pitchFamily="34" charset="0"/>
              </a:rPr>
              <a:t> Эрсдэл, эрсдэлийн удирдлагын талаархи онолын ойлголт</a:t>
            </a:r>
          </a:p>
          <a:p>
            <a:pPr algn="just">
              <a:lnSpc>
                <a:spcPct val="150000"/>
              </a:lnSpc>
              <a:buFont typeface="Wingdings" pitchFamily="2" charset="2"/>
              <a:buChar char="v"/>
            </a:pPr>
            <a:r>
              <a:rPr lang="mn-MN" sz="2400" dirty="0" smtClean="0">
                <a:latin typeface="Arial" pitchFamily="34" charset="0"/>
                <a:cs typeface="Arial" pitchFamily="34" charset="0"/>
              </a:rPr>
              <a:t> Эрсдэлийн төрөл, ангилал.</a:t>
            </a:r>
          </a:p>
          <a:p>
            <a:pPr algn="just">
              <a:lnSpc>
                <a:spcPct val="150000"/>
              </a:lnSpc>
              <a:buFont typeface="Wingdings" pitchFamily="2" charset="2"/>
              <a:buChar char="v"/>
            </a:pPr>
            <a:r>
              <a:rPr lang="mn-MN" sz="2400" dirty="0" smtClean="0">
                <a:latin typeface="Arial" pitchFamily="34" charset="0"/>
                <a:cs typeface="Arial" pitchFamily="34" charset="0"/>
              </a:rPr>
              <a:t> Эрсдэлийн шинжилгээ</a:t>
            </a:r>
            <a:r>
              <a:rPr lang="en-US" sz="2400" dirty="0" smtClean="0">
                <a:latin typeface="Arial" pitchFamily="34" charset="0"/>
                <a:cs typeface="Arial" pitchFamily="34" charset="0"/>
              </a:rPr>
              <a:t> </a:t>
            </a:r>
            <a:r>
              <a:rPr lang="mn-MN" sz="2400" dirty="0" smtClean="0">
                <a:latin typeface="Arial" pitchFamily="34" charset="0"/>
                <a:cs typeface="Arial" pitchFamily="34" charset="0"/>
              </a:rPr>
              <a:t>аргууд.</a:t>
            </a:r>
          </a:p>
          <a:p>
            <a:pPr algn="just">
              <a:lnSpc>
                <a:spcPct val="150000"/>
              </a:lnSpc>
              <a:buFont typeface="Wingdings" pitchFamily="2" charset="2"/>
              <a:buChar char="v"/>
            </a:pPr>
            <a:r>
              <a:rPr lang="mn-MN" sz="2400" dirty="0" smtClean="0">
                <a:latin typeface="Arial" pitchFamily="34" charset="0"/>
                <a:cs typeface="Arial" pitchFamily="34" charset="0"/>
              </a:rPr>
              <a:t> Эрсдэлийн удирдлагыг хэрэгжүүлсэний ач холбогдол.</a:t>
            </a:r>
          </a:p>
          <a:p>
            <a:pPr algn="just">
              <a:lnSpc>
                <a:spcPct val="150000"/>
              </a:lnSpc>
              <a:buFont typeface="Wingdings" pitchFamily="2" charset="2"/>
              <a:buChar char="v"/>
            </a:pPr>
            <a:r>
              <a:rPr lang="mn-MN" sz="2400" dirty="0" smtClean="0">
                <a:latin typeface="Arial" pitchFamily="34" charset="0"/>
                <a:cs typeface="Arial" pitchFamily="34" charset="0"/>
              </a:rPr>
              <a:t> Зөвлөмж, дүгнэлт.</a:t>
            </a:r>
            <a:endParaRPr lang="en-US" sz="2400" dirty="0">
              <a:latin typeface="Arial" pitchFamily="34" charset="0"/>
              <a:cs typeface="Arial" pitchFamily="34" charset="0"/>
            </a:endParaRPr>
          </a:p>
        </p:txBody>
      </p:sp>
    </p:spTree>
  </p:cSld>
  <p:clrMapOvr>
    <a:masterClrMapping/>
  </p:clrMapOvr>
  <p:transition>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1214422"/>
            <a:ext cx="7772400" cy="714380"/>
          </a:xfrm>
        </p:spPr>
        <p:txBody>
          <a:bodyPr/>
          <a:lstStyle/>
          <a:p>
            <a:r>
              <a:rPr lang="mn-MN" sz="2400" dirty="0" smtClean="0">
                <a:latin typeface="Arial Mon" pitchFamily="34" charset="0"/>
              </a:rPr>
              <a:t>Семинарийн зорилго:</a:t>
            </a:r>
            <a:endParaRPr lang="en-US" sz="2400" dirty="0">
              <a:latin typeface="Arial Mon" pitchFamily="34" charset="0"/>
            </a:endParaRPr>
          </a:p>
        </p:txBody>
      </p:sp>
      <p:sp>
        <p:nvSpPr>
          <p:cNvPr id="4" name="Rectangle 3"/>
          <p:cNvSpPr/>
          <p:nvPr/>
        </p:nvSpPr>
        <p:spPr>
          <a:xfrm>
            <a:off x="714348" y="2584448"/>
            <a:ext cx="7858180" cy="3416320"/>
          </a:xfrm>
          <a:prstGeom prst="rect">
            <a:avLst/>
          </a:prstGeom>
        </p:spPr>
        <p:txBody>
          <a:bodyPr wrap="square">
            <a:spAutoFit/>
          </a:bodyPr>
          <a:lstStyle/>
          <a:p>
            <a:pPr algn="just">
              <a:lnSpc>
                <a:spcPct val="150000"/>
              </a:lnSpc>
            </a:pPr>
            <a:r>
              <a:rPr lang="mn-MN" sz="2400" dirty="0" smtClean="0">
                <a:latin typeface="Arial" pitchFamily="34" charset="0"/>
                <a:cs typeface="Arial" pitchFamily="34" charset="0"/>
              </a:rPr>
              <a:t>	Сонсогчидод Эрсдэлийн удирдлагын талаар онол, практикийн цэгцтэй ойлголт өгч, учирч болзошгүй эрсдэлийг зөв тооцоолох, түүнээс урьдчилан сэргийлэх, эрсдэл гарсан тохиолдолд хохирол багатайгаар даван туулах боломжийг эрэлхийлэх сэтгэлзүйг төлөвшүүлэхэд оршино. </a:t>
            </a:r>
            <a:endParaRPr lang="en-US" sz="2400"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1142985"/>
            <a:ext cx="7772400" cy="785818"/>
          </a:xfrm>
        </p:spPr>
        <p:txBody>
          <a:bodyPr/>
          <a:lstStyle/>
          <a:p>
            <a:pPr algn="just"/>
            <a:r>
              <a:rPr lang="mn-MN" sz="2400" dirty="0" smtClean="0">
                <a:latin typeface="Arial" pitchFamily="34" charset="0"/>
                <a:cs typeface="Arial" pitchFamily="34" charset="0"/>
              </a:rPr>
              <a:t>Хүрэх үр дүн:</a:t>
            </a:r>
            <a:endParaRPr lang="en-US" sz="2400" dirty="0">
              <a:latin typeface="Arial" pitchFamily="34" charset="0"/>
              <a:cs typeface="Arial" pitchFamily="34" charset="0"/>
            </a:endParaRPr>
          </a:p>
        </p:txBody>
      </p:sp>
      <p:sp>
        <p:nvSpPr>
          <p:cNvPr id="4" name="Rectangle 3"/>
          <p:cNvSpPr/>
          <p:nvPr/>
        </p:nvSpPr>
        <p:spPr>
          <a:xfrm>
            <a:off x="1000100" y="2357430"/>
            <a:ext cx="6929486" cy="2862322"/>
          </a:xfrm>
          <a:prstGeom prst="rect">
            <a:avLst/>
          </a:prstGeom>
        </p:spPr>
        <p:txBody>
          <a:bodyPr wrap="square" anchor="ctr">
            <a:spAutoFit/>
          </a:bodyPr>
          <a:lstStyle/>
          <a:p>
            <a:pPr algn="just">
              <a:lnSpc>
                <a:spcPct val="150000"/>
              </a:lnSpc>
            </a:pPr>
            <a:r>
              <a:rPr lang="mn-MN" sz="2400" dirty="0" smtClean="0">
                <a:latin typeface="Arial" pitchFamily="34" charset="0"/>
                <a:cs typeface="Arial" pitchFamily="34" charset="0"/>
              </a:rPr>
              <a:t>	Эрсдэлийн удирдлага түүний үнэлгээний талаар олж авсан мэдлэгээ өөрсдийн ажилладаг байгууллага болон хувийн бизнесдээ хийж хэрэгжүүлэх, эрсдэлийг олж харах, түүнээс хамгаалах чадвар олгох.</a:t>
            </a:r>
            <a:endParaRPr lang="en-US" sz="2400" dirty="0">
              <a:latin typeface="Arial" pitchFamily="34" charset="0"/>
              <a:cs typeface="Arial" pitchFamily="34" charset="0"/>
            </a:endParaRPr>
          </a:p>
        </p:txBody>
      </p:sp>
    </p:spTree>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rot="21085213">
            <a:off x="1463737" y="3607307"/>
            <a:ext cx="4054195" cy="1109662"/>
          </a:xfrm>
        </p:spPr>
        <p:txBody>
          <a:bodyPr>
            <a:normAutofit/>
          </a:bodyPr>
          <a:lstStyle/>
          <a:p>
            <a:pPr algn="ctr"/>
            <a:r>
              <a:rPr lang="mn-MN" sz="4000" b="0" dirty="0" smtClean="0">
                <a:solidFill>
                  <a:srgbClr val="FF0000"/>
                </a:solidFill>
                <a:latin typeface="Monotype Corsiva" pitchFamily="66" charset="0"/>
              </a:rPr>
              <a:t>Эрсдэл гэж юу вэ?</a:t>
            </a:r>
            <a:endParaRPr lang="en-US" sz="4000" b="0" dirty="0">
              <a:solidFill>
                <a:srgbClr val="FF0000"/>
              </a:solidFill>
              <a:latin typeface="Monotype Corsiva" pitchFamily="66" charset="0"/>
            </a:endParaRPr>
          </a:p>
        </p:txBody>
      </p:sp>
    </p:spTree>
  </p:cSld>
  <p:clrMapOvr>
    <a:masterClrMapping/>
  </p:clrMapOvr>
  <p:transition>
    <p:whee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t>Тодорхой  бус   байдлаас (</a:t>
            </a:r>
            <a:r>
              <a:rPr lang="en-US" dirty="0" smtClean="0"/>
              <a:t>uncertainty)  </a:t>
            </a:r>
            <a:r>
              <a:rPr lang="mn-MN" dirty="0" smtClean="0"/>
              <a:t>үүсэх  үр  дагавар</a:t>
            </a:r>
            <a:endParaRPr lang="en-US" dirty="0" smtClean="0"/>
          </a:p>
          <a:p>
            <a:pPr>
              <a:buNone/>
            </a:pPr>
            <a:endParaRPr lang="mn-MN" dirty="0" smtClean="0"/>
          </a:p>
          <a:p>
            <a:r>
              <a:rPr lang="mn-MN" dirty="0" smtClean="0"/>
              <a:t>Тодорхой бус байдлыг  арилгаж  чадвал эрсдэлээс  зайлж  чадна </a:t>
            </a:r>
            <a:endParaRPr lang="en-US" dirty="0"/>
          </a:p>
        </p:txBody>
      </p:sp>
      <p:sp>
        <p:nvSpPr>
          <p:cNvPr id="2" name="Title 1"/>
          <p:cNvSpPr>
            <a:spLocks noGrp="1"/>
          </p:cNvSpPr>
          <p:nvPr>
            <p:ph type="title"/>
          </p:nvPr>
        </p:nvSpPr>
        <p:spPr/>
        <p:txBody>
          <a:bodyPr>
            <a:normAutofit fontScale="90000"/>
          </a:bodyPr>
          <a:lstStyle/>
          <a:p>
            <a:r>
              <a:rPr lang="mn-MN" dirty="0" smtClean="0"/>
              <a:t>Эрсдэл гэж</a:t>
            </a:r>
            <a:r>
              <a:rPr lang="en-US" dirty="0" smtClean="0"/>
              <a:t> </a:t>
            </a:r>
            <a:r>
              <a:rPr lang="mn-MN" dirty="0" smtClean="0"/>
              <a:t>явцуу утгаар ...</a:t>
            </a:r>
            <a:br>
              <a:rPr lang="mn-MN" dirty="0" smtClean="0"/>
            </a:br>
            <a:r>
              <a:rPr lang="en-US" dirty="0" smtClean="0"/>
              <a:t/>
            </a:r>
            <a:br>
              <a:rPr lang="en-US" dirty="0" smtClean="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403648" y="332656"/>
            <a:ext cx="7056784" cy="504056"/>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lang="mn-MN" sz="2400" b="1" kern="0" dirty="0" smtClean="0">
                <a:solidFill>
                  <a:srgbClr val="002060"/>
                </a:solidFill>
                <a:latin typeface="Arial" pitchFamily="34" charset="0"/>
                <a:cs typeface="Arial" pitchFamily="34" charset="0"/>
              </a:rPr>
              <a:t>Эрсдэл гэж өргөн утгаар тодорхойлбол..</a:t>
            </a:r>
            <a:endParaRPr kumimoji="0" lang="en-US" sz="2400" b="1" i="0" u="none" strike="noStrike" kern="0" cap="none" spc="0" normalizeH="0" baseline="0" noProof="0" dirty="0">
              <a:ln>
                <a:noFill/>
              </a:ln>
              <a:solidFill>
                <a:srgbClr val="002060"/>
              </a:solidFill>
              <a:effectLst/>
              <a:uLnTx/>
              <a:uFillTx/>
              <a:latin typeface="Arial" pitchFamily="34" charset="0"/>
              <a:cs typeface="Arial" pitchFamily="34" charset="0"/>
            </a:endParaRPr>
          </a:p>
        </p:txBody>
      </p:sp>
      <p:sp>
        <p:nvSpPr>
          <p:cNvPr id="7" name="Content Placeholder 2"/>
          <p:cNvSpPr>
            <a:spLocks noGrp="1"/>
          </p:cNvSpPr>
          <p:nvPr>
            <p:ph idx="1"/>
          </p:nvPr>
        </p:nvSpPr>
        <p:spPr>
          <a:xfrm>
            <a:off x="1142976" y="1214422"/>
            <a:ext cx="7533480" cy="3857652"/>
          </a:xfrm>
        </p:spPr>
        <p:txBody>
          <a:bodyPr anchor="t"/>
          <a:lstStyle/>
          <a:p>
            <a:pPr marL="360363" indent="-360363" algn="just">
              <a:lnSpc>
                <a:spcPct val="150000"/>
              </a:lnSpc>
              <a:buNone/>
            </a:pPr>
            <a:endParaRPr lang="en-US" sz="2400" dirty="0" smtClean="0">
              <a:solidFill>
                <a:schemeClr val="tx1"/>
              </a:solidFill>
              <a:latin typeface="Arial" pitchFamily="34" charset="0"/>
              <a:cs typeface="Arial" pitchFamily="34" charset="0"/>
            </a:endParaRPr>
          </a:p>
          <a:p>
            <a:pPr algn="just">
              <a:lnSpc>
                <a:spcPct val="150000"/>
              </a:lnSpc>
              <a:buNone/>
            </a:pPr>
            <a:r>
              <a:rPr lang="mn-MN" sz="2400" dirty="0" smtClean="0">
                <a:latin typeface="Arial" pitchFamily="34" charset="0"/>
                <a:cs typeface="Arial" pitchFamily="34" charset="0"/>
              </a:rPr>
              <a:t>		Эрсдэл гэж хүний амь нас эрүүл мэндэд, хувь хүний буюу хуулийн этгээдийн эд хөрөнгөд, хүрээлэн байгаа орчинд, амьтан болон ургамлын аймагт учруулах хохирол, түүний хэмжээнээс хамаарсан магадлалыг хэлнэ.</a:t>
            </a:r>
            <a:endParaRPr lang="en-US" sz="2400" dirty="0">
              <a:latin typeface="Arial" pitchFamily="34" charset="0"/>
              <a:cs typeface="Arial" pitchFamily="34" charset="0"/>
            </a:endParaRPr>
          </a:p>
        </p:txBody>
      </p:sp>
      <p:sp>
        <p:nvSpPr>
          <p:cNvPr id="4" name="Rectangle 3"/>
          <p:cNvSpPr/>
          <p:nvPr/>
        </p:nvSpPr>
        <p:spPr>
          <a:xfrm>
            <a:off x="928662" y="6000768"/>
            <a:ext cx="7929618"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600" dirty="0" smtClean="0">
                <a:latin typeface="Arial" pitchFamily="34" charset="0"/>
                <a:cs typeface="Arial" pitchFamily="34" charset="0"/>
              </a:rPr>
              <a:t>Сосорбарам Т., </a:t>
            </a:r>
            <a:r>
              <a:rPr lang="mn-MN" sz="1600" i="1" dirty="0" smtClean="0">
                <a:latin typeface="Arial" pitchFamily="34" charset="0"/>
                <a:cs typeface="Arial" pitchFamily="34" charset="0"/>
              </a:rPr>
              <a:t>Чанарын нэгдсэн удирдлага</a:t>
            </a:r>
            <a:r>
              <a:rPr lang="mn-MN" sz="1600" dirty="0" smtClean="0">
                <a:latin typeface="Arial" pitchFamily="34" charset="0"/>
                <a:cs typeface="Arial" pitchFamily="34" charset="0"/>
              </a:rPr>
              <a:t>, Улаанбаатар, 2009. 255-дахь тал.</a:t>
            </a:r>
            <a:endParaRPr lang="en-US" sz="1600" dirty="0">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6143644"/>
            <a:ext cx="8358246" cy="357190"/>
          </a:xfrm>
        </p:spPr>
        <p:txBody>
          <a:bodyPr>
            <a:normAutofit fontScale="90000"/>
          </a:bodyPr>
          <a:lstStyle/>
          <a:p>
            <a:pPr lvl="0">
              <a:lnSpc>
                <a:spcPct val="150000"/>
              </a:lnSpc>
              <a:spcBef>
                <a:spcPct val="20000"/>
              </a:spcBef>
              <a:defRPr/>
            </a:pPr>
            <a:r>
              <a:rPr lang="mn-MN" sz="2400" i="1" dirty="0" smtClean="0">
                <a:latin typeface="Arial" pitchFamily="34" charset="0"/>
                <a:cs typeface="Arial" pitchFamily="34" charset="0"/>
              </a:rPr>
              <a:t/>
            </a:r>
            <a:br>
              <a:rPr lang="mn-MN" sz="2400" i="1" dirty="0" smtClean="0">
                <a:latin typeface="Arial" pitchFamily="34" charset="0"/>
                <a:cs typeface="Arial" pitchFamily="34" charset="0"/>
              </a:rPr>
            </a:br>
            <a:r>
              <a:rPr lang="mn-MN" sz="1800" b="0" dirty="0" smtClean="0">
                <a:solidFill>
                  <a:schemeClr val="tx1"/>
                </a:solidFill>
                <a:latin typeface="Arial" pitchFamily="34" charset="0"/>
                <a:cs typeface="Arial" pitchFamily="34" charset="0"/>
              </a:rPr>
              <a:t>Балж Г., </a:t>
            </a:r>
            <a:r>
              <a:rPr lang="mn-MN" sz="1800" b="0" i="1" dirty="0" smtClean="0">
                <a:solidFill>
                  <a:schemeClr val="tx1"/>
                </a:solidFill>
                <a:latin typeface="Arial" pitchFamily="34" charset="0"/>
                <a:cs typeface="Arial" pitchFamily="34" charset="0"/>
              </a:rPr>
              <a:t>Эрсдэл ба даатгал</a:t>
            </a:r>
            <a:r>
              <a:rPr lang="mn-MN" sz="1800" b="0" dirty="0" smtClean="0">
                <a:solidFill>
                  <a:schemeClr val="tx1"/>
                </a:solidFill>
                <a:latin typeface="Arial" pitchFamily="34" charset="0"/>
                <a:cs typeface="Arial" pitchFamily="34" charset="0"/>
              </a:rPr>
              <a:t>, Улаанбаатар, 2006. 7 дахь тал.</a:t>
            </a:r>
            <a:r>
              <a:rPr lang="en-US" sz="2400" i="1" dirty="0" smtClean="0">
                <a:latin typeface="Arial" pitchFamily="34" charset="0"/>
                <a:cs typeface="Arial" pitchFamily="34" charset="0"/>
              </a:rPr>
              <a:t/>
            </a:r>
            <a:br>
              <a:rPr lang="en-US" sz="2400" i="1" dirty="0" smtClean="0">
                <a:latin typeface="Arial" pitchFamily="34" charset="0"/>
                <a:cs typeface="Arial" pitchFamily="34" charset="0"/>
              </a:rPr>
            </a:br>
            <a:endParaRPr lang="en-US" sz="2400" b="0" dirty="0">
              <a:latin typeface="Arial" pitchFamily="34" charset="0"/>
              <a:cs typeface="Arial" pitchFamily="34" charset="0"/>
            </a:endParaRPr>
          </a:p>
        </p:txBody>
      </p:sp>
      <p:sp>
        <p:nvSpPr>
          <p:cNvPr id="3" name="Rectangle 2"/>
          <p:cNvSpPr/>
          <p:nvPr/>
        </p:nvSpPr>
        <p:spPr>
          <a:xfrm>
            <a:off x="571472" y="1048676"/>
            <a:ext cx="7929618" cy="830997"/>
          </a:xfrm>
          <a:prstGeom prst="rect">
            <a:avLst/>
          </a:prstGeom>
        </p:spPr>
        <p:txBody>
          <a:bodyPr wrap="square">
            <a:spAutoFit/>
          </a:bodyPr>
          <a:lstStyle/>
          <a:p>
            <a:r>
              <a:rPr lang="mn-MN" sz="2400" dirty="0" smtClean="0"/>
              <a:t>Эрсдэл гэж эдийн засгийн үүднээс тодорхойлбол: </a:t>
            </a:r>
            <a:br>
              <a:rPr lang="mn-MN" sz="2400" dirty="0" smtClean="0"/>
            </a:br>
            <a:endParaRPr lang="en-US" sz="2400" dirty="0"/>
          </a:p>
        </p:txBody>
      </p:sp>
      <p:sp>
        <p:nvSpPr>
          <p:cNvPr id="4" name="Rectangle 3"/>
          <p:cNvSpPr/>
          <p:nvPr/>
        </p:nvSpPr>
        <p:spPr>
          <a:xfrm>
            <a:off x="642910" y="1857365"/>
            <a:ext cx="8072494" cy="577850"/>
          </a:xfrm>
          <a:prstGeom prst="rect">
            <a:avLst/>
          </a:prstGeom>
        </p:spPr>
        <p:txBody>
          <a:bodyPr wrap="square">
            <a:spAutoFit/>
          </a:bodyPr>
          <a:lstStyle/>
          <a:p>
            <a:pPr algn="just">
              <a:lnSpc>
                <a:spcPct val="150000"/>
              </a:lnSpc>
            </a:pPr>
            <a:r>
              <a:rPr lang="mn-MN" sz="2400" dirty="0" smtClean="0">
                <a:latin typeface="Arial" pitchFamily="34" charset="0"/>
                <a:cs typeface="Arial" pitchFamily="34" charset="0"/>
              </a:rPr>
              <a:t>	</a:t>
            </a:r>
            <a:endParaRPr lang="en-US" sz="2400" dirty="0">
              <a:latin typeface="Arial" pitchFamily="34" charset="0"/>
              <a:cs typeface="Arial" pitchFamily="34" charset="0"/>
            </a:endParaRPr>
          </a:p>
        </p:txBody>
      </p:sp>
      <p:sp>
        <p:nvSpPr>
          <p:cNvPr id="5" name="Rectangle 4"/>
          <p:cNvSpPr/>
          <p:nvPr/>
        </p:nvSpPr>
        <p:spPr>
          <a:xfrm>
            <a:off x="571472" y="2357430"/>
            <a:ext cx="8072494" cy="2862322"/>
          </a:xfrm>
          <a:prstGeom prst="rect">
            <a:avLst/>
          </a:prstGeom>
        </p:spPr>
        <p:txBody>
          <a:bodyPr wrap="square">
            <a:spAutoFit/>
          </a:bodyPr>
          <a:lstStyle/>
          <a:p>
            <a:pPr lvl="0" algn="just">
              <a:lnSpc>
                <a:spcPct val="150000"/>
              </a:lnSpc>
              <a:spcBef>
                <a:spcPct val="20000"/>
              </a:spcBef>
              <a:defRPr/>
            </a:pPr>
            <a:r>
              <a:rPr lang="mn-MN" i="1" dirty="0" smtClean="0">
                <a:latin typeface="Arial" pitchFamily="34" charset="0"/>
                <a:cs typeface="Arial" pitchFamily="34" charset="0"/>
              </a:rPr>
              <a:t>	</a:t>
            </a:r>
            <a:r>
              <a:rPr lang="mn-MN" sz="2400" i="1" dirty="0" smtClean="0">
                <a:latin typeface="Arial" pitchFamily="34" charset="0"/>
                <a:cs typeface="Arial" pitchFamily="34" charset="0"/>
              </a:rPr>
              <a:t>“Хүн нийгмийн амьдралд бидний хүсэл зоригоос үл шалтгаалан байгалийн болон гэнэтийн аюул осол тохиолдож амьдралын хэвийн үйл ажиллагаа алдагдаж хохирол хүлээх явдал гарах ба үүнийг риск буюу эрсдэл гэж тодорхойлно”.</a:t>
            </a:r>
            <a:endParaRPr lang="en-US" i="1" dirty="0" smtClean="0">
              <a:latin typeface="Arial" pitchFamily="34" charset="0"/>
              <a:cs typeface="Arial" pitchFamily="34" charset="0"/>
            </a:endParaRPr>
          </a:p>
        </p:txBody>
      </p:sp>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p:txBody>
          <a:bodyPr/>
          <a:lstStyle/>
          <a:p>
            <a:r>
              <a:rPr lang="mn-MN"/>
              <a:t>Эрсдэл нь амьдралд байнга тохиолдож байдаг.</a:t>
            </a:r>
          </a:p>
          <a:p>
            <a:r>
              <a:rPr lang="mn-MN"/>
              <a:t>ШУТ-н ололт амжилт эрсдэлийг байнга төрүүлдэг. Жишээ нь: цөмийн дэлбэрэлт, гал түймэр, химийн хорт бодис гэх мэт</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rot="21085213">
            <a:off x="1223859" y="1694249"/>
            <a:ext cx="5881583" cy="1508689"/>
          </a:xfrm>
        </p:spPr>
        <p:txBody>
          <a:bodyPr>
            <a:noAutofit/>
          </a:bodyPr>
          <a:lstStyle/>
          <a:p>
            <a:pPr lvl="1" algn="ctr"/>
            <a:r>
              <a:rPr lang="mn-MN" sz="4800" b="0" dirty="0" smtClean="0">
                <a:solidFill>
                  <a:srgbClr val="FF0000"/>
                </a:solidFill>
                <a:latin typeface="Monotype Corsiva" pitchFamily="66" charset="0"/>
              </a:rPr>
              <a:t>Эрсдэлийн </a:t>
            </a:r>
            <a:br>
              <a:rPr lang="mn-MN" sz="4800" b="0" dirty="0" smtClean="0">
                <a:solidFill>
                  <a:srgbClr val="FF0000"/>
                </a:solidFill>
                <a:latin typeface="Monotype Corsiva" pitchFamily="66" charset="0"/>
              </a:rPr>
            </a:br>
            <a:r>
              <a:rPr lang="mn-MN" sz="4800" b="0" dirty="0" smtClean="0">
                <a:solidFill>
                  <a:srgbClr val="FF0000"/>
                </a:solidFill>
                <a:latin typeface="Monotype Corsiva" pitchFamily="66" charset="0"/>
              </a:rPr>
              <a:t>төрөл, ангилал</a:t>
            </a:r>
            <a:endParaRPr lang="en-US" sz="4800" b="0" dirty="0">
              <a:solidFill>
                <a:srgbClr val="FF0000"/>
              </a:solidFill>
              <a:latin typeface="Monotype Corsiva" pitchFamily="66" charset="0"/>
            </a:endParaRPr>
          </a:p>
        </p:txBody>
      </p:sp>
    </p:spTree>
  </p:cSld>
  <p:clrMapOvr>
    <a:masterClrMapping/>
  </p:clrMapOvr>
  <p:transition>
    <p:whee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8596" y="1142984"/>
            <a:ext cx="8066117" cy="571504"/>
          </a:xfrm>
        </p:spPr>
        <p:txBody>
          <a:bodyPr/>
          <a:lstStyle/>
          <a:p>
            <a:r>
              <a:rPr lang="mn-MN" sz="2400" dirty="0" smtClean="0">
                <a:latin typeface="Arial" pitchFamily="34" charset="0"/>
                <a:cs typeface="Arial" pitchFamily="34" charset="0"/>
              </a:rPr>
              <a:t>Эрсдэлийн ангилалт:</a:t>
            </a:r>
            <a:endParaRPr lang="en-US" sz="2400" dirty="0">
              <a:latin typeface="Arial" pitchFamily="34" charset="0"/>
              <a:cs typeface="Arial" pitchFamily="34" charset="0"/>
            </a:endParaRPr>
          </a:p>
        </p:txBody>
      </p:sp>
      <p:sp>
        <p:nvSpPr>
          <p:cNvPr id="4" name="Rectangle 3"/>
          <p:cNvSpPr/>
          <p:nvPr/>
        </p:nvSpPr>
        <p:spPr>
          <a:xfrm>
            <a:off x="785786" y="2500306"/>
            <a:ext cx="7715304" cy="2308324"/>
          </a:xfrm>
          <a:prstGeom prst="rect">
            <a:avLst/>
          </a:prstGeom>
        </p:spPr>
        <p:txBody>
          <a:bodyPr wrap="square">
            <a:spAutoFit/>
          </a:bodyPr>
          <a:lstStyle/>
          <a:p>
            <a:pPr algn="just">
              <a:lnSpc>
                <a:spcPct val="150000"/>
              </a:lnSpc>
            </a:pPr>
            <a:r>
              <a:rPr lang="mn-MN" sz="2400" dirty="0" smtClean="0">
                <a:latin typeface="Arial" pitchFamily="34" charset="0"/>
                <a:cs typeface="Arial" pitchFamily="34" charset="0"/>
              </a:rPr>
              <a:t>	Нийгмийн амьдралд тохиолдож буй эрсдэлүүдийг эрсдэлийн ерөнхий шинж тэмдэг, нэр төрлөөр нь ангилан </a:t>
            </a:r>
            <a:r>
              <a:rPr lang="mn-MN" sz="2400" smtClean="0">
                <a:latin typeface="Arial" pitchFamily="34" charset="0"/>
                <a:cs typeface="Arial" pitchFamily="34" charset="0"/>
              </a:rPr>
              <a:t>байрлуулсныг эрсдэлийн </a:t>
            </a:r>
            <a:r>
              <a:rPr lang="mn-MN" sz="2400" dirty="0" smtClean="0">
                <a:latin typeface="Arial" pitchFamily="34" charset="0"/>
                <a:cs typeface="Arial" pitchFamily="34" charset="0"/>
              </a:rPr>
              <a:t>ангилалт гэдэг.</a:t>
            </a:r>
            <a:endParaRPr lang="en-US" sz="2400" dirty="0">
              <a:latin typeface="Arial" pitchFamily="34" charset="0"/>
              <a:cs typeface="Arial" pitchFamily="34" charset="0"/>
            </a:endParaRPr>
          </a:p>
        </p:txBody>
      </p:sp>
      <p:sp>
        <p:nvSpPr>
          <p:cNvPr id="5" name="Rectangle 4"/>
          <p:cNvSpPr/>
          <p:nvPr/>
        </p:nvSpPr>
        <p:spPr>
          <a:xfrm>
            <a:off x="571472" y="6143644"/>
            <a:ext cx="7215238" cy="369332"/>
          </a:xfrm>
          <a:prstGeom prst="rect">
            <a:avLst/>
          </a:prstGeom>
        </p:spPr>
        <p:txBody>
          <a:bodyPr wrap="square">
            <a:spAutoFit/>
          </a:bodyPr>
          <a:lstStyle/>
          <a:p>
            <a:r>
              <a:rPr lang="mn-MN" dirty="0" smtClean="0">
                <a:latin typeface="Arial" pitchFamily="34" charset="0"/>
                <a:cs typeface="Arial" pitchFamily="34" charset="0"/>
              </a:rPr>
              <a:t>Балж Г., </a:t>
            </a:r>
            <a:r>
              <a:rPr lang="mn-MN" i="1" dirty="0" smtClean="0">
                <a:latin typeface="Arial" pitchFamily="34" charset="0"/>
                <a:cs typeface="Arial" pitchFamily="34" charset="0"/>
              </a:rPr>
              <a:t>Эрсдэл ба даатгал, У</a:t>
            </a:r>
            <a:r>
              <a:rPr lang="mn-MN" dirty="0" smtClean="0">
                <a:latin typeface="Arial" pitchFamily="34" charset="0"/>
                <a:cs typeface="Arial" pitchFamily="34" charset="0"/>
              </a:rPr>
              <a:t>лаанбаатар, 2006. 8 дахь тал.</a:t>
            </a:r>
            <a:endParaRPr lang="en-US" dirty="0"/>
          </a:p>
        </p:txBody>
      </p:sp>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304800" y="642918"/>
            <a:ext cx="8458200" cy="714380"/>
          </a:xfrm>
        </p:spPr>
        <p:txBody>
          <a:bodyPr/>
          <a:lstStyle/>
          <a:p>
            <a:r>
              <a:rPr lang="mn-MN" sz="2400" dirty="0" smtClean="0">
                <a:solidFill>
                  <a:schemeClr val="tx1"/>
                </a:solidFill>
                <a:latin typeface="Arial" pitchFamily="34" charset="0"/>
                <a:cs typeface="Arial" pitchFamily="34" charset="0"/>
              </a:rPr>
              <a:t>Эрдэлийн ерөнхий ангилал:</a:t>
            </a:r>
            <a:endParaRPr lang="en-US" sz="2400" dirty="0">
              <a:solidFill>
                <a:schemeClr val="tx1"/>
              </a:solidFill>
              <a:latin typeface="Arial" pitchFamily="34" charset="0"/>
              <a:cs typeface="Arial" pitchFamily="34" charset="0"/>
            </a:endParaRPr>
          </a:p>
        </p:txBody>
      </p:sp>
      <p:sp>
        <p:nvSpPr>
          <p:cNvPr id="31" name="Footer Placeholder 3"/>
          <p:cNvSpPr>
            <a:spLocks noGrp="1"/>
          </p:cNvSpPr>
          <p:nvPr>
            <p:ph type="ftr" sz="quarter" idx="10"/>
          </p:nvPr>
        </p:nvSpPr>
        <p:spPr>
          <a:xfrm>
            <a:off x="214282" y="6143644"/>
            <a:ext cx="8548718" cy="428628"/>
          </a:xfrm>
        </p:spPr>
        <p:txBody>
          <a:bodyPr/>
          <a:lstStyle/>
          <a:p>
            <a:r>
              <a:rPr lang="mn-MN" dirty="0" smtClean="0"/>
              <a:t>С</a:t>
            </a:r>
            <a:r>
              <a:rPr lang="mn-MN" dirty="0" smtClean="0">
                <a:latin typeface="Arial" pitchFamily="34" charset="0"/>
                <a:cs typeface="Arial" pitchFamily="34" charset="0"/>
              </a:rPr>
              <a:t>осорбарам Т., </a:t>
            </a:r>
            <a:r>
              <a:rPr lang="mn-MN" i="1" dirty="0" smtClean="0">
                <a:latin typeface="Arial" pitchFamily="34" charset="0"/>
                <a:cs typeface="Arial" pitchFamily="34" charset="0"/>
              </a:rPr>
              <a:t>Чанарын нэгдсэн удирдлага</a:t>
            </a:r>
            <a:r>
              <a:rPr lang="mn-MN" dirty="0" smtClean="0">
                <a:latin typeface="Arial" pitchFamily="34" charset="0"/>
                <a:cs typeface="Arial" pitchFamily="34" charset="0"/>
              </a:rPr>
              <a:t>, Улаанбаатар, 2009. 255 дахь тал</a:t>
            </a:r>
            <a:endParaRPr lang="en-US" dirty="0"/>
          </a:p>
        </p:txBody>
      </p:sp>
      <p:grpSp>
        <p:nvGrpSpPr>
          <p:cNvPr id="2" name="Group 3"/>
          <p:cNvGrpSpPr>
            <a:grpSpLocks/>
          </p:cNvGrpSpPr>
          <p:nvPr/>
        </p:nvGrpSpPr>
        <p:grpSpPr bwMode="auto">
          <a:xfrm>
            <a:off x="1571604" y="1216009"/>
            <a:ext cx="5810251" cy="4364038"/>
            <a:chOff x="912" y="1083"/>
            <a:chExt cx="3660" cy="2749"/>
          </a:xfrm>
        </p:grpSpPr>
        <p:sp>
          <p:nvSpPr>
            <p:cNvPr id="99332" name="Oval 4"/>
            <p:cNvSpPr>
              <a:spLocks noChangeArrowheads="1"/>
            </p:cNvSpPr>
            <p:nvPr/>
          </p:nvSpPr>
          <p:spPr bwMode="gray">
            <a:xfrm>
              <a:off x="2127" y="2028"/>
              <a:ext cx="1359" cy="898"/>
            </a:xfrm>
            <a:prstGeom prst="ellipse">
              <a:avLst/>
            </a:prstGeom>
            <a:gradFill rotWithShape="1">
              <a:gsLst>
                <a:gs pos="0">
                  <a:srgbClr val="B2B2B2"/>
                </a:gs>
                <a:gs pos="100000">
                  <a:srgbClr val="B2B2B2">
                    <a:gamma/>
                    <a:tint val="0"/>
                    <a:invGamma/>
                  </a:srgbClr>
                </a:gs>
              </a:gsLst>
              <a:path path="shape">
                <a:fillToRect l="50000" t="50000" r="50000" b="50000"/>
              </a:path>
            </a:gradFill>
            <a:ln w="9525">
              <a:noFill/>
              <a:round/>
              <a:headEnd/>
              <a:tailEnd/>
            </a:ln>
            <a:effectLst/>
          </p:spPr>
          <p:txBody>
            <a:bodyPr wrap="none" anchor="ctr"/>
            <a:lstStyle/>
            <a:p>
              <a:pPr algn="ctr"/>
              <a:endParaRPr lang="en-US"/>
            </a:p>
          </p:txBody>
        </p:sp>
        <p:sp>
          <p:nvSpPr>
            <p:cNvPr id="99333" name="Oval 5"/>
            <p:cNvSpPr>
              <a:spLocks noChangeArrowheads="1"/>
            </p:cNvSpPr>
            <p:nvPr/>
          </p:nvSpPr>
          <p:spPr bwMode="gray">
            <a:xfrm>
              <a:off x="993" y="3558"/>
              <a:ext cx="990" cy="220"/>
            </a:xfrm>
            <a:prstGeom prst="ellipse">
              <a:avLst/>
            </a:prstGeom>
            <a:gradFill rotWithShape="1">
              <a:gsLst>
                <a:gs pos="0">
                  <a:srgbClr val="B2B2B2"/>
                </a:gs>
                <a:gs pos="100000">
                  <a:srgbClr val="B2B2B2">
                    <a:gamma/>
                    <a:tint val="0"/>
                    <a:invGamma/>
                  </a:srgbClr>
                </a:gs>
              </a:gsLst>
              <a:path path="shape">
                <a:fillToRect l="50000" t="50000" r="50000" b="50000"/>
              </a:path>
            </a:gradFill>
            <a:ln w="9525">
              <a:noFill/>
              <a:round/>
              <a:headEnd/>
              <a:tailEnd/>
            </a:ln>
            <a:effectLst/>
          </p:spPr>
          <p:txBody>
            <a:bodyPr wrap="none" anchor="ctr"/>
            <a:lstStyle/>
            <a:p>
              <a:pPr algn="ctr"/>
              <a:endParaRPr lang="en-US"/>
            </a:p>
          </p:txBody>
        </p:sp>
        <p:sp>
          <p:nvSpPr>
            <p:cNvPr id="99334" name="Oval 6"/>
            <p:cNvSpPr>
              <a:spLocks noChangeArrowheads="1"/>
            </p:cNvSpPr>
            <p:nvPr/>
          </p:nvSpPr>
          <p:spPr bwMode="gray">
            <a:xfrm>
              <a:off x="3423" y="3513"/>
              <a:ext cx="1149" cy="319"/>
            </a:xfrm>
            <a:prstGeom prst="ellipse">
              <a:avLst/>
            </a:prstGeom>
            <a:gradFill rotWithShape="1">
              <a:gsLst>
                <a:gs pos="0">
                  <a:srgbClr val="B2B2B2"/>
                </a:gs>
                <a:gs pos="100000">
                  <a:srgbClr val="B2B2B2">
                    <a:gamma/>
                    <a:tint val="0"/>
                    <a:invGamma/>
                  </a:srgbClr>
                </a:gs>
              </a:gsLst>
              <a:path path="shape">
                <a:fillToRect l="50000" t="50000" r="50000" b="50000"/>
              </a:path>
            </a:gradFill>
            <a:ln w="9525">
              <a:noFill/>
              <a:round/>
              <a:headEnd/>
              <a:tailEnd/>
            </a:ln>
            <a:effectLst/>
          </p:spPr>
          <p:txBody>
            <a:bodyPr wrap="none" anchor="ctr"/>
            <a:lstStyle/>
            <a:p>
              <a:pPr algn="ctr"/>
              <a:endParaRPr lang="en-US"/>
            </a:p>
          </p:txBody>
        </p:sp>
        <p:sp>
          <p:nvSpPr>
            <p:cNvPr id="99335" name="Oval 7"/>
            <p:cNvSpPr>
              <a:spLocks noChangeArrowheads="1"/>
            </p:cNvSpPr>
            <p:nvPr/>
          </p:nvSpPr>
          <p:spPr bwMode="gray">
            <a:xfrm>
              <a:off x="912" y="2789"/>
              <a:ext cx="933" cy="259"/>
            </a:xfrm>
            <a:prstGeom prst="ellipse">
              <a:avLst/>
            </a:prstGeom>
            <a:gradFill rotWithShape="1">
              <a:gsLst>
                <a:gs pos="0">
                  <a:srgbClr val="B2B2B2"/>
                </a:gs>
                <a:gs pos="100000">
                  <a:srgbClr val="B2B2B2">
                    <a:gamma/>
                    <a:tint val="0"/>
                    <a:invGamma/>
                  </a:srgbClr>
                </a:gs>
              </a:gsLst>
              <a:path path="shape">
                <a:fillToRect l="50000" t="50000" r="50000" b="50000"/>
              </a:path>
            </a:gradFill>
            <a:ln w="9525">
              <a:noFill/>
              <a:round/>
              <a:headEnd/>
              <a:tailEnd/>
            </a:ln>
            <a:effectLst/>
          </p:spPr>
          <p:txBody>
            <a:bodyPr wrap="none" anchor="ctr"/>
            <a:lstStyle/>
            <a:p>
              <a:pPr algn="ctr"/>
              <a:endParaRPr lang="en-US"/>
            </a:p>
          </p:txBody>
        </p:sp>
        <p:sp>
          <p:nvSpPr>
            <p:cNvPr id="99336" name="Rectangle 8"/>
            <p:cNvSpPr>
              <a:spLocks noChangeArrowheads="1"/>
            </p:cNvSpPr>
            <p:nvPr/>
          </p:nvSpPr>
          <p:spPr bwMode="gray">
            <a:xfrm rot="13559497">
              <a:off x="3012" y="2057"/>
              <a:ext cx="778" cy="166"/>
            </a:xfrm>
            <a:prstGeom prst="rect">
              <a:avLst/>
            </a:prstGeom>
            <a:gradFill rotWithShape="1">
              <a:gsLst>
                <a:gs pos="0">
                  <a:srgbClr val="969696">
                    <a:gamma/>
                    <a:shade val="46275"/>
                    <a:invGamma/>
                  </a:srgbClr>
                </a:gs>
                <a:gs pos="50000">
                  <a:srgbClr val="969696"/>
                </a:gs>
                <a:gs pos="100000">
                  <a:srgbClr val="969696">
                    <a:gamma/>
                    <a:shade val="46275"/>
                    <a:invGamma/>
                  </a:srgbClr>
                </a:gs>
              </a:gsLst>
              <a:lin ang="5400000" scaled="1"/>
            </a:gradFill>
            <a:ln w="9525" algn="ctr">
              <a:noFill/>
              <a:miter lim="800000"/>
              <a:headEnd/>
              <a:tailEnd/>
            </a:ln>
            <a:effectLst/>
          </p:spPr>
          <p:txBody>
            <a:bodyPr wrap="none" anchor="ctr"/>
            <a:lstStyle/>
            <a:p>
              <a:endParaRPr lang="en-US"/>
            </a:p>
          </p:txBody>
        </p:sp>
        <p:sp>
          <p:nvSpPr>
            <p:cNvPr id="99337" name="Rectangle 9"/>
            <p:cNvSpPr>
              <a:spLocks noChangeArrowheads="1"/>
            </p:cNvSpPr>
            <p:nvPr/>
          </p:nvSpPr>
          <p:spPr bwMode="gray">
            <a:xfrm rot="18736146">
              <a:off x="1811" y="2048"/>
              <a:ext cx="773" cy="187"/>
            </a:xfrm>
            <a:prstGeom prst="rect">
              <a:avLst/>
            </a:prstGeom>
            <a:gradFill rotWithShape="1">
              <a:gsLst>
                <a:gs pos="0">
                  <a:srgbClr val="969696">
                    <a:gamma/>
                    <a:shade val="46275"/>
                    <a:invGamma/>
                  </a:srgbClr>
                </a:gs>
                <a:gs pos="50000">
                  <a:srgbClr val="969696"/>
                </a:gs>
                <a:gs pos="100000">
                  <a:srgbClr val="969696">
                    <a:gamma/>
                    <a:shade val="46275"/>
                    <a:invGamma/>
                  </a:srgbClr>
                </a:gs>
              </a:gsLst>
              <a:lin ang="5400000" scaled="1"/>
            </a:gradFill>
            <a:ln w="9525" algn="ctr">
              <a:noFill/>
              <a:miter lim="800000"/>
              <a:headEnd/>
              <a:tailEnd/>
            </a:ln>
            <a:effectLst/>
          </p:spPr>
          <p:txBody>
            <a:bodyPr wrap="none" anchor="ctr"/>
            <a:lstStyle/>
            <a:p>
              <a:endParaRPr lang="en-US"/>
            </a:p>
          </p:txBody>
        </p:sp>
        <p:grpSp>
          <p:nvGrpSpPr>
            <p:cNvPr id="3" name="Group 10"/>
            <p:cNvGrpSpPr>
              <a:grpSpLocks/>
            </p:cNvGrpSpPr>
            <p:nvPr/>
          </p:nvGrpSpPr>
          <p:grpSpPr bwMode="auto">
            <a:xfrm>
              <a:off x="2262" y="1083"/>
              <a:ext cx="1014" cy="1002"/>
              <a:chOff x="2406" y="1131"/>
              <a:chExt cx="1014" cy="1002"/>
            </a:xfrm>
          </p:grpSpPr>
          <p:grpSp>
            <p:nvGrpSpPr>
              <p:cNvPr id="4" name="Group 12"/>
              <p:cNvGrpSpPr>
                <a:grpSpLocks/>
              </p:cNvGrpSpPr>
              <p:nvPr/>
            </p:nvGrpSpPr>
            <p:grpSpPr bwMode="auto">
              <a:xfrm>
                <a:off x="2406" y="1131"/>
                <a:ext cx="1014" cy="1002"/>
                <a:chOff x="1971" y="1469"/>
                <a:chExt cx="1680" cy="1681"/>
              </a:xfrm>
            </p:grpSpPr>
            <p:sp>
              <p:nvSpPr>
                <p:cNvPr id="99341" name="Oval 13"/>
                <p:cNvSpPr>
                  <a:spLocks noChangeArrowheads="1"/>
                </p:cNvSpPr>
                <p:nvPr/>
              </p:nvSpPr>
              <p:spPr bwMode="gray">
                <a:xfrm>
                  <a:off x="1971" y="1469"/>
                  <a:ext cx="1680" cy="1681"/>
                </a:xfrm>
                <a:prstGeom prst="ellipse">
                  <a:avLst/>
                </a:prstGeom>
                <a:gradFill rotWithShape="1">
                  <a:gsLst>
                    <a:gs pos="0">
                      <a:schemeClr val="folHlink"/>
                    </a:gs>
                    <a:gs pos="100000">
                      <a:schemeClr val="folHlink">
                        <a:gamma/>
                        <a:shade val="24314"/>
                        <a:invGamma/>
                      </a:schemeClr>
                    </a:gs>
                  </a:gsLst>
                  <a:lin ang="5400000" scaled="1"/>
                </a:gradFill>
                <a:ln w="9525">
                  <a:noFill/>
                  <a:round/>
                  <a:headEnd/>
                  <a:tailEnd/>
                </a:ln>
                <a:effectLst/>
              </p:spPr>
              <p:txBody>
                <a:bodyPr wrap="none" anchor="ctr"/>
                <a:lstStyle/>
                <a:p>
                  <a:endParaRPr lang="en-US"/>
                </a:p>
              </p:txBody>
            </p:sp>
            <p:sp>
              <p:nvSpPr>
                <p:cNvPr id="99342" name="Freeform 14"/>
                <p:cNvSpPr>
                  <a:spLocks/>
                </p:cNvSpPr>
                <p:nvPr/>
              </p:nvSpPr>
              <p:spPr bwMode="gray">
                <a:xfrm>
                  <a:off x="2195" y="1920"/>
                  <a:ext cx="1296" cy="634"/>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folHlink"/>
                    </a:gs>
                  </a:gsLst>
                  <a:lin ang="5400000" scaled="1"/>
                </a:gradFill>
                <a:ln w="0">
                  <a:noFill/>
                  <a:prstDash val="solid"/>
                  <a:round/>
                  <a:headEnd/>
                  <a:tailEnd/>
                </a:ln>
              </p:spPr>
              <p:txBody>
                <a:bodyPr/>
                <a:lstStyle/>
                <a:p>
                  <a:endParaRPr lang="en-US"/>
                </a:p>
              </p:txBody>
            </p:sp>
          </p:grpSp>
          <p:sp>
            <p:nvSpPr>
              <p:cNvPr id="99343" name="Text Box 15"/>
              <p:cNvSpPr txBox="1">
                <a:spLocks noChangeArrowheads="1"/>
              </p:cNvSpPr>
              <p:nvPr/>
            </p:nvSpPr>
            <p:spPr bwMode="gray">
              <a:xfrm>
                <a:off x="2486" y="1491"/>
                <a:ext cx="884" cy="291"/>
              </a:xfrm>
              <a:prstGeom prst="rect">
                <a:avLst/>
              </a:prstGeom>
              <a:noFill/>
              <a:ln w="9525">
                <a:noFill/>
                <a:miter lim="800000"/>
                <a:headEnd/>
                <a:tailEnd/>
              </a:ln>
              <a:effectLst/>
            </p:spPr>
            <p:txBody>
              <a:bodyPr wrap="square">
                <a:spAutoFit/>
              </a:bodyPr>
              <a:lstStyle/>
              <a:p>
                <a:pPr algn="ctr" eaLnBrk="0" hangingPunct="0"/>
                <a:r>
                  <a:rPr lang="mn-MN" sz="2400" b="1" dirty="0" smtClean="0">
                    <a:solidFill>
                      <a:schemeClr val="accent6">
                        <a:lumMod val="60000"/>
                        <a:lumOff val="40000"/>
                      </a:schemeClr>
                    </a:solidFill>
                  </a:rPr>
                  <a:t>Эрсдэл</a:t>
                </a:r>
                <a:endParaRPr lang="en-US" sz="2400" b="1" dirty="0">
                  <a:solidFill>
                    <a:schemeClr val="accent6">
                      <a:lumMod val="60000"/>
                      <a:lumOff val="40000"/>
                    </a:schemeClr>
                  </a:solidFill>
                </a:endParaRPr>
              </a:p>
            </p:txBody>
          </p:sp>
        </p:grpSp>
        <p:grpSp>
          <p:nvGrpSpPr>
            <p:cNvPr id="7" name="Group 21"/>
            <p:cNvGrpSpPr>
              <a:grpSpLocks/>
            </p:cNvGrpSpPr>
            <p:nvPr/>
          </p:nvGrpSpPr>
          <p:grpSpPr bwMode="auto">
            <a:xfrm>
              <a:off x="948" y="2253"/>
              <a:ext cx="1224" cy="1263"/>
              <a:chOff x="1092" y="2301"/>
              <a:chExt cx="1224" cy="1263"/>
            </a:xfrm>
          </p:grpSpPr>
          <p:sp>
            <p:nvSpPr>
              <p:cNvPr id="99351" name="Oval 23"/>
              <p:cNvSpPr>
                <a:spLocks noChangeArrowheads="1"/>
              </p:cNvSpPr>
              <p:nvPr/>
            </p:nvSpPr>
            <p:spPr bwMode="gray">
              <a:xfrm>
                <a:off x="1146" y="2301"/>
                <a:ext cx="1170" cy="1263"/>
              </a:xfrm>
              <a:prstGeom prst="ellipse">
                <a:avLst/>
              </a:prstGeom>
              <a:gradFill rotWithShape="1">
                <a:gsLst>
                  <a:gs pos="0">
                    <a:schemeClr val="accent2"/>
                  </a:gs>
                  <a:gs pos="100000">
                    <a:schemeClr val="accent2">
                      <a:gamma/>
                      <a:shade val="72549"/>
                      <a:invGamma/>
                    </a:schemeClr>
                  </a:gs>
                </a:gsLst>
                <a:lin ang="5400000" scaled="1"/>
              </a:gradFill>
              <a:ln w="9525">
                <a:noFill/>
                <a:round/>
                <a:headEnd/>
                <a:tailEnd/>
              </a:ln>
              <a:effectLst/>
            </p:spPr>
            <p:txBody>
              <a:bodyPr wrap="none" anchor="ctr"/>
              <a:lstStyle/>
              <a:p>
                <a:endParaRPr lang="en-US"/>
              </a:p>
            </p:txBody>
          </p:sp>
          <p:sp>
            <p:nvSpPr>
              <p:cNvPr id="99353" name="Text Box 25"/>
              <p:cNvSpPr txBox="1">
                <a:spLocks noChangeArrowheads="1"/>
              </p:cNvSpPr>
              <p:nvPr/>
            </p:nvSpPr>
            <p:spPr bwMode="gray">
              <a:xfrm>
                <a:off x="1092" y="2301"/>
                <a:ext cx="1170" cy="989"/>
              </a:xfrm>
              <a:prstGeom prst="rect">
                <a:avLst/>
              </a:prstGeom>
              <a:noFill/>
              <a:ln w="9525">
                <a:noFill/>
                <a:miter lim="800000"/>
                <a:headEnd/>
                <a:tailEnd/>
              </a:ln>
              <a:effectLst/>
            </p:spPr>
            <p:txBody>
              <a:bodyPr wrap="square">
                <a:spAutoFit/>
              </a:bodyPr>
              <a:lstStyle/>
              <a:p>
                <a:pPr algn="ctr" eaLnBrk="0" hangingPunct="0"/>
                <a:endParaRPr lang="mn-MN" sz="2400" dirty="0" smtClean="0">
                  <a:solidFill>
                    <a:srgbClr val="00FF00"/>
                  </a:solidFill>
                </a:endParaRPr>
              </a:p>
              <a:p>
                <a:pPr algn="ctr" eaLnBrk="0" hangingPunct="0"/>
                <a:r>
                  <a:rPr lang="mn-MN" sz="2400" dirty="0" smtClean="0">
                    <a:solidFill>
                      <a:srgbClr val="00FF00"/>
                    </a:solidFill>
                  </a:rPr>
                  <a:t>Хүний оролцоотой эрсдэл</a:t>
                </a:r>
                <a:endParaRPr lang="en-US" sz="2400" dirty="0">
                  <a:solidFill>
                    <a:srgbClr val="00FF00"/>
                  </a:solidFill>
                </a:endParaRPr>
              </a:p>
            </p:txBody>
          </p:sp>
        </p:grpSp>
      </p:grpSp>
      <p:sp>
        <p:nvSpPr>
          <p:cNvPr id="34" name="Oval 23"/>
          <p:cNvSpPr>
            <a:spLocks noChangeArrowheads="1"/>
          </p:cNvSpPr>
          <p:nvPr/>
        </p:nvSpPr>
        <p:spPr bwMode="gray">
          <a:xfrm>
            <a:off x="5357818" y="3143248"/>
            <a:ext cx="1857375" cy="2005013"/>
          </a:xfrm>
          <a:prstGeom prst="ellipse">
            <a:avLst/>
          </a:prstGeom>
          <a:gradFill rotWithShape="1">
            <a:gsLst>
              <a:gs pos="0">
                <a:schemeClr val="accent2"/>
              </a:gs>
              <a:gs pos="100000">
                <a:schemeClr val="accent2">
                  <a:gamma/>
                  <a:shade val="72549"/>
                  <a:invGamma/>
                </a:schemeClr>
              </a:gs>
            </a:gsLst>
            <a:lin ang="5400000" scaled="1"/>
          </a:gradFill>
          <a:ln w="9525">
            <a:noFill/>
            <a:round/>
            <a:headEnd/>
            <a:tailEnd/>
          </a:ln>
          <a:effectLst/>
        </p:spPr>
        <p:txBody>
          <a:bodyPr wrap="none" anchor="ctr"/>
          <a:lstStyle/>
          <a:p>
            <a:pPr algn="ctr" eaLnBrk="0" hangingPunct="0"/>
            <a:r>
              <a:rPr lang="mn-MN" sz="2400" dirty="0" smtClean="0">
                <a:solidFill>
                  <a:srgbClr val="00FF00"/>
                </a:solidFill>
              </a:rPr>
              <a:t>Байгалийн </a:t>
            </a:r>
          </a:p>
          <a:p>
            <a:pPr algn="ctr" eaLnBrk="0" hangingPunct="0"/>
            <a:r>
              <a:rPr lang="mn-MN" sz="2400" dirty="0" smtClean="0">
                <a:solidFill>
                  <a:srgbClr val="00FF00"/>
                </a:solidFill>
              </a:rPr>
              <a:t>үзэгдлийн</a:t>
            </a:r>
          </a:p>
          <a:p>
            <a:pPr algn="ctr" eaLnBrk="0" hangingPunct="0"/>
            <a:r>
              <a:rPr lang="mn-MN" sz="2400" dirty="0" smtClean="0">
                <a:solidFill>
                  <a:srgbClr val="00FF00"/>
                </a:solidFill>
              </a:rPr>
              <a:t> эрсдэл</a:t>
            </a:r>
            <a:endParaRPr lang="en-US" sz="2400" dirty="0">
              <a:solidFill>
                <a:srgbClr val="00FF00"/>
              </a:solidFill>
            </a:endParaRPr>
          </a:p>
        </p:txBody>
      </p:sp>
      <p:pic>
        <p:nvPicPr>
          <p:cNvPr id="36" name="Picture 35" descr="foto_33.jpg"/>
          <p:cNvPicPr>
            <a:picLocks noChangeAspect="1"/>
          </p:cNvPicPr>
          <p:nvPr/>
        </p:nvPicPr>
        <p:blipFill>
          <a:blip r:embed="rId2" cstate="print"/>
          <a:stretch>
            <a:fillRect/>
          </a:stretch>
        </p:blipFill>
        <p:spPr>
          <a:xfrm rot="5400000">
            <a:off x="5998756" y="2788062"/>
            <a:ext cx="4576040" cy="1428760"/>
          </a:xfrm>
          <a:prstGeom prst="rect">
            <a:avLst/>
          </a:prstGeom>
        </p:spPr>
      </p:pic>
      <p:pic>
        <p:nvPicPr>
          <p:cNvPr id="38" name="Picture 37" descr="foto_24.jpg"/>
          <p:cNvPicPr>
            <a:picLocks noChangeAspect="1"/>
          </p:cNvPicPr>
          <p:nvPr/>
        </p:nvPicPr>
        <p:blipFill>
          <a:blip r:embed="rId3" cstate="print"/>
          <a:stretch>
            <a:fillRect/>
          </a:stretch>
        </p:blipFill>
        <p:spPr>
          <a:xfrm>
            <a:off x="214282" y="1284732"/>
            <a:ext cx="1357322" cy="4288536"/>
          </a:xfrm>
          <a:prstGeom prst="rect">
            <a:avLst/>
          </a:prstGeom>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p:txBody>
          <a:bodyPr/>
          <a:lstStyle/>
          <a:p>
            <a:r>
              <a:rPr lang="mn-MN" dirty="0"/>
              <a:t>Үйлдвэрлэлийн эрсдэл</a:t>
            </a:r>
          </a:p>
          <a:p>
            <a:r>
              <a:rPr lang="mn-MN" dirty="0"/>
              <a:t>Зээл санхүүгийн эрсдэл</a:t>
            </a:r>
          </a:p>
          <a:p>
            <a:r>
              <a:rPr lang="mn-MN" dirty="0"/>
              <a:t>Хөрөнгө оруулалтын эрсдэл</a:t>
            </a:r>
          </a:p>
          <a:p>
            <a:r>
              <a:rPr lang="mn-MN" dirty="0"/>
              <a:t>Зах зээлийн эрсдэл</a:t>
            </a:r>
            <a:endParaRPr lang="en-US" dirty="0"/>
          </a:p>
        </p:txBody>
      </p:sp>
      <p:sp>
        <p:nvSpPr>
          <p:cNvPr id="5122" name="Rectangle 2"/>
          <p:cNvSpPr>
            <a:spLocks noGrp="1" noChangeArrowheads="1"/>
          </p:cNvSpPr>
          <p:nvPr>
            <p:ph type="title"/>
          </p:nvPr>
        </p:nvSpPr>
        <p:spPr/>
        <p:txBody>
          <a:bodyPr/>
          <a:lstStyle/>
          <a:p>
            <a:r>
              <a:rPr lang="mn-MN" dirty="0"/>
              <a:t>Эрсдэлийн ангилал</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 name="Date Placeholder 3"/>
          <p:cNvSpPr>
            <a:spLocks noGrp="1"/>
          </p:cNvSpPr>
          <p:nvPr>
            <p:ph type="dt" sz="half" idx="10"/>
          </p:nvPr>
        </p:nvSpPr>
        <p:spPr>
          <a:xfrm>
            <a:off x="457200" y="6286521"/>
            <a:ext cx="8186766" cy="428628"/>
          </a:xfrm>
          <a:prstGeom prst="rect">
            <a:avLst/>
          </a:prstGeom>
        </p:spPr>
        <p:txBody>
          <a:bodyPr/>
          <a:lstStyle/>
          <a:p>
            <a:r>
              <a:rPr lang="mn-MN" dirty="0" smtClean="0">
                <a:latin typeface="Arial" pitchFamily="34" charset="0"/>
                <a:cs typeface="Arial" pitchFamily="34" charset="0"/>
              </a:rPr>
              <a:t>Балж Г., </a:t>
            </a:r>
            <a:r>
              <a:rPr lang="mn-MN" i="1" dirty="0" smtClean="0">
                <a:latin typeface="Arial" pitchFamily="34" charset="0"/>
                <a:cs typeface="Arial" pitchFamily="34" charset="0"/>
              </a:rPr>
              <a:t>Эрсдэл ба даатгал, У</a:t>
            </a:r>
            <a:r>
              <a:rPr lang="mn-MN" dirty="0" smtClean="0">
                <a:latin typeface="Arial" pitchFamily="34" charset="0"/>
                <a:cs typeface="Arial" pitchFamily="34" charset="0"/>
              </a:rPr>
              <a:t>лаанбаатар, 2006. 12 дахь тал.</a:t>
            </a:r>
            <a:endParaRPr lang="en-US" dirty="0" smtClean="0"/>
          </a:p>
          <a:p>
            <a:endParaRPr lang="mn-MN" dirty="0" smtClean="0"/>
          </a:p>
          <a:p>
            <a:endParaRPr lang="en-US" dirty="0"/>
          </a:p>
        </p:txBody>
      </p:sp>
      <p:grpSp>
        <p:nvGrpSpPr>
          <p:cNvPr id="2" name="Group 3"/>
          <p:cNvGrpSpPr>
            <a:grpSpLocks/>
          </p:cNvGrpSpPr>
          <p:nvPr/>
        </p:nvGrpSpPr>
        <p:grpSpPr bwMode="auto">
          <a:xfrm>
            <a:off x="1142976" y="1357298"/>
            <a:ext cx="6928832" cy="4533732"/>
            <a:chOff x="528" y="386"/>
            <a:chExt cx="4811" cy="2620"/>
          </a:xfrm>
        </p:grpSpPr>
        <p:grpSp>
          <p:nvGrpSpPr>
            <p:cNvPr id="3" name="Group 4"/>
            <p:cNvGrpSpPr>
              <a:grpSpLocks/>
            </p:cNvGrpSpPr>
            <p:nvPr/>
          </p:nvGrpSpPr>
          <p:grpSpPr bwMode="auto">
            <a:xfrm>
              <a:off x="1824" y="1011"/>
              <a:ext cx="2014" cy="1852"/>
              <a:chOff x="1872" y="1587"/>
              <a:chExt cx="2014" cy="1852"/>
            </a:xfrm>
          </p:grpSpPr>
          <p:sp>
            <p:nvSpPr>
              <p:cNvPr id="72709" name="AutoShape 5"/>
              <p:cNvSpPr>
                <a:spLocks noChangeArrowheads="1"/>
              </p:cNvSpPr>
              <p:nvPr/>
            </p:nvSpPr>
            <p:spPr bwMode="gray">
              <a:xfrm rot="16200000" flipH="1">
                <a:off x="1820" y="2528"/>
                <a:ext cx="309"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endParaRPr lang="en-US"/>
              </a:p>
            </p:txBody>
          </p:sp>
          <p:sp>
            <p:nvSpPr>
              <p:cNvPr id="72710" name="AutoShape 6"/>
              <p:cNvSpPr>
                <a:spLocks noChangeArrowheads="1"/>
              </p:cNvSpPr>
              <p:nvPr/>
            </p:nvSpPr>
            <p:spPr bwMode="gray">
              <a:xfrm rot="5400000" flipH="1">
                <a:off x="3628" y="2494"/>
                <a:ext cx="309"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endParaRPr lang="en-US"/>
              </a:p>
            </p:txBody>
          </p:sp>
          <p:sp>
            <p:nvSpPr>
              <p:cNvPr id="72711" name="AutoShape 7"/>
              <p:cNvSpPr>
                <a:spLocks noChangeArrowheads="1"/>
              </p:cNvSpPr>
              <p:nvPr/>
            </p:nvSpPr>
            <p:spPr bwMode="gray">
              <a:xfrm rot="10800000" flipH="1">
                <a:off x="2709" y="1587"/>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endParaRPr lang="en-US"/>
              </a:p>
            </p:txBody>
          </p:sp>
          <p:sp>
            <p:nvSpPr>
              <p:cNvPr id="72712" name="Oval 8"/>
              <p:cNvSpPr>
                <a:spLocks noChangeArrowheads="1"/>
              </p:cNvSpPr>
              <p:nvPr/>
            </p:nvSpPr>
            <p:spPr bwMode="gray">
              <a:xfrm>
                <a:off x="2078" y="1824"/>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w="57150" algn="ctr">
                <a:solidFill>
                  <a:schemeClr val="bg1"/>
                </a:solidFill>
                <a:round/>
                <a:headEnd/>
                <a:tailEnd/>
              </a:ln>
              <a:effectLst/>
            </p:spPr>
            <p:txBody>
              <a:bodyPr wrap="none" anchor="ctr"/>
              <a:lstStyle/>
              <a:p>
                <a:endParaRPr lang="en-US"/>
              </a:p>
            </p:txBody>
          </p:sp>
          <p:sp>
            <p:nvSpPr>
              <p:cNvPr id="72713" name="Oval 9"/>
              <p:cNvSpPr>
                <a:spLocks noChangeArrowheads="1"/>
              </p:cNvSpPr>
              <p:nvPr/>
            </p:nvSpPr>
            <p:spPr bwMode="gray">
              <a:xfrm>
                <a:off x="2170" y="1915"/>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w="9525" algn="ctr">
                <a:noFill/>
                <a:round/>
                <a:headEnd/>
                <a:tailEnd/>
              </a:ln>
              <a:effectLst/>
            </p:spPr>
            <p:txBody>
              <a:bodyPr wrap="none" anchor="ctr"/>
              <a:lstStyle/>
              <a:p>
                <a:endParaRPr lang="en-US"/>
              </a:p>
            </p:txBody>
          </p:sp>
          <p:sp>
            <p:nvSpPr>
              <p:cNvPr id="72714" name="Oval 10"/>
              <p:cNvSpPr>
                <a:spLocks noChangeArrowheads="1"/>
              </p:cNvSpPr>
              <p:nvPr/>
            </p:nvSpPr>
            <p:spPr bwMode="gray">
              <a:xfrm>
                <a:off x="2254" y="2000"/>
                <a:ext cx="1262" cy="12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endParaRPr lang="en-US"/>
              </a:p>
            </p:txBody>
          </p:sp>
          <p:sp>
            <p:nvSpPr>
              <p:cNvPr id="72715" name="Oval 11"/>
              <p:cNvSpPr>
                <a:spLocks noChangeArrowheads="1"/>
              </p:cNvSpPr>
              <p:nvPr/>
            </p:nvSpPr>
            <p:spPr bwMode="gray">
              <a:xfrm>
                <a:off x="2254" y="2000"/>
                <a:ext cx="1262" cy="1264"/>
              </a:xfrm>
              <a:prstGeom prst="ellipse">
                <a:avLst/>
              </a:prstGeom>
              <a:gradFill rotWithShape="1">
                <a:gsLst>
                  <a:gs pos="0">
                    <a:srgbClr val="FFCC00">
                      <a:gamma/>
                      <a:shade val="0"/>
                      <a:invGamma/>
                    </a:srgbClr>
                  </a:gs>
                  <a:gs pos="100000">
                    <a:srgbClr val="FFCC00"/>
                  </a:gs>
                </a:gsLst>
                <a:lin ang="2700000" scaled="1"/>
              </a:gradFill>
              <a:ln w="38100" algn="ctr">
                <a:noFill/>
                <a:round/>
                <a:headEnd/>
                <a:tailEnd/>
              </a:ln>
              <a:effectLst/>
            </p:spPr>
            <p:txBody>
              <a:bodyPr wrap="none" anchor="ctr">
                <a:spAutoFit/>
              </a:bodyPr>
              <a:lstStyle/>
              <a:p>
                <a:endParaRPr lang="en-US"/>
              </a:p>
            </p:txBody>
          </p:sp>
          <p:sp>
            <p:nvSpPr>
              <p:cNvPr id="72716" name="Oval 12"/>
              <p:cNvSpPr>
                <a:spLocks noChangeArrowheads="1"/>
              </p:cNvSpPr>
              <p:nvPr/>
            </p:nvSpPr>
            <p:spPr bwMode="gray">
              <a:xfrm>
                <a:off x="2337" y="2083"/>
                <a:ext cx="1096" cy="109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endParaRPr lang="en-US"/>
              </a:p>
            </p:txBody>
          </p:sp>
          <p:sp>
            <p:nvSpPr>
              <p:cNvPr id="72717" name="Oval 13"/>
              <p:cNvSpPr>
                <a:spLocks noChangeArrowheads="1"/>
              </p:cNvSpPr>
              <p:nvPr/>
            </p:nvSpPr>
            <p:spPr bwMode="gray">
              <a:xfrm>
                <a:off x="2337" y="2083"/>
                <a:ext cx="1096" cy="1098"/>
              </a:xfrm>
              <a:prstGeom prst="ellipse">
                <a:avLst/>
              </a:prstGeom>
              <a:gradFill rotWithShape="1">
                <a:gsLst>
                  <a:gs pos="0">
                    <a:srgbClr val="FFCC00"/>
                  </a:gs>
                  <a:gs pos="100000">
                    <a:srgbClr val="FFCC00">
                      <a:gamma/>
                      <a:shade val="48627"/>
                      <a:invGamma/>
                    </a:srgbClr>
                  </a:gs>
                </a:gsLst>
                <a:lin ang="2700000" scaled="1"/>
              </a:gradFill>
              <a:ln w="38100" algn="ctr">
                <a:noFill/>
                <a:round/>
                <a:headEnd/>
                <a:tailEnd/>
              </a:ln>
              <a:effectLst/>
            </p:spPr>
            <p:txBody>
              <a:bodyPr anchor="ctr">
                <a:spAutoFit/>
              </a:bodyPr>
              <a:lstStyle/>
              <a:p>
                <a:endParaRPr lang="en-US"/>
              </a:p>
            </p:txBody>
          </p:sp>
        </p:grpSp>
        <p:sp>
          <p:nvSpPr>
            <p:cNvPr id="72718" name="AutoShape 14"/>
            <p:cNvSpPr>
              <a:spLocks noChangeArrowheads="1"/>
            </p:cNvSpPr>
            <p:nvPr/>
          </p:nvSpPr>
          <p:spPr bwMode="gray">
            <a:xfrm>
              <a:off x="528" y="2079"/>
              <a:ext cx="1152" cy="467"/>
            </a:xfrm>
            <a:prstGeom prst="can">
              <a:avLst>
                <a:gd name="adj" fmla="val 25000"/>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en-US"/>
            </a:p>
          </p:txBody>
        </p:sp>
        <p:sp>
          <p:nvSpPr>
            <p:cNvPr id="72719" name="AutoShape 15"/>
            <p:cNvSpPr>
              <a:spLocks noChangeArrowheads="1"/>
            </p:cNvSpPr>
            <p:nvPr/>
          </p:nvSpPr>
          <p:spPr bwMode="gray">
            <a:xfrm>
              <a:off x="528" y="1625"/>
              <a:ext cx="1152" cy="432"/>
            </a:xfrm>
            <a:prstGeom prst="can">
              <a:avLst>
                <a:gd name="adj" fmla="val 25000"/>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en-US"/>
            </a:p>
          </p:txBody>
        </p:sp>
        <p:sp>
          <p:nvSpPr>
            <p:cNvPr id="72720" name="AutoShape 16"/>
            <p:cNvSpPr>
              <a:spLocks noChangeArrowheads="1"/>
            </p:cNvSpPr>
            <p:nvPr/>
          </p:nvSpPr>
          <p:spPr bwMode="gray">
            <a:xfrm>
              <a:off x="528" y="1170"/>
              <a:ext cx="1152" cy="426"/>
            </a:xfrm>
            <a:prstGeom prst="can">
              <a:avLst>
                <a:gd name="adj" fmla="val 25000"/>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en-US"/>
            </a:p>
          </p:txBody>
        </p:sp>
        <p:sp>
          <p:nvSpPr>
            <p:cNvPr id="72721" name="AutoShape 17"/>
            <p:cNvSpPr>
              <a:spLocks noChangeArrowheads="1"/>
            </p:cNvSpPr>
            <p:nvPr/>
          </p:nvSpPr>
          <p:spPr bwMode="gray">
            <a:xfrm>
              <a:off x="4000" y="2161"/>
              <a:ext cx="1200" cy="425"/>
            </a:xfrm>
            <a:prstGeom prst="can">
              <a:avLst>
                <a:gd name="adj" fmla="val 25000"/>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en-US"/>
            </a:p>
          </p:txBody>
        </p:sp>
        <p:sp>
          <p:nvSpPr>
            <p:cNvPr id="72722" name="AutoShape 18"/>
            <p:cNvSpPr>
              <a:spLocks noChangeArrowheads="1"/>
            </p:cNvSpPr>
            <p:nvPr/>
          </p:nvSpPr>
          <p:spPr bwMode="gray">
            <a:xfrm>
              <a:off x="4000" y="2615"/>
              <a:ext cx="1200" cy="384"/>
            </a:xfrm>
            <a:prstGeom prst="can">
              <a:avLst>
                <a:gd name="adj" fmla="val 25000"/>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en-US"/>
            </a:p>
          </p:txBody>
        </p:sp>
        <p:sp>
          <p:nvSpPr>
            <p:cNvPr id="72723" name="AutoShape 19"/>
            <p:cNvSpPr>
              <a:spLocks noChangeArrowheads="1"/>
            </p:cNvSpPr>
            <p:nvPr/>
          </p:nvSpPr>
          <p:spPr bwMode="gray">
            <a:xfrm>
              <a:off x="4000" y="1666"/>
              <a:ext cx="1200" cy="454"/>
            </a:xfrm>
            <a:prstGeom prst="can">
              <a:avLst>
                <a:gd name="adj" fmla="val 25000"/>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en-US"/>
            </a:p>
          </p:txBody>
        </p:sp>
        <p:sp>
          <p:nvSpPr>
            <p:cNvPr id="72724" name="Text Box 20"/>
            <p:cNvSpPr txBox="1">
              <a:spLocks noChangeArrowheads="1"/>
            </p:cNvSpPr>
            <p:nvPr/>
          </p:nvSpPr>
          <p:spPr bwMode="gray">
            <a:xfrm>
              <a:off x="2115" y="1732"/>
              <a:ext cx="1438" cy="480"/>
            </a:xfrm>
            <a:prstGeom prst="rect">
              <a:avLst/>
            </a:prstGeom>
            <a:noFill/>
            <a:ln w="9525">
              <a:noFill/>
              <a:miter lim="800000"/>
              <a:headEnd/>
              <a:tailEnd/>
            </a:ln>
            <a:effectLst/>
          </p:spPr>
          <p:txBody>
            <a:bodyPr wrap="square">
              <a:spAutoFit/>
            </a:bodyPr>
            <a:lstStyle/>
            <a:p>
              <a:pPr algn="ctr" eaLnBrk="0" hangingPunct="0"/>
              <a:r>
                <a:rPr lang="mn-MN" sz="2400" b="1" dirty="0" smtClean="0">
                  <a:latin typeface="Arial" pitchFamily="34" charset="0"/>
                  <a:cs typeface="Arial" pitchFamily="34" charset="0"/>
                </a:rPr>
                <a:t>Бодит </a:t>
              </a:r>
            </a:p>
            <a:p>
              <a:pPr algn="ctr" eaLnBrk="0" hangingPunct="0"/>
              <a:r>
                <a:rPr lang="mn-MN" sz="2400" b="1" dirty="0" smtClean="0">
                  <a:latin typeface="Arial" pitchFamily="34" charset="0"/>
                  <a:cs typeface="Arial" pitchFamily="34" charset="0"/>
                </a:rPr>
                <a:t>эрсдэлүүд</a:t>
              </a:r>
              <a:endParaRPr lang="en-US" sz="2400" b="1" dirty="0">
                <a:latin typeface="Arial" pitchFamily="34" charset="0"/>
                <a:cs typeface="Arial" pitchFamily="34" charset="0"/>
              </a:endParaRPr>
            </a:p>
          </p:txBody>
        </p:sp>
        <p:sp>
          <p:nvSpPr>
            <p:cNvPr id="72725" name="AutoShape 21"/>
            <p:cNvSpPr>
              <a:spLocks noChangeArrowheads="1"/>
            </p:cNvSpPr>
            <p:nvPr/>
          </p:nvSpPr>
          <p:spPr bwMode="auto">
            <a:xfrm>
              <a:off x="1123" y="386"/>
              <a:ext cx="3720" cy="481"/>
            </a:xfrm>
            <a:prstGeom prst="roundRect">
              <a:avLst>
                <a:gd name="adj" fmla="val 50000"/>
              </a:avLst>
            </a:prstGeom>
            <a:solidFill>
              <a:schemeClr val="bg1"/>
            </a:solidFill>
            <a:ln w="38100">
              <a:solidFill>
                <a:schemeClr val="tx1"/>
              </a:solidFill>
              <a:round/>
              <a:headEnd/>
              <a:tailEnd/>
            </a:ln>
            <a:effectLst/>
          </p:spPr>
          <p:txBody>
            <a:bodyPr wrap="none" anchor="ctr"/>
            <a:lstStyle/>
            <a:p>
              <a:pPr algn="ctr" eaLnBrk="0" hangingPunct="0"/>
              <a:r>
                <a:rPr lang="mn-MN" sz="2400" b="1" dirty="0" smtClean="0">
                  <a:latin typeface="Arial" pitchFamily="34" charset="0"/>
                  <a:cs typeface="Arial" pitchFamily="34" charset="0"/>
                </a:rPr>
                <a:t>Эрсдэлийн төрлүүд </a:t>
              </a:r>
              <a:endParaRPr lang="en-US" sz="2400" b="1" dirty="0">
                <a:latin typeface="Arial" pitchFamily="34" charset="0"/>
                <a:cs typeface="Arial" pitchFamily="34" charset="0"/>
              </a:endParaRPr>
            </a:p>
          </p:txBody>
        </p:sp>
        <p:sp>
          <p:nvSpPr>
            <p:cNvPr id="72726" name="Text Box 22"/>
            <p:cNvSpPr txBox="1">
              <a:spLocks noChangeArrowheads="1"/>
            </p:cNvSpPr>
            <p:nvPr/>
          </p:nvSpPr>
          <p:spPr bwMode="gray">
            <a:xfrm>
              <a:off x="627" y="1253"/>
              <a:ext cx="942" cy="374"/>
            </a:xfrm>
            <a:prstGeom prst="rect">
              <a:avLst/>
            </a:prstGeom>
            <a:noFill/>
            <a:ln w="9525">
              <a:noFill/>
              <a:miter lim="800000"/>
              <a:headEnd/>
              <a:tailEnd/>
            </a:ln>
            <a:effectLst/>
          </p:spPr>
          <p:txBody>
            <a:bodyPr wrap="square">
              <a:spAutoFit/>
            </a:bodyPr>
            <a:lstStyle/>
            <a:p>
              <a:pPr algn="ctr" eaLnBrk="0" hangingPunct="0"/>
              <a:r>
                <a:rPr lang="mn-MN" b="1" dirty="0" smtClean="0">
                  <a:solidFill>
                    <a:schemeClr val="bg1"/>
                  </a:solidFill>
                </a:rPr>
                <a:t>Байгаль</a:t>
              </a:r>
            </a:p>
            <a:p>
              <a:pPr algn="ctr" eaLnBrk="0" hangingPunct="0"/>
              <a:r>
                <a:rPr lang="mn-MN" b="1" dirty="0" smtClean="0">
                  <a:solidFill>
                    <a:schemeClr val="bg1"/>
                  </a:solidFill>
                </a:rPr>
                <a:t>цаг уур</a:t>
              </a:r>
              <a:endParaRPr lang="en-US" b="1" dirty="0">
                <a:solidFill>
                  <a:schemeClr val="bg1"/>
                </a:solidFill>
              </a:endParaRPr>
            </a:p>
          </p:txBody>
        </p:sp>
        <p:sp>
          <p:nvSpPr>
            <p:cNvPr id="72727" name="Text Box 23"/>
            <p:cNvSpPr txBox="1">
              <a:spLocks noChangeArrowheads="1"/>
            </p:cNvSpPr>
            <p:nvPr/>
          </p:nvSpPr>
          <p:spPr bwMode="gray">
            <a:xfrm>
              <a:off x="578" y="1748"/>
              <a:ext cx="986" cy="213"/>
            </a:xfrm>
            <a:prstGeom prst="rect">
              <a:avLst/>
            </a:prstGeom>
            <a:noFill/>
            <a:ln w="9525">
              <a:noFill/>
              <a:miter lim="800000"/>
              <a:headEnd/>
              <a:tailEnd/>
            </a:ln>
            <a:effectLst/>
          </p:spPr>
          <p:txBody>
            <a:bodyPr wrap="square">
              <a:spAutoFit/>
            </a:bodyPr>
            <a:lstStyle/>
            <a:p>
              <a:pPr algn="ctr" eaLnBrk="0" hangingPunct="0"/>
              <a:r>
                <a:rPr lang="mn-MN" b="1" dirty="0" smtClean="0">
                  <a:solidFill>
                    <a:schemeClr val="bg1"/>
                  </a:solidFill>
                </a:rPr>
                <a:t>Экологи</a:t>
              </a:r>
              <a:endParaRPr lang="en-US" b="1" dirty="0">
                <a:solidFill>
                  <a:schemeClr val="bg1"/>
                </a:solidFill>
              </a:endParaRPr>
            </a:p>
          </p:txBody>
        </p:sp>
        <p:sp>
          <p:nvSpPr>
            <p:cNvPr id="72728" name="Text Box 24"/>
            <p:cNvSpPr txBox="1">
              <a:spLocks noChangeArrowheads="1"/>
            </p:cNvSpPr>
            <p:nvPr/>
          </p:nvSpPr>
          <p:spPr bwMode="gray">
            <a:xfrm>
              <a:off x="528" y="2202"/>
              <a:ext cx="1091" cy="213"/>
            </a:xfrm>
            <a:prstGeom prst="rect">
              <a:avLst/>
            </a:prstGeom>
            <a:noFill/>
            <a:ln w="9525">
              <a:noFill/>
              <a:miter lim="800000"/>
              <a:headEnd/>
              <a:tailEnd/>
            </a:ln>
            <a:effectLst/>
          </p:spPr>
          <p:txBody>
            <a:bodyPr wrap="square">
              <a:spAutoFit/>
            </a:bodyPr>
            <a:lstStyle/>
            <a:p>
              <a:pPr algn="ctr" eaLnBrk="0" hangingPunct="0"/>
              <a:r>
                <a:rPr lang="mn-MN" b="1" dirty="0" smtClean="0">
                  <a:solidFill>
                    <a:schemeClr val="bg1"/>
                  </a:solidFill>
                </a:rPr>
                <a:t>Тээвэрлэлт</a:t>
              </a:r>
              <a:endParaRPr lang="en-US" b="1" dirty="0">
                <a:solidFill>
                  <a:schemeClr val="bg1"/>
                </a:solidFill>
              </a:endParaRPr>
            </a:p>
          </p:txBody>
        </p:sp>
        <p:sp>
          <p:nvSpPr>
            <p:cNvPr id="72729" name="Text Box 25"/>
            <p:cNvSpPr txBox="1">
              <a:spLocks noChangeArrowheads="1"/>
            </p:cNvSpPr>
            <p:nvPr/>
          </p:nvSpPr>
          <p:spPr bwMode="gray">
            <a:xfrm>
              <a:off x="3901" y="1790"/>
              <a:ext cx="1438" cy="196"/>
            </a:xfrm>
            <a:prstGeom prst="rect">
              <a:avLst/>
            </a:prstGeom>
            <a:noFill/>
            <a:ln w="9525">
              <a:noFill/>
              <a:miter lim="800000"/>
              <a:headEnd/>
              <a:tailEnd/>
            </a:ln>
            <a:effectLst/>
          </p:spPr>
          <p:txBody>
            <a:bodyPr wrap="square">
              <a:spAutoFit/>
            </a:bodyPr>
            <a:lstStyle/>
            <a:p>
              <a:pPr algn="ctr" eaLnBrk="0" hangingPunct="0"/>
              <a:endParaRPr lang="en-US" sz="1600" b="1" dirty="0">
                <a:solidFill>
                  <a:schemeClr val="bg1"/>
                </a:solidFill>
              </a:endParaRPr>
            </a:p>
          </p:txBody>
        </p:sp>
        <p:sp>
          <p:nvSpPr>
            <p:cNvPr id="72730" name="Text Box 26"/>
            <p:cNvSpPr txBox="1">
              <a:spLocks noChangeArrowheads="1"/>
            </p:cNvSpPr>
            <p:nvPr/>
          </p:nvSpPr>
          <p:spPr bwMode="gray">
            <a:xfrm>
              <a:off x="4050" y="2285"/>
              <a:ext cx="1141" cy="213"/>
            </a:xfrm>
            <a:prstGeom prst="rect">
              <a:avLst/>
            </a:prstGeom>
            <a:noFill/>
            <a:ln w="9525">
              <a:noFill/>
              <a:miter lim="800000"/>
              <a:headEnd/>
              <a:tailEnd/>
            </a:ln>
            <a:effectLst/>
          </p:spPr>
          <p:txBody>
            <a:bodyPr wrap="square">
              <a:spAutoFit/>
            </a:bodyPr>
            <a:lstStyle/>
            <a:p>
              <a:pPr algn="ctr" eaLnBrk="0" hangingPunct="0"/>
              <a:endParaRPr lang="en-US" b="1" dirty="0">
                <a:solidFill>
                  <a:schemeClr val="bg1"/>
                </a:solidFill>
              </a:endParaRPr>
            </a:p>
          </p:txBody>
        </p:sp>
        <p:sp>
          <p:nvSpPr>
            <p:cNvPr id="72731" name="Text Box 27"/>
            <p:cNvSpPr txBox="1">
              <a:spLocks noChangeArrowheads="1"/>
            </p:cNvSpPr>
            <p:nvPr/>
          </p:nvSpPr>
          <p:spPr bwMode="gray">
            <a:xfrm>
              <a:off x="726" y="2657"/>
              <a:ext cx="794" cy="213"/>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algn="ctr" eaLnBrk="0" hangingPunct="0"/>
              <a:r>
                <a:rPr lang="mn-MN" b="1" dirty="0" smtClean="0">
                  <a:solidFill>
                    <a:schemeClr val="bg1"/>
                  </a:solidFill>
                </a:rPr>
                <a:t>Хөрөнгө</a:t>
              </a:r>
              <a:endParaRPr lang="en-US" b="1" dirty="0">
                <a:solidFill>
                  <a:schemeClr val="bg1"/>
                </a:solidFill>
              </a:endParaRPr>
            </a:p>
          </p:txBody>
        </p:sp>
        <p:sp>
          <p:nvSpPr>
            <p:cNvPr id="29" name="AutoShape 15"/>
            <p:cNvSpPr>
              <a:spLocks noChangeArrowheads="1"/>
            </p:cNvSpPr>
            <p:nvPr/>
          </p:nvSpPr>
          <p:spPr bwMode="gray">
            <a:xfrm>
              <a:off x="528" y="2574"/>
              <a:ext cx="1152" cy="432"/>
            </a:xfrm>
            <a:prstGeom prst="can">
              <a:avLst>
                <a:gd name="adj" fmla="val 25000"/>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r>
                <a:rPr lang="mn-MN" dirty="0" smtClean="0"/>
                <a:t>хөрөнгө</a:t>
              </a:r>
              <a:endParaRPr lang="en-US" dirty="0"/>
            </a:p>
          </p:txBody>
        </p:sp>
        <p:sp>
          <p:nvSpPr>
            <p:cNvPr id="31" name="AutoShape 19"/>
            <p:cNvSpPr>
              <a:spLocks noChangeArrowheads="1"/>
            </p:cNvSpPr>
            <p:nvPr/>
          </p:nvSpPr>
          <p:spPr bwMode="gray">
            <a:xfrm>
              <a:off x="4000" y="1212"/>
              <a:ext cx="1200" cy="454"/>
            </a:xfrm>
            <a:prstGeom prst="can">
              <a:avLst>
                <a:gd name="adj" fmla="val 25000"/>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en-US"/>
            </a:p>
          </p:txBody>
        </p:sp>
      </p:grpSp>
      <p:sp>
        <p:nvSpPr>
          <p:cNvPr id="33" name="Rectangle 32"/>
          <p:cNvSpPr/>
          <p:nvPr/>
        </p:nvSpPr>
        <p:spPr>
          <a:xfrm>
            <a:off x="6215074" y="5460326"/>
            <a:ext cx="1500198" cy="369332"/>
          </a:xfrm>
          <a:prstGeom prst="rect">
            <a:avLst/>
          </a:prstGeom>
        </p:spPr>
        <p:txBody>
          <a:bodyPr wrap="square">
            <a:spAutoFit/>
          </a:bodyPr>
          <a:lstStyle/>
          <a:p>
            <a:pPr algn="ctr" eaLnBrk="0" hangingPunct="0"/>
            <a:r>
              <a:rPr lang="mn-MN" b="1" dirty="0" smtClean="0">
                <a:solidFill>
                  <a:schemeClr val="bg1"/>
                </a:solidFill>
              </a:rPr>
              <a:t>Улс төрийн</a:t>
            </a:r>
            <a:endParaRPr lang="en-US" b="1" dirty="0">
              <a:solidFill>
                <a:schemeClr val="bg1"/>
              </a:solidFill>
            </a:endParaRPr>
          </a:p>
        </p:txBody>
      </p:sp>
      <p:sp>
        <p:nvSpPr>
          <p:cNvPr id="34" name="Rectangle 33"/>
          <p:cNvSpPr/>
          <p:nvPr/>
        </p:nvSpPr>
        <p:spPr>
          <a:xfrm>
            <a:off x="6143636" y="4500571"/>
            <a:ext cx="1714511" cy="646331"/>
          </a:xfrm>
          <a:prstGeom prst="rect">
            <a:avLst/>
          </a:prstGeom>
        </p:spPr>
        <p:txBody>
          <a:bodyPr wrap="square">
            <a:spAutoFit/>
          </a:bodyPr>
          <a:lstStyle/>
          <a:p>
            <a:pPr algn="ctr" eaLnBrk="0" hangingPunct="0"/>
            <a:r>
              <a:rPr lang="mn-MN" b="1" dirty="0" smtClean="0">
                <a:solidFill>
                  <a:schemeClr val="bg1"/>
                </a:solidFill>
              </a:rPr>
              <a:t>Бөөний худалдаа</a:t>
            </a:r>
            <a:endParaRPr lang="en-US" b="1" dirty="0">
              <a:solidFill>
                <a:schemeClr val="bg1"/>
              </a:solidFill>
            </a:endParaRPr>
          </a:p>
        </p:txBody>
      </p:sp>
      <p:sp>
        <p:nvSpPr>
          <p:cNvPr id="35" name="Rectangle 34"/>
          <p:cNvSpPr/>
          <p:nvPr/>
        </p:nvSpPr>
        <p:spPr>
          <a:xfrm>
            <a:off x="6072198" y="3786191"/>
            <a:ext cx="1928826" cy="646331"/>
          </a:xfrm>
          <a:prstGeom prst="rect">
            <a:avLst/>
          </a:prstGeom>
        </p:spPr>
        <p:txBody>
          <a:bodyPr wrap="square">
            <a:spAutoFit/>
          </a:bodyPr>
          <a:lstStyle/>
          <a:p>
            <a:pPr algn="ctr" eaLnBrk="0" hangingPunct="0"/>
            <a:r>
              <a:rPr lang="mn-MN" b="1" dirty="0" smtClean="0">
                <a:solidFill>
                  <a:schemeClr val="bg1"/>
                </a:solidFill>
              </a:rPr>
              <a:t>Жижиглэнгийн худалдаа</a:t>
            </a:r>
            <a:endParaRPr lang="en-US" b="1" dirty="0">
              <a:solidFill>
                <a:schemeClr val="bg1"/>
              </a:solidFill>
            </a:endParaRPr>
          </a:p>
        </p:txBody>
      </p:sp>
      <p:sp>
        <p:nvSpPr>
          <p:cNvPr id="36" name="Rectangle 35"/>
          <p:cNvSpPr/>
          <p:nvPr/>
        </p:nvSpPr>
        <p:spPr>
          <a:xfrm>
            <a:off x="6000760" y="3000372"/>
            <a:ext cx="2071702" cy="338554"/>
          </a:xfrm>
          <a:prstGeom prst="rect">
            <a:avLst/>
          </a:prstGeom>
        </p:spPr>
        <p:txBody>
          <a:bodyPr wrap="square">
            <a:spAutoFit/>
          </a:bodyPr>
          <a:lstStyle/>
          <a:p>
            <a:pPr algn="ctr" eaLnBrk="0" hangingPunct="0"/>
            <a:r>
              <a:rPr lang="mn-MN" sz="1600" b="1" dirty="0" smtClean="0">
                <a:solidFill>
                  <a:schemeClr val="bg1"/>
                </a:solidFill>
              </a:rPr>
              <a:t>Үйлдвэрлэлийн</a:t>
            </a:r>
            <a:endParaRPr lang="en-US" sz="1600" b="1" dirty="0">
              <a:solidFill>
                <a:schemeClr val="bg1"/>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 name="Date Placeholder 3"/>
          <p:cNvSpPr>
            <a:spLocks noGrp="1"/>
          </p:cNvSpPr>
          <p:nvPr>
            <p:ph type="dt" sz="half" idx="10"/>
          </p:nvPr>
        </p:nvSpPr>
        <p:spPr>
          <a:xfrm>
            <a:off x="457200" y="6286521"/>
            <a:ext cx="8186766" cy="428628"/>
          </a:xfrm>
          <a:prstGeom prst="rect">
            <a:avLst/>
          </a:prstGeom>
        </p:spPr>
        <p:txBody>
          <a:bodyPr/>
          <a:lstStyle/>
          <a:p>
            <a:r>
              <a:rPr lang="mn-MN" dirty="0" smtClean="0">
                <a:latin typeface="Arial" pitchFamily="34" charset="0"/>
                <a:cs typeface="Arial" pitchFamily="34" charset="0"/>
              </a:rPr>
              <a:t>Балж Г., </a:t>
            </a:r>
            <a:r>
              <a:rPr lang="mn-MN" i="1" dirty="0" smtClean="0">
                <a:latin typeface="Arial" pitchFamily="34" charset="0"/>
                <a:cs typeface="Arial" pitchFamily="34" charset="0"/>
              </a:rPr>
              <a:t>Эрсдэл ба даатгал, У</a:t>
            </a:r>
            <a:r>
              <a:rPr lang="mn-MN" dirty="0" smtClean="0">
                <a:latin typeface="Arial" pitchFamily="34" charset="0"/>
                <a:cs typeface="Arial" pitchFamily="34" charset="0"/>
              </a:rPr>
              <a:t>лаанбаатар, 2006. 12 дахь тал.</a:t>
            </a:r>
            <a:endParaRPr lang="mn-MN" dirty="0" smtClean="0"/>
          </a:p>
          <a:p>
            <a:endParaRPr lang="en-US" dirty="0"/>
          </a:p>
        </p:txBody>
      </p:sp>
      <p:grpSp>
        <p:nvGrpSpPr>
          <p:cNvPr id="2" name="Group 3"/>
          <p:cNvGrpSpPr>
            <a:grpSpLocks/>
          </p:cNvGrpSpPr>
          <p:nvPr/>
        </p:nvGrpSpPr>
        <p:grpSpPr bwMode="auto">
          <a:xfrm>
            <a:off x="714348" y="1357298"/>
            <a:ext cx="7357460" cy="4286280"/>
            <a:chOff x="528" y="386"/>
            <a:chExt cx="4811" cy="2477"/>
          </a:xfrm>
        </p:grpSpPr>
        <p:grpSp>
          <p:nvGrpSpPr>
            <p:cNvPr id="3" name="Group 4"/>
            <p:cNvGrpSpPr>
              <a:grpSpLocks/>
            </p:cNvGrpSpPr>
            <p:nvPr/>
          </p:nvGrpSpPr>
          <p:grpSpPr bwMode="auto">
            <a:xfrm>
              <a:off x="1824" y="1011"/>
              <a:ext cx="2014" cy="1852"/>
              <a:chOff x="1872" y="1587"/>
              <a:chExt cx="2014" cy="1852"/>
            </a:xfrm>
          </p:grpSpPr>
          <p:sp>
            <p:nvSpPr>
              <p:cNvPr id="72709" name="AutoShape 5"/>
              <p:cNvSpPr>
                <a:spLocks noChangeArrowheads="1"/>
              </p:cNvSpPr>
              <p:nvPr/>
            </p:nvSpPr>
            <p:spPr bwMode="gray">
              <a:xfrm rot="16200000" flipH="1">
                <a:off x="1820" y="2528"/>
                <a:ext cx="309"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endParaRPr lang="en-US"/>
              </a:p>
            </p:txBody>
          </p:sp>
          <p:sp>
            <p:nvSpPr>
              <p:cNvPr id="72710" name="AutoShape 6"/>
              <p:cNvSpPr>
                <a:spLocks noChangeArrowheads="1"/>
              </p:cNvSpPr>
              <p:nvPr/>
            </p:nvSpPr>
            <p:spPr bwMode="gray">
              <a:xfrm rot="5400000" flipH="1">
                <a:off x="3628" y="2494"/>
                <a:ext cx="309"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endParaRPr lang="en-US"/>
              </a:p>
            </p:txBody>
          </p:sp>
          <p:sp>
            <p:nvSpPr>
              <p:cNvPr id="72711" name="AutoShape 7"/>
              <p:cNvSpPr>
                <a:spLocks noChangeArrowheads="1"/>
              </p:cNvSpPr>
              <p:nvPr/>
            </p:nvSpPr>
            <p:spPr bwMode="gray">
              <a:xfrm rot="10800000" flipH="1">
                <a:off x="2709" y="1587"/>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endParaRPr lang="en-US"/>
              </a:p>
            </p:txBody>
          </p:sp>
          <p:sp>
            <p:nvSpPr>
              <p:cNvPr id="72712" name="Oval 8"/>
              <p:cNvSpPr>
                <a:spLocks noChangeArrowheads="1"/>
              </p:cNvSpPr>
              <p:nvPr/>
            </p:nvSpPr>
            <p:spPr bwMode="gray">
              <a:xfrm>
                <a:off x="2078" y="1824"/>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w="57150" algn="ctr">
                <a:solidFill>
                  <a:schemeClr val="bg1"/>
                </a:solidFill>
                <a:round/>
                <a:headEnd/>
                <a:tailEnd/>
              </a:ln>
              <a:effectLst/>
            </p:spPr>
            <p:txBody>
              <a:bodyPr wrap="none" anchor="ctr"/>
              <a:lstStyle/>
              <a:p>
                <a:endParaRPr lang="en-US"/>
              </a:p>
            </p:txBody>
          </p:sp>
          <p:sp>
            <p:nvSpPr>
              <p:cNvPr id="72713" name="Oval 9"/>
              <p:cNvSpPr>
                <a:spLocks noChangeArrowheads="1"/>
              </p:cNvSpPr>
              <p:nvPr/>
            </p:nvSpPr>
            <p:spPr bwMode="gray">
              <a:xfrm>
                <a:off x="2170" y="1915"/>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w="9525" algn="ctr">
                <a:noFill/>
                <a:round/>
                <a:headEnd/>
                <a:tailEnd/>
              </a:ln>
              <a:effectLst/>
            </p:spPr>
            <p:txBody>
              <a:bodyPr wrap="none" anchor="ctr"/>
              <a:lstStyle/>
              <a:p>
                <a:endParaRPr lang="en-US"/>
              </a:p>
            </p:txBody>
          </p:sp>
          <p:sp>
            <p:nvSpPr>
              <p:cNvPr id="72714" name="Oval 10"/>
              <p:cNvSpPr>
                <a:spLocks noChangeArrowheads="1"/>
              </p:cNvSpPr>
              <p:nvPr/>
            </p:nvSpPr>
            <p:spPr bwMode="gray">
              <a:xfrm>
                <a:off x="2254" y="2000"/>
                <a:ext cx="1262" cy="12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endParaRPr lang="en-US"/>
              </a:p>
            </p:txBody>
          </p:sp>
          <p:sp>
            <p:nvSpPr>
              <p:cNvPr id="72715" name="Oval 11"/>
              <p:cNvSpPr>
                <a:spLocks noChangeArrowheads="1"/>
              </p:cNvSpPr>
              <p:nvPr/>
            </p:nvSpPr>
            <p:spPr bwMode="gray">
              <a:xfrm>
                <a:off x="2254" y="2000"/>
                <a:ext cx="1262" cy="1264"/>
              </a:xfrm>
              <a:prstGeom prst="ellipse">
                <a:avLst/>
              </a:prstGeom>
              <a:gradFill rotWithShape="1">
                <a:gsLst>
                  <a:gs pos="0">
                    <a:srgbClr val="FFCC00">
                      <a:gamma/>
                      <a:shade val="0"/>
                      <a:invGamma/>
                    </a:srgbClr>
                  </a:gs>
                  <a:gs pos="100000">
                    <a:srgbClr val="FFCC00"/>
                  </a:gs>
                </a:gsLst>
                <a:lin ang="2700000" scaled="1"/>
              </a:gradFill>
              <a:ln w="38100" algn="ctr">
                <a:noFill/>
                <a:round/>
                <a:headEnd/>
                <a:tailEnd/>
              </a:ln>
              <a:effectLst/>
            </p:spPr>
            <p:txBody>
              <a:bodyPr wrap="none" anchor="ctr">
                <a:spAutoFit/>
              </a:bodyPr>
              <a:lstStyle/>
              <a:p>
                <a:endParaRPr lang="en-US"/>
              </a:p>
            </p:txBody>
          </p:sp>
          <p:sp>
            <p:nvSpPr>
              <p:cNvPr id="72716" name="Oval 12"/>
              <p:cNvSpPr>
                <a:spLocks noChangeArrowheads="1"/>
              </p:cNvSpPr>
              <p:nvPr/>
            </p:nvSpPr>
            <p:spPr bwMode="gray">
              <a:xfrm>
                <a:off x="2337" y="2083"/>
                <a:ext cx="1096" cy="109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endParaRPr lang="en-US"/>
              </a:p>
            </p:txBody>
          </p:sp>
          <p:sp>
            <p:nvSpPr>
              <p:cNvPr id="72717" name="Oval 13"/>
              <p:cNvSpPr>
                <a:spLocks noChangeArrowheads="1"/>
              </p:cNvSpPr>
              <p:nvPr/>
            </p:nvSpPr>
            <p:spPr bwMode="gray">
              <a:xfrm>
                <a:off x="2337" y="2083"/>
                <a:ext cx="1096" cy="1098"/>
              </a:xfrm>
              <a:prstGeom prst="ellipse">
                <a:avLst/>
              </a:prstGeom>
              <a:gradFill rotWithShape="1">
                <a:gsLst>
                  <a:gs pos="0">
                    <a:srgbClr val="FFCC00"/>
                  </a:gs>
                  <a:gs pos="100000">
                    <a:srgbClr val="FFCC00">
                      <a:gamma/>
                      <a:shade val="48627"/>
                      <a:invGamma/>
                    </a:srgbClr>
                  </a:gs>
                </a:gsLst>
                <a:lin ang="2700000" scaled="1"/>
              </a:gradFill>
              <a:ln w="38100" algn="ctr">
                <a:noFill/>
                <a:round/>
                <a:headEnd/>
                <a:tailEnd/>
              </a:ln>
              <a:effectLst/>
            </p:spPr>
            <p:txBody>
              <a:bodyPr anchor="ctr">
                <a:spAutoFit/>
              </a:bodyPr>
              <a:lstStyle/>
              <a:p>
                <a:endParaRPr lang="en-US"/>
              </a:p>
            </p:txBody>
          </p:sp>
        </p:grpSp>
        <p:sp>
          <p:nvSpPr>
            <p:cNvPr id="72719" name="AutoShape 15"/>
            <p:cNvSpPr>
              <a:spLocks noChangeArrowheads="1"/>
            </p:cNvSpPr>
            <p:nvPr/>
          </p:nvSpPr>
          <p:spPr bwMode="gray">
            <a:xfrm>
              <a:off x="528" y="1624"/>
              <a:ext cx="1215" cy="845"/>
            </a:xfrm>
            <a:prstGeom prst="can">
              <a:avLst>
                <a:gd name="adj" fmla="val 25000"/>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en-US"/>
            </a:p>
          </p:txBody>
        </p:sp>
        <p:sp>
          <p:nvSpPr>
            <p:cNvPr id="72723" name="AutoShape 19"/>
            <p:cNvSpPr>
              <a:spLocks noChangeArrowheads="1"/>
            </p:cNvSpPr>
            <p:nvPr/>
          </p:nvSpPr>
          <p:spPr bwMode="gray">
            <a:xfrm>
              <a:off x="4000" y="1666"/>
              <a:ext cx="1199" cy="784"/>
            </a:xfrm>
            <a:prstGeom prst="can">
              <a:avLst>
                <a:gd name="adj" fmla="val 25000"/>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en-US"/>
            </a:p>
          </p:txBody>
        </p:sp>
        <p:sp>
          <p:nvSpPr>
            <p:cNvPr id="72724" name="Text Box 20"/>
            <p:cNvSpPr txBox="1">
              <a:spLocks noChangeArrowheads="1"/>
            </p:cNvSpPr>
            <p:nvPr/>
          </p:nvSpPr>
          <p:spPr bwMode="gray">
            <a:xfrm>
              <a:off x="2115" y="1732"/>
              <a:ext cx="1438" cy="480"/>
            </a:xfrm>
            <a:prstGeom prst="rect">
              <a:avLst/>
            </a:prstGeom>
            <a:noFill/>
            <a:ln w="9525">
              <a:noFill/>
              <a:miter lim="800000"/>
              <a:headEnd/>
              <a:tailEnd/>
            </a:ln>
            <a:effectLst/>
          </p:spPr>
          <p:txBody>
            <a:bodyPr wrap="square">
              <a:spAutoFit/>
            </a:bodyPr>
            <a:lstStyle/>
            <a:p>
              <a:pPr algn="ctr" eaLnBrk="0" hangingPunct="0"/>
              <a:r>
                <a:rPr lang="mn-MN" sz="2400" b="1" dirty="0" smtClean="0"/>
                <a:t>Үүсмэл</a:t>
              </a:r>
              <a:r>
                <a:rPr lang="mn-MN" sz="2400" dirty="0" smtClean="0"/>
                <a:t> </a:t>
              </a:r>
              <a:endParaRPr lang="mn-MN" sz="2400" b="1" dirty="0" smtClean="0">
                <a:latin typeface="Arial" pitchFamily="34" charset="0"/>
                <a:cs typeface="Arial" pitchFamily="34" charset="0"/>
              </a:endParaRPr>
            </a:p>
            <a:p>
              <a:pPr algn="ctr" eaLnBrk="0" hangingPunct="0"/>
              <a:r>
                <a:rPr lang="mn-MN" sz="2400" b="1" dirty="0" smtClean="0">
                  <a:latin typeface="Arial" pitchFamily="34" charset="0"/>
                  <a:cs typeface="Arial" pitchFamily="34" charset="0"/>
                </a:rPr>
                <a:t>эрсдэлүүд</a:t>
              </a:r>
              <a:endParaRPr lang="en-US" sz="2400" b="1" dirty="0">
                <a:latin typeface="Arial" pitchFamily="34" charset="0"/>
                <a:cs typeface="Arial" pitchFamily="34" charset="0"/>
              </a:endParaRPr>
            </a:p>
          </p:txBody>
        </p:sp>
        <p:sp>
          <p:nvSpPr>
            <p:cNvPr id="72725" name="AutoShape 21"/>
            <p:cNvSpPr>
              <a:spLocks noChangeArrowheads="1"/>
            </p:cNvSpPr>
            <p:nvPr/>
          </p:nvSpPr>
          <p:spPr bwMode="auto">
            <a:xfrm>
              <a:off x="1123" y="386"/>
              <a:ext cx="3720" cy="481"/>
            </a:xfrm>
            <a:prstGeom prst="roundRect">
              <a:avLst>
                <a:gd name="adj" fmla="val 50000"/>
              </a:avLst>
            </a:prstGeom>
            <a:solidFill>
              <a:schemeClr val="bg1"/>
            </a:solidFill>
            <a:ln w="38100">
              <a:solidFill>
                <a:schemeClr val="tx1"/>
              </a:solidFill>
              <a:round/>
              <a:headEnd/>
              <a:tailEnd/>
            </a:ln>
            <a:effectLst/>
          </p:spPr>
          <p:txBody>
            <a:bodyPr wrap="none" anchor="ctr"/>
            <a:lstStyle/>
            <a:p>
              <a:pPr algn="ctr" eaLnBrk="0" hangingPunct="0"/>
              <a:r>
                <a:rPr lang="mn-MN" sz="2400" b="1" dirty="0" smtClean="0">
                  <a:latin typeface="Arial" pitchFamily="34" charset="0"/>
                  <a:cs typeface="Arial" pitchFamily="34" charset="0"/>
                </a:rPr>
                <a:t>Эрсдэлийн төрлүүд </a:t>
              </a:r>
              <a:endParaRPr lang="en-US" sz="2400" b="1" dirty="0">
                <a:latin typeface="Arial" pitchFamily="34" charset="0"/>
                <a:cs typeface="Arial" pitchFamily="34" charset="0"/>
              </a:endParaRPr>
            </a:p>
          </p:txBody>
        </p:sp>
        <p:sp>
          <p:nvSpPr>
            <p:cNvPr id="72726" name="Text Box 22"/>
            <p:cNvSpPr txBox="1">
              <a:spLocks noChangeArrowheads="1"/>
            </p:cNvSpPr>
            <p:nvPr/>
          </p:nvSpPr>
          <p:spPr bwMode="gray">
            <a:xfrm>
              <a:off x="668" y="1996"/>
              <a:ext cx="942" cy="341"/>
            </a:xfrm>
            <a:prstGeom prst="rect">
              <a:avLst/>
            </a:prstGeom>
            <a:noFill/>
            <a:ln w="9525">
              <a:noFill/>
              <a:miter lim="800000"/>
              <a:headEnd/>
              <a:tailEnd/>
            </a:ln>
            <a:effectLst/>
          </p:spPr>
          <p:txBody>
            <a:bodyPr wrap="square">
              <a:spAutoFit/>
            </a:bodyPr>
            <a:lstStyle/>
            <a:p>
              <a:pPr marL="609600" indent="-609600" algn="ctr">
                <a:lnSpc>
                  <a:spcPct val="90000"/>
                </a:lnSpc>
              </a:pPr>
              <a:r>
                <a:rPr lang="mn-MN" dirty="0" smtClean="0">
                  <a:solidFill>
                    <a:schemeClr val="bg1"/>
                  </a:solidFill>
                </a:rPr>
                <a:t>Санхүүгий</a:t>
              </a:r>
            </a:p>
            <a:p>
              <a:pPr marL="609600" indent="-609600" algn="ctr">
                <a:lnSpc>
                  <a:spcPct val="90000"/>
                </a:lnSpc>
              </a:pPr>
              <a:r>
                <a:rPr lang="mn-MN" dirty="0" smtClean="0">
                  <a:solidFill>
                    <a:schemeClr val="bg1"/>
                  </a:solidFill>
                </a:rPr>
                <a:t>эрсдэлүүд</a:t>
              </a:r>
              <a:endParaRPr lang="mn-MN" dirty="0">
                <a:solidFill>
                  <a:schemeClr val="bg1"/>
                </a:solidFill>
              </a:endParaRPr>
            </a:p>
          </p:txBody>
        </p:sp>
        <p:sp>
          <p:nvSpPr>
            <p:cNvPr id="72728" name="Text Box 24"/>
            <p:cNvSpPr txBox="1">
              <a:spLocks noChangeArrowheads="1"/>
            </p:cNvSpPr>
            <p:nvPr/>
          </p:nvSpPr>
          <p:spPr bwMode="gray">
            <a:xfrm>
              <a:off x="528" y="2202"/>
              <a:ext cx="1091" cy="213"/>
            </a:xfrm>
            <a:prstGeom prst="rect">
              <a:avLst/>
            </a:prstGeom>
            <a:noFill/>
            <a:ln w="9525">
              <a:noFill/>
              <a:miter lim="800000"/>
              <a:headEnd/>
              <a:tailEnd/>
            </a:ln>
            <a:effectLst/>
          </p:spPr>
          <p:txBody>
            <a:bodyPr wrap="square">
              <a:spAutoFit/>
            </a:bodyPr>
            <a:lstStyle/>
            <a:p>
              <a:pPr algn="ctr" eaLnBrk="0" hangingPunct="0"/>
              <a:endParaRPr lang="en-US" b="1" dirty="0">
                <a:solidFill>
                  <a:schemeClr val="bg1"/>
                </a:solidFill>
              </a:endParaRPr>
            </a:p>
          </p:txBody>
        </p:sp>
        <p:sp>
          <p:nvSpPr>
            <p:cNvPr id="72729" name="Text Box 25"/>
            <p:cNvSpPr txBox="1">
              <a:spLocks noChangeArrowheads="1"/>
            </p:cNvSpPr>
            <p:nvPr/>
          </p:nvSpPr>
          <p:spPr bwMode="gray">
            <a:xfrm>
              <a:off x="3901" y="1790"/>
              <a:ext cx="1438" cy="196"/>
            </a:xfrm>
            <a:prstGeom prst="rect">
              <a:avLst/>
            </a:prstGeom>
            <a:noFill/>
            <a:ln w="9525">
              <a:noFill/>
              <a:miter lim="800000"/>
              <a:headEnd/>
              <a:tailEnd/>
            </a:ln>
            <a:effectLst/>
          </p:spPr>
          <p:txBody>
            <a:bodyPr wrap="square">
              <a:spAutoFit/>
            </a:bodyPr>
            <a:lstStyle/>
            <a:p>
              <a:pPr algn="ctr" eaLnBrk="0" hangingPunct="0"/>
              <a:endParaRPr lang="en-US" sz="1600" b="1" dirty="0">
                <a:solidFill>
                  <a:schemeClr val="bg1"/>
                </a:solidFill>
              </a:endParaRPr>
            </a:p>
          </p:txBody>
        </p:sp>
        <p:sp>
          <p:nvSpPr>
            <p:cNvPr id="72730" name="Text Box 26"/>
            <p:cNvSpPr txBox="1">
              <a:spLocks noChangeArrowheads="1"/>
            </p:cNvSpPr>
            <p:nvPr/>
          </p:nvSpPr>
          <p:spPr bwMode="gray">
            <a:xfrm>
              <a:off x="4050" y="2285"/>
              <a:ext cx="1141" cy="213"/>
            </a:xfrm>
            <a:prstGeom prst="rect">
              <a:avLst/>
            </a:prstGeom>
            <a:noFill/>
            <a:ln w="9525">
              <a:noFill/>
              <a:miter lim="800000"/>
              <a:headEnd/>
              <a:tailEnd/>
            </a:ln>
            <a:effectLst/>
          </p:spPr>
          <p:txBody>
            <a:bodyPr wrap="square">
              <a:spAutoFit/>
            </a:bodyPr>
            <a:lstStyle/>
            <a:p>
              <a:pPr algn="ctr" eaLnBrk="0" hangingPunct="0"/>
              <a:endParaRPr lang="en-US" b="1" dirty="0">
                <a:solidFill>
                  <a:schemeClr val="bg1"/>
                </a:solidFill>
              </a:endParaRPr>
            </a:p>
          </p:txBody>
        </p:sp>
      </p:grpSp>
      <p:sp>
        <p:nvSpPr>
          <p:cNvPr id="33" name="Rectangle 32"/>
          <p:cNvSpPr/>
          <p:nvPr/>
        </p:nvSpPr>
        <p:spPr>
          <a:xfrm>
            <a:off x="6215074" y="5460326"/>
            <a:ext cx="1500198" cy="369332"/>
          </a:xfrm>
          <a:prstGeom prst="rect">
            <a:avLst/>
          </a:prstGeom>
        </p:spPr>
        <p:txBody>
          <a:bodyPr wrap="square">
            <a:spAutoFit/>
          </a:bodyPr>
          <a:lstStyle/>
          <a:p>
            <a:pPr algn="ctr" eaLnBrk="0" hangingPunct="0"/>
            <a:r>
              <a:rPr lang="mn-MN" b="1" dirty="0" smtClean="0">
                <a:solidFill>
                  <a:schemeClr val="bg1"/>
                </a:solidFill>
              </a:rPr>
              <a:t>Улс төрийн</a:t>
            </a:r>
            <a:endParaRPr lang="en-US" b="1" dirty="0">
              <a:solidFill>
                <a:schemeClr val="bg1"/>
              </a:solidFill>
            </a:endParaRPr>
          </a:p>
        </p:txBody>
      </p:sp>
      <p:sp>
        <p:nvSpPr>
          <p:cNvPr id="35" name="Rectangle 34"/>
          <p:cNvSpPr/>
          <p:nvPr/>
        </p:nvSpPr>
        <p:spPr>
          <a:xfrm>
            <a:off x="6000760" y="4143380"/>
            <a:ext cx="1928826" cy="341632"/>
          </a:xfrm>
          <a:prstGeom prst="rect">
            <a:avLst/>
          </a:prstGeom>
        </p:spPr>
        <p:txBody>
          <a:bodyPr wrap="square">
            <a:spAutoFit/>
          </a:bodyPr>
          <a:lstStyle/>
          <a:p>
            <a:pPr marL="609600" indent="-609600">
              <a:lnSpc>
                <a:spcPct val="90000"/>
              </a:lnSpc>
            </a:pPr>
            <a:r>
              <a:rPr lang="mn-MN" dirty="0" smtClean="0">
                <a:solidFill>
                  <a:schemeClr val="bg1"/>
                </a:solidFill>
              </a:rPr>
              <a:t>ХО эрсдэлүүд</a:t>
            </a:r>
            <a:endParaRPr lang="mn-MN" dirty="0">
              <a:solidFill>
                <a:schemeClr val="bg1"/>
              </a:solidFill>
            </a:endParaRPr>
          </a:p>
        </p:txBody>
      </p:sp>
      <p:sp>
        <p:nvSpPr>
          <p:cNvPr id="36" name="Rectangle 35"/>
          <p:cNvSpPr/>
          <p:nvPr/>
        </p:nvSpPr>
        <p:spPr>
          <a:xfrm>
            <a:off x="6000760" y="3000372"/>
            <a:ext cx="2071702" cy="338554"/>
          </a:xfrm>
          <a:prstGeom prst="rect">
            <a:avLst/>
          </a:prstGeom>
        </p:spPr>
        <p:txBody>
          <a:bodyPr wrap="square">
            <a:spAutoFit/>
          </a:bodyPr>
          <a:lstStyle/>
          <a:p>
            <a:pPr algn="ctr" eaLnBrk="0" hangingPunct="0"/>
            <a:r>
              <a:rPr lang="mn-MN" sz="1600" b="1" dirty="0" smtClean="0">
                <a:solidFill>
                  <a:schemeClr val="bg1"/>
                </a:solidFill>
              </a:rPr>
              <a:t>Үйлдвэрлэлийн</a:t>
            </a:r>
            <a:endParaRPr lang="en-US" sz="1600" b="1" dirty="0">
              <a:solidFill>
                <a:schemeClr val="bg1"/>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457200" y="457200"/>
            <a:ext cx="8229600" cy="5673725"/>
          </a:xfrm>
        </p:spPr>
        <p:txBody>
          <a:bodyPr>
            <a:normAutofit/>
          </a:bodyPr>
          <a:lstStyle/>
          <a:p>
            <a:pPr marL="609600" indent="-609600">
              <a:lnSpc>
                <a:spcPct val="90000"/>
              </a:lnSpc>
            </a:pPr>
            <a:endParaRPr lang="mn-MN" dirty="0" smtClean="0"/>
          </a:p>
          <a:p>
            <a:pPr marL="609600" indent="-609600">
              <a:lnSpc>
                <a:spcPct val="90000"/>
              </a:lnSpc>
              <a:buNone/>
            </a:pPr>
            <a:endParaRPr lang="mn-MN" dirty="0" smtClean="0"/>
          </a:p>
          <a:p>
            <a:pPr marL="609600" indent="-609600">
              <a:lnSpc>
                <a:spcPct val="90000"/>
              </a:lnSpc>
            </a:pPr>
            <a:r>
              <a:rPr lang="mn-MN" dirty="0" smtClean="0"/>
              <a:t>Санхүүгийн </a:t>
            </a:r>
            <a:r>
              <a:rPr lang="mn-MN" dirty="0"/>
              <a:t>эрсдэлүүд</a:t>
            </a:r>
          </a:p>
          <a:p>
            <a:pPr marL="971550" lvl="1" indent="-514350">
              <a:lnSpc>
                <a:spcPct val="90000"/>
              </a:lnSpc>
            </a:pPr>
            <a:r>
              <a:rPr lang="mn-MN" dirty="0"/>
              <a:t>Худалдааны </a:t>
            </a:r>
          </a:p>
          <a:p>
            <a:pPr marL="971550" lvl="1" indent="-514350">
              <a:lnSpc>
                <a:spcPct val="90000"/>
              </a:lnSpc>
            </a:pPr>
            <a:r>
              <a:rPr lang="mn-MN" dirty="0"/>
              <a:t>Инфляци, дефляцийн</a:t>
            </a:r>
          </a:p>
          <a:p>
            <a:pPr marL="971550" lvl="1" indent="-514350">
              <a:lnSpc>
                <a:spcPct val="90000"/>
              </a:lnSpc>
            </a:pPr>
            <a:r>
              <a:rPr lang="mn-MN" dirty="0"/>
              <a:t>Валютын</a:t>
            </a:r>
          </a:p>
          <a:p>
            <a:pPr marL="971550" lvl="1" indent="-514350">
              <a:lnSpc>
                <a:spcPct val="90000"/>
              </a:lnSpc>
            </a:pPr>
            <a:r>
              <a:rPr lang="mn-MN" dirty="0"/>
              <a:t>Хөрвөх чадварын</a:t>
            </a:r>
          </a:p>
          <a:p>
            <a:pPr marL="609600" indent="-609600">
              <a:lnSpc>
                <a:spcPct val="90000"/>
              </a:lnSpc>
            </a:pPr>
            <a:r>
              <a:rPr lang="mn-MN" dirty="0"/>
              <a:t>ХО эрсдэлүүд</a:t>
            </a:r>
          </a:p>
          <a:p>
            <a:pPr marL="971550" lvl="1" indent="-514350">
              <a:lnSpc>
                <a:spcPct val="90000"/>
              </a:lnSpc>
            </a:pPr>
            <a:r>
              <a:rPr lang="mn-MN" dirty="0"/>
              <a:t>Алдагдсан боломжит ашиг</a:t>
            </a:r>
          </a:p>
          <a:p>
            <a:pPr marL="971550" lvl="1" indent="-514350">
              <a:lnSpc>
                <a:spcPct val="90000"/>
              </a:lnSpc>
            </a:pPr>
            <a:r>
              <a:rPr lang="mn-MN" dirty="0"/>
              <a:t>Ашигт ажиллагааны </a:t>
            </a:r>
            <a:r>
              <a:rPr lang="mn-MN" dirty="0" smtClean="0"/>
              <a:t>бууралт /зээлийн хүүгийн/</a:t>
            </a:r>
            <a:endParaRPr lang="mn-MN" dirty="0"/>
          </a:p>
          <a:p>
            <a:pPr marL="971550" lvl="1" indent="-514350">
              <a:lnSpc>
                <a:spcPct val="90000"/>
              </a:lnSpc>
            </a:pPr>
            <a:r>
              <a:rPr lang="mn-MN" dirty="0"/>
              <a:t>Санхүүгийн шууд алдагдал</a:t>
            </a:r>
          </a:p>
          <a:p>
            <a:pPr marL="971550" lvl="1" indent="-514350">
              <a:lnSpc>
                <a:spcPct val="90000"/>
              </a:lnSpc>
            </a:pPr>
            <a:r>
              <a:rPr lang="mn-MN" dirty="0" smtClean="0"/>
              <a:t>Сонголтын /зээлийн, биржийн, дампууралын/</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p:txBody>
          <a:bodyPr/>
          <a:lstStyle/>
          <a:p>
            <a:endParaRPr lang="mn-MN" dirty="0" smtClean="0"/>
          </a:p>
          <a:p>
            <a:r>
              <a:rPr lang="mn-MN" dirty="0" smtClean="0"/>
              <a:t>Үйлдвэрийн </a:t>
            </a:r>
            <a:r>
              <a:rPr lang="mn-MN" dirty="0"/>
              <a:t>эзэн</a:t>
            </a:r>
          </a:p>
          <a:p>
            <a:r>
              <a:rPr lang="mn-MN" dirty="0"/>
              <a:t>Хөрөнгө оруулагч</a:t>
            </a:r>
          </a:p>
          <a:p>
            <a:r>
              <a:rPr lang="mn-MN" dirty="0"/>
              <a:t>Дамлагч</a:t>
            </a:r>
          </a:p>
          <a:p>
            <a:r>
              <a:rPr lang="mn-MN" dirty="0"/>
              <a:t>Тоглогч гэж ангилна.</a:t>
            </a:r>
            <a:endParaRPr lang="en-US" dirty="0"/>
          </a:p>
        </p:txBody>
      </p:sp>
      <p:sp>
        <p:nvSpPr>
          <p:cNvPr id="11266" name="Rectangle 2"/>
          <p:cNvSpPr>
            <a:spLocks noGrp="1" noChangeArrowheads="1"/>
          </p:cNvSpPr>
          <p:nvPr>
            <p:ph type="title"/>
          </p:nvPr>
        </p:nvSpPr>
        <p:spPr/>
        <p:txBody>
          <a:bodyPr>
            <a:normAutofit/>
          </a:bodyPr>
          <a:lstStyle/>
          <a:p>
            <a:r>
              <a:rPr lang="mn-MN" sz="3400" dirty="0"/>
              <a:t>ХО-н субьектуудыг тавьж буй зорилгоос нь хамааруулан:</a:t>
            </a:r>
            <a:endParaRPr lang="en-US" sz="3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p:txBody>
          <a:bodyPr/>
          <a:lstStyle/>
          <a:p>
            <a:pPr>
              <a:lnSpc>
                <a:spcPct val="90000"/>
              </a:lnSpc>
            </a:pPr>
            <a:r>
              <a:rPr lang="mn-MN"/>
              <a:t>Үүсэх хэлбэр:</a:t>
            </a:r>
          </a:p>
          <a:p>
            <a:pPr lvl="1">
              <a:lnSpc>
                <a:spcPct val="90000"/>
              </a:lnSpc>
            </a:pPr>
            <a:r>
              <a:rPr lang="mn-MN"/>
              <a:t>Зах зээлийн</a:t>
            </a:r>
          </a:p>
          <a:p>
            <a:pPr lvl="1">
              <a:lnSpc>
                <a:spcPct val="90000"/>
              </a:lnSpc>
            </a:pPr>
            <a:r>
              <a:rPr lang="mn-MN"/>
              <a:t>Зах зээлийн бус</a:t>
            </a:r>
          </a:p>
          <a:p>
            <a:pPr>
              <a:lnSpc>
                <a:spcPct val="90000"/>
              </a:lnSpc>
            </a:pPr>
            <a:r>
              <a:rPr lang="mn-MN"/>
              <a:t>Санхүүгийн хэрэгслээс нь хамааруулан:</a:t>
            </a:r>
          </a:p>
          <a:p>
            <a:pPr lvl="1">
              <a:lnSpc>
                <a:spcPct val="90000"/>
              </a:lnSpc>
            </a:pPr>
            <a:r>
              <a:rPr lang="mn-MN"/>
              <a:t>Санхүүгийн тухайлсан эрсдэл</a:t>
            </a:r>
          </a:p>
          <a:p>
            <a:pPr lvl="1">
              <a:lnSpc>
                <a:spcPct val="90000"/>
              </a:lnSpc>
            </a:pPr>
            <a:r>
              <a:rPr lang="mn-MN"/>
              <a:t>Багцын эрсдэл</a:t>
            </a:r>
          </a:p>
          <a:p>
            <a:pPr>
              <a:lnSpc>
                <a:spcPct val="90000"/>
              </a:lnSpc>
            </a:pPr>
            <a:r>
              <a:rPr lang="mn-MN"/>
              <a:t>Үүсэх цаг хугацааны шинжээр нь:</a:t>
            </a:r>
          </a:p>
          <a:p>
            <a:pPr lvl="1">
              <a:lnSpc>
                <a:spcPct val="90000"/>
              </a:lnSpc>
            </a:pPr>
            <a:r>
              <a:rPr lang="mn-MN"/>
              <a:t>Тогтмол</a:t>
            </a:r>
          </a:p>
          <a:p>
            <a:pPr lvl="1">
              <a:lnSpc>
                <a:spcPct val="90000"/>
              </a:lnSpc>
            </a:pPr>
            <a:r>
              <a:rPr lang="mn-MN"/>
              <a:t>Түр зуурын</a:t>
            </a:r>
          </a:p>
        </p:txBody>
      </p:sp>
      <p:sp>
        <p:nvSpPr>
          <p:cNvPr id="16386" name="Rectangle 2"/>
          <p:cNvSpPr>
            <a:spLocks noGrp="1" noChangeArrowheads="1"/>
          </p:cNvSpPr>
          <p:nvPr>
            <p:ph type="title"/>
          </p:nvPr>
        </p:nvSpPr>
        <p:spPr/>
        <p:txBody>
          <a:bodyPr>
            <a:normAutofit fontScale="90000"/>
          </a:bodyPr>
          <a:lstStyle/>
          <a:p>
            <a:r>
              <a:rPr lang="mn-MN"/>
              <a:t>Санхүүгийн эрсдэлийн ангилал</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457200" y="457200"/>
            <a:ext cx="8229600" cy="6172200"/>
          </a:xfrm>
        </p:spPr>
        <p:txBody>
          <a:bodyPr/>
          <a:lstStyle/>
          <a:p>
            <a:pPr>
              <a:lnSpc>
                <a:spcPct val="90000"/>
              </a:lnSpc>
            </a:pPr>
            <a:r>
              <a:rPr lang="mn-MN" sz="2800"/>
              <a:t>Хэрэгжих магадлалаар нь:</a:t>
            </a:r>
          </a:p>
          <a:p>
            <a:pPr lvl="1">
              <a:lnSpc>
                <a:spcPct val="90000"/>
              </a:lnSpc>
            </a:pPr>
            <a:r>
              <a:rPr lang="mn-MN" sz="2300"/>
              <a:t>Магадлал багатай</a:t>
            </a:r>
          </a:p>
          <a:p>
            <a:pPr lvl="1">
              <a:lnSpc>
                <a:spcPct val="90000"/>
              </a:lnSpc>
            </a:pPr>
            <a:r>
              <a:rPr lang="mn-MN" sz="2300"/>
              <a:t>Дунд зэргийн магадлалтай</a:t>
            </a:r>
          </a:p>
          <a:p>
            <a:pPr lvl="1">
              <a:lnSpc>
                <a:spcPct val="90000"/>
              </a:lnSpc>
            </a:pPr>
            <a:r>
              <a:rPr lang="mn-MN" sz="2300"/>
              <a:t>Магадлал ихтэй</a:t>
            </a:r>
          </a:p>
          <a:p>
            <a:pPr lvl="1">
              <a:lnSpc>
                <a:spcPct val="90000"/>
              </a:lnSpc>
            </a:pPr>
            <a:r>
              <a:rPr lang="mn-MN" sz="2300"/>
              <a:t>Эрсдэлийг тодорхойлох боломжгүй</a:t>
            </a:r>
            <a:endParaRPr lang="en-US" sz="2300"/>
          </a:p>
          <a:p>
            <a:pPr>
              <a:lnSpc>
                <a:spcPct val="90000"/>
              </a:lnSpc>
            </a:pPr>
            <a:r>
              <a:rPr lang="mn-MN" sz="2800"/>
              <a:t>Санхүүгийн алдагдлын түвшингээр нь:</a:t>
            </a:r>
          </a:p>
          <a:p>
            <a:pPr lvl="1">
              <a:lnSpc>
                <a:spcPct val="90000"/>
              </a:lnSpc>
            </a:pPr>
            <a:r>
              <a:rPr lang="mn-MN" sz="2300"/>
              <a:t>Зөвшөөрөгдөх хэмжээний</a:t>
            </a:r>
          </a:p>
          <a:p>
            <a:pPr lvl="1">
              <a:lnSpc>
                <a:spcPct val="90000"/>
              </a:lnSpc>
            </a:pPr>
            <a:r>
              <a:rPr lang="mn-MN" sz="2300"/>
              <a:t>Санхүүгийн критик эрсдэл</a:t>
            </a:r>
          </a:p>
          <a:p>
            <a:pPr lvl="1">
              <a:lnSpc>
                <a:spcPct val="90000"/>
              </a:lnSpc>
            </a:pPr>
            <a:r>
              <a:rPr lang="mn-MN" sz="2300"/>
              <a:t>Катастроф эрсдэл</a:t>
            </a:r>
          </a:p>
          <a:p>
            <a:pPr>
              <a:lnSpc>
                <a:spcPct val="90000"/>
              </a:lnSpc>
            </a:pPr>
            <a:r>
              <a:rPr lang="mn-MN" sz="2800"/>
              <a:t>Урьдчилан таамаглах боломжоор нь:</a:t>
            </a:r>
          </a:p>
          <a:p>
            <a:pPr lvl="1">
              <a:lnSpc>
                <a:spcPct val="90000"/>
              </a:lnSpc>
            </a:pPr>
            <a:r>
              <a:rPr lang="mn-MN" sz="2300"/>
              <a:t>Урьдчилан таамаглах боломжтой</a:t>
            </a:r>
          </a:p>
          <a:p>
            <a:pPr lvl="1">
              <a:lnSpc>
                <a:spcPct val="90000"/>
              </a:lnSpc>
            </a:pPr>
            <a:r>
              <a:rPr lang="mn-MN" sz="2300"/>
              <a:t>Боломжгүй</a:t>
            </a:r>
          </a:p>
          <a:p>
            <a:pPr>
              <a:lnSpc>
                <a:spcPct val="90000"/>
              </a:lnSpc>
            </a:pPr>
            <a:r>
              <a:rPr lang="mn-MN" sz="2800"/>
              <a:t>Даатгах боломжоор нь:</a:t>
            </a:r>
          </a:p>
          <a:p>
            <a:pPr lvl="1">
              <a:lnSpc>
                <a:spcPct val="90000"/>
              </a:lnSpc>
            </a:pPr>
            <a:r>
              <a:rPr lang="mn-MN" sz="2300"/>
              <a:t>Даатгах боломжтой</a:t>
            </a:r>
          </a:p>
          <a:p>
            <a:pPr lvl="1">
              <a:lnSpc>
                <a:spcPct val="90000"/>
              </a:lnSpc>
            </a:pPr>
            <a:r>
              <a:rPr lang="mn-MN" sz="2300"/>
              <a:t>Боломжгүй</a:t>
            </a:r>
            <a:endParaRPr lang="en-US" sz="23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p:txBody>
          <a:bodyPr/>
          <a:lstStyle/>
          <a:p>
            <a:r>
              <a:rPr lang="mn-MN"/>
              <a:t>ЭЗ байдал</a:t>
            </a:r>
          </a:p>
          <a:p>
            <a:r>
              <a:rPr lang="mn-MN"/>
              <a:t>УТ тогтвортой байдал</a:t>
            </a:r>
          </a:p>
          <a:p>
            <a:r>
              <a:rPr lang="mn-MN"/>
              <a:t>Иргэдийн сэтгэлзүйн хүчин зүйл</a:t>
            </a:r>
          </a:p>
          <a:p>
            <a:r>
              <a:rPr lang="mn-MN"/>
              <a:t>Нийгмийн байдал</a:t>
            </a:r>
          </a:p>
          <a:p>
            <a:r>
              <a:rPr lang="mn-MN"/>
              <a:t>Хууль эрхзүйн орчин</a:t>
            </a:r>
            <a:endParaRPr lang="en-US"/>
          </a:p>
        </p:txBody>
      </p:sp>
      <p:sp>
        <p:nvSpPr>
          <p:cNvPr id="18434" name="Rectangle 2"/>
          <p:cNvSpPr>
            <a:spLocks noGrp="1" noChangeArrowheads="1"/>
          </p:cNvSpPr>
          <p:nvPr>
            <p:ph type="title"/>
          </p:nvPr>
        </p:nvSpPr>
        <p:spPr/>
        <p:txBody>
          <a:bodyPr>
            <a:normAutofit/>
          </a:bodyPr>
          <a:lstStyle/>
          <a:p>
            <a:r>
              <a:rPr lang="mn-MN" sz="3400"/>
              <a:t>Эрсдэл гарцаагүй гарахад нөлөөлдөг хүчин зүйлс:</a:t>
            </a:r>
            <a:endParaRPr lang="en-US" sz="3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2844" y="1142984"/>
            <a:ext cx="8572560" cy="739754"/>
          </a:xfrm>
          <a:prstGeom prst="rect">
            <a:avLst/>
          </a:prstGeom>
        </p:spPr>
        <p:txBody>
          <a:bodyPr wrap="square">
            <a:spAutoFit/>
          </a:bodyPr>
          <a:lstStyle/>
          <a:p>
            <a:pPr marL="971550" lvl="1" indent="-514350" algn="ctr">
              <a:lnSpc>
                <a:spcPct val="150000"/>
              </a:lnSpc>
            </a:pPr>
            <a:r>
              <a:rPr lang="mn-MN" sz="3200" b="1" dirty="0" smtClean="0"/>
              <a:t>Эрсдэлийг үйлчлэх байдлаар нь:</a:t>
            </a:r>
            <a:endParaRPr lang="en-US" sz="3200" b="1" dirty="0">
              <a:solidFill>
                <a:schemeClr val="tx2"/>
              </a:solidFill>
              <a:latin typeface="Arial" pitchFamily="34" charset="0"/>
              <a:cs typeface="Arial" pitchFamily="34" charset="0"/>
            </a:endParaRPr>
          </a:p>
        </p:txBody>
      </p:sp>
      <p:sp>
        <p:nvSpPr>
          <p:cNvPr id="4" name="Can 3"/>
          <p:cNvSpPr/>
          <p:nvPr/>
        </p:nvSpPr>
        <p:spPr>
          <a:xfrm>
            <a:off x="642910" y="2357430"/>
            <a:ext cx="1000132" cy="300039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514350" indent="-514350">
              <a:lnSpc>
                <a:spcPct val="150000"/>
              </a:lnSpc>
              <a:buFont typeface="Wingdings" pitchFamily="2" charset="2"/>
              <a:buChar char="Ø"/>
            </a:pPr>
            <a:r>
              <a:rPr lang="mn-MN" sz="2000" dirty="0" smtClean="0">
                <a:solidFill>
                  <a:schemeClr val="tx2"/>
                </a:solidFill>
                <a:latin typeface="Arial" pitchFamily="34" charset="0"/>
                <a:cs typeface="Arial" pitchFamily="34" charset="0"/>
              </a:rPr>
              <a:t>1. Статик эрсдэл</a:t>
            </a:r>
          </a:p>
        </p:txBody>
      </p:sp>
      <p:sp>
        <p:nvSpPr>
          <p:cNvPr id="5" name="Can 4"/>
          <p:cNvSpPr/>
          <p:nvPr/>
        </p:nvSpPr>
        <p:spPr>
          <a:xfrm>
            <a:off x="2071670" y="2857496"/>
            <a:ext cx="1000132" cy="300039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514350" indent="-514350">
              <a:lnSpc>
                <a:spcPct val="150000"/>
              </a:lnSpc>
              <a:buFont typeface="Wingdings" pitchFamily="2" charset="2"/>
              <a:buChar char="Ø"/>
            </a:pPr>
            <a:r>
              <a:rPr lang="mn-MN" sz="2000" dirty="0" smtClean="0">
                <a:solidFill>
                  <a:schemeClr val="tx2"/>
                </a:solidFill>
                <a:latin typeface="Arial" pitchFamily="34" charset="0"/>
                <a:cs typeface="Arial" pitchFamily="34" charset="0"/>
              </a:rPr>
              <a:t>2. Динамик эрсдэл</a:t>
            </a:r>
          </a:p>
        </p:txBody>
      </p:sp>
      <p:sp>
        <p:nvSpPr>
          <p:cNvPr id="6" name="Can 5"/>
          <p:cNvSpPr/>
          <p:nvPr/>
        </p:nvSpPr>
        <p:spPr>
          <a:xfrm>
            <a:off x="4000496" y="3214686"/>
            <a:ext cx="1000132" cy="300039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mn-MN" sz="2000" dirty="0" smtClean="0">
                <a:solidFill>
                  <a:schemeClr val="tx2"/>
                </a:solidFill>
                <a:latin typeface="Arial" pitchFamily="34" charset="0"/>
                <a:cs typeface="Arial" pitchFamily="34" charset="0"/>
              </a:rPr>
              <a:t>3. Цэвэр эрсдэл </a:t>
            </a:r>
            <a:endParaRPr lang="en-US" sz="2000" dirty="0"/>
          </a:p>
        </p:txBody>
      </p:sp>
      <p:sp>
        <p:nvSpPr>
          <p:cNvPr id="7" name="Can 6"/>
          <p:cNvSpPr/>
          <p:nvPr/>
        </p:nvSpPr>
        <p:spPr>
          <a:xfrm>
            <a:off x="5715008" y="2928934"/>
            <a:ext cx="1000132" cy="300039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514350" indent="-514350">
              <a:lnSpc>
                <a:spcPct val="150000"/>
              </a:lnSpc>
              <a:buFont typeface="Wingdings" pitchFamily="2" charset="2"/>
              <a:buChar char="Ø"/>
            </a:pPr>
            <a:r>
              <a:rPr lang="mn-MN" sz="2000" dirty="0" smtClean="0">
                <a:solidFill>
                  <a:schemeClr val="tx2"/>
                </a:solidFill>
                <a:latin typeface="Arial" pitchFamily="34" charset="0"/>
                <a:cs typeface="Arial" pitchFamily="34" charset="0"/>
              </a:rPr>
              <a:t>4. Наймааны эрсдэл </a:t>
            </a:r>
          </a:p>
        </p:txBody>
      </p:sp>
      <p:sp>
        <p:nvSpPr>
          <p:cNvPr id="8" name="Can 7"/>
          <p:cNvSpPr/>
          <p:nvPr/>
        </p:nvSpPr>
        <p:spPr>
          <a:xfrm>
            <a:off x="7215206" y="2571744"/>
            <a:ext cx="1000132" cy="300039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514350" indent="-514350">
              <a:lnSpc>
                <a:spcPct val="150000"/>
              </a:lnSpc>
              <a:buFont typeface="Wingdings" pitchFamily="2" charset="2"/>
              <a:buChar char="Ø"/>
            </a:pPr>
            <a:r>
              <a:rPr lang="mn-MN" sz="2000" dirty="0" smtClean="0">
                <a:solidFill>
                  <a:schemeClr val="tx2"/>
                </a:solidFill>
                <a:latin typeface="Arial" pitchFamily="34" charset="0"/>
                <a:cs typeface="Arial" pitchFamily="34" charset="0"/>
              </a:rPr>
              <a:t>5.Тээвэрлэлтийн эрсдэл </a:t>
            </a:r>
            <a:endParaRPr lang="en-US" sz="2000" dirty="0">
              <a:solidFill>
                <a:schemeClr val="tx2"/>
              </a:solidFill>
              <a:latin typeface="Arial" pitchFamily="34" charset="0"/>
              <a:cs typeface="Arial" pitchFamily="34" charset="0"/>
            </a:endParaRPr>
          </a:p>
        </p:txBody>
      </p:sp>
      <p:sp>
        <p:nvSpPr>
          <p:cNvPr id="9" name="Rectangle 8"/>
          <p:cNvSpPr/>
          <p:nvPr/>
        </p:nvSpPr>
        <p:spPr>
          <a:xfrm>
            <a:off x="571472" y="6286520"/>
            <a:ext cx="7500990" cy="369332"/>
          </a:xfrm>
          <a:prstGeom prst="rect">
            <a:avLst/>
          </a:prstGeom>
        </p:spPr>
        <p:txBody>
          <a:bodyPr wrap="square">
            <a:spAutoFit/>
          </a:bodyPr>
          <a:lstStyle/>
          <a:p>
            <a:r>
              <a:rPr lang="mn-MN" dirty="0" smtClean="0">
                <a:latin typeface="Arial" pitchFamily="34" charset="0"/>
                <a:cs typeface="Arial" pitchFamily="34" charset="0"/>
              </a:rPr>
              <a:t>Балж Г., </a:t>
            </a:r>
            <a:r>
              <a:rPr lang="mn-MN" i="1" dirty="0" smtClean="0">
                <a:latin typeface="Arial" pitchFamily="34" charset="0"/>
                <a:cs typeface="Arial" pitchFamily="34" charset="0"/>
              </a:rPr>
              <a:t>Эрсдэл ба даатгал, У</a:t>
            </a:r>
            <a:r>
              <a:rPr lang="mn-MN" dirty="0" smtClean="0">
                <a:latin typeface="Arial" pitchFamily="34" charset="0"/>
                <a:cs typeface="Arial" pitchFamily="34" charset="0"/>
              </a:rPr>
              <a:t>лаанбаатар, 2006. 8-9 дахь тал.</a:t>
            </a:r>
            <a:endParaRPr lang="en-US" dirty="0"/>
          </a:p>
        </p:txBody>
      </p:sp>
    </p:spTree>
  </p:cSld>
  <p:clrMapOvr>
    <a:masterClrMapping/>
  </p:clrMapOvr>
  <p:transition>
    <p:split orient="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7290" y="1643050"/>
            <a:ext cx="6500858" cy="3416320"/>
          </a:xfrm>
          <a:prstGeom prst="rect">
            <a:avLst/>
          </a:prstGeom>
        </p:spPr>
        <p:txBody>
          <a:bodyPr wrap="square">
            <a:spAutoFit/>
          </a:bodyPr>
          <a:lstStyle/>
          <a:p>
            <a:pPr algn="just">
              <a:lnSpc>
                <a:spcPct val="150000"/>
              </a:lnSpc>
              <a:buFont typeface="Wingdings" pitchFamily="2" charset="2"/>
              <a:buChar char="Ø"/>
            </a:pPr>
            <a:r>
              <a:rPr lang="mn-MN" sz="2400" dirty="0" smtClean="0">
                <a:latin typeface="Arial" pitchFamily="34" charset="0"/>
                <a:cs typeface="Arial" pitchFamily="34" charset="0"/>
              </a:rPr>
              <a:t>Статик эрсдэл гэдэг нь: </a:t>
            </a:r>
          </a:p>
          <a:p>
            <a:pPr algn="just">
              <a:lnSpc>
                <a:spcPct val="150000"/>
              </a:lnSpc>
            </a:pPr>
            <a:r>
              <a:rPr lang="mn-MN" sz="2400" dirty="0" smtClean="0">
                <a:effectLst>
                  <a:outerShdw blurRad="38100" dist="38100" dir="2700000" algn="tl">
                    <a:srgbClr val="000000">
                      <a:alpha val="43137"/>
                    </a:srgbClr>
                  </a:outerShdw>
                </a:effectLst>
                <a:latin typeface="Arial" pitchFamily="34" charset="0"/>
                <a:cs typeface="Arial" pitchFamily="34" charset="0"/>
              </a:rPr>
              <a:t>	</a:t>
            </a:r>
          </a:p>
          <a:p>
            <a:pPr algn="just">
              <a:lnSpc>
                <a:spcPct val="150000"/>
              </a:lnSpc>
            </a:pPr>
            <a:r>
              <a:rPr lang="mn-MN" sz="2400" dirty="0" smtClean="0">
                <a:effectLst>
                  <a:outerShdw blurRad="38100" dist="38100" dir="2700000" algn="tl">
                    <a:srgbClr val="000000">
                      <a:alpha val="43137"/>
                    </a:srgbClr>
                  </a:outerShdw>
                </a:effectLst>
                <a:latin typeface="Arial" pitchFamily="34" charset="0"/>
                <a:cs typeface="Arial" pitchFamily="34" charset="0"/>
              </a:rPr>
              <a:t>	</a:t>
            </a:r>
            <a:r>
              <a:rPr lang="mn-MN" sz="2400" dirty="0" smtClean="0">
                <a:latin typeface="Arial" pitchFamily="34" charset="0"/>
                <a:cs typeface="Arial" pitchFamily="34" charset="0"/>
              </a:rPr>
              <a:t>Нийгмийн өөрчлөлтөөс үүдэн бий болох байнгын тэнцвэрт түвшингийн эрсдэлийг </a:t>
            </a:r>
            <a:r>
              <a:rPr lang="en-US" sz="2400" dirty="0" smtClean="0">
                <a:latin typeface="Arial" pitchFamily="34" charset="0"/>
                <a:cs typeface="Arial" pitchFamily="34" charset="0"/>
              </a:rPr>
              <a:t>/</a:t>
            </a:r>
            <a:r>
              <a:rPr lang="mn-MN" sz="2400" i="1" dirty="0" smtClean="0">
                <a:latin typeface="Arial" pitchFamily="34" charset="0"/>
                <a:cs typeface="Arial" pitchFamily="34" charset="0"/>
              </a:rPr>
              <a:t>Хүний нас баралт байгалийн гамшгаас бий болох хохирлууд</a:t>
            </a:r>
            <a:r>
              <a:rPr lang="en-US" sz="2400" dirty="0" smtClean="0">
                <a:latin typeface="Arial" pitchFamily="34" charset="0"/>
                <a:cs typeface="Arial" pitchFamily="34" charset="0"/>
              </a:rPr>
              <a:t>/</a:t>
            </a:r>
            <a:endParaRPr lang="mn-MN" sz="2400" i="1" dirty="0" smtClean="0">
              <a:latin typeface="Arial" pitchFamily="34" charset="0"/>
              <a:cs typeface="Arial" pitchFamily="34" charset="0"/>
            </a:endParaRPr>
          </a:p>
        </p:txBody>
      </p:sp>
      <p:sp>
        <p:nvSpPr>
          <p:cNvPr id="3" name="Rectangle 2"/>
          <p:cNvSpPr/>
          <p:nvPr/>
        </p:nvSpPr>
        <p:spPr>
          <a:xfrm>
            <a:off x="1285852" y="5429264"/>
            <a:ext cx="7000924" cy="830997"/>
          </a:xfrm>
          <a:prstGeom prst="rect">
            <a:avLst/>
          </a:prstGeom>
        </p:spPr>
        <p:txBody>
          <a:bodyPr wrap="square">
            <a:spAutoFit/>
          </a:bodyPr>
          <a:lstStyle/>
          <a:p>
            <a:pPr algn="just"/>
            <a:r>
              <a:rPr lang="mn-MN" sz="2000" dirty="0" smtClean="0">
                <a:latin typeface="Arial" pitchFamily="34" charset="0"/>
                <a:cs typeface="Arial" pitchFamily="34" charset="0"/>
              </a:rPr>
              <a:t>	</a:t>
            </a:r>
            <a:r>
              <a:rPr lang="mn-MN" sz="2400" dirty="0" smtClean="0">
                <a:solidFill>
                  <a:schemeClr val="accent5">
                    <a:lumMod val="50000"/>
                  </a:schemeClr>
                </a:solidFill>
                <a:latin typeface="Arial" pitchFamily="34" charset="0"/>
                <a:cs typeface="Arial" pitchFamily="34" charset="0"/>
              </a:rPr>
              <a:t>Нийгмийн өөрчлөлтгүй байнгын тэнцвэрт түвшингийн эрсдэлийг хэлнэ.</a:t>
            </a:r>
            <a:endParaRPr lang="en-US" sz="2000" dirty="0">
              <a:solidFill>
                <a:schemeClr val="accent5">
                  <a:lumMod val="50000"/>
                </a:schemeClr>
              </a:solidFill>
              <a:latin typeface="Arial" pitchFamily="34" charset="0"/>
              <a:cs typeface="Arial" pitchFamily="34" charset="0"/>
            </a:endParaRPr>
          </a:p>
        </p:txBody>
      </p:sp>
      <p:sp>
        <p:nvSpPr>
          <p:cNvPr id="4" name="Can 3"/>
          <p:cNvSpPr/>
          <p:nvPr/>
        </p:nvSpPr>
        <p:spPr>
          <a:xfrm>
            <a:off x="214282" y="2000240"/>
            <a:ext cx="1000132" cy="300039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514350" indent="-514350">
              <a:lnSpc>
                <a:spcPct val="150000"/>
              </a:lnSpc>
              <a:buFont typeface="Wingdings" pitchFamily="2" charset="2"/>
              <a:buChar char="Ø"/>
            </a:pPr>
            <a:r>
              <a:rPr lang="mn-MN" sz="2000" dirty="0" smtClean="0">
                <a:solidFill>
                  <a:schemeClr val="tx2"/>
                </a:solidFill>
                <a:latin typeface="Arial" pitchFamily="34" charset="0"/>
                <a:cs typeface="Arial" pitchFamily="34" charset="0"/>
              </a:rPr>
              <a:t>1. Статик эрсдэл</a:t>
            </a:r>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728" y="1357298"/>
            <a:ext cx="6786610" cy="2308324"/>
          </a:xfrm>
          <a:prstGeom prst="rect">
            <a:avLst/>
          </a:prstGeom>
        </p:spPr>
        <p:txBody>
          <a:bodyPr wrap="square">
            <a:spAutoFit/>
          </a:bodyPr>
          <a:lstStyle/>
          <a:p>
            <a:pPr algn="just">
              <a:lnSpc>
                <a:spcPct val="150000"/>
              </a:lnSpc>
              <a:buFont typeface="Wingdings" pitchFamily="2" charset="2"/>
              <a:buChar char="Ø"/>
            </a:pPr>
            <a:r>
              <a:rPr lang="mn-MN" sz="2400" dirty="0" smtClean="0">
                <a:latin typeface="Arial" pitchFamily="34" charset="0"/>
                <a:cs typeface="Arial" pitchFamily="34" charset="0"/>
              </a:rPr>
              <a:t> Динамик эрсдэл гэдэг нь: </a:t>
            </a:r>
          </a:p>
          <a:p>
            <a:pPr algn="just">
              <a:lnSpc>
                <a:spcPct val="150000"/>
              </a:lnSpc>
            </a:pPr>
            <a:r>
              <a:rPr lang="mn-MN" sz="2400" dirty="0" smtClean="0">
                <a:latin typeface="Arial" pitchFamily="34" charset="0"/>
                <a:cs typeface="Arial" pitchFamily="34" charset="0"/>
              </a:rPr>
              <a:t>	</a:t>
            </a:r>
          </a:p>
          <a:p>
            <a:pPr algn="just">
              <a:lnSpc>
                <a:spcPct val="150000"/>
              </a:lnSpc>
            </a:pPr>
            <a:r>
              <a:rPr lang="mn-MN" sz="2400" dirty="0" smtClean="0">
                <a:latin typeface="Arial" pitchFamily="34" charset="0"/>
                <a:cs typeface="Arial" pitchFamily="34" charset="0"/>
              </a:rPr>
              <a:t>	Нийгмийн өөрчлөлтөөс үүдэн бий болох эрсдэлүүдийг хэлнэ.</a:t>
            </a:r>
            <a:endParaRPr lang="en-US" sz="2400" dirty="0">
              <a:latin typeface="Arial" pitchFamily="34" charset="0"/>
              <a:cs typeface="Arial" pitchFamily="34" charset="0"/>
            </a:endParaRPr>
          </a:p>
        </p:txBody>
      </p:sp>
      <p:sp>
        <p:nvSpPr>
          <p:cNvPr id="3" name="Can 2"/>
          <p:cNvSpPr/>
          <p:nvPr/>
        </p:nvSpPr>
        <p:spPr>
          <a:xfrm>
            <a:off x="285720" y="2428868"/>
            <a:ext cx="1000132" cy="300039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514350" indent="-514350">
              <a:lnSpc>
                <a:spcPct val="150000"/>
              </a:lnSpc>
              <a:buFont typeface="Wingdings" pitchFamily="2" charset="2"/>
              <a:buChar char="Ø"/>
            </a:pPr>
            <a:r>
              <a:rPr lang="mn-MN" sz="2000" dirty="0" smtClean="0">
                <a:solidFill>
                  <a:schemeClr val="tx2"/>
                </a:solidFill>
                <a:latin typeface="Arial" pitchFamily="34" charset="0"/>
                <a:cs typeface="Arial" pitchFamily="34" charset="0"/>
              </a:rPr>
              <a:t>2. Динамик эрсдэл</a:t>
            </a:r>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728" y="1500174"/>
            <a:ext cx="6500858" cy="2862322"/>
          </a:xfrm>
          <a:prstGeom prst="rect">
            <a:avLst/>
          </a:prstGeom>
        </p:spPr>
        <p:txBody>
          <a:bodyPr wrap="square">
            <a:spAutoFit/>
          </a:bodyPr>
          <a:lstStyle/>
          <a:p>
            <a:pPr algn="just">
              <a:lnSpc>
                <a:spcPct val="150000"/>
              </a:lnSpc>
              <a:buFont typeface="Wingdings" pitchFamily="2" charset="2"/>
              <a:buChar char="Ø"/>
            </a:pPr>
            <a:r>
              <a:rPr lang="mn-MN" sz="2400" dirty="0" smtClean="0">
                <a:latin typeface="Arial" pitchFamily="34" charset="0"/>
                <a:cs typeface="Arial" pitchFamily="34" charset="0"/>
              </a:rPr>
              <a:t>Цэвэр эрсдэл гэдэг нь:</a:t>
            </a:r>
          </a:p>
          <a:p>
            <a:pPr algn="just">
              <a:lnSpc>
                <a:spcPct val="150000"/>
              </a:lnSpc>
            </a:pPr>
            <a:endParaRPr lang="mn-MN" sz="2400" dirty="0" smtClean="0">
              <a:latin typeface="Arial" pitchFamily="34" charset="0"/>
              <a:cs typeface="Arial" pitchFamily="34" charset="0"/>
            </a:endParaRPr>
          </a:p>
          <a:p>
            <a:pPr algn="just">
              <a:lnSpc>
                <a:spcPct val="150000"/>
              </a:lnSpc>
            </a:pPr>
            <a:r>
              <a:rPr lang="mn-MN" sz="2400" dirty="0" smtClean="0">
                <a:latin typeface="Arial" pitchFamily="34" charset="0"/>
                <a:cs typeface="Arial" pitchFamily="34" charset="0"/>
              </a:rPr>
              <a:t>	</a:t>
            </a:r>
          </a:p>
          <a:p>
            <a:pPr algn="just">
              <a:lnSpc>
                <a:spcPct val="150000"/>
              </a:lnSpc>
            </a:pPr>
            <a:r>
              <a:rPr lang="mn-MN" sz="2400" dirty="0" smtClean="0">
                <a:latin typeface="Arial" pitchFamily="34" charset="0"/>
                <a:cs typeface="Arial" pitchFamily="34" charset="0"/>
              </a:rPr>
              <a:t>	 Зөвхөн бараа бүтээгдэхүүнд хохирол учруулах эрсдэлүүдийг хэлнэ.</a:t>
            </a:r>
            <a:endParaRPr lang="en-US" sz="2400" i="1" dirty="0">
              <a:latin typeface="Arial" pitchFamily="34" charset="0"/>
              <a:cs typeface="Arial" pitchFamily="34" charset="0"/>
            </a:endParaRPr>
          </a:p>
        </p:txBody>
      </p:sp>
      <p:sp>
        <p:nvSpPr>
          <p:cNvPr id="3" name="Can 2"/>
          <p:cNvSpPr/>
          <p:nvPr/>
        </p:nvSpPr>
        <p:spPr>
          <a:xfrm>
            <a:off x="357158" y="2643182"/>
            <a:ext cx="1000132" cy="300039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mn-MN" sz="2000" dirty="0" smtClean="0">
                <a:solidFill>
                  <a:schemeClr val="tx2"/>
                </a:solidFill>
                <a:latin typeface="Arial" pitchFamily="34" charset="0"/>
                <a:cs typeface="Arial" pitchFamily="34" charset="0"/>
              </a:rPr>
              <a:t>3. Цэвэр эрсдэл </a:t>
            </a:r>
            <a:endParaRPr lang="en-US" sz="2000" dirty="0"/>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728" y="1500174"/>
            <a:ext cx="6786610" cy="3970318"/>
          </a:xfrm>
          <a:prstGeom prst="rect">
            <a:avLst/>
          </a:prstGeom>
        </p:spPr>
        <p:txBody>
          <a:bodyPr wrap="square">
            <a:spAutoFit/>
          </a:bodyPr>
          <a:lstStyle/>
          <a:p>
            <a:pPr algn="just">
              <a:lnSpc>
                <a:spcPct val="150000"/>
              </a:lnSpc>
              <a:buFont typeface="Wingdings" pitchFamily="2" charset="2"/>
              <a:buChar char="Ø"/>
            </a:pPr>
            <a:r>
              <a:rPr lang="mn-MN" sz="2400" dirty="0" smtClean="0">
                <a:latin typeface="Arial" pitchFamily="34" charset="0"/>
                <a:cs typeface="Arial" pitchFamily="34" charset="0"/>
              </a:rPr>
              <a:t>Наймааны эрсдэл гэдэг нь: </a:t>
            </a:r>
          </a:p>
          <a:p>
            <a:pPr algn="just">
              <a:lnSpc>
                <a:spcPct val="150000"/>
              </a:lnSpc>
            </a:pPr>
            <a:endParaRPr lang="mn-MN" sz="2400" dirty="0" smtClean="0">
              <a:latin typeface="Arial" pitchFamily="34" charset="0"/>
              <a:cs typeface="Arial" pitchFamily="34" charset="0"/>
            </a:endParaRPr>
          </a:p>
          <a:p>
            <a:pPr algn="just">
              <a:lnSpc>
                <a:spcPct val="150000"/>
              </a:lnSpc>
            </a:pPr>
            <a:r>
              <a:rPr lang="mn-MN" sz="2400" dirty="0" smtClean="0">
                <a:latin typeface="Arial" pitchFamily="34" charset="0"/>
                <a:cs typeface="Arial" pitchFamily="34" charset="0"/>
              </a:rPr>
              <a:t>	Бизнесийн үйл ажиллагаатай холбогдон гарах эрсдэлүүдийг </a:t>
            </a:r>
            <a:r>
              <a:rPr lang="en-US" sz="2400" i="1" dirty="0" smtClean="0">
                <a:latin typeface="Arial" pitchFamily="34" charset="0"/>
                <a:cs typeface="Arial" pitchFamily="34" charset="0"/>
              </a:rPr>
              <a:t>/</a:t>
            </a:r>
            <a:r>
              <a:rPr lang="mn-MN" sz="2400" i="1" dirty="0" smtClean="0">
                <a:latin typeface="Arial" pitchFamily="34" charset="0"/>
                <a:cs typeface="Arial" pitchFamily="34" charset="0"/>
              </a:rPr>
              <a:t>Бензин шатахууны үнийн өсөлт нь бүх бараа бүтээгдэхүүний үнийг өсгөхөд хүрдэг учир зарим тохиолдолд үнийн эрсдэл</a:t>
            </a:r>
            <a:r>
              <a:rPr lang="en-US" sz="2400" i="1" dirty="0" smtClean="0">
                <a:latin typeface="Arial" pitchFamily="34" charset="0"/>
                <a:cs typeface="Arial" pitchFamily="34" charset="0"/>
              </a:rPr>
              <a:t>/</a:t>
            </a:r>
            <a:endParaRPr lang="mn-MN" sz="2400" i="1" dirty="0" smtClean="0">
              <a:latin typeface="Arial" pitchFamily="34" charset="0"/>
              <a:cs typeface="Arial" pitchFamily="34" charset="0"/>
            </a:endParaRPr>
          </a:p>
        </p:txBody>
      </p:sp>
      <p:sp>
        <p:nvSpPr>
          <p:cNvPr id="3" name="Can 2"/>
          <p:cNvSpPr/>
          <p:nvPr/>
        </p:nvSpPr>
        <p:spPr>
          <a:xfrm>
            <a:off x="357158" y="2428868"/>
            <a:ext cx="1000132" cy="300039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514350" indent="-514350">
              <a:lnSpc>
                <a:spcPct val="150000"/>
              </a:lnSpc>
              <a:buFont typeface="Wingdings" pitchFamily="2" charset="2"/>
              <a:buChar char="Ø"/>
            </a:pPr>
            <a:r>
              <a:rPr lang="mn-MN" sz="2000" dirty="0" smtClean="0">
                <a:solidFill>
                  <a:schemeClr val="tx2"/>
                </a:solidFill>
                <a:latin typeface="Arial" pitchFamily="34" charset="0"/>
                <a:cs typeface="Arial" pitchFamily="34" charset="0"/>
              </a:rPr>
              <a:t>4. Наймааны эрсдэл </a:t>
            </a: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0166" y="1357298"/>
            <a:ext cx="6715172" cy="3970318"/>
          </a:xfrm>
          <a:prstGeom prst="rect">
            <a:avLst/>
          </a:prstGeom>
        </p:spPr>
        <p:txBody>
          <a:bodyPr wrap="square">
            <a:spAutoFit/>
          </a:bodyPr>
          <a:lstStyle/>
          <a:p>
            <a:pPr algn="just">
              <a:lnSpc>
                <a:spcPct val="150000"/>
              </a:lnSpc>
              <a:buFont typeface="Wingdings" pitchFamily="2" charset="2"/>
              <a:buChar char="Ø"/>
            </a:pPr>
            <a:r>
              <a:rPr lang="mn-MN" sz="2400" dirty="0" smtClean="0">
                <a:latin typeface="Arial" pitchFamily="34" charset="0"/>
                <a:cs typeface="Arial" pitchFamily="34" charset="0"/>
              </a:rPr>
              <a:t>Тээвэрлэлтийн эрсдэл гэдэг нь:</a:t>
            </a:r>
            <a:r>
              <a:rPr lang="mn-MN" sz="2400" i="1" dirty="0" smtClean="0">
                <a:latin typeface="Arial" pitchFamily="34" charset="0"/>
                <a:cs typeface="Arial" pitchFamily="34" charset="0"/>
              </a:rPr>
              <a:t> </a:t>
            </a:r>
          </a:p>
          <a:p>
            <a:pPr algn="just">
              <a:lnSpc>
                <a:spcPct val="150000"/>
              </a:lnSpc>
              <a:buFont typeface="Wingdings" pitchFamily="2" charset="2"/>
              <a:buChar char="Ø"/>
            </a:pPr>
            <a:endParaRPr lang="mn-MN" sz="2400" i="1" dirty="0" smtClean="0">
              <a:latin typeface="Arial" pitchFamily="34" charset="0"/>
              <a:cs typeface="Arial" pitchFamily="34" charset="0"/>
            </a:endParaRPr>
          </a:p>
          <a:p>
            <a:pPr algn="just">
              <a:lnSpc>
                <a:spcPct val="150000"/>
              </a:lnSpc>
            </a:pPr>
            <a:r>
              <a:rPr lang="mn-MN" sz="2400" i="1" dirty="0" smtClean="0">
                <a:latin typeface="Arial" pitchFamily="34" charset="0"/>
                <a:cs typeface="Arial" pitchFamily="34" charset="0"/>
              </a:rPr>
              <a:t>	</a:t>
            </a:r>
            <a:r>
              <a:rPr lang="mn-MN" sz="2400" dirty="0" smtClean="0">
                <a:latin typeface="Arial" pitchFamily="34" charset="0"/>
                <a:cs typeface="Arial" pitchFamily="34" charset="0"/>
              </a:rPr>
              <a:t>Ус, агаар, болон хуурай замын \төмөр зам, авто тээвэр\  бүхий л тээвэрлэлтийн явцад ямар нэгэн золгүй  явдал  тохиолдож болох бөгөөд үүнээс үүдэн тэдэнд  маш их хэмжээний хохирол учирах эрсдэлтэй.</a:t>
            </a:r>
            <a:endParaRPr lang="en-US" sz="2400" dirty="0">
              <a:latin typeface="Arial" pitchFamily="34" charset="0"/>
              <a:cs typeface="Arial" pitchFamily="34" charset="0"/>
            </a:endParaRPr>
          </a:p>
        </p:txBody>
      </p:sp>
      <p:sp>
        <p:nvSpPr>
          <p:cNvPr id="3" name="Can 2"/>
          <p:cNvSpPr/>
          <p:nvPr/>
        </p:nvSpPr>
        <p:spPr>
          <a:xfrm>
            <a:off x="357158" y="2285992"/>
            <a:ext cx="1000132" cy="300039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514350" indent="-514350">
              <a:lnSpc>
                <a:spcPct val="150000"/>
              </a:lnSpc>
              <a:buFont typeface="Wingdings" pitchFamily="2" charset="2"/>
              <a:buChar char="Ø"/>
            </a:pPr>
            <a:r>
              <a:rPr lang="mn-MN" sz="2000" dirty="0" smtClean="0">
                <a:solidFill>
                  <a:schemeClr val="tx2"/>
                </a:solidFill>
                <a:latin typeface="Arial" pitchFamily="34" charset="0"/>
                <a:cs typeface="Arial" pitchFamily="34" charset="0"/>
              </a:rPr>
              <a:t>5.Тээвэрлэлтийн эрсдэл </a:t>
            </a:r>
            <a:endParaRPr lang="en-US" sz="2000" dirty="0">
              <a:solidFill>
                <a:schemeClr val="tx2"/>
              </a:solidFill>
              <a:latin typeface="Arial" pitchFamily="34"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7224" y="1285860"/>
            <a:ext cx="6715172" cy="3970318"/>
          </a:xfrm>
          <a:prstGeom prst="rect">
            <a:avLst/>
          </a:prstGeom>
        </p:spPr>
        <p:txBody>
          <a:bodyPr wrap="square">
            <a:spAutoFit/>
          </a:bodyPr>
          <a:lstStyle/>
          <a:p>
            <a:pPr algn="just">
              <a:lnSpc>
                <a:spcPct val="150000"/>
              </a:lnSpc>
            </a:pPr>
            <a:r>
              <a:rPr lang="mn-MN" sz="2400" dirty="0" smtClean="0">
                <a:latin typeface="Arial" pitchFamily="34" charset="0"/>
                <a:cs typeface="Arial" pitchFamily="34" charset="0"/>
              </a:rPr>
              <a:t>Эрсдэлийг дээрхи байдлаар ангилахаас гадна дотор нь:</a:t>
            </a:r>
          </a:p>
          <a:p>
            <a:pPr algn="just">
              <a:lnSpc>
                <a:spcPct val="150000"/>
              </a:lnSpc>
            </a:pPr>
            <a:endParaRPr lang="mn-MN" sz="2400" dirty="0" smtClean="0">
              <a:latin typeface="Arial" pitchFamily="34" charset="0"/>
              <a:cs typeface="Arial" pitchFamily="34" charset="0"/>
            </a:endParaRPr>
          </a:p>
          <a:p>
            <a:pPr algn="just">
              <a:lnSpc>
                <a:spcPct val="150000"/>
              </a:lnSpc>
              <a:buFont typeface="Wingdings" pitchFamily="2" charset="2"/>
              <a:buChar char="Ø"/>
            </a:pPr>
            <a:r>
              <a:rPr lang="mn-MN" sz="2400" dirty="0" smtClean="0">
                <a:latin typeface="Arial" pitchFamily="34" charset="0"/>
                <a:cs typeface="Arial" pitchFamily="34" charset="0"/>
              </a:rPr>
              <a:t> Ялан давж гарах боломжгүй эрсдэл.</a:t>
            </a:r>
          </a:p>
          <a:p>
            <a:pPr algn="just">
              <a:lnSpc>
                <a:spcPct val="150000"/>
              </a:lnSpc>
              <a:buFont typeface="Wingdings" pitchFamily="2" charset="2"/>
              <a:buChar char="Ø"/>
            </a:pPr>
            <a:r>
              <a:rPr lang="mn-MN" sz="2400" dirty="0" smtClean="0">
                <a:latin typeface="Arial" pitchFamily="34" charset="0"/>
                <a:cs typeface="Arial" pitchFamily="34" charset="0"/>
              </a:rPr>
              <a:t> Ашиг олох, алдагдал хүлээх нь тодорхойгүй эрсдэл гэж хувааж болдог.</a:t>
            </a:r>
          </a:p>
          <a:p>
            <a:pPr algn="just">
              <a:lnSpc>
                <a:spcPct val="150000"/>
              </a:lnSpc>
            </a:pPr>
            <a:endParaRPr lang="en-US" sz="2400" dirty="0">
              <a:latin typeface="Arial" pitchFamily="34" charset="0"/>
              <a:cs typeface="Arial" pitchFamily="34" charset="0"/>
            </a:endParaRPr>
          </a:p>
        </p:txBody>
      </p:sp>
      <p:sp>
        <p:nvSpPr>
          <p:cNvPr id="3" name="Rectangle 2"/>
          <p:cNvSpPr/>
          <p:nvPr/>
        </p:nvSpPr>
        <p:spPr>
          <a:xfrm>
            <a:off x="642910" y="6072206"/>
            <a:ext cx="7358114" cy="369332"/>
          </a:xfrm>
          <a:prstGeom prst="rect">
            <a:avLst/>
          </a:prstGeom>
        </p:spPr>
        <p:txBody>
          <a:bodyPr wrap="square">
            <a:spAutoFit/>
          </a:bodyPr>
          <a:lstStyle/>
          <a:p>
            <a:r>
              <a:rPr lang="mn-MN" dirty="0" smtClean="0">
                <a:latin typeface="Arial" pitchFamily="34" charset="0"/>
                <a:cs typeface="Arial" pitchFamily="34" charset="0"/>
              </a:rPr>
              <a:t>Балж Г., </a:t>
            </a:r>
            <a:r>
              <a:rPr lang="mn-MN" i="1" dirty="0" smtClean="0">
                <a:latin typeface="Arial" pitchFamily="34" charset="0"/>
                <a:cs typeface="Arial" pitchFamily="34" charset="0"/>
              </a:rPr>
              <a:t>Эрсдэл ба даатгал, У</a:t>
            </a:r>
            <a:r>
              <a:rPr lang="mn-MN" dirty="0" smtClean="0">
                <a:latin typeface="Arial" pitchFamily="34" charset="0"/>
                <a:cs typeface="Arial" pitchFamily="34" charset="0"/>
              </a:rPr>
              <a:t>лаанбаатар, 2006. 9 дахь тал.</a:t>
            </a:r>
            <a:endParaRPr lang="en-US" dirty="0"/>
          </a:p>
        </p:txBody>
      </p:sp>
    </p:spTree>
  </p:cSld>
  <p:clrMapOvr>
    <a:masterClrMapping/>
  </p:clrMapOvr>
  <p:transition>
    <p:pull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chor="ctr"/>
          <a:lstStyle/>
          <a:p>
            <a:pPr algn="ctr"/>
            <a:r>
              <a:rPr lang="mn-MN" sz="3600" dirty="0" smtClean="0">
                <a:latin typeface="Arial Mon" pitchFamily="34" charset="0"/>
              </a:rPr>
              <a:t>Эрсдэлийн удирдлага</a:t>
            </a:r>
            <a:endParaRPr lang="en-US" sz="3600" dirty="0">
              <a:latin typeface="Arial Mon" pitchFamily="34" charset="0"/>
            </a:endParaRPr>
          </a:p>
        </p:txBody>
      </p:sp>
    </p:spTree>
  </p:cSld>
  <p:clrMapOvr>
    <a:masterClrMapping/>
  </p:clrMapOvr>
  <p:transition>
    <p:whee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5852" y="1412776"/>
            <a:ext cx="7500990" cy="4659430"/>
          </a:xfrm>
        </p:spPr>
        <p:txBody>
          <a:bodyPr>
            <a:normAutofit fontScale="92500"/>
          </a:bodyPr>
          <a:lstStyle/>
          <a:p>
            <a:pPr algn="just">
              <a:lnSpc>
                <a:spcPct val="150000"/>
              </a:lnSpc>
              <a:buNone/>
            </a:pPr>
            <a:r>
              <a:rPr lang="mn-MN" sz="2000" dirty="0" smtClean="0"/>
              <a:t>		</a:t>
            </a:r>
            <a:r>
              <a:rPr lang="en-US" sz="2000" dirty="0" smtClean="0"/>
              <a:t> “</a:t>
            </a:r>
            <a:r>
              <a:rPr lang="en-US" sz="2000" dirty="0" err="1" smtClean="0"/>
              <a:t>Эрсдэлийн</a:t>
            </a:r>
            <a:r>
              <a:rPr lang="en-US" sz="2000" dirty="0" smtClean="0"/>
              <a:t> </a:t>
            </a:r>
            <a:r>
              <a:rPr lang="en-US" sz="2000" dirty="0" err="1" smtClean="0"/>
              <a:t>удирдлага</a:t>
            </a:r>
            <a:r>
              <a:rPr lang="en-US" sz="2000" dirty="0" smtClean="0"/>
              <a:t>“ </a:t>
            </a:r>
            <a:r>
              <a:rPr lang="en-US" sz="2000" dirty="0" err="1" smtClean="0"/>
              <a:t>гэдэг</a:t>
            </a:r>
            <a:r>
              <a:rPr lang="en-US" sz="2000" dirty="0" smtClean="0"/>
              <a:t> </a:t>
            </a:r>
            <a:r>
              <a:rPr lang="en-US" sz="2000" dirty="0" err="1" smtClean="0"/>
              <a:t>ойлголт</a:t>
            </a:r>
            <a:r>
              <a:rPr lang="en-US" sz="2000" dirty="0" smtClean="0"/>
              <a:t> </a:t>
            </a:r>
            <a:r>
              <a:rPr lang="en-US" sz="2000" dirty="0" err="1" smtClean="0"/>
              <a:t>нь</a:t>
            </a:r>
            <a:r>
              <a:rPr lang="en-US" sz="2000" dirty="0" smtClean="0"/>
              <a:t> 1929 </a:t>
            </a:r>
            <a:r>
              <a:rPr lang="en-US" sz="2000" dirty="0" err="1" smtClean="0"/>
              <a:t>оноос</a:t>
            </a:r>
            <a:r>
              <a:rPr lang="en-US" sz="2000" dirty="0" smtClean="0"/>
              <a:t> </a:t>
            </a:r>
            <a:r>
              <a:rPr lang="en-US" sz="2000" dirty="0" err="1" smtClean="0"/>
              <a:t>жинхэнэ</a:t>
            </a:r>
            <a:r>
              <a:rPr lang="en-US" sz="2000" dirty="0" smtClean="0"/>
              <a:t> </a:t>
            </a:r>
            <a:r>
              <a:rPr lang="en-US" sz="2000" dirty="0" err="1" smtClean="0"/>
              <a:t>утгаараа</a:t>
            </a:r>
            <a:r>
              <a:rPr lang="en-US" sz="2000" dirty="0" smtClean="0"/>
              <a:t> </a:t>
            </a:r>
            <a:r>
              <a:rPr lang="en-US" sz="2000" dirty="0" err="1" smtClean="0"/>
              <a:t>үүссэн</a:t>
            </a:r>
            <a:r>
              <a:rPr lang="en-US" sz="2000" dirty="0" smtClean="0"/>
              <a:t> </a:t>
            </a:r>
            <a:r>
              <a:rPr lang="en-US" sz="2000" dirty="0" err="1" smtClean="0"/>
              <a:t>гэж</a:t>
            </a:r>
            <a:r>
              <a:rPr lang="en-US" sz="2000" dirty="0" smtClean="0"/>
              <a:t> </a:t>
            </a:r>
            <a:r>
              <a:rPr lang="en-US" sz="2000" dirty="0" err="1" smtClean="0"/>
              <a:t>үздэг</a:t>
            </a:r>
            <a:r>
              <a:rPr lang="en-US" sz="2000" dirty="0" smtClean="0"/>
              <a:t>. </a:t>
            </a:r>
            <a:r>
              <a:rPr lang="en-US" sz="2000" dirty="0" err="1" smtClean="0"/>
              <a:t>Учир</a:t>
            </a:r>
            <a:r>
              <a:rPr lang="en-US" sz="2000" dirty="0" smtClean="0"/>
              <a:t> </a:t>
            </a:r>
            <a:r>
              <a:rPr lang="en-US" sz="2000" dirty="0" err="1" smtClean="0"/>
              <a:t>нь</a:t>
            </a:r>
            <a:r>
              <a:rPr lang="en-US" sz="2000" dirty="0" smtClean="0"/>
              <a:t> 1929 </a:t>
            </a:r>
            <a:r>
              <a:rPr lang="en-US" sz="2000" dirty="0" err="1" smtClean="0"/>
              <a:t>оны</a:t>
            </a:r>
            <a:r>
              <a:rPr lang="en-US" sz="2000" dirty="0" smtClean="0"/>
              <a:t> </a:t>
            </a:r>
            <a:r>
              <a:rPr lang="en-US" sz="2000" dirty="0" err="1" smtClean="0"/>
              <a:t>их</a:t>
            </a:r>
            <a:r>
              <a:rPr lang="en-US" sz="2000" dirty="0" smtClean="0"/>
              <a:t> </a:t>
            </a:r>
            <a:r>
              <a:rPr lang="en-US" sz="2000" dirty="0" err="1" smtClean="0"/>
              <a:t>хямралын</a:t>
            </a:r>
            <a:r>
              <a:rPr lang="en-US" sz="2000" dirty="0" smtClean="0"/>
              <a:t> </a:t>
            </a:r>
            <a:r>
              <a:rPr lang="en-US" sz="2000" dirty="0" err="1" smtClean="0"/>
              <a:t>тэр</a:t>
            </a:r>
            <a:r>
              <a:rPr lang="en-US" sz="2000" dirty="0" smtClean="0"/>
              <a:t> </a:t>
            </a:r>
            <a:r>
              <a:rPr lang="en-US" sz="2000" dirty="0" err="1" smtClean="0"/>
              <a:t>үеэс</a:t>
            </a:r>
            <a:r>
              <a:rPr lang="en-US" sz="2000" dirty="0" smtClean="0"/>
              <a:t> </a:t>
            </a:r>
            <a:r>
              <a:rPr lang="en-US" sz="2000" dirty="0" err="1" smtClean="0"/>
              <a:t>банк</a:t>
            </a:r>
            <a:r>
              <a:rPr lang="en-US" sz="2000" dirty="0" smtClean="0"/>
              <a:t> </a:t>
            </a:r>
            <a:r>
              <a:rPr lang="en-US" sz="2000" dirty="0" err="1" smtClean="0"/>
              <a:t>болон</a:t>
            </a:r>
            <a:r>
              <a:rPr lang="en-US" sz="2000" dirty="0" smtClean="0"/>
              <a:t> </a:t>
            </a:r>
            <a:r>
              <a:rPr lang="en-US" sz="2000" dirty="0" err="1" smtClean="0"/>
              <a:t>санхүүгийн</a:t>
            </a:r>
            <a:r>
              <a:rPr lang="en-US" sz="2000" dirty="0" smtClean="0"/>
              <a:t> </a:t>
            </a:r>
            <a:r>
              <a:rPr lang="en-US" sz="2000" dirty="0" err="1" smtClean="0"/>
              <a:t>байгууллага</a:t>
            </a:r>
            <a:r>
              <a:rPr lang="en-US" sz="2000" dirty="0" smtClean="0"/>
              <a:t>, </a:t>
            </a:r>
            <a:r>
              <a:rPr lang="en-US" sz="2000" dirty="0" err="1" smtClean="0"/>
              <a:t>аж</a:t>
            </a:r>
            <a:r>
              <a:rPr lang="en-US" sz="2000" dirty="0" smtClean="0"/>
              <a:t> </a:t>
            </a:r>
            <a:r>
              <a:rPr lang="en-US" sz="2000" dirty="0" err="1" smtClean="0"/>
              <a:t>ахуйн</a:t>
            </a:r>
            <a:r>
              <a:rPr lang="en-US" sz="2000" dirty="0" smtClean="0"/>
              <a:t> </a:t>
            </a:r>
            <a:r>
              <a:rPr lang="en-US" sz="2000" dirty="0" err="1" smtClean="0"/>
              <a:t>нэгж</a:t>
            </a:r>
            <a:r>
              <a:rPr lang="en-US" sz="2000" dirty="0" smtClean="0"/>
              <a:t>, </a:t>
            </a:r>
            <a:r>
              <a:rPr lang="en-US" sz="2000" dirty="0" err="1" smtClean="0"/>
              <a:t>иргэн</a:t>
            </a:r>
            <a:r>
              <a:rPr lang="en-US" sz="2000" dirty="0" smtClean="0"/>
              <a:t>, </a:t>
            </a:r>
            <a:r>
              <a:rPr lang="en-US" sz="2000" dirty="0" err="1" smtClean="0"/>
              <a:t>төр</a:t>
            </a:r>
            <a:r>
              <a:rPr lang="en-US" sz="2000" dirty="0" smtClean="0"/>
              <a:t> </a:t>
            </a:r>
            <a:r>
              <a:rPr lang="en-US" sz="2000" dirty="0" err="1" smtClean="0"/>
              <a:t>санхүүгийн</a:t>
            </a:r>
            <a:r>
              <a:rPr lang="en-US" sz="2000" dirty="0" smtClean="0"/>
              <a:t> </a:t>
            </a:r>
            <a:r>
              <a:rPr lang="en-US" sz="2000" dirty="0" err="1" smtClean="0"/>
              <a:t>болон</a:t>
            </a:r>
            <a:r>
              <a:rPr lang="en-US" sz="2000" dirty="0" smtClean="0"/>
              <a:t> </a:t>
            </a:r>
            <a:r>
              <a:rPr lang="en-US" sz="2000" dirty="0" err="1" smtClean="0"/>
              <a:t>эдийн</a:t>
            </a:r>
            <a:r>
              <a:rPr lang="en-US" sz="2000" dirty="0" smtClean="0"/>
              <a:t> </a:t>
            </a:r>
            <a:r>
              <a:rPr lang="en-US" sz="2000" dirty="0" err="1" smtClean="0"/>
              <a:t>засгийн</a:t>
            </a:r>
            <a:r>
              <a:rPr lang="en-US" sz="2000" dirty="0" smtClean="0"/>
              <a:t> </a:t>
            </a:r>
            <a:r>
              <a:rPr lang="en-US" sz="2000" dirty="0" err="1" smtClean="0"/>
              <a:t>хямралаас</a:t>
            </a:r>
            <a:r>
              <a:rPr lang="en-US" sz="2000" dirty="0" smtClean="0"/>
              <a:t> </a:t>
            </a:r>
            <a:r>
              <a:rPr lang="en-US" sz="2000" dirty="0" err="1" smtClean="0"/>
              <a:t>сургамж</a:t>
            </a:r>
            <a:r>
              <a:rPr lang="en-US" sz="2000" dirty="0" smtClean="0"/>
              <a:t> </a:t>
            </a:r>
            <a:r>
              <a:rPr lang="en-US" sz="2000" dirty="0" err="1" smtClean="0"/>
              <a:t>аван</a:t>
            </a:r>
            <a:r>
              <a:rPr lang="en-US" sz="2000" dirty="0" smtClean="0"/>
              <a:t> </a:t>
            </a:r>
            <a:r>
              <a:rPr lang="en-US" sz="2000" dirty="0" err="1" smtClean="0"/>
              <a:t>ирээдүйн</a:t>
            </a:r>
            <a:r>
              <a:rPr lang="en-US" sz="2000" dirty="0" smtClean="0"/>
              <a:t> </a:t>
            </a:r>
            <a:r>
              <a:rPr lang="en-US" sz="2000" dirty="0" err="1" smtClean="0"/>
              <a:t>тодорхойгүй</a:t>
            </a:r>
            <a:r>
              <a:rPr lang="en-US" sz="2000" dirty="0" smtClean="0"/>
              <a:t> </a:t>
            </a:r>
            <a:r>
              <a:rPr lang="en-US" sz="2000" dirty="0" err="1" smtClean="0"/>
              <a:t>байдлаас</a:t>
            </a:r>
            <a:r>
              <a:rPr lang="en-US" sz="2000" dirty="0" smtClean="0"/>
              <a:t> </a:t>
            </a:r>
            <a:r>
              <a:rPr lang="en-US" sz="2000" dirty="0" err="1" smtClean="0"/>
              <a:t>үүсэх</a:t>
            </a:r>
            <a:r>
              <a:rPr lang="en-US" sz="2000" dirty="0" smtClean="0"/>
              <a:t> </a:t>
            </a:r>
            <a:r>
              <a:rPr lang="en-US" sz="2000" dirty="0" err="1" smtClean="0"/>
              <a:t>алдагдлыг</a:t>
            </a:r>
            <a:r>
              <a:rPr lang="en-US" sz="2000" dirty="0" smtClean="0"/>
              <a:t> </a:t>
            </a:r>
            <a:r>
              <a:rPr lang="en-US" sz="2000" dirty="0" err="1" smtClean="0"/>
              <a:t>даван</a:t>
            </a:r>
            <a:r>
              <a:rPr lang="en-US" sz="2000" dirty="0" smtClean="0"/>
              <a:t> </a:t>
            </a:r>
            <a:r>
              <a:rPr lang="en-US" sz="2000" dirty="0" err="1" smtClean="0"/>
              <a:t>туулах</a:t>
            </a:r>
            <a:r>
              <a:rPr lang="en-US" sz="2000" dirty="0" smtClean="0"/>
              <a:t> </a:t>
            </a:r>
            <a:r>
              <a:rPr lang="en-US" sz="2000" dirty="0" err="1" smtClean="0"/>
              <a:t>нөөц</a:t>
            </a:r>
            <a:r>
              <a:rPr lang="en-US" sz="2000" dirty="0" smtClean="0"/>
              <a:t> </a:t>
            </a:r>
            <a:r>
              <a:rPr lang="en-US" sz="2000" dirty="0" err="1" smtClean="0"/>
              <a:t>бололцоотой</a:t>
            </a:r>
            <a:r>
              <a:rPr lang="en-US" sz="2000" dirty="0" smtClean="0"/>
              <a:t> </a:t>
            </a:r>
            <a:r>
              <a:rPr lang="en-US" sz="2000" dirty="0" err="1" smtClean="0"/>
              <a:t>байхыг</a:t>
            </a:r>
            <a:r>
              <a:rPr lang="en-US" sz="2000" dirty="0" smtClean="0"/>
              <a:t> </a:t>
            </a:r>
            <a:r>
              <a:rPr lang="en-US" sz="2000" dirty="0" err="1" smtClean="0"/>
              <a:t>эрмэлздэг</a:t>
            </a:r>
            <a:r>
              <a:rPr lang="en-US" sz="2000" dirty="0" smtClean="0"/>
              <a:t> </a:t>
            </a:r>
            <a:r>
              <a:rPr lang="en-US" sz="2000" dirty="0" err="1" smtClean="0"/>
              <a:t>болсон</a:t>
            </a:r>
            <a:r>
              <a:rPr lang="en-US" sz="2000" dirty="0" smtClean="0"/>
              <a:t>. </a:t>
            </a:r>
            <a:r>
              <a:rPr lang="en-US" sz="2000" dirty="0" err="1" smtClean="0"/>
              <a:t>Энэ</a:t>
            </a:r>
            <a:r>
              <a:rPr lang="en-US" sz="2000" dirty="0" smtClean="0"/>
              <a:t> л </a:t>
            </a:r>
            <a:r>
              <a:rPr lang="en-US" sz="2000" dirty="0" err="1" smtClean="0"/>
              <a:t>үеэс</a:t>
            </a:r>
            <a:r>
              <a:rPr lang="en-US" sz="2000" dirty="0" smtClean="0"/>
              <a:t> </a:t>
            </a:r>
            <a:r>
              <a:rPr lang="en-US" sz="2000" dirty="0" err="1" smtClean="0"/>
              <a:t>тодорхойгүй</a:t>
            </a:r>
            <a:r>
              <a:rPr lang="en-US" sz="2000" dirty="0" smtClean="0"/>
              <a:t> </a:t>
            </a:r>
            <a:r>
              <a:rPr lang="en-US" sz="2000" dirty="0" err="1" smtClean="0"/>
              <a:t>байдлыг</a:t>
            </a:r>
            <a:r>
              <a:rPr lang="en-US" sz="2000" dirty="0" smtClean="0"/>
              <a:t> </a:t>
            </a:r>
            <a:r>
              <a:rPr lang="en-US" sz="2000" dirty="0" err="1" smtClean="0"/>
              <a:t>хохирол</a:t>
            </a:r>
            <a:r>
              <a:rPr lang="en-US" sz="2000" dirty="0" smtClean="0"/>
              <a:t> </a:t>
            </a:r>
            <a:r>
              <a:rPr lang="en-US" sz="2000" dirty="0" err="1" smtClean="0"/>
              <a:t>багатай</a:t>
            </a:r>
            <a:r>
              <a:rPr lang="en-US" sz="2000" dirty="0" smtClean="0"/>
              <a:t> </a:t>
            </a:r>
            <a:r>
              <a:rPr lang="en-US" sz="2000" dirty="0" err="1" smtClean="0"/>
              <a:t>даван</a:t>
            </a:r>
            <a:r>
              <a:rPr lang="en-US" sz="2000" dirty="0" smtClean="0"/>
              <a:t> </a:t>
            </a:r>
            <a:r>
              <a:rPr lang="en-US" sz="2000" dirty="0" err="1" smtClean="0"/>
              <a:t>туулах</a:t>
            </a:r>
            <a:r>
              <a:rPr lang="en-US" sz="2000" dirty="0" smtClean="0"/>
              <a:t> </a:t>
            </a:r>
            <a:r>
              <a:rPr lang="en-US" sz="2000" dirty="0" err="1" smtClean="0"/>
              <a:t>эрмэлзэл</a:t>
            </a:r>
            <a:r>
              <a:rPr lang="en-US" sz="2000" dirty="0" smtClean="0"/>
              <a:t> </a:t>
            </a:r>
            <a:r>
              <a:rPr lang="en-US" sz="2000" dirty="0" err="1" smtClean="0"/>
              <a:t>доор</a:t>
            </a:r>
            <a:r>
              <a:rPr lang="en-US" sz="2000" dirty="0" smtClean="0"/>
              <a:t> </a:t>
            </a:r>
            <a:r>
              <a:rPr lang="en-US" sz="2000" dirty="0" err="1" smtClean="0"/>
              <a:t>эрсдэл</a:t>
            </a:r>
            <a:r>
              <a:rPr lang="en-US" sz="2000" dirty="0" smtClean="0"/>
              <a:t>, </a:t>
            </a:r>
            <a:r>
              <a:rPr lang="en-US" sz="2000" dirty="0" err="1" smtClean="0"/>
              <a:t>эрсдэлийн</a:t>
            </a:r>
            <a:r>
              <a:rPr lang="en-US" sz="2000" dirty="0" smtClean="0"/>
              <a:t> </a:t>
            </a:r>
            <a:r>
              <a:rPr lang="en-US" sz="2000" dirty="0" err="1" smtClean="0"/>
              <a:t>удирдлагын</a:t>
            </a:r>
            <a:r>
              <a:rPr lang="en-US" sz="2000" dirty="0" smtClean="0"/>
              <a:t> </a:t>
            </a:r>
            <a:r>
              <a:rPr lang="en-US" sz="2000" dirty="0" err="1" smtClean="0"/>
              <a:t>тухай</a:t>
            </a:r>
            <a:r>
              <a:rPr lang="en-US" sz="2000" dirty="0" smtClean="0"/>
              <a:t> </a:t>
            </a:r>
            <a:r>
              <a:rPr lang="en-US" sz="2000" dirty="0" err="1" smtClean="0"/>
              <a:t>ойлголт</a:t>
            </a:r>
            <a:r>
              <a:rPr lang="en-US" sz="2000" dirty="0" smtClean="0"/>
              <a:t> </a:t>
            </a:r>
            <a:r>
              <a:rPr lang="en-US" sz="2000" dirty="0" err="1" smtClean="0"/>
              <a:t>үүсч</a:t>
            </a:r>
            <a:r>
              <a:rPr lang="en-US" sz="2000" dirty="0" smtClean="0"/>
              <a:t> </a:t>
            </a:r>
            <a:r>
              <a:rPr lang="en-US" sz="2000" dirty="0" err="1" smtClean="0"/>
              <a:t>бий</a:t>
            </a:r>
            <a:r>
              <a:rPr lang="en-US" sz="2000" dirty="0" smtClean="0"/>
              <a:t> </a:t>
            </a:r>
            <a:r>
              <a:rPr lang="en-US" sz="2000" dirty="0" err="1" smtClean="0"/>
              <a:t>болон</a:t>
            </a:r>
            <a:r>
              <a:rPr lang="en-US" sz="2000" dirty="0" smtClean="0"/>
              <a:t> </a:t>
            </a:r>
            <a:r>
              <a:rPr lang="en-US" sz="2000" dirty="0" err="1" smtClean="0"/>
              <a:t>хөгжсөөр</a:t>
            </a:r>
            <a:r>
              <a:rPr lang="en-US" sz="2000" dirty="0" smtClean="0"/>
              <a:t> </a:t>
            </a:r>
            <a:r>
              <a:rPr lang="en-US" sz="2000" dirty="0" err="1" smtClean="0"/>
              <a:t>ирлээ</a:t>
            </a:r>
            <a:r>
              <a:rPr lang="mn-MN" sz="2000" dirty="0" smtClean="0"/>
              <a:t>.</a:t>
            </a:r>
            <a:endParaRPr lang="en-US" sz="2000" dirty="0"/>
          </a:p>
        </p:txBody>
      </p:sp>
      <p:sp>
        <p:nvSpPr>
          <p:cNvPr id="2" name="Title 1"/>
          <p:cNvSpPr>
            <a:spLocks noGrp="1"/>
          </p:cNvSpPr>
          <p:nvPr>
            <p:ph type="title"/>
          </p:nvPr>
        </p:nvSpPr>
        <p:spPr>
          <a:xfrm>
            <a:off x="1403648" y="332656"/>
            <a:ext cx="7056784" cy="504056"/>
          </a:xfrm>
        </p:spPr>
        <p:style>
          <a:lnRef idx="3">
            <a:schemeClr val="lt1"/>
          </a:lnRef>
          <a:fillRef idx="1">
            <a:schemeClr val="accent3"/>
          </a:fillRef>
          <a:effectRef idx="1">
            <a:schemeClr val="accent3"/>
          </a:effectRef>
          <a:fontRef idx="minor">
            <a:schemeClr val="lt1"/>
          </a:fontRef>
        </p:style>
        <p:txBody>
          <a:bodyPr>
            <a:normAutofit fontScale="90000"/>
          </a:bodyPr>
          <a:lstStyle/>
          <a:p>
            <a:pPr algn="ctr"/>
            <a:r>
              <a:rPr lang="mn-MN" sz="2800" dirty="0" smtClean="0">
                <a:solidFill>
                  <a:srgbClr val="002060"/>
                </a:solidFill>
                <a:latin typeface="Times New Roman" pitchFamily="18" charset="0"/>
                <a:cs typeface="Times New Roman" pitchFamily="18" charset="0"/>
              </a:rPr>
              <a:t>Эрсдэлийн удирдлагын үүсэл</a:t>
            </a:r>
            <a:endParaRPr lang="en-US" sz="2800" dirty="0">
              <a:solidFill>
                <a:srgbClr val="002060"/>
              </a:solidFill>
              <a:latin typeface="Times New Roman" pitchFamily="18" charset="0"/>
              <a:cs typeface="Times New Roman" pitchFamily="18" charset="0"/>
            </a:endParaRPr>
          </a:p>
        </p:txBody>
      </p:sp>
      <p:sp>
        <p:nvSpPr>
          <p:cNvPr id="4" name="Rectangle 3"/>
          <p:cNvSpPr/>
          <p:nvPr/>
        </p:nvSpPr>
        <p:spPr>
          <a:xfrm>
            <a:off x="571472" y="6143644"/>
            <a:ext cx="8358246" cy="369332"/>
          </a:xfrm>
          <a:prstGeom prst="rect">
            <a:avLst/>
          </a:prstGeom>
        </p:spPr>
        <p:txBody>
          <a:bodyPr wrap="square">
            <a:spAutoFit/>
          </a:bodyPr>
          <a:lstStyle/>
          <a:p>
            <a:pPr algn="ctr"/>
            <a:r>
              <a:rPr lang="en-US" dirty="0" smtClean="0">
                <a:solidFill>
                  <a:srgbClr val="0070C0"/>
                </a:solidFill>
                <a:latin typeface="Arial" pitchFamily="34" charset="0"/>
                <a:cs typeface="Arial" pitchFamily="34" charset="0"/>
              </a:rPr>
              <a:t>www</a:t>
            </a:r>
            <a:r>
              <a:rPr lang="mn-MN" dirty="0" smtClean="0">
                <a:solidFill>
                  <a:srgbClr val="0070C0"/>
                </a:solidFill>
                <a:latin typeface="Arial" pitchFamily="34" charset="0"/>
                <a:cs typeface="Arial" pitchFamily="34" charset="0"/>
              </a:rPr>
              <a:t>.</a:t>
            </a:r>
            <a:r>
              <a:rPr lang="en-US" dirty="0" err="1" smtClean="0">
                <a:solidFill>
                  <a:srgbClr val="0070C0"/>
                </a:solidFill>
                <a:latin typeface="Arial" pitchFamily="34" charset="0"/>
                <a:cs typeface="Arial" pitchFamily="34" charset="0"/>
              </a:rPr>
              <a:t>google.com,www.tvlhvvr.mn</a:t>
            </a:r>
            <a:r>
              <a:rPr lang="en-US" dirty="0" smtClean="0">
                <a:solidFill>
                  <a:srgbClr val="00B0F0"/>
                </a:solidFill>
                <a:latin typeface="Arial" pitchFamily="34" charset="0"/>
                <a:cs typeface="Arial" pitchFamily="34" charset="0"/>
              </a:rPr>
              <a:t>, </a:t>
            </a:r>
            <a:r>
              <a:rPr lang="mn-MN" dirty="0" smtClean="0">
                <a:solidFill>
                  <a:srgbClr val="0070C0"/>
                </a:solidFill>
                <a:latin typeface="Arial" pitchFamily="34" charset="0"/>
                <a:cs typeface="Arial" pitchFamily="34" charset="0"/>
              </a:rPr>
              <a:t>үзсэн огноо, 2012.01.22.</a:t>
            </a:r>
            <a:endParaRPr lang="en-US" dirty="0">
              <a:solidFill>
                <a:srgbClr val="0070C0"/>
              </a:solidFill>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0298" y="1071546"/>
            <a:ext cx="4786346" cy="461665"/>
          </a:xfrm>
          <a:prstGeom prst="rect">
            <a:avLst/>
          </a:prstGeom>
        </p:spPr>
        <p:txBody>
          <a:bodyPr wrap="square">
            <a:spAutoFit/>
          </a:bodyPr>
          <a:lstStyle/>
          <a:p>
            <a:pPr algn="ctr"/>
            <a:r>
              <a:rPr lang="mn-MN" sz="2400" b="1" dirty="0" smtClean="0">
                <a:latin typeface="Arial" pitchFamily="34" charset="0"/>
                <a:cs typeface="Arial" pitchFamily="34" charset="0"/>
              </a:rPr>
              <a:t>Эрсдэлийн удирдлага:</a:t>
            </a:r>
            <a:endParaRPr lang="en-US" sz="2400" dirty="0"/>
          </a:p>
        </p:txBody>
      </p:sp>
      <p:sp>
        <p:nvSpPr>
          <p:cNvPr id="3" name="Rectangle 2"/>
          <p:cNvSpPr/>
          <p:nvPr/>
        </p:nvSpPr>
        <p:spPr>
          <a:xfrm>
            <a:off x="357158" y="1714488"/>
            <a:ext cx="8501122" cy="2308324"/>
          </a:xfrm>
          <a:prstGeom prst="rect">
            <a:avLst/>
          </a:prstGeom>
        </p:spPr>
        <p:txBody>
          <a:bodyPr wrap="square">
            <a:spAutoFit/>
          </a:bodyPr>
          <a:lstStyle/>
          <a:p>
            <a:pPr algn="just">
              <a:lnSpc>
                <a:spcPct val="150000"/>
              </a:lnSpc>
            </a:pPr>
            <a:r>
              <a:rPr lang="mn-MN" sz="2400" dirty="0" smtClean="0"/>
              <a:t>	Бизнес эрхлэгчид, өрх бүлүүд нь аз туршилтаас бий болох хохирлыг хэрхэн багасгах болон түүнээс хэрхэн үр ашигтайгаар гарах замыг боловсронгуй болгох үйл ажилгааг эрсдэлийн удирдлага гэнэ. </a:t>
            </a:r>
            <a:endParaRPr lang="en-US" sz="2400" dirty="0"/>
          </a:p>
        </p:txBody>
      </p:sp>
      <p:sp>
        <p:nvSpPr>
          <p:cNvPr id="4" name="Rectangle 3"/>
          <p:cNvSpPr/>
          <p:nvPr/>
        </p:nvSpPr>
        <p:spPr>
          <a:xfrm>
            <a:off x="428596" y="4000504"/>
            <a:ext cx="8286808" cy="2308324"/>
          </a:xfrm>
          <a:prstGeom prst="rect">
            <a:avLst/>
          </a:prstGeom>
        </p:spPr>
        <p:txBody>
          <a:bodyPr wrap="square">
            <a:spAutoFit/>
          </a:bodyPr>
          <a:lstStyle/>
          <a:p>
            <a:pPr algn="just">
              <a:lnSpc>
                <a:spcPct val="150000"/>
              </a:lnSpc>
            </a:pPr>
            <a:r>
              <a:rPr lang="mn-MN" sz="2400" dirty="0" smtClean="0">
                <a:latin typeface="Arial" pitchFamily="34" charset="0"/>
                <a:cs typeface="Arial" pitchFamily="34" charset="0"/>
              </a:rPr>
              <a:t>	Эрсдэлийн удирдлага нь аливаа нэг байгууллагын орлого </a:t>
            </a:r>
            <a:r>
              <a:rPr lang="en-US" sz="2400" dirty="0" smtClean="0">
                <a:latin typeface="Arial" pitchFamily="34" charset="0"/>
                <a:cs typeface="Arial" pitchFamily="34" charset="0"/>
              </a:rPr>
              <a:t>/</a:t>
            </a:r>
            <a:r>
              <a:rPr lang="mn-MN" sz="2400" dirty="0" smtClean="0">
                <a:latin typeface="Arial" pitchFamily="34" charset="0"/>
                <a:cs typeface="Arial" pitchFamily="34" charset="0"/>
              </a:rPr>
              <a:t>ашиг</a:t>
            </a:r>
            <a:r>
              <a:rPr lang="en-US" sz="2400" dirty="0" smtClean="0">
                <a:latin typeface="Arial" pitchFamily="34" charset="0"/>
                <a:cs typeface="Arial" pitchFamily="34" charset="0"/>
              </a:rPr>
              <a:t>/</a:t>
            </a:r>
            <a:r>
              <a:rPr lang="mn-MN" sz="2400" dirty="0" smtClean="0">
                <a:latin typeface="Arial" pitchFamily="34" charset="0"/>
                <a:cs typeface="Arial" pitchFamily="34" charset="0"/>
              </a:rPr>
              <a:t> олох чадвар, хохирол учруулж болох эрсдэлүүдийг илрүүлж, задлан шинжилгээ хийх замаар түүнийг удирдах арга юм.</a:t>
            </a:r>
            <a:endParaRPr lang="en-US" sz="2400" dirty="0"/>
          </a:p>
        </p:txBody>
      </p:sp>
      <p:sp>
        <p:nvSpPr>
          <p:cNvPr id="5" name="Rectangle 4"/>
          <p:cNvSpPr/>
          <p:nvPr/>
        </p:nvSpPr>
        <p:spPr>
          <a:xfrm>
            <a:off x="928662" y="6357957"/>
            <a:ext cx="7786742" cy="369332"/>
          </a:xfrm>
          <a:prstGeom prst="rect">
            <a:avLst/>
          </a:prstGeom>
        </p:spPr>
        <p:txBody>
          <a:bodyPr wrap="square">
            <a:spAutoFit/>
          </a:bodyPr>
          <a:lstStyle/>
          <a:p>
            <a:r>
              <a:rPr lang="mn-MN" dirty="0" smtClean="0">
                <a:latin typeface="Arial" pitchFamily="34" charset="0"/>
                <a:cs typeface="Arial" pitchFamily="34" charset="0"/>
              </a:rPr>
              <a:t>Балж Г., </a:t>
            </a:r>
            <a:r>
              <a:rPr lang="mn-MN" i="1" dirty="0" smtClean="0">
                <a:latin typeface="Arial" pitchFamily="34" charset="0"/>
                <a:cs typeface="Arial" pitchFamily="34" charset="0"/>
              </a:rPr>
              <a:t>Эрсдэл ба даатгал, У</a:t>
            </a:r>
            <a:r>
              <a:rPr lang="mn-MN" dirty="0" smtClean="0">
                <a:latin typeface="Arial" pitchFamily="34" charset="0"/>
                <a:cs typeface="Arial" pitchFamily="34" charset="0"/>
              </a:rPr>
              <a:t>лаанбаатар, 2006. 12 дахь тал.</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928671"/>
            <a:ext cx="8143932" cy="5632311"/>
          </a:xfrm>
          <a:prstGeom prst="rect">
            <a:avLst/>
          </a:prstGeom>
        </p:spPr>
        <p:txBody>
          <a:bodyPr wrap="square">
            <a:spAutoFit/>
          </a:bodyPr>
          <a:lstStyle/>
          <a:p>
            <a:pPr>
              <a:lnSpc>
                <a:spcPct val="150000"/>
              </a:lnSpc>
            </a:pPr>
            <a:r>
              <a:rPr lang="mn-MN" sz="2400" dirty="0" smtClean="0">
                <a:effectLst>
                  <a:outerShdw blurRad="38100" dist="38100" dir="2700000" algn="tl">
                    <a:srgbClr val="000000">
                      <a:alpha val="43137"/>
                    </a:srgbClr>
                  </a:outerShdw>
                </a:effectLst>
                <a:latin typeface="Arial" pitchFamily="34" charset="0"/>
                <a:cs typeface="Arial" pitchFamily="34" charset="0"/>
              </a:rPr>
              <a:t>	Эрсдэлийн удирдлагын үйл явцыг үндсэн 6 үе шат болгон хуваадаг :</a:t>
            </a:r>
            <a:endParaRPr lang="mn-MN" sz="2400" u="sng" dirty="0" smtClean="0">
              <a:latin typeface="Arial" pitchFamily="34" charset="0"/>
              <a:cs typeface="Arial" pitchFamily="34" charset="0"/>
            </a:endParaRPr>
          </a:p>
          <a:p>
            <a:pPr marL="514350" indent="-514350">
              <a:lnSpc>
                <a:spcPct val="150000"/>
              </a:lnSpc>
              <a:buFont typeface="+mj-lt"/>
              <a:buAutoNum type="romanUcPeriod"/>
            </a:pPr>
            <a:r>
              <a:rPr lang="mn-MN" sz="2400" dirty="0" smtClean="0">
                <a:latin typeface="Arial" pitchFamily="34" charset="0"/>
                <a:cs typeface="Arial" pitchFamily="34" charset="0"/>
              </a:rPr>
              <a:t>Эрсдэлийн удирдлагын үр дүнд бий болгох үр дүнгийн талаархи, зорилгыг юуны өмнө тодорхойлох.</a:t>
            </a:r>
          </a:p>
          <a:p>
            <a:pPr marL="514350" indent="-514350">
              <a:lnSpc>
                <a:spcPct val="150000"/>
              </a:lnSpc>
              <a:buFont typeface="+mj-lt"/>
              <a:buAutoNum type="romanUcPeriod"/>
            </a:pPr>
            <a:r>
              <a:rPr lang="mn-MN" sz="2400" dirty="0" smtClean="0">
                <a:latin typeface="Arial" pitchFamily="34" charset="0"/>
                <a:cs typeface="Arial" pitchFamily="34" charset="0"/>
              </a:rPr>
              <a:t>Эрдэлийг тодорхойлох.</a:t>
            </a:r>
          </a:p>
          <a:p>
            <a:pPr marL="514350" indent="-514350">
              <a:lnSpc>
                <a:spcPct val="150000"/>
              </a:lnSpc>
              <a:buFont typeface="+mj-lt"/>
              <a:buAutoNum type="romanUcPeriod"/>
            </a:pPr>
            <a:r>
              <a:rPr lang="mn-MN" sz="2400" dirty="0" smtClean="0">
                <a:latin typeface="Arial" pitchFamily="34" charset="0"/>
                <a:cs typeface="Arial" pitchFamily="34" charset="0"/>
              </a:rPr>
              <a:t> Өөрийн талд гарах гарцаагүй алдагдлаа тооцох.</a:t>
            </a:r>
          </a:p>
          <a:p>
            <a:pPr marL="514350" indent="-514350">
              <a:lnSpc>
                <a:spcPct val="150000"/>
              </a:lnSpc>
              <a:buFont typeface="+mj-lt"/>
              <a:buAutoNum type="romanUcPeriod"/>
            </a:pPr>
            <a:r>
              <a:rPr lang="mn-MN" sz="2400" dirty="0" smtClean="0">
                <a:latin typeface="Arial" pitchFamily="34" charset="0"/>
                <a:cs typeface="Arial" pitchFamily="34" charset="0"/>
              </a:rPr>
              <a:t> Эрсдэлээс гарах арга хэрэгслээ сонгох.</a:t>
            </a:r>
          </a:p>
          <a:p>
            <a:pPr marL="514350" indent="-514350">
              <a:lnSpc>
                <a:spcPct val="150000"/>
              </a:lnSpc>
              <a:buFont typeface="+mj-lt"/>
              <a:buAutoNum type="romanUcPeriod"/>
            </a:pPr>
            <a:r>
              <a:rPr lang="mn-MN" sz="2400" dirty="0" smtClean="0">
                <a:latin typeface="Arial" pitchFamily="34" charset="0"/>
                <a:cs typeface="Arial" pitchFamily="34" charset="0"/>
              </a:rPr>
              <a:t> Сонгосон шийдвэрээ хэрэгжүүлэх.</a:t>
            </a:r>
          </a:p>
          <a:p>
            <a:pPr marL="514350" indent="-514350">
              <a:lnSpc>
                <a:spcPct val="150000"/>
              </a:lnSpc>
              <a:buFont typeface="+mj-lt"/>
              <a:buAutoNum type="romanUcPeriod"/>
            </a:pPr>
            <a:r>
              <a:rPr lang="mn-MN" sz="2400" dirty="0" smtClean="0">
                <a:latin typeface="Arial" pitchFamily="34" charset="0"/>
                <a:cs typeface="Arial" pitchFamily="34" charset="0"/>
              </a:rPr>
              <a:t> Хэрэгжүүлсэн шийдвэрийнхээ үр дүнг тооцох.</a:t>
            </a:r>
            <a:r>
              <a:rPr lang="mn-MN" sz="2400" u="sng" dirty="0" smtClean="0">
                <a:latin typeface="Arial" pitchFamily="34" charset="0"/>
                <a:cs typeface="Arial" pitchFamily="34" charset="0"/>
              </a:rPr>
              <a:t> </a:t>
            </a:r>
            <a:endParaRPr lang="en-US" sz="2400" dirty="0"/>
          </a:p>
        </p:txBody>
      </p:sp>
    </p:spTree>
  </p:cSld>
  <p:clrMapOvr>
    <a:masterClrMapping/>
  </p:clrMapOvr>
  <p:transition>
    <p:spli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57356" y="3105835"/>
            <a:ext cx="6357982" cy="584775"/>
          </a:xfrm>
          <a:prstGeom prst="rect">
            <a:avLst/>
          </a:prstGeom>
        </p:spPr>
        <p:txBody>
          <a:bodyPr wrap="square">
            <a:spAutoFit/>
          </a:bodyPr>
          <a:lstStyle/>
          <a:p>
            <a:r>
              <a:rPr lang="mn-MN" sz="3200" dirty="0" smtClean="0">
                <a:latin typeface="Arial Mon" pitchFamily="34" charset="0"/>
              </a:rPr>
              <a:t>Эрсдлийн шинжилгээний аргууд</a:t>
            </a:r>
            <a:endParaRPr lang="en-US" sz="3200" dirty="0">
              <a:latin typeface="Arial Mon" pitchFamily="34" charset="0"/>
            </a:endParaRPr>
          </a:p>
        </p:txBody>
      </p:sp>
    </p:spTree>
  </p:cSld>
  <p:clrMapOvr>
    <a:masterClrMapping/>
  </p:clrMapOvr>
  <p:transition>
    <p:whee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928934"/>
            <a:ext cx="8229600" cy="3006919"/>
          </a:xfrm>
        </p:spPr>
        <p:txBody>
          <a:bodyPr/>
          <a:lstStyle/>
          <a:p>
            <a:r>
              <a:rPr lang="mn-MN" dirty="0" smtClean="0"/>
              <a:t>Чанарын шинжилгээ</a:t>
            </a:r>
          </a:p>
          <a:p>
            <a:r>
              <a:rPr lang="mn-MN" dirty="0" smtClean="0"/>
              <a:t>Тоон шинжилгээ</a:t>
            </a:r>
          </a:p>
          <a:p>
            <a:pPr>
              <a:buNone/>
            </a:pPr>
            <a:endParaRPr lang="en-US" dirty="0"/>
          </a:p>
        </p:txBody>
      </p:sp>
      <p:sp>
        <p:nvSpPr>
          <p:cNvPr id="2" name="Title 1"/>
          <p:cNvSpPr>
            <a:spLocks noGrp="1"/>
          </p:cNvSpPr>
          <p:nvPr>
            <p:ph type="title"/>
          </p:nvPr>
        </p:nvSpPr>
        <p:spPr>
          <a:xfrm>
            <a:off x="1187450" y="1428736"/>
            <a:ext cx="6553200" cy="992202"/>
          </a:xfrm>
        </p:spPr>
        <p:txBody>
          <a:bodyPr>
            <a:normAutofit fontScale="90000"/>
          </a:bodyPr>
          <a:lstStyle/>
          <a:p>
            <a:r>
              <a:rPr lang="mn-MN" dirty="0" smtClean="0"/>
              <a:t>Эрсдлийн шинжилгээг хоёр бүлэг аргаар хийдэг.</a:t>
            </a:r>
            <a:endParaRPr lang="en-US" dirty="0"/>
          </a:p>
        </p:txBody>
      </p:sp>
      <p:sp>
        <p:nvSpPr>
          <p:cNvPr id="4" name="Rectangle 3"/>
          <p:cNvSpPr/>
          <p:nvPr/>
        </p:nvSpPr>
        <p:spPr>
          <a:xfrm>
            <a:off x="642910" y="6215082"/>
            <a:ext cx="7786742" cy="369332"/>
          </a:xfrm>
          <a:prstGeom prst="rect">
            <a:avLst/>
          </a:prstGeom>
        </p:spPr>
        <p:txBody>
          <a:bodyPr wrap="square">
            <a:spAutoFit/>
          </a:bodyPr>
          <a:lstStyle/>
          <a:p>
            <a:r>
              <a:rPr lang="mn-MN" dirty="0" smtClean="0">
                <a:latin typeface="Arial" pitchFamily="34" charset="0"/>
                <a:cs typeface="Arial" pitchFamily="34" charset="0"/>
              </a:rPr>
              <a:t>Б. Цэрэндорж., </a:t>
            </a:r>
            <a:r>
              <a:rPr lang="mn-MN" i="1" dirty="0" smtClean="0">
                <a:latin typeface="Arial" pitchFamily="34" charset="0"/>
                <a:cs typeface="Arial" pitchFamily="34" charset="0"/>
              </a:rPr>
              <a:t>Эрсдлийн удирдлага, У</a:t>
            </a:r>
            <a:r>
              <a:rPr lang="mn-MN" dirty="0" smtClean="0">
                <a:latin typeface="Arial" pitchFamily="34" charset="0"/>
                <a:cs typeface="Arial" pitchFamily="34" charset="0"/>
              </a:rPr>
              <a:t>лаанбаатар, 2004. 23 дахь тал.</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6338" y="2571744"/>
            <a:ext cx="7643812" cy="3954469"/>
          </a:xfrm>
        </p:spPr>
        <p:txBody>
          <a:bodyPr/>
          <a:lstStyle/>
          <a:p>
            <a:pPr algn="ctr">
              <a:buNone/>
            </a:pPr>
            <a:r>
              <a:rPr lang="mn-MN" b="1" dirty="0" smtClean="0">
                <a:latin typeface="Arial" pitchFamily="34" charset="0"/>
                <a:cs typeface="Arial" pitchFamily="34" charset="0"/>
              </a:rPr>
              <a:t>Статистик арга</a:t>
            </a:r>
          </a:p>
          <a:p>
            <a:r>
              <a:rPr lang="mn-MN" dirty="0" smtClean="0">
                <a:latin typeface="Arial" pitchFamily="34" charset="0"/>
                <a:cs typeface="Arial" pitchFamily="34" charset="0"/>
              </a:rPr>
              <a:t>Алдагдал үүсч болох магадлалын эрсдэлийн мужийг тодорхойлох, хөрөнгө оруулалтын хангалттай байдал зэргийг ирээдүйн статистик өгөгдөлүүдээр тодорхойлох</a:t>
            </a:r>
            <a:endParaRPr lang="en-US" dirty="0" smtClean="0">
              <a:latin typeface="Arial" pitchFamily="34" charset="0"/>
              <a:cs typeface="Arial" pitchFamily="34" charset="0"/>
            </a:endParaRPr>
          </a:p>
          <a:p>
            <a:endParaRPr lang="en-US" dirty="0"/>
          </a:p>
        </p:txBody>
      </p:sp>
      <p:sp>
        <p:nvSpPr>
          <p:cNvPr id="2" name="Title 1"/>
          <p:cNvSpPr>
            <a:spLocks noGrp="1"/>
          </p:cNvSpPr>
          <p:nvPr>
            <p:ph type="title"/>
          </p:nvPr>
        </p:nvSpPr>
        <p:spPr>
          <a:xfrm>
            <a:off x="1187450" y="1071546"/>
            <a:ext cx="7742268" cy="1143008"/>
          </a:xfrm>
        </p:spPr>
        <p:txBody>
          <a:bodyPr>
            <a:normAutofit fontScale="90000"/>
          </a:bodyPr>
          <a:lstStyle/>
          <a:p>
            <a:pPr lvl="0"/>
            <a:r>
              <a:rPr lang="mn-MN" u="sng" dirty="0" smtClean="0">
                <a:solidFill>
                  <a:schemeClr val="tx1"/>
                </a:solidFill>
                <a:latin typeface="Arial" pitchFamily="34" charset="0"/>
                <a:cs typeface="Arial" pitchFamily="34" charset="0"/>
              </a:rPr>
              <a:t>Тоон  шинжилгээний аргууд:</a:t>
            </a:r>
            <a:r>
              <a:rPr lang="en-US" u="sng" kern="1200" dirty="0" smtClean="0">
                <a:solidFill>
                  <a:schemeClr val="tx1"/>
                </a:solidFill>
                <a:latin typeface="Arial" pitchFamily="34" charset="0"/>
                <a:cs typeface="Arial" pitchFamily="34" charset="0"/>
              </a:rPr>
              <a:t/>
            </a:r>
            <a:br>
              <a:rPr lang="en-US" u="sng" kern="1200" dirty="0" smtClean="0">
                <a:solidFill>
                  <a:schemeClr val="tx1"/>
                </a:solidFill>
                <a:latin typeface="Arial" pitchFamily="34" charset="0"/>
                <a:cs typeface="Arial" pitchFamily="34" charset="0"/>
              </a:rPr>
            </a:br>
            <a:endParaRPr lang="en-US" dirty="0">
              <a:solidFill>
                <a:schemeClr val="tx1"/>
              </a:solidFill>
            </a:endParaRPr>
          </a:p>
        </p:txBody>
      </p:sp>
      <p:sp>
        <p:nvSpPr>
          <p:cNvPr id="4" name="Rectangle 3"/>
          <p:cNvSpPr/>
          <p:nvPr/>
        </p:nvSpPr>
        <p:spPr>
          <a:xfrm>
            <a:off x="285720" y="6286520"/>
            <a:ext cx="8572560" cy="369332"/>
          </a:xfrm>
          <a:prstGeom prst="rect">
            <a:avLst/>
          </a:prstGeom>
        </p:spPr>
        <p:txBody>
          <a:bodyPr wrap="square">
            <a:spAutoFit/>
          </a:bodyPr>
          <a:lstStyle/>
          <a:p>
            <a:pPr algn="r"/>
            <a:r>
              <a:rPr lang="mn-MN" dirty="0" smtClean="0">
                <a:latin typeface="Arial" pitchFamily="34" charset="0"/>
                <a:cs typeface="Arial" pitchFamily="34" charset="0"/>
              </a:rPr>
              <a:t>Б. Цэрэндорж., </a:t>
            </a:r>
            <a:r>
              <a:rPr lang="mn-MN" i="1" dirty="0" smtClean="0">
                <a:latin typeface="Arial" pitchFamily="34" charset="0"/>
                <a:cs typeface="Arial" pitchFamily="34" charset="0"/>
              </a:rPr>
              <a:t>Эрсдлийн удирдлага, У</a:t>
            </a:r>
            <a:r>
              <a:rPr lang="mn-MN" dirty="0" smtClean="0">
                <a:latin typeface="Arial" pitchFamily="34" charset="0"/>
                <a:cs typeface="Arial" pitchFamily="34" charset="0"/>
              </a:rPr>
              <a:t>лаанбаатар, 2004. 24 дахь тал.</a:t>
            </a:r>
            <a:endParaRPr lang="en-US" dirty="0"/>
          </a:p>
        </p:txBody>
      </p:sp>
    </p:spTree>
  </p:cSld>
  <p:clrMapOvr>
    <a:masterClrMapping/>
  </p:clrMapOvr>
  <p:transition>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latin typeface="Arial" pitchFamily="34" charset="0"/>
                <a:cs typeface="Arial" pitchFamily="34" charset="0"/>
              </a:rPr>
              <a:t>Алдагдал авч болох магадлалыг математик загварын үндсэн дээр тодорхойлох ба үүний тусламжтайгаар эрсдэлийн бүсийг тогтооно.</a:t>
            </a:r>
            <a:endParaRPr lang="en-US" dirty="0" smtClean="0">
              <a:latin typeface="Arial" pitchFamily="34" charset="0"/>
              <a:cs typeface="Arial" pitchFamily="34" charset="0"/>
            </a:endParaRPr>
          </a:p>
          <a:p>
            <a:endParaRPr lang="en-US" dirty="0"/>
          </a:p>
        </p:txBody>
      </p:sp>
      <p:sp>
        <p:nvSpPr>
          <p:cNvPr id="2" name="Title 1"/>
          <p:cNvSpPr>
            <a:spLocks noGrp="1"/>
          </p:cNvSpPr>
          <p:nvPr>
            <p:ph type="title"/>
          </p:nvPr>
        </p:nvSpPr>
        <p:spPr/>
        <p:txBody>
          <a:bodyPr/>
          <a:lstStyle/>
          <a:p>
            <a:r>
              <a:rPr lang="mn-MN" dirty="0" smtClean="0">
                <a:solidFill>
                  <a:schemeClr val="tx1"/>
                </a:solidFill>
                <a:latin typeface="Arial" pitchFamily="34" charset="0"/>
                <a:cs typeface="Arial" pitchFamily="34" charset="0"/>
              </a:rPr>
              <a:t>Аналитик арга</a:t>
            </a:r>
            <a:endParaRPr lang="en-US" dirty="0"/>
          </a:p>
        </p:txBody>
      </p:sp>
      <p:sp>
        <p:nvSpPr>
          <p:cNvPr id="4" name="Rectangle 3"/>
          <p:cNvSpPr/>
          <p:nvPr/>
        </p:nvSpPr>
        <p:spPr>
          <a:xfrm>
            <a:off x="428596" y="6286520"/>
            <a:ext cx="8572560" cy="369332"/>
          </a:xfrm>
          <a:prstGeom prst="rect">
            <a:avLst/>
          </a:prstGeom>
        </p:spPr>
        <p:txBody>
          <a:bodyPr wrap="square">
            <a:spAutoFit/>
          </a:bodyPr>
          <a:lstStyle/>
          <a:p>
            <a:pPr algn="r"/>
            <a:r>
              <a:rPr lang="mn-MN" dirty="0" smtClean="0">
                <a:latin typeface="Arial" pitchFamily="34" charset="0"/>
                <a:cs typeface="Arial" pitchFamily="34" charset="0"/>
              </a:rPr>
              <a:t>Б. Цэрэндорж., </a:t>
            </a:r>
            <a:r>
              <a:rPr lang="mn-MN" i="1" dirty="0" smtClean="0">
                <a:latin typeface="Arial" pitchFamily="34" charset="0"/>
                <a:cs typeface="Arial" pitchFamily="34" charset="0"/>
              </a:rPr>
              <a:t>Эрсдлийн удирдлага, У</a:t>
            </a:r>
            <a:r>
              <a:rPr lang="mn-MN" dirty="0" smtClean="0">
                <a:latin typeface="Arial" pitchFamily="34" charset="0"/>
                <a:cs typeface="Arial" pitchFamily="34" charset="0"/>
              </a:rPr>
              <a:t>лаанбаатар, 2004. 24 дахь тал.</a:t>
            </a:r>
            <a:endParaRPr lang="en-US" dirty="0"/>
          </a:p>
        </p:txBody>
      </p:sp>
    </p:spTree>
  </p:cSld>
  <p:clrMapOvr>
    <a:masterClrMapping/>
  </p:clrMapOvr>
  <p:transition>
    <p:pull dir="l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6338" y="3500438"/>
            <a:ext cx="7643812" cy="3025775"/>
          </a:xfrm>
        </p:spPr>
        <p:txBody>
          <a:bodyPr/>
          <a:lstStyle/>
          <a:p>
            <a:r>
              <a:rPr lang="mn-MN" dirty="0" smtClean="0">
                <a:latin typeface="Arial" pitchFamily="34" charset="0"/>
                <a:cs typeface="Arial" pitchFamily="34" charset="0"/>
              </a:rPr>
              <a:t>Сонгосон шинжээчдийн баг төслийн үйл ажиллагааг эрсдэлийн шат бүрээр үнэлэх</a:t>
            </a:r>
            <a:endParaRPr lang="en-US" dirty="0" smtClean="0">
              <a:latin typeface="Arial" pitchFamily="34" charset="0"/>
              <a:cs typeface="Arial" pitchFamily="34" charset="0"/>
            </a:endParaRPr>
          </a:p>
          <a:p>
            <a:endParaRPr lang="en-US" dirty="0"/>
          </a:p>
        </p:txBody>
      </p:sp>
      <p:sp>
        <p:nvSpPr>
          <p:cNvPr id="2" name="Title 1"/>
          <p:cNvSpPr>
            <a:spLocks noGrp="1"/>
          </p:cNvSpPr>
          <p:nvPr>
            <p:ph type="title"/>
          </p:nvPr>
        </p:nvSpPr>
        <p:spPr/>
        <p:txBody>
          <a:bodyPr/>
          <a:lstStyle/>
          <a:p>
            <a:r>
              <a:rPr lang="mn-MN" dirty="0" smtClean="0">
                <a:latin typeface="Arial" pitchFamily="34" charset="0"/>
                <a:cs typeface="Arial" pitchFamily="34" charset="0"/>
              </a:rPr>
              <a:t>Эксперт буюу туршилтын арга</a:t>
            </a:r>
            <a:endParaRPr lang="en-US" dirty="0"/>
          </a:p>
        </p:txBody>
      </p:sp>
      <p:sp>
        <p:nvSpPr>
          <p:cNvPr id="4" name="Rectangle 3"/>
          <p:cNvSpPr/>
          <p:nvPr/>
        </p:nvSpPr>
        <p:spPr>
          <a:xfrm>
            <a:off x="500034" y="6384102"/>
            <a:ext cx="8286808" cy="369332"/>
          </a:xfrm>
          <a:prstGeom prst="rect">
            <a:avLst/>
          </a:prstGeom>
        </p:spPr>
        <p:txBody>
          <a:bodyPr wrap="square">
            <a:spAutoFit/>
          </a:bodyPr>
          <a:lstStyle/>
          <a:p>
            <a:pPr algn="r"/>
            <a:r>
              <a:rPr lang="mn-MN" dirty="0" smtClean="0">
                <a:latin typeface="Arial" pitchFamily="34" charset="0"/>
                <a:cs typeface="Arial" pitchFamily="34" charset="0"/>
              </a:rPr>
              <a:t>Б. Цэрэндорж., </a:t>
            </a:r>
            <a:r>
              <a:rPr lang="mn-MN" i="1" dirty="0" smtClean="0">
                <a:latin typeface="Arial" pitchFamily="34" charset="0"/>
                <a:cs typeface="Arial" pitchFamily="34" charset="0"/>
              </a:rPr>
              <a:t>Эрсдлийн удирдлага, У</a:t>
            </a:r>
            <a:r>
              <a:rPr lang="mn-MN" dirty="0" smtClean="0">
                <a:latin typeface="Arial" pitchFamily="34" charset="0"/>
                <a:cs typeface="Arial" pitchFamily="34" charset="0"/>
              </a:rPr>
              <a:t>лаанбаатар, 2004. 24 дахь тал.</a:t>
            </a:r>
            <a:endParaRPr lang="en-US" dirty="0"/>
          </a:p>
        </p:txBody>
      </p:sp>
    </p:spTree>
  </p:cSld>
  <p:clrMapOvr>
    <a:masterClrMapping/>
  </p:clrMapOvr>
  <p:transition>
    <p:pull dir="l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latin typeface="Arial" pitchFamily="34" charset="0"/>
                <a:cs typeface="Arial" pitchFamily="34" charset="0"/>
              </a:rPr>
              <a:t>Тухайн төсөлтэй ойролцоо төслийн хэрэгжилтийн өгөгдөлүүдийн санг ашиглан үр ашгийг тодорхойлох уг төсөлд шилжүүлэн шинжлэх</a:t>
            </a:r>
            <a:endParaRPr lang="en-US" dirty="0" smtClean="0">
              <a:latin typeface="Arial" pitchFamily="34" charset="0"/>
              <a:cs typeface="Arial" pitchFamily="34" charset="0"/>
            </a:endParaRPr>
          </a:p>
          <a:p>
            <a:endParaRPr lang="en-US" dirty="0"/>
          </a:p>
        </p:txBody>
      </p:sp>
      <p:sp>
        <p:nvSpPr>
          <p:cNvPr id="2" name="Title 1"/>
          <p:cNvSpPr>
            <a:spLocks noGrp="1"/>
          </p:cNvSpPr>
          <p:nvPr>
            <p:ph type="title"/>
          </p:nvPr>
        </p:nvSpPr>
        <p:spPr/>
        <p:txBody>
          <a:bodyPr/>
          <a:lstStyle/>
          <a:p>
            <a:r>
              <a:rPr lang="mn-MN" dirty="0" smtClean="0">
                <a:latin typeface="Arial" pitchFamily="34" charset="0"/>
                <a:cs typeface="Arial" pitchFamily="34" charset="0"/>
              </a:rPr>
              <a:t>Адилтгалын арга</a:t>
            </a:r>
            <a:endParaRPr lang="en-US" dirty="0"/>
          </a:p>
        </p:txBody>
      </p:sp>
      <p:sp>
        <p:nvSpPr>
          <p:cNvPr id="4" name="Rectangle 3"/>
          <p:cNvSpPr/>
          <p:nvPr/>
        </p:nvSpPr>
        <p:spPr>
          <a:xfrm>
            <a:off x="500034" y="6286520"/>
            <a:ext cx="8358246" cy="369332"/>
          </a:xfrm>
          <a:prstGeom prst="rect">
            <a:avLst/>
          </a:prstGeom>
        </p:spPr>
        <p:txBody>
          <a:bodyPr wrap="square">
            <a:spAutoFit/>
          </a:bodyPr>
          <a:lstStyle/>
          <a:p>
            <a:pPr algn="r"/>
            <a:r>
              <a:rPr lang="mn-MN" dirty="0" smtClean="0">
                <a:latin typeface="Arial" pitchFamily="34" charset="0"/>
                <a:cs typeface="Arial" pitchFamily="34" charset="0"/>
              </a:rPr>
              <a:t>Б. Цэрэндорж., </a:t>
            </a:r>
            <a:r>
              <a:rPr lang="mn-MN" i="1" dirty="0" smtClean="0">
                <a:latin typeface="Arial" pitchFamily="34" charset="0"/>
                <a:cs typeface="Arial" pitchFamily="34" charset="0"/>
              </a:rPr>
              <a:t>Эрсдлийн удирдлага, У</a:t>
            </a:r>
            <a:r>
              <a:rPr lang="mn-MN" dirty="0" smtClean="0">
                <a:latin typeface="Arial" pitchFamily="34" charset="0"/>
                <a:cs typeface="Arial" pitchFamily="34" charset="0"/>
              </a:rPr>
              <a:t>лаанбаатар, 2004. 24 дахь тал.</a:t>
            </a:r>
            <a:endParaRPr lang="en-US" dirty="0"/>
          </a:p>
        </p:txBody>
      </p:sp>
    </p:spTree>
  </p:cSld>
  <p:clrMapOvr>
    <a:masterClrMapping/>
  </p:clrMapOvr>
  <p:transition>
    <p:pull dir="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itchFamily="2" charset="2"/>
              <a:buChar char="ü"/>
            </a:pPr>
            <a:r>
              <a:rPr lang="mn-MN" dirty="0" smtClean="0">
                <a:latin typeface="Arial" pitchFamily="34" charset="0"/>
                <a:cs typeface="Arial" pitchFamily="34" charset="0"/>
              </a:rPr>
              <a:t>Тоон </a:t>
            </a:r>
          </a:p>
          <a:p>
            <a:pPr>
              <a:buFont typeface="Wingdings" pitchFamily="2" charset="2"/>
              <a:buChar char="ü"/>
            </a:pPr>
            <a:r>
              <a:rPr lang="mn-MN" dirty="0" smtClean="0">
                <a:latin typeface="Arial" pitchFamily="34" charset="0"/>
                <a:cs typeface="Arial" pitchFamily="34" charset="0"/>
              </a:rPr>
              <a:t> Эквивалент</a:t>
            </a:r>
          </a:p>
          <a:p>
            <a:pPr>
              <a:buFont typeface="Wingdings" pitchFamily="2" charset="2"/>
              <a:buChar char="ü"/>
            </a:pPr>
            <a:r>
              <a:rPr lang="mn-MN" dirty="0" smtClean="0">
                <a:latin typeface="Arial" pitchFamily="34" charset="0"/>
                <a:cs typeface="Arial" pitchFamily="34" charset="0"/>
              </a:rPr>
              <a:t> Чанар</a:t>
            </a:r>
          </a:p>
          <a:p>
            <a:pPr>
              <a:buFont typeface="Wingdings" pitchFamily="2" charset="2"/>
              <a:buChar char="ü"/>
            </a:pPr>
            <a:r>
              <a:rPr lang="mn-MN" dirty="0" smtClean="0">
                <a:latin typeface="Arial" pitchFamily="34" charset="0"/>
                <a:cs typeface="Arial" pitchFamily="34" charset="0"/>
              </a:rPr>
              <a:t> Модны бодлого</a:t>
            </a:r>
          </a:p>
          <a:p>
            <a:pPr>
              <a:buFont typeface="Wingdings" pitchFamily="2" charset="2"/>
              <a:buChar char="ü"/>
            </a:pPr>
            <a:r>
              <a:rPr lang="mn-MN" dirty="0" smtClean="0">
                <a:latin typeface="Arial" pitchFamily="34" charset="0"/>
                <a:cs typeface="Arial" pitchFamily="34" charset="0"/>
              </a:rPr>
              <a:t> Үзэгдэлийн</a:t>
            </a:r>
          </a:p>
          <a:p>
            <a:endParaRPr lang="en-US" dirty="0"/>
          </a:p>
        </p:txBody>
      </p:sp>
      <p:sp>
        <p:nvSpPr>
          <p:cNvPr id="2" name="Title 1"/>
          <p:cNvSpPr>
            <a:spLocks noGrp="1"/>
          </p:cNvSpPr>
          <p:nvPr>
            <p:ph type="title"/>
          </p:nvPr>
        </p:nvSpPr>
        <p:spPr/>
        <p:txBody>
          <a:bodyPr/>
          <a:lstStyle/>
          <a:p>
            <a:r>
              <a:rPr lang="mn-MN" dirty="0" smtClean="0">
                <a:latin typeface="Arial" pitchFamily="34" charset="0"/>
                <a:cs typeface="Arial" pitchFamily="34" charset="0"/>
              </a:rPr>
              <a:t>Эрсдэлийн үнэлгээний арга</a:t>
            </a:r>
            <a:endParaRPr lang="en-US" dirty="0"/>
          </a:p>
        </p:txBody>
      </p:sp>
      <p:sp>
        <p:nvSpPr>
          <p:cNvPr id="5" name="Rectangle 4"/>
          <p:cNvSpPr/>
          <p:nvPr/>
        </p:nvSpPr>
        <p:spPr>
          <a:xfrm>
            <a:off x="428596" y="6357958"/>
            <a:ext cx="8429684" cy="369332"/>
          </a:xfrm>
          <a:prstGeom prst="rect">
            <a:avLst/>
          </a:prstGeom>
        </p:spPr>
        <p:txBody>
          <a:bodyPr wrap="square">
            <a:spAutoFit/>
          </a:bodyPr>
          <a:lstStyle/>
          <a:p>
            <a:pPr algn="r"/>
            <a:r>
              <a:rPr lang="mn-MN" dirty="0" smtClean="0">
                <a:latin typeface="Arial" pitchFamily="34" charset="0"/>
                <a:cs typeface="Arial" pitchFamily="34" charset="0"/>
              </a:rPr>
              <a:t>Б. Цэрэндорж., </a:t>
            </a:r>
            <a:r>
              <a:rPr lang="mn-MN" i="1" dirty="0" smtClean="0">
                <a:latin typeface="Arial" pitchFamily="34" charset="0"/>
                <a:cs typeface="Arial" pitchFamily="34" charset="0"/>
              </a:rPr>
              <a:t>Эрсдлийн удирдлага, У</a:t>
            </a:r>
            <a:r>
              <a:rPr lang="mn-MN" dirty="0" smtClean="0">
                <a:latin typeface="Arial" pitchFamily="34" charset="0"/>
                <a:cs typeface="Arial" pitchFamily="34" charset="0"/>
              </a:rPr>
              <a:t>лаанбаатар, 2004. 26-32 дахь тал.</a:t>
            </a:r>
            <a:endParaRPr lang="en-US" dirty="0"/>
          </a:p>
        </p:txBody>
      </p:sp>
    </p:spTree>
  </p:cSld>
  <p:clrMapOvr>
    <a:masterClrMapping/>
  </p:clrMapOvr>
  <p:transition>
    <p:pull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latin typeface="Arial" pitchFamily="34" charset="0"/>
                <a:cs typeface="Arial" pitchFamily="34" charset="0"/>
              </a:rPr>
              <a:t>Эрсдэлийн хэмжүүр гэдэг нь хохиролын магадлалын түвшин буюу санхүүгийн үр дүнгийн тодорхойгүй байдлын түвшинг хэлнэ.</a:t>
            </a:r>
            <a:endParaRPr lang="en-US" dirty="0" smtClean="0">
              <a:latin typeface="Arial" pitchFamily="34" charset="0"/>
              <a:cs typeface="Arial" pitchFamily="34" charset="0"/>
            </a:endParaRPr>
          </a:p>
          <a:p>
            <a:endParaRPr lang="en-US" dirty="0"/>
          </a:p>
        </p:txBody>
      </p:sp>
      <p:sp>
        <p:nvSpPr>
          <p:cNvPr id="2" name="Title 1"/>
          <p:cNvSpPr>
            <a:spLocks noGrp="1"/>
          </p:cNvSpPr>
          <p:nvPr>
            <p:ph type="title"/>
          </p:nvPr>
        </p:nvSpPr>
        <p:spPr/>
        <p:txBody>
          <a:bodyPr/>
          <a:lstStyle/>
          <a:p>
            <a:r>
              <a:rPr lang="mn-MN" dirty="0" smtClean="0">
                <a:latin typeface="Arial" pitchFamily="34" charset="0"/>
                <a:cs typeface="Arial" pitchFamily="34" charset="0"/>
              </a:rPr>
              <a:t>Тоон арга</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643050"/>
            <a:ext cx="8605868" cy="4883163"/>
          </a:xfrm>
        </p:spPr>
        <p:txBody>
          <a:bodyPr/>
          <a:lstStyle/>
          <a:p>
            <a:pPr algn="just">
              <a:buFont typeface="Wingdings" pitchFamily="2" charset="2"/>
              <a:buChar char="§"/>
            </a:pPr>
            <a:r>
              <a:rPr lang="mn-MN" dirty="0" smtClean="0">
                <a:latin typeface="Arial" pitchFamily="34" charset="0"/>
                <a:cs typeface="Arial" pitchFamily="34" charset="0"/>
              </a:rPr>
              <a:t> </a:t>
            </a:r>
            <a:r>
              <a:rPr lang="mn-MN" sz="2400" dirty="0" smtClean="0">
                <a:latin typeface="Arial" pitchFamily="34" charset="0"/>
                <a:cs typeface="Arial" pitchFamily="34" charset="0"/>
              </a:rPr>
              <a:t>Статистик өгөгдөлийг шинжлэхэд мэдээллийн өгөгдөлийн хэмжээ маш ихээр шаардагддаг</a:t>
            </a:r>
          </a:p>
          <a:p>
            <a:pPr algn="just">
              <a:buFont typeface="Wingdings" pitchFamily="2" charset="2"/>
              <a:buChar char="§"/>
            </a:pPr>
            <a:r>
              <a:rPr lang="mn-MN" sz="2400" dirty="0" smtClean="0">
                <a:latin typeface="Arial" pitchFamily="34" charset="0"/>
                <a:cs typeface="Arial" pitchFamily="34" charset="0"/>
              </a:rPr>
              <a:t>  Мөнгөний урсгал цаг үетэйгээ зохицож өөрчлөгдөж байдагтай адил магадлалын хуваарилалт нь нөхцөл байдал бүрт ялгаатай байна</a:t>
            </a:r>
          </a:p>
          <a:p>
            <a:pPr algn="just">
              <a:buFont typeface="Wingdings" pitchFamily="2" charset="2"/>
              <a:buChar char="§"/>
            </a:pPr>
            <a:r>
              <a:rPr lang="mn-MN" sz="2400" dirty="0" smtClean="0">
                <a:latin typeface="Arial" pitchFamily="34" charset="0"/>
                <a:cs typeface="Arial" pitchFamily="34" charset="0"/>
              </a:rPr>
              <a:t> Нөхцөлт магадлал өмнөх үеийн хөгжлөөс хамаарч байдаг бол нөхцөлт биш магадлал хамаарахгүй</a:t>
            </a:r>
          </a:p>
          <a:p>
            <a:pPr algn="just">
              <a:buFont typeface="Wingdings" pitchFamily="2" charset="2"/>
              <a:buChar char="§"/>
            </a:pPr>
            <a:r>
              <a:rPr lang="mn-MN" sz="2400" dirty="0" smtClean="0">
                <a:latin typeface="Arial" pitchFamily="34" charset="0"/>
                <a:cs typeface="Arial" pitchFamily="34" charset="0"/>
              </a:rPr>
              <a:t> Хөрөнгийн тодорхой дэс дараалсан мөнгөн урсгалын үзэгдэл нь магадлалыг бий болгоно</a:t>
            </a:r>
          </a:p>
          <a:p>
            <a:pPr>
              <a:buNone/>
            </a:pPr>
            <a:endParaRPr lang="en-US" sz="2400" dirty="0"/>
          </a:p>
        </p:txBody>
      </p:sp>
      <p:sp>
        <p:nvSpPr>
          <p:cNvPr id="2" name="Title 1"/>
          <p:cNvSpPr>
            <a:spLocks noGrp="1"/>
          </p:cNvSpPr>
          <p:nvPr>
            <p:ph type="title"/>
          </p:nvPr>
        </p:nvSpPr>
        <p:spPr>
          <a:xfrm>
            <a:off x="214282" y="142852"/>
            <a:ext cx="8715436" cy="1428760"/>
          </a:xfrm>
        </p:spPr>
        <p:txBody>
          <a:bodyPr>
            <a:normAutofit fontScale="90000"/>
          </a:bodyPr>
          <a:lstStyle/>
          <a:p>
            <a:r>
              <a:rPr lang="mn-MN" i="1" dirty="0" smtClean="0">
                <a:solidFill>
                  <a:schemeClr val="tx1"/>
                </a:solidFill>
                <a:latin typeface="Arial" pitchFamily="34" charset="0"/>
                <a:cs typeface="Arial" pitchFamily="34" charset="0"/>
              </a:rPr>
              <a:t>Тоон арга түүнийг  хэрэгжүүлэхэд дараах сул талтай</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Arial" pitchFamily="34" charset="0"/>
                <a:cs typeface="Arial" pitchFamily="34" charset="0"/>
              </a:rPr>
              <a:t>M</a:t>
            </a:r>
            <a:r>
              <a:rPr lang="mn-MN" dirty="0" smtClean="0">
                <a:latin typeface="Arial" pitchFamily="34" charset="0"/>
                <a:cs typeface="Arial" pitchFamily="34" charset="0"/>
              </a:rPr>
              <a:t>агадлалын үнэлгээний обьектив болон субьектив байдлаас хамаарсан мөнгөний урсгалын харьцуулалтын тусламжтайгаар эрсдэлийг тооцоход оршино. </a:t>
            </a:r>
            <a:endParaRPr lang="en-US" dirty="0" smtClean="0">
              <a:latin typeface="Arial" pitchFamily="34" charset="0"/>
              <a:cs typeface="Arial" pitchFamily="34" charset="0"/>
            </a:endParaRPr>
          </a:p>
          <a:p>
            <a:endParaRPr lang="en-US" dirty="0"/>
          </a:p>
        </p:txBody>
      </p:sp>
      <p:sp>
        <p:nvSpPr>
          <p:cNvPr id="2" name="Title 1"/>
          <p:cNvSpPr>
            <a:spLocks noGrp="1"/>
          </p:cNvSpPr>
          <p:nvPr>
            <p:ph type="title"/>
          </p:nvPr>
        </p:nvSpPr>
        <p:spPr/>
        <p:txBody>
          <a:bodyPr/>
          <a:lstStyle/>
          <a:p>
            <a:r>
              <a:rPr lang="mn-MN" dirty="0" smtClean="0">
                <a:latin typeface="Arial" pitchFamily="34" charset="0"/>
                <a:cs typeface="Arial" pitchFamily="34" charset="0"/>
              </a:rPr>
              <a:t>Эквивалентийн арга</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latin typeface="Arial" pitchFamily="34" charset="0"/>
                <a:cs typeface="Arial" pitchFamily="34" charset="0"/>
              </a:rPr>
              <a:t>Эрсдэлийн төлөвлөгөөт ба  гүйцэтгэлийн хэлбэлзэл нь удирдлагын шийдвэр гаргалтын түвшин, үйлдвэрлэлийн үйл ажиллагааны үндсэн параметрын өөрчлөлт, санхүүгийн үр дүнгийн мэдрэмжтэй холбоотой байдаг. Энэ нь эрсдэлийн хэмжилтийн чанарын хандлага юм. </a:t>
            </a:r>
            <a:endParaRPr lang="en-US" dirty="0" smtClean="0">
              <a:latin typeface="Arial" pitchFamily="34" charset="0"/>
              <a:cs typeface="Arial" pitchFamily="34" charset="0"/>
            </a:endParaRPr>
          </a:p>
          <a:p>
            <a:endParaRPr lang="en-US" dirty="0"/>
          </a:p>
        </p:txBody>
      </p:sp>
      <p:sp>
        <p:nvSpPr>
          <p:cNvPr id="2" name="Title 1"/>
          <p:cNvSpPr>
            <a:spLocks noGrp="1"/>
          </p:cNvSpPr>
          <p:nvPr>
            <p:ph type="title"/>
          </p:nvPr>
        </p:nvSpPr>
        <p:spPr/>
        <p:txBody>
          <a:bodyPr/>
          <a:lstStyle/>
          <a:p>
            <a:r>
              <a:rPr lang="mn-MN" dirty="0" smtClean="0">
                <a:latin typeface="Arial" pitchFamily="34" charset="0"/>
                <a:cs typeface="Arial" pitchFamily="34" charset="0"/>
              </a:rPr>
              <a:t>Чанарын арга</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latin typeface="Arial" pitchFamily="34" charset="0"/>
                <a:cs typeface="Arial" pitchFamily="34" charset="0"/>
              </a:rPr>
              <a:t>Энэ бол сүлжээ төлөвлөлт, үйл явдлын эхлэлийн үе санхүүгийн үр дүнгийн магадлалыг харуулдаг. Модны мөчир бүр хөгжлийн янз бүрийн хувилбар</a:t>
            </a:r>
            <a:endParaRPr lang="en-US" dirty="0" smtClean="0">
              <a:latin typeface="Arial" pitchFamily="34" charset="0"/>
              <a:cs typeface="Arial" pitchFamily="34" charset="0"/>
            </a:endParaRPr>
          </a:p>
          <a:p>
            <a:endParaRPr lang="en-US" dirty="0"/>
          </a:p>
        </p:txBody>
      </p:sp>
      <p:sp>
        <p:nvSpPr>
          <p:cNvPr id="2" name="Title 1"/>
          <p:cNvSpPr>
            <a:spLocks noGrp="1"/>
          </p:cNvSpPr>
          <p:nvPr>
            <p:ph type="title"/>
          </p:nvPr>
        </p:nvSpPr>
        <p:spPr/>
        <p:txBody>
          <a:bodyPr/>
          <a:lstStyle/>
          <a:p>
            <a:r>
              <a:rPr lang="mn-MN" dirty="0" smtClean="0">
                <a:latin typeface="Arial" pitchFamily="34" charset="0"/>
                <a:cs typeface="Arial" pitchFamily="34" charset="0"/>
              </a:rPr>
              <a:t>Модны бодлого </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mn-MN" dirty="0" smtClean="0">
                <a:latin typeface="Arial" pitchFamily="34" charset="0"/>
                <a:cs typeface="Arial" pitchFamily="34" charset="0"/>
              </a:rPr>
              <a:t>Стратегийн болон шуурхай эрсдэлийн нарийвчлалаас үйлдвэрийн газрын үйл ажиллагааны тодорхой шинж чанарт шилжүүлэхийг тодорхойлдог </a:t>
            </a:r>
            <a:endParaRPr lang="en-US" dirty="0" smtClean="0">
              <a:latin typeface="Arial" pitchFamily="34" charset="0"/>
              <a:cs typeface="Arial" pitchFamily="34" charset="0"/>
            </a:endParaRPr>
          </a:p>
          <a:p>
            <a:endParaRPr lang="en-US" dirty="0"/>
          </a:p>
        </p:txBody>
      </p:sp>
      <p:sp>
        <p:nvSpPr>
          <p:cNvPr id="2" name="Title 1"/>
          <p:cNvSpPr>
            <a:spLocks noGrp="1"/>
          </p:cNvSpPr>
          <p:nvPr>
            <p:ph type="title"/>
          </p:nvPr>
        </p:nvSpPr>
        <p:spPr/>
        <p:txBody>
          <a:bodyPr/>
          <a:lstStyle/>
          <a:p>
            <a:r>
              <a:rPr lang="mn-MN" dirty="0" smtClean="0"/>
              <a:t>Үзэгдлийн арга</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142852"/>
            <a:ext cx="7429552" cy="1000132"/>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mn-MN" dirty="0" smtClean="0">
                <a:solidFill>
                  <a:srgbClr val="0070C0"/>
                </a:solidFill>
                <a:latin typeface="Monotype Corsiva" pitchFamily="66" charset="0"/>
                <a:cs typeface="Times New Roman" pitchFamily="18" charset="0"/>
              </a:rPr>
              <a:t>Эрсэдлийн удирдлагыг судалж  , Шинжилгээг  хийсний ач холбогдол</a:t>
            </a:r>
            <a:endParaRPr lang="en-US" dirty="0">
              <a:solidFill>
                <a:srgbClr val="0070C0"/>
              </a:solidFill>
            </a:endParaRPr>
          </a:p>
        </p:txBody>
      </p:sp>
      <p:pic>
        <p:nvPicPr>
          <p:cNvPr id="4" name="Picture 3" descr="images144.jpg"/>
          <p:cNvPicPr>
            <a:picLocks noChangeAspect="1"/>
          </p:cNvPicPr>
          <p:nvPr/>
        </p:nvPicPr>
        <p:blipFill>
          <a:blip r:embed="rId2" cstate="print"/>
          <a:stretch>
            <a:fillRect/>
          </a:stretch>
        </p:blipFill>
        <p:spPr>
          <a:xfrm>
            <a:off x="179512" y="1500174"/>
            <a:ext cx="2035033" cy="41434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Rectangle 4"/>
          <p:cNvSpPr/>
          <p:nvPr/>
        </p:nvSpPr>
        <p:spPr>
          <a:xfrm>
            <a:off x="2428860" y="1000108"/>
            <a:ext cx="6429420" cy="5078313"/>
          </a:xfrm>
          <a:prstGeom prst="rect">
            <a:avLst/>
          </a:prstGeom>
        </p:spPr>
        <p:txBody>
          <a:bodyPr wrap="square">
            <a:spAutoFit/>
          </a:bodyPr>
          <a:lstStyle/>
          <a:p>
            <a:pPr algn="just">
              <a:lnSpc>
                <a:spcPct val="150000"/>
              </a:lnSpc>
              <a:buNone/>
            </a:pPr>
            <a:r>
              <a:rPr lang="mn-MN" sz="2400" dirty="0" smtClean="0">
                <a:latin typeface="Arial Mon" pitchFamily="34" charset="0"/>
              </a:rPr>
              <a:t>	</a:t>
            </a:r>
            <a:endParaRPr lang="en-US" sz="2400" dirty="0" smtClean="0">
              <a:latin typeface="Arial Mon" pitchFamily="34" charset="0"/>
            </a:endParaRPr>
          </a:p>
          <a:p>
            <a:pPr>
              <a:lnSpc>
                <a:spcPct val="150000"/>
              </a:lnSpc>
              <a:buFont typeface="Wingdings" pitchFamily="2" charset="2"/>
              <a:buChar char="Ø"/>
            </a:pPr>
            <a:r>
              <a:rPr lang="mn-MN" sz="2400" dirty="0" smtClean="0">
                <a:latin typeface="Arial Mon" pitchFamily="34" charset="0"/>
              </a:rPr>
              <a:t> Эрсдлийн удирдлага нь үйлдвэрийн амьдрах чадварын баталгаа болдог</a:t>
            </a:r>
            <a:endParaRPr lang="en-US" sz="2400" dirty="0" smtClean="0">
              <a:latin typeface="Arial Mon" pitchFamily="34" charset="0"/>
            </a:endParaRPr>
          </a:p>
          <a:p>
            <a:pPr>
              <a:lnSpc>
                <a:spcPct val="150000"/>
              </a:lnSpc>
              <a:buFont typeface="Wingdings" pitchFamily="2" charset="2"/>
              <a:buChar char="Ø"/>
            </a:pPr>
            <a:r>
              <a:rPr lang="mn-MN" sz="2400" dirty="0" smtClean="0">
                <a:latin typeface="Arial Mon" pitchFamily="34" charset="0"/>
              </a:rPr>
              <a:t> Байгууллагын ашиг орлогод шууд нөлөөлдөг</a:t>
            </a:r>
            <a:endParaRPr lang="en-US" sz="2400" dirty="0" smtClean="0">
              <a:latin typeface="Arial Mon" pitchFamily="34" charset="0"/>
            </a:endParaRPr>
          </a:p>
          <a:p>
            <a:pPr>
              <a:lnSpc>
                <a:spcPct val="150000"/>
              </a:lnSpc>
              <a:buFont typeface="Wingdings" pitchFamily="2" charset="2"/>
              <a:buChar char="Ø"/>
            </a:pPr>
            <a:r>
              <a:rPr lang="mn-MN" sz="2400" dirty="0" smtClean="0">
                <a:latin typeface="Arial Mon" pitchFamily="34" charset="0"/>
              </a:rPr>
              <a:t> Байгууллагын удирдлага сэтгэл зүйн дарамтаас чөлөөлөгддөг</a:t>
            </a:r>
            <a:endParaRPr lang="en-US" sz="2400" dirty="0" smtClean="0">
              <a:latin typeface="Arial Mon" pitchFamily="34" charset="0"/>
            </a:endParaRPr>
          </a:p>
          <a:p>
            <a:pPr>
              <a:lnSpc>
                <a:spcPct val="150000"/>
              </a:lnSpc>
              <a:buFont typeface="Wingdings" pitchFamily="2" charset="2"/>
              <a:buChar char="Ø"/>
            </a:pPr>
            <a:r>
              <a:rPr lang="mn-MN" sz="2400" dirty="0" smtClean="0">
                <a:latin typeface="Arial Mon" pitchFamily="34" charset="0"/>
              </a:rPr>
              <a:t> Байгууллагын нэр хүндэд шууд нөлөөлдөг.</a:t>
            </a:r>
            <a:endParaRPr lang="en-US" sz="2400" dirty="0" smtClean="0">
              <a:latin typeface="Arial Mon" pitchFamily="34" charset="0"/>
            </a:endParaRP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5984" y="1268760"/>
            <a:ext cx="6174448" cy="4609381"/>
          </a:xfrm>
        </p:spPr>
        <p:txBody>
          <a:bodyPr/>
          <a:lstStyle/>
          <a:p>
            <a:pPr algn="just">
              <a:buFont typeface="Wingdings" pitchFamily="2" charset="2"/>
              <a:buChar char="v"/>
            </a:pPr>
            <a:r>
              <a:rPr lang="mn-MN" sz="2400" dirty="0" smtClean="0">
                <a:latin typeface="Arial" pitchFamily="34" charset="0"/>
                <a:cs typeface="Arial" pitchFamily="34" charset="0"/>
              </a:rPr>
              <a:t>Эрсдэлийн ангилалтыг нарийвчлан судлах нь эрсдэлээс сэргийлэх чухал нөлөөтэй.</a:t>
            </a:r>
          </a:p>
          <a:p>
            <a:pPr algn="just">
              <a:buFont typeface="Wingdings" pitchFamily="2" charset="2"/>
              <a:buChar char="v"/>
            </a:pPr>
            <a:r>
              <a:rPr lang="mn-MN" sz="2400" dirty="0" smtClean="0">
                <a:latin typeface="Arial" pitchFamily="34" charset="0"/>
                <a:cs typeface="Arial" pitchFamily="34" charset="0"/>
              </a:rPr>
              <a:t> Өөрийн Байгууллагын эрхэм зорилгоо маш оновчтой тодорхойлж, хэрэгжүүлэхэд чиглэсэн эрсдэлийн төлөвлөгөөтэй байх.</a:t>
            </a:r>
          </a:p>
          <a:p>
            <a:pPr algn="just">
              <a:buFont typeface="Wingdings" pitchFamily="2" charset="2"/>
              <a:buChar char="v"/>
            </a:pPr>
            <a:r>
              <a:rPr lang="mn-MN" sz="2400" dirty="0" smtClean="0">
                <a:latin typeface="Arial" pitchFamily="34" charset="0"/>
                <a:cs typeface="Arial" pitchFamily="34" charset="0"/>
              </a:rPr>
              <a:t> Хэрэв эрсдэл тохиолдвол хэрхэн ажиллаж түүнээс аль болох түргэн гарах хэрэгтэй. \олон хувилбартай төлөвлөгөөтэй байх.\</a:t>
            </a:r>
            <a:endParaRPr lang="en-US" sz="2400" dirty="0">
              <a:latin typeface="Arial" pitchFamily="34" charset="0"/>
              <a:cs typeface="Arial" pitchFamily="34" charset="0"/>
            </a:endParaRPr>
          </a:p>
        </p:txBody>
      </p:sp>
      <p:sp>
        <p:nvSpPr>
          <p:cNvPr id="2" name="Title 1"/>
          <p:cNvSpPr>
            <a:spLocks noGrp="1"/>
          </p:cNvSpPr>
          <p:nvPr>
            <p:ph type="title"/>
          </p:nvPr>
        </p:nvSpPr>
        <p:spPr>
          <a:xfrm>
            <a:off x="1259632" y="332656"/>
            <a:ext cx="6553200" cy="648072"/>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mn-MN" dirty="0" smtClean="0">
                <a:solidFill>
                  <a:srgbClr val="0070C0"/>
                </a:solidFill>
                <a:latin typeface="Monotype Corsiva" pitchFamily="66" charset="0"/>
                <a:cs typeface="Times New Roman" pitchFamily="18" charset="0"/>
              </a:rPr>
              <a:t>Зөвлөмж</a:t>
            </a:r>
            <a:endParaRPr lang="en-US" dirty="0">
              <a:solidFill>
                <a:srgbClr val="0070C0"/>
              </a:solidFill>
            </a:endParaRPr>
          </a:p>
        </p:txBody>
      </p:sp>
      <p:pic>
        <p:nvPicPr>
          <p:cNvPr id="4" name="Picture 3" descr="images144.jpg"/>
          <p:cNvPicPr>
            <a:picLocks noChangeAspect="1"/>
          </p:cNvPicPr>
          <p:nvPr/>
        </p:nvPicPr>
        <p:blipFill>
          <a:blip r:embed="rId3" cstate="print"/>
          <a:stretch>
            <a:fillRect/>
          </a:stretch>
        </p:blipFill>
        <p:spPr>
          <a:xfrm>
            <a:off x="179513" y="1214422"/>
            <a:ext cx="1963596" cy="42148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2984"/>
            <a:ext cx="8858280" cy="4374248"/>
          </a:xfrm>
        </p:spPr>
        <p:txBody>
          <a:bodyPr/>
          <a:lstStyle/>
          <a:p>
            <a:pPr algn="just">
              <a:lnSpc>
                <a:spcPct val="150000"/>
              </a:lnSpc>
              <a:buNone/>
            </a:pPr>
            <a:r>
              <a:rPr lang="mn-MN" sz="2400" dirty="0" smtClean="0">
                <a:latin typeface="Arial" pitchFamily="34" charset="0"/>
                <a:cs typeface="Arial" pitchFamily="34" charset="0"/>
              </a:rPr>
              <a:t>		Эрсдэл гэдэг нь хэдийд ч үүсч болзошгүй алдагдалтай холбоотой тодорхойгүй байдал юм. Өөрөөр хэлбэл нийгмийн амьдралд бидний хүсэл зоригоос үл шалтгаалан байгалийн болон гэнэтийн аюул осол тохиолдож амьдралын хэвийн үйл ажиллагаа алдагдаж хохирол хүлээх явдал гарах ба үүнийг риск буюу эрсдэл хэмээн тодорхойлж болно.</a:t>
            </a:r>
            <a:endParaRPr lang="en-US" sz="2400" dirty="0">
              <a:latin typeface="Arial" pitchFamily="34" charset="0"/>
              <a:cs typeface="Arial" pitchFamily="34" charset="0"/>
            </a:endParaRPr>
          </a:p>
        </p:txBody>
      </p:sp>
      <p:sp>
        <p:nvSpPr>
          <p:cNvPr id="2" name="Title 1"/>
          <p:cNvSpPr>
            <a:spLocks noGrp="1"/>
          </p:cNvSpPr>
          <p:nvPr>
            <p:ph type="title"/>
          </p:nvPr>
        </p:nvSpPr>
        <p:spPr>
          <a:xfrm>
            <a:off x="2699792" y="332656"/>
            <a:ext cx="4176464" cy="524576"/>
          </a:xfrm>
          <a:gradFill flip="none" rotWithShape="1">
            <a:gsLst>
              <a:gs pos="0">
                <a:srgbClr val="DDEBCF"/>
              </a:gs>
              <a:gs pos="50000">
                <a:srgbClr val="9CB86E"/>
              </a:gs>
              <a:gs pos="100000">
                <a:srgbClr val="156B13"/>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mn-MN" sz="5400" spc="50" dirty="0" smtClean="0">
                <a:ln w="11430"/>
                <a:solidFill>
                  <a:srgbClr val="FF0000"/>
                </a:solidFill>
                <a:effectLst>
                  <a:outerShdw blurRad="76200" dist="50800" dir="5400000" algn="tl" rotWithShape="0">
                    <a:srgbClr val="000000">
                      <a:alpha val="65000"/>
                    </a:srgbClr>
                  </a:outerShdw>
                </a:effectLst>
                <a:latin typeface="Monotype Corsiva" pitchFamily="66" charset="0"/>
                <a:cs typeface="Times New Roman" pitchFamily="18" charset="0"/>
              </a:rPr>
              <a:t>Дүгнэлт</a:t>
            </a:r>
            <a:endParaRPr lang="en-US" sz="5400" spc="50" dirty="0">
              <a:ln w="11430"/>
              <a:solidFill>
                <a:srgbClr val="FF0000"/>
              </a:solidFill>
              <a:effectLst>
                <a:outerShdw blurRad="76200" dist="50800" dir="5400000" algn="tl" rotWithShape="0">
                  <a:srgbClr val="000000">
                    <a:alpha val="65000"/>
                  </a:srgbClr>
                </a:outerShdw>
              </a:effectLst>
              <a:latin typeface="Monotype Corsiva" pitchFamily="66" charset="0"/>
              <a:cs typeface="Times New Roman"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2984"/>
            <a:ext cx="8858280" cy="4374248"/>
          </a:xfrm>
        </p:spPr>
        <p:txBody>
          <a:bodyPr/>
          <a:lstStyle/>
          <a:p>
            <a:pPr algn="just">
              <a:lnSpc>
                <a:spcPct val="150000"/>
              </a:lnSpc>
              <a:buNone/>
            </a:pPr>
            <a:r>
              <a:rPr lang="mn-MN" sz="2400" dirty="0" smtClean="0">
                <a:latin typeface="Arial" pitchFamily="34" charset="0"/>
                <a:cs typeface="Arial" pitchFamily="34" charset="0"/>
              </a:rPr>
              <a:t>		</a:t>
            </a:r>
            <a:endParaRPr lang="en-US" sz="2400" dirty="0">
              <a:latin typeface="Arial" pitchFamily="34" charset="0"/>
              <a:cs typeface="Arial" pitchFamily="34" charset="0"/>
            </a:endParaRPr>
          </a:p>
        </p:txBody>
      </p:sp>
      <p:sp>
        <p:nvSpPr>
          <p:cNvPr id="2" name="Title 1"/>
          <p:cNvSpPr>
            <a:spLocks noGrp="1"/>
          </p:cNvSpPr>
          <p:nvPr>
            <p:ph type="title"/>
          </p:nvPr>
        </p:nvSpPr>
        <p:spPr>
          <a:xfrm>
            <a:off x="2699792" y="332656"/>
            <a:ext cx="4176464" cy="524576"/>
          </a:xfrm>
          <a:gradFill flip="none" rotWithShape="1">
            <a:gsLst>
              <a:gs pos="0">
                <a:srgbClr val="DDEBCF"/>
              </a:gs>
              <a:gs pos="50000">
                <a:srgbClr val="9CB86E"/>
              </a:gs>
              <a:gs pos="100000">
                <a:srgbClr val="156B13"/>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mn-MN" sz="5400" spc="50" dirty="0" smtClean="0">
                <a:ln w="11430"/>
                <a:solidFill>
                  <a:srgbClr val="FF0000"/>
                </a:solidFill>
                <a:effectLst>
                  <a:outerShdw blurRad="76200" dist="50800" dir="5400000" algn="tl" rotWithShape="0">
                    <a:srgbClr val="000000">
                      <a:alpha val="65000"/>
                    </a:srgbClr>
                  </a:outerShdw>
                </a:effectLst>
                <a:latin typeface="Monotype Corsiva" pitchFamily="66" charset="0"/>
                <a:cs typeface="Times New Roman" pitchFamily="18" charset="0"/>
              </a:rPr>
              <a:t>Дүгнэлт</a:t>
            </a:r>
            <a:endParaRPr lang="en-US" sz="5400" spc="50" dirty="0">
              <a:ln w="11430"/>
              <a:solidFill>
                <a:srgbClr val="FF0000"/>
              </a:solidFill>
              <a:effectLst>
                <a:outerShdw blurRad="76200" dist="50800" dir="5400000" algn="tl" rotWithShape="0">
                  <a:srgbClr val="000000">
                    <a:alpha val="65000"/>
                  </a:srgbClr>
                </a:outerShdw>
              </a:effectLst>
              <a:latin typeface="Monotype Corsiva" pitchFamily="66" charset="0"/>
              <a:cs typeface="Times New Roman" pitchFamily="18" charset="0"/>
            </a:endParaRPr>
          </a:p>
        </p:txBody>
      </p:sp>
      <p:sp>
        <p:nvSpPr>
          <p:cNvPr id="4" name="Rectangle 3"/>
          <p:cNvSpPr/>
          <p:nvPr/>
        </p:nvSpPr>
        <p:spPr>
          <a:xfrm>
            <a:off x="428596" y="1285860"/>
            <a:ext cx="8358246" cy="4339650"/>
          </a:xfrm>
          <a:prstGeom prst="rect">
            <a:avLst/>
          </a:prstGeom>
        </p:spPr>
        <p:txBody>
          <a:bodyPr wrap="square">
            <a:spAutoFit/>
          </a:bodyPr>
          <a:lstStyle/>
          <a:p>
            <a:pPr algn="just">
              <a:lnSpc>
                <a:spcPct val="150000"/>
              </a:lnSpc>
              <a:buNone/>
            </a:pPr>
            <a:r>
              <a:rPr lang="mn-MN" sz="2000" dirty="0" smtClean="0"/>
              <a:t>	</a:t>
            </a:r>
            <a:r>
              <a:rPr lang="mn-MN" sz="2400" dirty="0" smtClean="0"/>
              <a:t>Эрсдлийн удирдлага нь байгууллага, ирээдүйд олох ашиг орлогоо баримжаалах, хохирол учруулж болох эрсдлийг илрүүлж задлан шинжилгээ хийх замаар түүнийг удирдах үйл явц юм.</a:t>
            </a:r>
          </a:p>
          <a:p>
            <a:pPr algn="just"/>
            <a:r>
              <a:rPr lang="mn-MN" sz="2400" dirty="0" smtClean="0"/>
              <a:t>	Аливаа байгууллагын удирдлага рискийн \эрсдэлийн\ менежментэд ач холбогдол өгөн хэрэгжүүлснээр  тогтвортой ахиж дэвших боломж бүрдэх юм.</a:t>
            </a:r>
            <a:r>
              <a:rPr lang="mn-MN" sz="2400" dirty="0" smtClean="0">
                <a:latin typeface="Arial" pitchFamily="34" charset="0"/>
                <a:cs typeface="Arial" pitchFamily="34" charset="0"/>
              </a:rPr>
              <a:t> </a:t>
            </a:r>
          </a:p>
          <a:p>
            <a:pPr algn="just">
              <a:lnSpc>
                <a:spcPct val="150000"/>
              </a:lnSpc>
              <a:buNone/>
            </a:pPr>
            <a:endParaRPr lang="en-US" sz="2400" dirty="0" smtClean="0"/>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7290" y="1285860"/>
            <a:ext cx="6383360" cy="428628"/>
          </a:xfrm>
        </p:spPr>
        <p:txBody>
          <a:bodyPr>
            <a:normAutofit fontScale="90000"/>
          </a:bodyPr>
          <a:lstStyle/>
          <a:p>
            <a:r>
              <a:rPr lang="mn-MN" dirty="0" smtClean="0"/>
              <a:t>Ашигласан материал</a:t>
            </a:r>
            <a:endParaRPr lang="en-US" dirty="0"/>
          </a:p>
        </p:txBody>
      </p:sp>
      <p:sp>
        <p:nvSpPr>
          <p:cNvPr id="3" name="Rectangle 2"/>
          <p:cNvSpPr/>
          <p:nvPr/>
        </p:nvSpPr>
        <p:spPr>
          <a:xfrm>
            <a:off x="714348" y="2214555"/>
            <a:ext cx="6143652" cy="3416320"/>
          </a:xfrm>
          <a:prstGeom prst="rect">
            <a:avLst/>
          </a:prstGeom>
        </p:spPr>
        <p:txBody>
          <a:bodyPr wrap="square">
            <a:spAutoFit/>
          </a:bodyPr>
          <a:lstStyle/>
          <a:p>
            <a:pPr marL="342900" indent="-342900" algn="just">
              <a:lnSpc>
                <a:spcPct val="150000"/>
              </a:lnSpc>
              <a:buAutoNum type="arabicPeriod"/>
            </a:pPr>
            <a:r>
              <a:rPr lang="mn-MN" sz="2400" dirty="0" smtClean="0">
                <a:latin typeface="Arial" pitchFamily="34" charset="0"/>
                <a:cs typeface="Arial" pitchFamily="34" charset="0"/>
              </a:rPr>
              <a:t> Балж Г., </a:t>
            </a:r>
            <a:r>
              <a:rPr lang="mn-MN" sz="2400" i="1" dirty="0" smtClean="0">
                <a:latin typeface="Arial" pitchFamily="34" charset="0"/>
                <a:cs typeface="Arial" pitchFamily="34" charset="0"/>
              </a:rPr>
              <a:t>Эрсдэл ба даатгал, </a:t>
            </a:r>
            <a:r>
              <a:rPr lang="mn-MN" sz="2400" dirty="0" smtClean="0">
                <a:latin typeface="Arial" pitchFamily="34" charset="0"/>
                <a:cs typeface="Arial" pitchFamily="34" charset="0"/>
              </a:rPr>
              <a:t>Улаанбаатар, 2006.</a:t>
            </a:r>
          </a:p>
          <a:p>
            <a:pPr marL="342900" indent="-342900" algn="just">
              <a:lnSpc>
                <a:spcPct val="150000"/>
              </a:lnSpc>
              <a:buAutoNum type="arabicPeriod"/>
            </a:pPr>
            <a:r>
              <a:rPr lang="mn-MN" sz="2400" dirty="0" smtClean="0">
                <a:latin typeface="Arial" pitchFamily="34" charset="0"/>
                <a:cs typeface="Arial" pitchFamily="34" charset="0"/>
              </a:rPr>
              <a:t> Цэрэндорж Б., </a:t>
            </a:r>
            <a:r>
              <a:rPr lang="mn-MN" sz="2400" i="1" dirty="0" smtClean="0">
                <a:latin typeface="Arial" pitchFamily="34" charset="0"/>
                <a:cs typeface="Arial" pitchFamily="34" charset="0"/>
              </a:rPr>
              <a:t>Эрсдлийн удирдлага, У</a:t>
            </a:r>
            <a:r>
              <a:rPr lang="mn-MN" sz="2400" dirty="0" smtClean="0">
                <a:latin typeface="Arial" pitchFamily="34" charset="0"/>
                <a:cs typeface="Arial" pitchFamily="34" charset="0"/>
              </a:rPr>
              <a:t>лаанбаатар, 2004. </a:t>
            </a:r>
          </a:p>
          <a:p>
            <a:pPr marL="342900" indent="-342900" algn="just">
              <a:lnSpc>
                <a:spcPct val="150000"/>
              </a:lnSpc>
              <a:buAutoNum type="arabicPeriod"/>
            </a:pPr>
            <a:r>
              <a:rPr lang="mn-MN" sz="2400" dirty="0" smtClean="0">
                <a:latin typeface="Arial" pitchFamily="34" charset="0"/>
                <a:cs typeface="Arial" pitchFamily="34" charset="0"/>
              </a:rPr>
              <a:t> Сосорбарам Т., </a:t>
            </a:r>
            <a:r>
              <a:rPr lang="mn-MN" sz="2400" i="1" dirty="0" smtClean="0">
                <a:latin typeface="Arial" pitchFamily="34" charset="0"/>
                <a:cs typeface="Arial" pitchFamily="34" charset="0"/>
              </a:rPr>
              <a:t>Чанарын нэгдсэн удирдлага</a:t>
            </a:r>
            <a:r>
              <a:rPr lang="mn-MN" sz="2400" dirty="0" smtClean="0">
                <a:latin typeface="Arial" pitchFamily="34" charset="0"/>
                <a:cs typeface="Arial" pitchFamily="34" charset="0"/>
              </a:rPr>
              <a:t>, Улаанбаатар, 2009.</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1912938"/>
            <a:ext cx="7358114" cy="2159004"/>
          </a:xfrm>
        </p:spPr>
        <p:txBody>
          <a:bodyPr>
            <a:normAutofit fontScale="90000"/>
          </a:bodyPr>
          <a:lstStyle/>
          <a:p>
            <a:pPr algn="ctr">
              <a:lnSpc>
                <a:spcPct val="150000"/>
              </a:lnSpc>
            </a:pPr>
            <a:r>
              <a:rPr lang="mn-MN" dirty="0" smtClean="0"/>
              <a:t>Анхаарал хандуулсан та бүхэнд талархал илэрхийлэе</a:t>
            </a:r>
            <a:endParaRPr lang="en-US"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2200</TotalTime>
  <Words>1110</Words>
  <Application>Microsoft Office PowerPoint</Application>
  <PresentationFormat>On-screen Show (4:3)</PresentationFormat>
  <Paragraphs>272</Paragraphs>
  <Slides>51</Slides>
  <Notes>1</Notes>
  <HiddenSlides>4</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Concourse</vt:lpstr>
      <vt:lpstr>Slide 1</vt:lpstr>
      <vt:lpstr>Семинарын төлөвлөгөө</vt:lpstr>
      <vt:lpstr>Агуулга</vt:lpstr>
      <vt:lpstr>Slide 4</vt:lpstr>
      <vt:lpstr>Slide 5</vt:lpstr>
      <vt:lpstr>Эрсдэл гэж юу вэ?</vt:lpstr>
      <vt:lpstr>Эрсдэл гэж явцуу утгаар ...  </vt:lpstr>
      <vt:lpstr>Slide 8</vt:lpstr>
      <vt:lpstr> Балж Г., Эрсдэл ба даатгал, Улаанбаатар, 2006. 7 дахь тал. </vt:lpstr>
      <vt:lpstr>Slide 10</vt:lpstr>
      <vt:lpstr>Эрсдэлийн  төрөл, ангилал</vt:lpstr>
      <vt:lpstr>Slide 12</vt:lpstr>
      <vt:lpstr>Эрдэлийн ерөнхий ангилал:</vt:lpstr>
      <vt:lpstr>Эрсдэлийн ангилал</vt:lpstr>
      <vt:lpstr>Slide 15</vt:lpstr>
      <vt:lpstr>Slide 16</vt:lpstr>
      <vt:lpstr>Slide 17</vt:lpstr>
      <vt:lpstr>ХО-н субьектуудыг тавьж буй зорилгоос нь хамааруулан:</vt:lpstr>
      <vt:lpstr>Санхүүгийн эрсдэлийн ангилал</vt:lpstr>
      <vt:lpstr>Slide 20</vt:lpstr>
      <vt:lpstr>Эрсдэл гарцаагүй гарахад нөлөөлдөг хүчин зүйлс:</vt:lpstr>
      <vt:lpstr>Slide 22</vt:lpstr>
      <vt:lpstr>Slide 23</vt:lpstr>
      <vt:lpstr>Slide 24</vt:lpstr>
      <vt:lpstr>Slide 25</vt:lpstr>
      <vt:lpstr>Slide 26</vt:lpstr>
      <vt:lpstr>Slide 27</vt:lpstr>
      <vt:lpstr>Slide 28</vt:lpstr>
      <vt:lpstr>Slide 29</vt:lpstr>
      <vt:lpstr>Эрсдэлийн удирдлагын үүсэл</vt:lpstr>
      <vt:lpstr>Slide 31</vt:lpstr>
      <vt:lpstr>Slide 32</vt:lpstr>
      <vt:lpstr>Slide 33</vt:lpstr>
      <vt:lpstr>Эрсдлийн шинжилгээг хоёр бүлэг аргаар хийдэг.</vt:lpstr>
      <vt:lpstr>Тоон  шинжилгээний аргууд: </vt:lpstr>
      <vt:lpstr>Аналитик арга</vt:lpstr>
      <vt:lpstr>Эксперт буюу туршилтын арга</vt:lpstr>
      <vt:lpstr>Адилтгалын арга</vt:lpstr>
      <vt:lpstr>Эрсдэлийн үнэлгээний арга</vt:lpstr>
      <vt:lpstr>Тоон арга</vt:lpstr>
      <vt:lpstr>Тоон арга түүнийг  хэрэгжүүлэхэд дараах сул талтай</vt:lpstr>
      <vt:lpstr>Эквивалентийн арга</vt:lpstr>
      <vt:lpstr>Чанарын арга</vt:lpstr>
      <vt:lpstr>Модны бодлого </vt:lpstr>
      <vt:lpstr>Үзэгдлийн арга</vt:lpstr>
      <vt:lpstr>Эрсэдлийн удирдлагыг судалж  , Шинжилгээг  хийсний ач холбогдол</vt:lpstr>
      <vt:lpstr>Зөвлөмж</vt:lpstr>
      <vt:lpstr>Дүгнэлт</vt:lpstr>
      <vt:lpstr>Дүгнэлт</vt:lpstr>
      <vt:lpstr>Ашигласан материал</vt:lpstr>
      <vt:lpstr>Анхаарал хандуулсан та бүхэнд талархал илэрхийлэе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purvee</dc:creator>
  <cp:lastModifiedBy>Nomin co ltd</cp:lastModifiedBy>
  <cp:revision>384</cp:revision>
  <dcterms:created xsi:type="dcterms:W3CDTF">2011-11-27T05:41:31Z</dcterms:created>
  <dcterms:modified xsi:type="dcterms:W3CDTF">2012-12-12T00:15:33Z</dcterms:modified>
</cp:coreProperties>
</file>