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6" r:id="rId2"/>
    <p:sldId id="257" r:id="rId3"/>
    <p:sldId id="258" r:id="rId4"/>
    <p:sldId id="259" r:id="rId5"/>
    <p:sldId id="260" r:id="rId6"/>
    <p:sldId id="266" r:id="rId7"/>
    <p:sldId id="267" r:id="rId8"/>
    <p:sldId id="268" r:id="rId9"/>
    <p:sldId id="270" r:id="rId10"/>
    <p:sldId id="262" r:id="rId11"/>
    <p:sldId id="263" r:id="rId12"/>
    <p:sldId id="269" r:id="rId13"/>
    <p:sldId id="264"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540"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0B547286-A209-413E-B417-192C96A000F3}" type="datetimeFigureOut">
              <a:rPr lang="en-US" smtClean="0"/>
              <a:t>4/7/2015</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E23129BF-C822-4DEF-A2C3-084A9AD4195F}"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B547286-A209-413E-B417-192C96A000F3}" type="datetimeFigureOut">
              <a:rPr lang="en-US" smtClean="0"/>
              <a:t>4/7/2015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3129BF-C822-4DEF-A2C3-084A9AD4195F}"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Title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0B547286-A209-413E-B417-192C96A000F3}" type="datetimeFigureOut">
              <a:rPr lang="en-US" smtClean="0"/>
              <a:t>4/7/2015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3129BF-C822-4DEF-A2C3-084A9AD4195F}"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B547286-A209-413E-B417-192C96A000F3}" type="datetimeFigureOut">
              <a:rPr lang="en-US" smtClean="0"/>
              <a:t>4/7/2015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3129BF-C822-4DEF-A2C3-084A9AD4195F}"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0B547286-A209-413E-B417-192C96A000F3}" type="datetimeFigureOut">
              <a:rPr lang="en-US" smtClean="0"/>
              <a:t>4/7/2015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23129BF-C822-4DEF-A2C3-084A9AD4195F}"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7470648" cy="1143000"/>
          </a:xfrm>
        </p:spPr>
        <p:txBody>
          <a:bodyPr anchor="ctr"/>
          <a:lstStyle>
            <a:lvl1pPr algn="l">
              <a:defRPr sz="4600"/>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0B547286-A209-413E-B417-192C96A000F3}" type="datetimeFigureOut">
              <a:rPr lang="en-US" smtClean="0"/>
              <a:t>4/7/2015</a:t>
            </a:fld>
            <a:endParaRPr lang="en-US"/>
          </a:p>
        </p:txBody>
      </p:sp>
      <p:sp>
        <p:nvSpPr>
          <p:cNvPr id="8" name="Slide Number Placeholder 7"/>
          <p:cNvSpPr>
            <a:spLocks noGrp="1"/>
          </p:cNvSpPr>
          <p:nvPr>
            <p:ph type="sldNum" sz="quarter" idx="11"/>
          </p:nvPr>
        </p:nvSpPr>
        <p:spPr/>
        <p:txBody>
          <a:bodyPr/>
          <a:lstStyle/>
          <a:p>
            <a:fld id="{E23129BF-C822-4DEF-A2C3-084A9AD4195F}" type="slidenum">
              <a:rPr lang="en-US" smtClean="0"/>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547286-A209-413E-B417-192C96A000F3}" type="datetimeFigureOut">
              <a:rPr lang="en-US" smtClean="0"/>
              <a:t>4/7/2015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23129BF-C822-4DEF-A2C3-084A9AD4195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B547286-A209-413E-B417-192C96A000F3}" type="datetimeFigureOut">
              <a:rPr lang="en-US" smtClean="0"/>
              <a:t>4/7/2015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156448" y="6422064"/>
            <a:ext cx="762000" cy="365125"/>
          </a:xfrm>
        </p:spPr>
        <p:txBody>
          <a:bodyPr/>
          <a:lstStyle/>
          <a:p>
            <a:fld id="{E23129BF-C822-4DEF-A2C3-084A9AD4195F}"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457200" y="6422064"/>
            <a:ext cx="2133600" cy="365125"/>
          </a:xfrm>
        </p:spPr>
        <p:txBody>
          <a:bodyPr/>
          <a:lstStyle/>
          <a:p>
            <a:fld id="{0B547286-A209-413E-B417-192C96A000F3}" type="datetimeFigureOut">
              <a:rPr lang="en-US" smtClean="0"/>
              <a:t>4/7/2015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3129BF-C822-4DEF-A2C3-084A9AD4195F}"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B547286-A209-413E-B417-192C96A000F3}" type="datetimeFigureOut">
              <a:rPr lang="en-US" smtClean="0"/>
              <a:t>4/7/2015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3129BF-C822-4DEF-A2C3-084A9AD4195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B547286-A209-413E-B417-192C96A000F3}" type="datetimeFigureOut">
              <a:rPr lang="en-US" smtClean="0"/>
              <a:t>4/7/2015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3129BF-C822-4DEF-A2C3-084A9AD4195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reeform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Freeform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Placeholder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0B547286-A209-413E-B417-192C96A000F3}" type="datetimeFigureOut">
              <a:rPr lang="en-US" smtClean="0"/>
              <a:t>4/7/2015</a:t>
            </a:fld>
            <a:endParaRPr lang="en-US"/>
          </a:p>
        </p:txBody>
      </p:sp>
      <p:sp>
        <p:nvSpPr>
          <p:cNvPr id="22" name="Footer Placeholder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en-US"/>
          </a:p>
        </p:txBody>
      </p:sp>
      <p:sp>
        <p:nvSpPr>
          <p:cNvPr id="18" name="Slide Number Placeholder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E23129BF-C822-4DEF-A2C3-084A9AD4195F}"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838200"/>
            <a:ext cx="7772400" cy="2155825"/>
          </a:xfrm>
        </p:spPr>
        <p:txBody>
          <a:bodyPr>
            <a:normAutofit fontScale="90000"/>
          </a:bodyPr>
          <a:lstStyle/>
          <a:p>
            <a:pPr algn="ctr"/>
            <a:r>
              <a:rPr lang="en-US" dirty="0" smtClean="0">
                <a:latin typeface="Times New Roman" pitchFamily="18" charset="0"/>
                <a:cs typeface="Times New Roman" pitchFamily="18" charset="0"/>
              </a:rPr>
              <a:t>PR</a:t>
            </a:r>
            <a:br>
              <a:rPr lang="en-US" dirty="0" smtClean="0">
                <a:latin typeface="Times New Roman" pitchFamily="18" charset="0"/>
                <a:cs typeface="Times New Roman" pitchFamily="18" charset="0"/>
              </a:rPr>
            </a:br>
            <a:r>
              <a:rPr lang="mn-MN" dirty="0" smtClean="0">
                <a:latin typeface="Times New Roman" pitchFamily="18" charset="0"/>
                <a:cs typeface="Times New Roman" pitchFamily="18" charset="0"/>
              </a:rPr>
              <a:t>Олон </a:t>
            </a:r>
            <a:r>
              <a:rPr lang="en-US" dirty="0" smtClean="0">
                <a:latin typeface="Times New Roman" pitchFamily="18" charset="0"/>
                <a:cs typeface="Times New Roman" pitchFamily="18" charset="0"/>
              </a:rPr>
              <a:t> </a:t>
            </a:r>
            <a:r>
              <a:rPr lang="mn-MN" dirty="0" smtClean="0">
                <a:latin typeface="Times New Roman" pitchFamily="18" charset="0"/>
                <a:cs typeface="Times New Roman" pitchFamily="18" charset="0"/>
              </a:rPr>
              <a:t>нийтийн </a:t>
            </a:r>
            <a:r>
              <a:rPr lang="en-US" dirty="0">
                <a:latin typeface="Times New Roman" pitchFamily="18" charset="0"/>
                <a:cs typeface="Times New Roman" pitchFamily="18" charset="0"/>
              </a:rPr>
              <a:t/>
            </a:r>
            <a:br>
              <a:rPr lang="en-US" dirty="0">
                <a:latin typeface="Times New Roman" pitchFamily="18" charset="0"/>
                <a:cs typeface="Times New Roman" pitchFamily="18" charset="0"/>
              </a:rPr>
            </a:br>
            <a:r>
              <a:rPr lang="mn-MN" dirty="0" smtClean="0">
                <a:latin typeface="Times New Roman" pitchFamily="18" charset="0"/>
                <a:cs typeface="Times New Roman" pitchFamily="18" charset="0"/>
              </a:rPr>
              <a:t>харилцаа</a:t>
            </a: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a:xfrm>
            <a:off x="4572000" y="3276600"/>
            <a:ext cx="3886200" cy="2667000"/>
          </a:xfrm>
        </p:spPr>
        <p:txBody>
          <a:bodyPr>
            <a:normAutofit fontScale="92500" lnSpcReduction="10000"/>
          </a:bodyPr>
          <a:lstStyle/>
          <a:p>
            <a:pPr algn="l"/>
            <a:r>
              <a:rPr lang="mn-MN" sz="2400" dirty="0" smtClean="0">
                <a:solidFill>
                  <a:schemeClr val="tx1"/>
                </a:solidFill>
                <a:latin typeface="Times New Roman" pitchFamily="18" charset="0"/>
                <a:cs typeface="Times New Roman" pitchFamily="18" charset="0"/>
              </a:rPr>
              <a:t>Багийн гишүүд:</a:t>
            </a:r>
          </a:p>
          <a:p>
            <a:pPr algn="l"/>
            <a:r>
              <a:rPr lang="mn-MN" sz="2400" dirty="0" smtClean="0">
                <a:solidFill>
                  <a:schemeClr val="tx1"/>
                </a:solidFill>
                <a:latin typeface="Times New Roman" pitchFamily="18" charset="0"/>
                <a:cs typeface="Times New Roman" pitchFamily="18" charset="0"/>
              </a:rPr>
              <a:t>Б.Алтанням</a:t>
            </a:r>
          </a:p>
          <a:p>
            <a:pPr algn="l"/>
            <a:r>
              <a:rPr lang="mn-MN" sz="2400" dirty="0" smtClean="0">
                <a:solidFill>
                  <a:schemeClr val="tx1"/>
                </a:solidFill>
                <a:latin typeface="Times New Roman" pitchFamily="18" charset="0"/>
                <a:cs typeface="Times New Roman" pitchFamily="18" charset="0"/>
              </a:rPr>
              <a:t>А.Батамгалан</a:t>
            </a:r>
          </a:p>
          <a:p>
            <a:pPr algn="l"/>
            <a:r>
              <a:rPr lang="mn-MN" sz="2400" dirty="0" smtClean="0">
                <a:solidFill>
                  <a:schemeClr val="tx1"/>
                </a:solidFill>
                <a:latin typeface="Times New Roman" pitchFamily="18" charset="0"/>
                <a:cs typeface="Times New Roman" pitchFamily="18" charset="0"/>
              </a:rPr>
              <a:t>С.Мандахбаяр</a:t>
            </a:r>
          </a:p>
          <a:p>
            <a:pPr algn="l"/>
            <a:r>
              <a:rPr lang="mn-MN" sz="2400" dirty="0" smtClean="0">
                <a:latin typeface="Times New Roman" pitchFamily="18" charset="0"/>
                <a:cs typeface="Times New Roman" pitchFamily="18" charset="0"/>
              </a:rPr>
              <a:t>Б.Тэмүүжин</a:t>
            </a:r>
          </a:p>
          <a:p>
            <a:pPr algn="l"/>
            <a:r>
              <a:rPr lang="mn-MN" sz="2400" dirty="0" smtClean="0">
                <a:latin typeface="Times New Roman" pitchFamily="18" charset="0"/>
                <a:cs typeface="Times New Roman" pitchFamily="18" charset="0"/>
              </a:rPr>
              <a:t>М.Цогбадрах</a:t>
            </a:r>
            <a:endParaRPr lang="en-US" sz="2400" dirty="0" smtClean="0">
              <a:latin typeface="Times New Roman" pitchFamily="18" charset="0"/>
              <a:cs typeface="Times New Roman" pitchFamily="18" charset="0"/>
            </a:endParaRPr>
          </a:p>
          <a:p>
            <a:pPr algn="l"/>
            <a:r>
              <a:rPr lang="mn-MN" sz="2400" dirty="0" smtClean="0">
                <a:latin typeface="Times New Roman" pitchFamily="18" charset="0"/>
                <a:cs typeface="Times New Roman" pitchFamily="18" charset="0"/>
              </a:rPr>
              <a:t>Мядагмаа</a:t>
            </a:r>
          </a:p>
        </p:txBody>
      </p:sp>
    </p:spTree>
    <p:extLst>
      <p:ext uri="{BB962C8B-B14F-4D97-AF65-F5344CB8AC3E}">
        <p14:creationId xmlns:p14="http://schemas.microsoft.com/office/powerpoint/2010/main" val="8853551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latin typeface="Times New Roman" pitchFamily="18" charset="0"/>
                <a:cs typeface="Times New Roman" pitchFamily="18" charset="0"/>
              </a:rPr>
              <a:t>Агуулга</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2057400"/>
            <a:ext cx="8229600" cy="3429000"/>
          </a:xfrm>
        </p:spPr>
        <p:txBody>
          <a:bodyPr>
            <a:normAutofit fontScale="92500" lnSpcReduction="10000"/>
          </a:bodyPr>
          <a:lstStyle/>
          <a:p>
            <a:r>
              <a:rPr lang="en-US" dirty="0" smtClean="0">
                <a:latin typeface="Times New Roman" pitchFamily="18" charset="0"/>
                <a:cs typeface="Times New Roman" pitchFamily="18" charset="0"/>
              </a:rPr>
              <a:t>1. PR </a:t>
            </a:r>
            <a:r>
              <a:rPr lang="mn-MN" dirty="0" smtClean="0">
                <a:latin typeface="Times New Roman" pitchFamily="18" charset="0"/>
                <a:cs typeface="Times New Roman" pitchFamily="18" charset="0"/>
              </a:rPr>
              <a:t>гэж юу вэ</a:t>
            </a:r>
            <a:r>
              <a:rPr lang="en-US" dirty="0" smtClean="0">
                <a:latin typeface="Times New Roman" pitchFamily="18" charset="0"/>
                <a:cs typeface="Times New Roman" pitchFamily="18" charset="0"/>
              </a:rPr>
              <a:t>?</a:t>
            </a:r>
          </a:p>
          <a:p>
            <a:r>
              <a:rPr lang="en-US" dirty="0" smtClean="0">
                <a:latin typeface="Times New Roman" pitchFamily="18" charset="0"/>
                <a:cs typeface="Times New Roman" pitchFamily="18" charset="0"/>
              </a:rPr>
              <a:t>2. PR-</a:t>
            </a:r>
            <a:r>
              <a:rPr lang="mn-MN" dirty="0" smtClean="0">
                <a:latin typeface="Times New Roman" pitchFamily="18" charset="0"/>
                <a:cs typeface="Times New Roman" pitchFamily="18" charset="0"/>
              </a:rPr>
              <a:t>ийн түүхэн үүсэл.</a:t>
            </a:r>
          </a:p>
          <a:p>
            <a:r>
              <a:rPr lang="mn-MN" dirty="0" smtClean="0">
                <a:latin typeface="Times New Roman" pitchFamily="18" charset="0"/>
                <a:cs typeface="Times New Roman" pitchFamily="18" charset="0"/>
              </a:rPr>
              <a:t>3. </a:t>
            </a:r>
            <a:r>
              <a:rPr lang="en-US" dirty="0" smtClean="0">
                <a:latin typeface="Times New Roman" pitchFamily="18" charset="0"/>
                <a:cs typeface="Times New Roman" pitchFamily="18" charset="0"/>
              </a:rPr>
              <a:t>PR-</a:t>
            </a:r>
            <a:r>
              <a:rPr lang="mn-MN" dirty="0" smtClean="0">
                <a:latin typeface="Times New Roman" pitchFamily="18" charset="0"/>
                <a:cs typeface="Times New Roman" pitchFamily="18" charset="0"/>
              </a:rPr>
              <a:t>ийн тухай онол, сонгодог</a:t>
            </a:r>
            <a:r>
              <a:rPr lang="en-US" dirty="0" smtClean="0">
                <a:latin typeface="Times New Roman" pitchFamily="18" charset="0"/>
                <a:cs typeface="Times New Roman" pitchFamily="18" charset="0"/>
              </a:rPr>
              <a:t> </a:t>
            </a:r>
            <a:r>
              <a:rPr lang="mn-MN" dirty="0" smtClean="0">
                <a:latin typeface="Times New Roman" pitchFamily="18" charset="0"/>
                <a:cs typeface="Times New Roman" pitchFamily="18" charset="0"/>
              </a:rPr>
              <a:t>үзэл баримтлал.</a:t>
            </a:r>
          </a:p>
          <a:p>
            <a:r>
              <a:rPr lang="mn-MN" dirty="0" smtClean="0">
                <a:latin typeface="Times New Roman" pitchFamily="18" charset="0"/>
                <a:cs typeface="Times New Roman" pitchFamily="18" charset="0"/>
              </a:rPr>
              <a:t>4</a:t>
            </a:r>
            <a:r>
              <a:rPr lang="mn-MN" dirty="0">
                <a:latin typeface="Times New Roman" pitchFamily="18" charset="0"/>
                <a:cs typeface="Times New Roman" pitchFamily="18" charset="0"/>
              </a:rPr>
              <a:t>.</a:t>
            </a:r>
            <a:r>
              <a:rPr lang="mn-MN"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PR-</a:t>
            </a:r>
            <a:r>
              <a:rPr lang="mn-MN" dirty="0" smtClean="0">
                <a:latin typeface="Times New Roman" pitchFamily="18" charset="0"/>
                <a:cs typeface="Times New Roman" pitchFamily="18" charset="0"/>
              </a:rPr>
              <a:t>н үйл ажиллагаа</a:t>
            </a:r>
          </a:p>
          <a:p>
            <a:r>
              <a:rPr lang="en-US" dirty="0" smtClean="0">
                <a:latin typeface="Times New Roman" pitchFamily="18" charset="0"/>
                <a:cs typeface="Times New Roman" pitchFamily="18" charset="0"/>
              </a:rPr>
              <a:t>5</a:t>
            </a:r>
            <a:r>
              <a:rPr lang="mn-MN"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PR-</a:t>
            </a:r>
            <a:r>
              <a:rPr lang="mn-MN" dirty="0" smtClean="0">
                <a:latin typeface="Times New Roman" pitchFamily="18" charset="0"/>
                <a:cs typeface="Times New Roman" pitchFamily="18" charset="0"/>
              </a:rPr>
              <a:t>н философи</a:t>
            </a:r>
          </a:p>
          <a:p>
            <a:r>
              <a:rPr lang="mn-MN" dirty="0" smtClean="0">
                <a:latin typeface="Times New Roman" pitchFamily="18" charset="0"/>
                <a:cs typeface="Times New Roman" pitchFamily="18" charset="0"/>
              </a:rPr>
              <a:t>6.</a:t>
            </a:r>
            <a:r>
              <a:rPr lang="en-US" dirty="0">
                <a:latin typeface="Times New Roman" pitchFamily="18" charset="0"/>
                <a:cs typeface="Times New Roman" pitchFamily="18" charset="0"/>
              </a:rPr>
              <a:t> PR-</a:t>
            </a:r>
            <a:r>
              <a:rPr lang="mn-MN" dirty="0">
                <a:latin typeface="Times New Roman" pitchFamily="18" charset="0"/>
                <a:cs typeface="Times New Roman" pitchFamily="18" charset="0"/>
              </a:rPr>
              <a:t>ийн 4-н гол шугам болон арга хэрэгсэл</a:t>
            </a:r>
            <a:r>
              <a:rPr lang="mn-MN" dirty="0" smtClean="0">
                <a:latin typeface="Times New Roman" pitchFamily="18" charset="0"/>
                <a:cs typeface="Times New Roman" pitchFamily="18" charset="0"/>
              </a:rPr>
              <a:t>.</a:t>
            </a:r>
          </a:p>
          <a:p>
            <a:r>
              <a:rPr lang="mn-MN" dirty="0" smtClean="0">
                <a:latin typeface="Times New Roman" pitchFamily="18" charset="0"/>
                <a:cs typeface="Times New Roman" pitchFamily="18" charset="0"/>
              </a:rPr>
              <a:t>7. </a:t>
            </a:r>
            <a:r>
              <a:rPr lang="en-US" dirty="0">
                <a:latin typeface="Times New Roman" pitchFamily="18" charset="0"/>
                <a:cs typeface="Times New Roman" pitchFamily="18" charset="0"/>
              </a:rPr>
              <a:t>PR-</a:t>
            </a:r>
            <a:r>
              <a:rPr lang="mn-MN" dirty="0">
                <a:latin typeface="Times New Roman" pitchFamily="18" charset="0"/>
                <a:cs typeface="Times New Roman" pitchFamily="18" charset="0"/>
              </a:rPr>
              <a:t>ийн</a:t>
            </a:r>
            <a:r>
              <a:rPr lang="en-US" dirty="0">
                <a:latin typeface="Times New Roman" pitchFamily="18" charset="0"/>
                <a:cs typeface="Times New Roman" pitchFamily="18" charset="0"/>
              </a:rPr>
              <a:t> 4 </a:t>
            </a:r>
            <a:r>
              <a:rPr lang="mn-MN" dirty="0">
                <a:latin typeface="Times New Roman" pitchFamily="18" charset="0"/>
                <a:cs typeface="Times New Roman" pitchFamily="18" charset="0"/>
              </a:rPr>
              <a:t>загвар</a:t>
            </a:r>
            <a:endParaRPr lang="mn-MN"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1212292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dirty="0" smtClean="0">
                <a:latin typeface="Times New Roman" pitchFamily="18" charset="0"/>
                <a:cs typeface="Times New Roman" pitchFamily="18" charset="0"/>
              </a:rPr>
              <a:t>PR </a:t>
            </a:r>
            <a:r>
              <a:rPr lang="mn-MN" dirty="0" smtClean="0">
                <a:latin typeface="Times New Roman" pitchFamily="18" charset="0"/>
                <a:cs typeface="Times New Roman" pitchFamily="18" charset="0"/>
              </a:rPr>
              <a:t>гэж юу вэ</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381000" y="1828800"/>
            <a:ext cx="8229600" cy="3810000"/>
          </a:xfrm>
        </p:spPr>
        <p:txBody>
          <a:bodyPr>
            <a:normAutofit/>
          </a:bodyPr>
          <a:lstStyle/>
          <a:p>
            <a:pPr marL="137160" indent="0">
              <a:buNone/>
            </a:pPr>
            <a:r>
              <a:rPr lang="en-US" dirty="0">
                <a:latin typeface="Times New Roman" pitchFamily="18" charset="0"/>
                <a:cs typeface="Times New Roman" pitchFamily="18" charset="0"/>
              </a:rPr>
              <a:t/>
            </a:r>
            <a:br>
              <a:rPr lang="en-US" dirty="0">
                <a:latin typeface="Times New Roman" pitchFamily="18" charset="0"/>
                <a:cs typeface="Times New Roman" pitchFamily="18" charset="0"/>
              </a:rPr>
            </a:br>
            <a:r>
              <a:rPr lang="en-US" dirty="0">
                <a:latin typeface="Times New Roman" pitchFamily="18" charset="0"/>
                <a:cs typeface="Times New Roman" pitchFamily="18" charset="0"/>
              </a:rPr>
              <a:t>PR – </a:t>
            </a:r>
            <a:r>
              <a:rPr lang="mn-MN" dirty="0" smtClean="0">
                <a:latin typeface="Times New Roman" pitchFamily="18" charset="0"/>
                <a:cs typeface="Times New Roman" pitchFamily="18" charset="0"/>
              </a:rPr>
              <a:t>н олон тооны өрсөлдөгчдийн дундаас өөрийн үзэл санааны өрсөлдөх чадавхийг сайжруулах зорилгоор олон нийтийн</a:t>
            </a:r>
            <a:r>
              <a:rPr lang="en-US" dirty="0" smtClean="0">
                <a:latin typeface="Times New Roman" pitchFamily="18" charset="0"/>
                <a:cs typeface="Times New Roman" pitchFamily="18" charset="0"/>
              </a:rPr>
              <a:t> </a:t>
            </a:r>
            <a:r>
              <a:rPr lang="mn-MN" dirty="0" smtClean="0">
                <a:latin typeface="Times New Roman" pitchFamily="18" charset="0"/>
                <a:cs typeface="Times New Roman" pitchFamily="18" charset="0"/>
              </a:rPr>
              <a:t>санаа бодлыг бүрдүүлэх,</a:t>
            </a:r>
            <a:r>
              <a:rPr lang="en-US" dirty="0" smtClean="0">
                <a:latin typeface="Times New Roman" pitchFamily="18" charset="0"/>
                <a:cs typeface="Times New Roman" pitchFamily="18" charset="0"/>
              </a:rPr>
              <a:t> </a:t>
            </a:r>
            <a:r>
              <a:rPr lang="mn-MN" dirty="0" smtClean="0">
                <a:latin typeface="Times New Roman" pitchFamily="18" charset="0"/>
                <a:cs typeface="Times New Roman" pitchFamily="18" charset="0"/>
              </a:rPr>
              <a:t>өөрчлөх</a:t>
            </a:r>
            <a:r>
              <a:rPr lang="en-US" dirty="0" smtClean="0">
                <a:latin typeface="Times New Roman" pitchFamily="18" charset="0"/>
                <a:cs typeface="Times New Roman" pitchFamily="18" charset="0"/>
              </a:rPr>
              <a:t>, </a:t>
            </a:r>
            <a:r>
              <a:rPr lang="mn-MN" dirty="0" smtClean="0">
                <a:latin typeface="Times New Roman" pitchFamily="18" charset="0"/>
                <a:cs typeface="Times New Roman" pitchFamily="18" charset="0"/>
              </a:rPr>
              <a:t>засварлахад чиглэсэн итгүүлэн үнэмшүүлэх арга хэрэгслийг хэрэглэх үйл ажиллагаа юм.</a:t>
            </a:r>
            <a:r>
              <a:rPr lang="en-US" dirty="0" smtClean="0">
                <a:latin typeface="Times New Roman" pitchFamily="18" charset="0"/>
                <a:cs typeface="Times New Roman" pitchFamily="18" charset="0"/>
              </a:rPr>
              <a:t>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8193781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itchFamily="18" charset="0"/>
                <a:cs typeface="Times New Roman" pitchFamily="18" charset="0"/>
              </a:rPr>
              <a:t>PR-</a:t>
            </a:r>
            <a:r>
              <a:rPr lang="mn-MN" dirty="0" smtClean="0">
                <a:latin typeface="Times New Roman" pitchFamily="18" charset="0"/>
                <a:cs typeface="Times New Roman" pitchFamily="18" charset="0"/>
              </a:rPr>
              <a:t>н түүхэн үүсэл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152400" y="2209800"/>
            <a:ext cx="8229600" cy="4648200"/>
          </a:xfrm>
        </p:spPr>
        <p:txBody>
          <a:bodyPr>
            <a:normAutofit/>
          </a:bodyPr>
          <a:lstStyle/>
          <a:p>
            <a:pPr marL="585216" lvl="1" indent="0">
              <a:buNone/>
            </a:pPr>
            <a:r>
              <a:rPr lang="en-US" sz="2800" dirty="0" smtClean="0">
                <a:latin typeface="Times New Roman" pitchFamily="18" charset="0"/>
                <a:cs typeface="Times New Roman" pitchFamily="18" charset="0"/>
              </a:rPr>
              <a:t>   “Public relation” </a:t>
            </a:r>
            <a:r>
              <a:rPr lang="mn-MN" sz="2800" dirty="0" smtClean="0">
                <a:latin typeface="Times New Roman" pitchFamily="18" charset="0"/>
                <a:cs typeface="Times New Roman" pitchFamily="18" charset="0"/>
              </a:rPr>
              <a:t>хэмээх ойлголтыг</a:t>
            </a:r>
            <a:r>
              <a:rPr lang="en-US" sz="2800" dirty="0" smtClean="0">
                <a:latin typeface="Times New Roman" pitchFamily="18" charset="0"/>
                <a:cs typeface="Times New Roman" pitchFamily="18" charset="0"/>
              </a:rPr>
              <a:t>  </a:t>
            </a:r>
            <a:r>
              <a:rPr lang="mn-MN" sz="2800" dirty="0" smtClean="0">
                <a:latin typeface="Times New Roman" pitchFamily="18" charset="0"/>
                <a:cs typeface="Times New Roman" pitchFamily="18" charset="0"/>
              </a:rPr>
              <a:t>анх</a:t>
            </a:r>
            <a:r>
              <a:rPr lang="en-US" sz="2800" dirty="0" smtClean="0">
                <a:latin typeface="Times New Roman" pitchFamily="18" charset="0"/>
                <a:cs typeface="Times New Roman" pitchFamily="18" charset="0"/>
              </a:rPr>
              <a:t> 1807 </a:t>
            </a:r>
            <a:r>
              <a:rPr lang="mn-MN" sz="28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  	</a:t>
            </a:r>
            <a:r>
              <a:rPr lang="mn-MN" sz="2800" dirty="0" smtClean="0">
                <a:latin typeface="Times New Roman" pitchFamily="18" charset="0"/>
                <a:cs typeface="Times New Roman" pitchFamily="18" charset="0"/>
              </a:rPr>
              <a:t>онд</a:t>
            </a:r>
            <a:r>
              <a:rPr lang="en-US" sz="2800" dirty="0" smtClean="0">
                <a:latin typeface="Times New Roman" pitchFamily="18" charset="0"/>
                <a:cs typeface="Times New Roman" pitchFamily="18" charset="0"/>
              </a:rPr>
              <a:t> </a:t>
            </a:r>
            <a:r>
              <a:rPr lang="mn-MN" sz="2800" dirty="0" smtClean="0">
                <a:latin typeface="Times New Roman" pitchFamily="18" charset="0"/>
                <a:cs typeface="Times New Roman" pitchFamily="18" charset="0"/>
              </a:rPr>
              <a:t>АНУ-ын ерөнхийлөгч</a:t>
            </a:r>
            <a:r>
              <a:rPr lang="en-US" sz="2800" dirty="0">
                <a:latin typeface="Times New Roman" pitchFamily="18" charset="0"/>
                <a:cs typeface="Times New Roman" pitchFamily="18" charset="0"/>
              </a:rPr>
              <a:t> </a:t>
            </a:r>
            <a:r>
              <a:rPr lang="mn-MN" sz="2800" dirty="0" smtClean="0">
                <a:latin typeface="Times New Roman" pitchFamily="18" charset="0"/>
                <a:cs typeface="Times New Roman" pitchFamily="18" charset="0"/>
              </a:rPr>
              <a:t>Т.Жефферсон</a:t>
            </a:r>
            <a:r>
              <a:rPr lang="en-US" sz="2800" dirty="0" smtClean="0">
                <a:latin typeface="Times New Roman" pitchFamily="18" charset="0"/>
                <a:cs typeface="Times New Roman" pitchFamily="18" charset="0"/>
              </a:rPr>
              <a:t> </a:t>
            </a:r>
            <a:r>
              <a:rPr lang="mn-MN" sz="2800" dirty="0" smtClean="0">
                <a:latin typeface="Times New Roman" pitchFamily="18" charset="0"/>
                <a:cs typeface="Times New Roman" pitchFamily="18" charset="0"/>
              </a:rPr>
              <a:t> </a:t>
            </a:r>
          </a:p>
          <a:p>
            <a:pPr marL="137160" indent="0">
              <a:buNone/>
            </a:pPr>
            <a:r>
              <a:rPr lang="mn-MN" sz="3200" dirty="0">
                <a:latin typeface="Times New Roman" pitchFamily="18" charset="0"/>
                <a:cs typeface="Times New Roman" pitchFamily="18" charset="0"/>
              </a:rPr>
              <a:t> </a:t>
            </a:r>
            <a:r>
              <a:rPr lang="mn-MN" sz="3200" dirty="0" smtClean="0">
                <a:latin typeface="Times New Roman" pitchFamily="18" charset="0"/>
                <a:cs typeface="Times New Roman" pitchFamily="18" charset="0"/>
              </a:rPr>
              <a:t>  </a:t>
            </a:r>
            <a:r>
              <a:rPr lang="en-US" sz="3200" dirty="0" smtClean="0">
                <a:latin typeface="Times New Roman" pitchFamily="18" charset="0"/>
                <a:cs typeface="Times New Roman" pitchFamily="18" charset="0"/>
              </a:rPr>
              <a:t> 	“</a:t>
            </a:r>
            <a:r>
              <a:rPr lang="mn-MN" sz="3200" dirty="0" smtClean="0">
                <a:latin typeface="Times New Roman" pitchFamily="18" charset="0"/>
                <a:cs typeface="Times New Roman" pitchFamily="18" charset="0"/>
              </a:rPr>
              <a:t>Конгресын  долоо дахь тунхаг</a:t>
            </a:r>
            <a:r>
              <a:rPr lang="en-US" sz="3200" dirty="0" smtClean="0">
                <a:latin typeface="Times New Roman" pitchFamily="18" charset="0"/>
                <a:cs typeface="Times New Roman" pitchFamily="18" charset="0"/>
              </a:rPr>
              <a:t> ”  		</a:t>
            </a:r>
            <a:r>
              <a:rPr lang="mn-MN" sz="3200" dirty="0" smtClean="0">
                <a:latin typeface="Times New Roman" pitchFamily="18" charset="0"/>
                <a:cs typeface="Times New Roman" pitchFamily="18" charset="0"/>
              </a:rPr>
              <a:t>бүтээлдээ</a:t>
            </a:r>
            <a:r>
              <a:rPr lang="en-US" sz="3200" dirty="0" smtClean="0">
                <a:latin typeface="Times New Roman" pitchFamily="18" charset="0"/>
                <a:cs typeface="Times New Roman" pitchFamily="18" charset="0"/>
              </a:rPr>
              <a:t> </a:t>
            </a:r>
            <a:r>
              <a:rPr lang="mn-MN" sz="3200" dirty="0" smtClean="0">
                <a:latin typeface="Times New Roman" pitchFamily="18" charset="0"/>
                <a:cs typeface="Times New Roman" pitchFamily="18" charset="0"/>
              </a:rPr>
              <a:t>тусгасан байна .</a:t>
            </a:r>
            <a:r>
              <a:rPr lang="en-US" sz="3200" dirty="0" smtClean="0">
                <a:latin typeface="Times New Roman" pitchFamily="18" charset="0"/>
                <a:cs typeface="Times New Roman" pitchFamily="18" charset="0"/>
              </a:rPr>
              <a:t> </a:t>
            </a:r>
            <a:r>
              <a:rPr lang="en-US" sz="3200" dirty="0">
                <a:latin typeface="Times New Roman" pitchFamily="18" charset="0"/>
                <a:cs typeface="Times New Roman" pitchFamily="18" charset="0"/>
              </a:rPr>
              <a:t>PR </a:t>
            </a:r>
            <a:r>
              <a:rPr lang="mn-MN" sz="3200" dirty="0" smtClean="0">
                <a:latin typeface="Times New Roman" pitchFamily="18" charset="0"/>
                <a:cs typeface="Times New Roman" pitchFamily="18" charset="0"/>
              </a:rPr>
              <a:t>бие </a:t>
            </a:r>
            <a:r>
              <a:rPr lang="en-US" sz="3200" dirty="0" smtClean="0">
                <a:latin typeface="Times New Roman" pitchFamily="18" charset="0"/>
                <a:cs typeface="Times New Roman" pitchFamily="18" charset="0"/>
              </a:rPr>
              <a:t>		</a:t>
            </a:r>
            <a:r>
              <a:rPr lang="mn-MN" sz="3200" dirty="0" smtClean="0">
                <a:latin typeface="Times New Roman" pitchFamily="18" charset="0"/>
                <a:cs typeface="Times New Roman" pitchFamily="18" charset="0"/>
              </a:rPr>
              <a:t>даасан үйл ажиллагааны төрөл </a:t>
            </a:r>
            <a:r>
              <a:rPr lang="en-US" sz="3200" dirty="0" smtClean="0">
                <a:latin typeface="Times New Roman" pitchFamily="18" charset="0"/>
                <a:cs typeface="Times New Roman" pitchFamily="18" charset="0"/>
              </a:rPr>
              <a:t>	</a:t>
            </a:r>
            <a:r>
              <a:rPr lang="mn-MN" sz="3200" dirty="0" smtClean="0">
                <a:latin typeface="Times New Roman" pitchFamily="18" charset="0"/>
                <a:cs typeface="Times New Roman" pitchFamily="18" charset="0"/>
              </a:rPr>
              <a:t>хийгээд </a:t>
            </a:r>
            <a:r>
              <a:rPr lang="en-US" sz="3200" dirty="0" smtClean="0">
                <a:latin typeface="Times New Roman" pitchFamily="18" charset="0"/>
                <a:cs typeface="Times New Roman" pitchFamily="18" charset="0"/>
              </a:rPr>
              <a:t>	</a:t>
            </a:r>
            <a:r>
              <a:rPr lang="mn-MN" sz="3200" dirty="0" smtClean="0">
                <a:latin typeface="Times New Roman" pitchFamily="18" charset="0"/>
                <a:cs typeface="Times New Roman" pitchFamily="18" charset="0"/>
              </a:rPr>
              <a:t>шинжлэх</a:t>
            </a:r>
            <a:r>
              <a:rPr lang="en-US" sz="3200" dirty="0" smtClean="0">
                <a:latin typeface="Times New Roman" pitchFamily="18" charset="0"/>
                <a:cs typeface="Times New Roman" pitchFamily="18" charset="0"/>
              </a:rPr>
              <a:t> </a:t>
            </a:r>
            <a:r>
              <a:rPr lang="mn-MN" sz="3200" dirty="0" smtClean="0">
                <a:latin typeface="Times New Roman" pitchFamily="18" charset="0"/>
                <a:cs typeface="Times New Roman" pitchFamily="18" charset="0"/>
              </a:rPr>
              <a:t>ухаан болох үйл явц юм.</a:t>
            </a:r>
            <a:endParaRPr lang="en-US" sz="3200" dirty="0">
              <a:latin typeface="Times New Roman" pitchFamily="18" charset="0"/>
              <a:cs typeface="Times New Roman" pitchFamily="18" charset="0"/>
            </a:endParaRPr>
          </a:p>
        </p:txBody>
      </p:sp>
    </p:spTree>
    <p:extLst>
      <p:ext uri="{BB962C8B-B14F-4D97-AF65-F5344CB8AC3E}">
        <p14:creationId xmlns:p14="http://schemas.microsoft.com/office/powerpoint/2010/main" val="14610534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981200"/>
          </a:xfrm>
        </p:spPr>
        <p:txBody>
          <a:bodyPr>
            <a:normAutofit fontScale="90000"/>
          </a:bodyPr>
          <a:lstStyle/>
          <a:p>
            <a:pPr algn="ctr"/>
            <a:r>
              <a:rPr lang="en-US" dirty="0">
                <a:latin typeface="Times New Roman" pitchFamily="18" charset="0"/>
                <a:cs typeface="Times New Roman" pitchFamily="18" charset="0"/>
              </a:rPr>
              <a:t>PR-</a:t>
            </a:r>
            <a:r>
              <a:rPr lang="mn-MN" dirty="0">
                <a:latin typeface="Times New Roman" pitchFamily="18" charset="0"/>
                <a:cs typeface="Times New Roman" pitchFamily="18" charset="0"/>
              </a:rPr>
              <a:t>ийн тухай </a:t>
            </a:r>
            <a:r>
              <a:rPr lang="mn-MN" dirty="0" smtClean="0">
                <a:latin typeface="Times New Roman" pitchFamily="18" charset="0"/>
                <a:cs typeface="Times New Roman" pitchFamily="18" charset="0"/>
              </a:rPr>
              <a:t>онол,</a:t>
            </a:r>
            <a:r>
              <a:rPr lang="en-US" dirty="0" smtClean="0">
                <a:latin typeface="Times New Roman" pitchFamily="18" charset="0"/>
                <a:cs typeface="Times New Roman" pitchFamily="18" charset="0"/>
              </a:rPr>
              <a:t> </a:t>
            </a:r>
            <a:r>
              <a:rPr lang="mn-MN" dirty="0" smtClean="0">
                <a:latin typeface="Times New Roman" pitchFamily="18" charset="0"/>
                <a:cs typeface="Times New Roman" pitchFamily="18" charset="0"/>
              </a:rPr>
              <a:t>сонгодог үзэл </a:t>
            </a:r>
            <a:r>
              <a:rPr lang="mn-MN" dirty="0">
                <a:latin typeface="Times New Roman" pitchFamily="18" charset="0"/>
                <a:cs typeface="Times New Roman" pitchFamily="18" charset="0"/>
              </a:rPr>
              <a:t>баримтлал.</a:t>
            </a:r>
            <a:br>
              <a:rPr lang="mn-MN" dirty="0">
                <a:latin typeface="Times New Roman" pitchFamily="18" charset="0"/>
                <a:cs typeface="Times New Roman" pitchFamily="18" charset="0"/>
              </a:rPr>
            </a:br>
            <a:endParaRPr lang="en-US" dirty="0"/>
          </a:p>
        </p:txBody>
      </p:sp>
      <p:sp>
        <p:nvSpPr>
          <p:cNvPr id="3" name="Content Placeholder 2"/>
          <p:cNvSpPr>
            <a:spLocks noGrp="1"/>
          </p:cNvSpPr>
          <p:nvPr>
            <p:ph idx="1"/>
          </p:nvPr>
        </p:nvSpPr>
        <p:spPr>
          <a:xfrm>
            <a:off x="457200" y="2362200"/>
            <a:ext cx="8229600" cy="3947160"/>
          </a:xfrm>
        </p:spPr>
        <p:txBody>
          <a:bodyPr>
            <a:normAutofit fontScale="92500" lnSpcReduction="20000"/>
          </a:bodyPr>
          <a:lstStyle/>
          <a:p>
            <a:r>
              <a:rPr lang="mn-MN" dirty="0" smtClean="0">
                <a:latin typeface="Times New Roman" pitchFamily="18" charset="0"/>
                <a:cs typeface="Times New Roman" pitchFamily="18" charset="0"/>
              </a:rPr>
              <a:t>Нийгмийн ухамсрын хөгжлийн үндэс нь нийгмийн санаа бодол юм. Нийгмийн санаа бодол, нийгмийн ухамсар, олон нийтийн харилцааны хэрэгслийн хооронд ямар нэгэн холбоо оршдог нь санамсаргүй хэрэг бус. Нийгмийн санаа бодол нийгмийн шууд холбоо хэлхээ бүр цаашлаад түүний олон нийтийн харилцааны хэрэгслийн төлөөлөгч болох - мэдээллийг түгээгчийн ажиллагаагаар бүрэлдэж байдаг.     </a:t>
            </a:r>
            <a:br>
              <a:rPr lang="mn-MN" dirty="0" smtClean="0">
                <a:latin typeface="Times New Roman" pitchFamily="18" charset="0"/>
                <a:cs typeface="Times New Roman" pitchFamily="18" charset="0"/>
              </a:rPr>
            </a:br>
            <a:endParaRPr lang="mn-MN" dirty="0">
              <a:latin typeface="Times New Roman" pitchFamily="18" charset="0"/>
              <a:cs typeface="Times New Roman" pitchFamily="18" charset="0"/>
            </a:endParaRPr>
          </a:p>
        </p:txBody>
      </p:sp>
    </p:spTree>
    <p:extLst>
      <p:ext uri="{BB962C8B-B14F-4D97-AF65-F5344CB8AC3E}">
        <p14:creationId xmlns:p14="http://schemas.microsoft.com/office/powerpoint/2010/main" val="547453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itchFamily="18" charset="0"/>
                <a:cs typeface="Times New Roman" pitchFamily="18" charset="0"/>
              </a:rPr>
              <a:t>PR-</a:t>
            </a:r>
            <a:r>
              <a:rPr lang="mn-MN" dirty="0" smtClean="0">
                <a:latin typeface="Times New Roman" pitchFamily="18" charset="0"/>
                <a:cs typeface="Times New Roman" pitchFamily="18" charset="0"/>
              </a:rPr>
              <a:t>н үйл ажиллагаа</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85000" lnSpcReduction="20000"/>
          </a:bodyPr>
          <a:lstStyle/>
          <a:p>
            <a:pPr fontAlgn="base"/>
            <a:r>
              <a:rPr lang="mn-MN" dirty="0" smtClean="0">
                <a:latin typeface="Times New Roman" pitchFamily="18" charset="0"/>
                <a:cs typeface="Times New Roman" pitchFamily="18" charset="0"/>
              </a:rPr>
              <a:t>Орчин үед </a:t>
            </a:r>
            <a:r>
              <a:rPr lang="en-US" dirty="0" smtClean="0">
                <a:latin typeface="Times New Roman" pitchFamily="18" charset="0"/>
                <a:cs typeface="Times New Roman" pitchFamily="18" charset="0"/>
              </a:rPr>
              <a:t>PR-</a:t>
            </a:r>
            <a:r>
              <a:rPr lang="mn-MN" dirty="0" smtClean="0">
                <a:latin typeface="Times New Roman" pitchFamily="18" charset="0"/>
                <a:cs typeface="Times New Roman" pitchFamily="18" charset="0"/>
              </a:rPr>
              <a:t>н хүрээнд мэргэжилтнүүд дараах үндсэн ажлыг гүйцэтгэж байна.</a:t>
            </a:r>
            <a:endParaRPr lang="en-US" dirty="0" smtClean="0">
              <a:latin typeface="Times New Roman" pitchFamily="18" charset="0"/>
              <a:cs typeface="Times New Roman" pitchFamily="18" charset="0"/>
            </a:endParaRPr>
          </a:p>
          <a:p>
            <a:pPr fontAlgn="base"/>
            <a:r>
              <a:rPr lang="mn-MN" dirty="0" smtClean="0">
                <a:latin typeface="Times New Roman" pitchFamily="18" charset="0"/>
                <a:cs typeface="Times New Roman" pitchFamily="18" charset="0"/>
              </a:rPr>
              <a:t>Үүнд:</a:t>
            </a:r>
            <a:r>
              <a:rPr lang="en-US" dirty="0" smtClean="0">
                <a:latin typeface="Times New Roman" pitchFamily="18" charset="0"/>
                <a:cs typeface="Times New Roman" pitchFamily="18" charset="0"/>
              </a:rPr>
              <a:t> 13 </a:t>
            </a:r>
            <a:r>
              <a:rPr lang="mn-MN" dirty="0" smtClean="0">
                <a:latin typeface="Times New Roman" pitchFamily="18" charset="0"/>
                <a:cs typeface="Times New Roman" pitchFamily="18" charset="0"/>
              </a:rPr>
              <a:t>үндсэн ажлыг гүйцэтгэдэг.</a:t>
            </a:r>
          </a:p>
          <a:p>
            <a:pPr fontAlgn="base"/>
            <a:r>
              <a:rPr lang="mn-MN" dirty="0" smtClean="0">
                <a:latin typeface="Times New Roman" pitchFamily="18" charset="0"/>
                <a:cs typeface="Times New Roman" pitchFamily="18" charset="0"/>
              </a:rPr>
              <a:t>1</a:t>
            </a:r>
            <a:r>
              <a:rPr lang="en-US" dirty="0" smtClean="0">
                <a:latin typeface="Times New Roman" pitchFamily="18" charset="0"/>
                <a:cs typeface="Times New Roman" pitchFamily="18" charset="0"/>
              </a:rPr>
              <a:t>) </a:t>
            </a:r>
            <a:r>
              <a:rPr lang="mn-MN" dirty="0" smtClean="0">
                <a:latin typeface="Times New Roman" pitchFamily="18" charset="0"/>
                <a:cs typeface="Times New Roman" pitchFamily="18" charset="0"/>
              </a:rPr>
              <a:t>Хүний зан байдлын хуулиудын үндсэн дээр зөвлөгөө өгөх.</a:t>
            </a:r>
            <a:endParaRPr lang="en-US" dirty="0">
              <a:latin typeface="Times New Roman" pitchFamily="18" charset="0"/>
              <a:cs typeface="Times New Roman" pitchFamily="18" charset="0"/>
            </a:endParaRPr>
          </a:p>
          <a:p>
            <a:pPr fontAlgn="base"/>
            <a:r>
              <a:rPr lang="mn-MN" dirty="0" smtClean="0">
                <a:latin typeface="Times New Roman" pitchFamily="18" charset="0"/>
                <a:cs typeface="Times New Roman" pitchFamily="18" charset="0"/>
              </a:rPr>
              <a:t>2</a:t>
            </a:r>
            <a:r>
              <a:rPr lang="en-US" dirty="0" smtClean="0">
                <a:latin typeface="Times New Roman" pitchFamily="18" charset="0"/>
                <a:cs typeface="Times New Roman" pitchFamily="18" charset="0"/>
              </a:rPr>
              <a:t>) </a:t>
            </a:r>
            <a:r>
              <a:rPr lang="mn-MN" dirty="0" smtClean="0">
                <a:latin typeface="Times New Roman" pitchFamily="18" charset="0"/>
                <a:cs typeface="Times New Roman" pitchFamily="18" charset="0"/>
              </a:rPr>
              <a:t>Боломж бүхий чиг хандлагыг тогтоож, түүний ур чадвар үр дагаврыг урьдчилан тодорхойлох.</a:t>
            </a:r>
            <a:endParaRPr lang="en-US" dirty="0">
              <a:latin typeface="Times New Roman" pitchFamily="18" charset="0"/>
              <a:cs typeface="Times New Roman" pitchFamily="18" charset="0"/>
            </a:endParaRPr>
          </a:p>
          <a:p>
            <a:pPr fontAlgn="base"/>
            <a:r>
              <a:rPr lang="en-US" dirty="0">
                <a:latin typeface="Times New Roman" pitchFamily="18" charset="0"/>
                <a:cs typeface="Times New Roman" pitchFamily="18" charset="0"/>
              </a:rPr>
              <a:t>3</a:t>
            </a:r>
            <a:r>
              <a:rPr lang="en-US" dirty="0" smtClean="0">
                <a:latin typeface="Times New Roman" pitchFamily="18" charset="0"/>
                <a:cs typeface="Times New Roman" pitchFamily="18" charset="0"/>
              </a:rPr>
              <a:t>)</a:t>
            </a:r>
            <a:r>
              <a:rPr lang="mn-MN" dirty="0" smtClean="0">
                <a:latin typeface="Times New Roman" pitchFamily="18" charset="0"/>
                <a:cs typeface="Times New Roman" pitchFamily="18" charset="0"/>
              </a:rPr>
              <a:t> Олон нийтийн үзэл бодол, хүсэл сонирхол, харилцааг судалж, үзэл бодлыг бүрдүүлэх, хүсэл сонирхлыг хангахад чиглэгдсэн арга хэмжээний талаар зөвлөмж </a:t>
            </a:r>
            <a:r>
              <a:rPr lang="en-US" dirty="0" smtClean="0">
                <a:latin typeface="Times New Roman" pitchFamily="18" charset="0"/>
                <a:cs typeface="Times New Roman" pitchFamily="18" charset="0"/>
              </a:rPr>
              <a:t> </a:t>
            </a:r>
            <a:r>
              <a:rPr lang="mn-MN" dirty="0" smtClean="0">
                <a:latin typeface="Times New Roman" pitchFamily="18" charset="0"/>
                <a:cs typeface="Times New Roman" pitchFamily="18" charset="0"/>
              </a:rPr>
              <a:t>боловсруулах.</a:t>
            </a:r>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6905947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Times New Roman" pitchFamily="18" charset="0"/>
                <a:cs typeface="Times New Roman" pitchFamily="18" charset="0"/>
              </a:rPr>
              <a:t>PR-</a:t>
            </a:r>
            <a:r>
              <a:rPr lang="mn-MN" dirty="0">
                <a:latin typeface="Times New Roman" pitchFamily="18" charset="0"/>
                <a:cs typeface="Times New Roman" pitchFamily="18" charset="0"/>
              </a:rPr>
              <a:t>н үйл </a:t>
            </a:r>
            <a:r>
              <a:rPr lang="mn-MN" dirty="0" smtClean="0">
                <a:latin typeface="Times New Roman" pitchFamily="18" charset="0"/>
                <a:cs typeface="Times New Roman" pitchFamily="18" charset="0"/>
              </a:rPr>
              <a:t>ажиллагаа</a:t>
            </a:r>
            <a:endParaRPr lang="en-US" dirty="0"/>
          </a:p>
        </p:txBody>
      </p:sp>
      <p:sp>
        <p:nvSpPr>
          <p:cNvPr id="3" name="Content Placeholder 2"/>
          <p:cNvSpPr>
            <a:spLocks noGrp="1"/>
          </p:cNvSpPr>
          <p:nvPr>
            <p:ph idx="1"/>
          </p:nvPr>
        </p:nvSpPr>
        <p:spPr/>
        <p:txBody>
          <a:bodyPr>
            <a:normAutofit fontScale="92500" lnSpcReduction="10000"/>
          </a:bodyPr>
          <a:lstStyle/>
          <a:p>
            <a:pPr fontAlgn="base"/>
            <a:r>
              <a:rPr lang="en-US" dirty="0">
                <a:latin typeface="Times New Roman" pitchFamily="18" charset="0"/>
                <a:cs typeface="Times New Roman" pitchFamily="18" charset="0"/>
              </a:rPr>
              <a:t>5) </a:t>
            </a:r>
            <a:r>
              <a:rPr lang="mn-MN" dirty="0">
                <a:latin typeface="Times New Roman" pitchFamily="18" charset="0"/>
                <a:cs typeface="Times New Roman" pitchFamily="18" charset="0"/>
              </a:rPr>
              <a:t>Үл ойлголцох явдал болон зөрчлийг арилгах.</a:t>
            </a:r>
            <a:endParaRPr lang="en-US" dirty="0">
              <a:latin typeface="Times New Roman" pitchFamily="18" charset="0"/>
              <a:cs typeface="Times New Roman" pitchFamily="18" charset="0"/>
            </a:endParaRPr>
          </a:p>
          <a:p>
            <a:pPr fontAlgn="base"/>
            <a:r>
              <a:rPr lang="en-US" dirty="0">
                <a:latin typeface="Times New Roman" pitchFamily="18" charset="0"/>
                <a:cs typeface="Times New Roman" pitchFamily="18" charset="0"/>
              </a:rPr>
              <a:t>6) </a:t>
            </a:r>
            <a:r>
              <a:rPr lang="mn-MN" dirty="0">
                <a:latin typeface="Times New Roman" pitchFamily="18" charset="0"/>
                <a:cs typeface="Times New Roman" pitchFamily="18" charset="0"/>
              </a:rPr>
              <a:t>Харилцан хүндэтгэл бий болгох, нийгмийн өндөр хариуцлагатай байхад нөлөөлөх</a:t>
            </a:r>
            <a:r>
              <a:rPr lang="mn-MN" dirty="0" smtClean="0">
                <a:latin typeface="Times New Roman" pitchFamily="18" charset="0"/>
                <a:cs typeface="Times New Roman" pitchFamily="18" charset="0"/>
              </a:rPr>
              <a:t>.</a:t>
            </a:r>
            <a:endParaRPr lang="en-US" dirty="0" smtClean="0">
              <a:latin typeface="Times New Roman" pitchFamily="18" charset="0"/>
              <a:cs typeface="Times New Roman" pitchFamily="18" charset="0"/>
            </a:endParaRPr>
          </a:p>
          <a:p>
            <a:pPr fontAlgn="base"/>
            <a:r>
              <a:rPr lang="en-US" dirty="0" smtClean="0">
                <a:latin typeface="Times New Roman" pitchFamily="18" charset="0"/>
                <a:cs typeface="Times New Roman" pitchFamily="18" charset="0"/>
              </a:rPr>
              <a:t>7</a:t>
            </a:r>
            <a:r>
              <a:rPr lang="en-US" dirty="0">
                <a:latin typeface="Times New Roman" pitchFamily="18" charset="0"/>
                <a:cs typeface="Times New Roman" pitchFamily="18" charset="0"/>
              </a:rPr>
              <a:t>) </a:t>
            </a:r>
            <a:r>
              <a:rPr lang="mn-MN" dirty="0">
                <a:latin typeface="Times New Roman" pitchFamily="18" charset="0"/>
                <a:cs typeface="Times New Roman" pitchFamily="18" charset="0"/>
              </a:rPr>
              <a:t>Хувийн болон нийгмийн эрх ашгийг нийцүүлэх зохицуулах.</a:t>
            </a:r>
            <a:endParaRPr lang="en-US" dirty="0">
              <a:latin typeface="Times New Roman" pitchFamily="18" charset="0"/>
              <a:cs typeface="Times New Roman" pitchFamily="18" charset="0"/>
            </a:endParaRPr>
          </a:p>
          <a:p>
            <a:pPr fontAlgn="base"/>
            <a:r>
              <a:rPr lang="en-US" dirty="0">
                <a:latin typeface="Times New Roman" pitchFamily="18" charset="0"/>
                <a:cs typeface="Times New Roman" pitchFamily="18" charset="0"/>
              </a:rPr>
              <a:t>8) </a:t>
            </a:r>
            <a:r>
              <a:rPr lang="mn-MN" dirty="0">
                <a:latin typeface="Times New Roman" pitchFamily="18" charset="0"/>
                <a:cs typeface="Times New Roman" pitchFamily="18" charset="0"/>
              </a:rPr>
              <a:t>Хэрэглэгч, нийлүүлэгч, үйлчлүүлэгчидтэй хэвийн, сайн харилцааг тогтоох.</a:t>
            </a:r>
            <a:endParaRPr lang="en-US" dirty="0">
              <a:latin typeface="Times New Roman" pitchFamily="18" charset="0"/>
              <a:cs typeface="Times New Roman" pitchFamily="18" charset="0"/>
            </a:endParaRPr>
          </a:p>
          <a:p>
            <a:pPr fontAlgn="base"/>
            <a:r>
              <a:rPr lang="en-US" dirty="0">
                <a:latin typeface="Times New Roman" pitchFamily="18" charset="0"/>
                <a:cs typeface="Times New Roman" pitchFamily="18" charset="0"/>
              </a:rPr>
              <a:t>9)</a:t>
            </a:r>
            <a:r>
              <a:rPr lang="mn-MN" dirty="0">
                <a:latin typeface="Times New Roman" pitchFamily="18" charset="0"/>
                <a:cs typeface="Times New Roman" pitchFamily="18" charset="0"/>
              </a:rPr>
              <a:t> Үйлдвэрлэлийн харилцааг сайжруулах.</a:t>
            </a:r>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608190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dirty="0">
                <a:latin typeface="Times New Roman" pitchFamily="18" charset="0"/>
                <a:cs typeface="Times New Roman" pitchFamily="18" charset="0"/>
              </a:rPr>
              <a:t>PR-</a:t>
            </a:r>
            <a:r>
              <a:rPr lang="mn-MN" dirty="0">
                <a:latin typeface="Times New Roman" pitchFamily="18" charset="0"/>
                <a:cs typeface="Times New Roman" pitchFamily="18" charset="0"/>
              </a:rPr>
              <a:t>н үйл ажиллагаа</a:t>
            </a:r>
            <a:endParaRPr lang="en-US" dirty="0"/>
          </a:p>
        </p:txBody>
      </p:sp>
      <p:sp>
        <p:nvSpPr>
          <p:cNvPr id="3" name="Content Placeholder 2"/>
          <p:cNvSpPr>
            <a:spLocks noGrp="1"/>
          </p:cNvSpPr>
          <p:nvPr>
            <p:ph idx="1"/>
          </p:nvPr>
        </p:nvSpPr>
        <p:spPr/>
        <p:txBody>
          <a:bodyPr>
            <a:noAutofit/>
          </a:bodyPr>
          <a:lstStyle/>
          <a:p>
            <a:pPr algn="l" fontAlgn="base"/>
            <a:r>
              <a:rPr lang="en-US" sz="2800" dirty="0">
                <a:latin typeface="Times New Roman" pitchFamily="18" charset="0"/>
                <a:cs typeface="Times New Roman" pitchFamily="18" charset="0"/>
              </a:rPr>
              <a:t>10) </a:t>
            </a:r>
            <a:r>
              <a:rPr lang="mn-MN" sz="2800" dirty="0">
                <a:latin typeface="Times New Roman" pitchFamily="18" charset="0"/>
                <a:cs typeface="Times New Roman" pitchFamily="18" charset="0"/>
              </a:rPr>
              <a:t>Өндөр боловсролтой мэргэжилтнүүдийг татах, боловсон хүчний тогтворгүй байдлыг багасгах.</a:t>
            </a:r>
            <a:endParaRPr lang="en-US" sz="2800" dirty="0">
              <a:latin typeface="Times New Roman" pitchFamily="18" charset="0"/>
              <a:cs typeface="Times New Roman" pitchFamily="18" charset="0"/>
            </a:endParaRPr>
          </a:p>
          <a:p>
            <a:pPr algn="l" fontAlgn="base"/>
            <a:r>
              <a:rPr lang="en-US" sz="2800" dirty="0">
                <a:latin typeface="Times New Roman" pitchFamily="18" charset="0"/>
                <a:cs typeface="Times New Roman" pitchFamily="18" charset="0"/>
              </a:rPr>
              <a:t>11) </a:t>
            </a:r>
            <a:r>
              <a:rPr lang="mn-MN" sz="2800" dirty="0">
                <a:latin typeface="Times New Roman" pitchFamily="18" charset="0"/>
                <a:cs typeface="Times New Roman" pitchFamily="18" charset="0"/>
              </a:rPr>
              <a:t>Бараа болон үйлчилгээг сурталчилах.</a:t>
            </a:r>
            <a:endParaRPr lang="en-US" sz="2800" dirty="0">
              <a:latin typeface="Times New Roman" pitchFamily="18" charset="0"/>
              <a:cs typeface="Times New Roman" pitchFamily="18" charset="0"/>
            </a:endParaRPr>
          </a:p>
          <a:p>
            <a:pPr algn="l" fontAlgn="base"/>
            <a:r>
              <a:rPr lang="en-US" sz="2800" dirty="0">
                <a:latin typeface="Times New Roman" pitchFamily="18" charset="0"/>
                <a:cs typeface="Times New Roman" pitchFamily="18" charset="0"/>
              </a:rPr>
              <a:t>12) </a:t>
            </a:r>
            <a:r>
              <a:rPr lang="mn-MN" sz="2800" dirty="0">
                <a:latin typeface="Times New Roman" pitchFamily="18" charset="0"/>
                <a:cs typeface="Times New Roman" pitchFamily="18" charset="0"/>
              </a:rPr>
              <a:t>Ашиг орлогыг нэмэгдүүлэх.</a:t>
            </a:r>
            <a:endParaRPr lang="en-US" sz="2800" dirty="0">
              <a:latin typeface="Times New Roman" pitchFamily="18" charset="0"/>
              <a:cs typeface="Times New Roman" pitchFamily="18" charset="0"/>
            </a:endParaRPr>
          </a:p>
          <a:p>
            <a:pPr algn="l" fontAlgn="base"/>
            <a:r>
              <a:rPr lang="en-US" sz="2800" dirty="0">
                <a:latin typeface="Times New Roman" pitchFamily="18" charset="0"/>
                <a:cs typeface="Times New Roman" pitchFamily="18" charset="0"/>
              </a:rPr>
              <a:t>13)</a:t>
            </a:r>
            <a:r>
              <a:rPr lang="mn-MN" sz="2800" dirty="0">
                <a:latin typeface="Times New Roman" pitchFamily="18" charset="0"/>
                <a:cs typeface="Times New Roman" pitchFamily="18" charset="0"/>
              </a:rPr>
              <a:t> </a:t>
            </a:r>
            <a:r>
              <a:rPr lang="en-US" sz="2800" dirty="0">
                <a:latin typeface="Times New Roman" pitchFamily="18" charset="0"/>
                <a:cs typeface="Times New Roman" pitchFamily="18" charset="0"/>
              </a:rPr>
              <a:t>“</a:t>
            </a:r>
            <a:r>
              <a:rPr lang="mn-MN" sz="2800" dirty="0">
                <a:latin typeface="Times New Roman" pitchFamily="18" charset="0"/>
                <a:cs typeface="Times New Roman" pitchFamily="18" charset="0"/>
              </a:rPr>
              <a:t>Өарийнхөө имиджийг</a:t>
            </a:r>
            <a:r>
              <a:rPr lang="en-US" sz="2800" dirty="0">
                <a:latin typeface="Times New Roman" pitchFamily="18" charset="0"/>
                <a:cs typeface="Times New Roman" pitchFamily="18" charset="0"/>
              </a:rPr>
              <a:t>”</a:t>
            </a:r>
            <a:r>
              <a:rPr lang="mn-MN" sz="2800" dirty="0">
                <a:latin typeface="Times New Roman" pitchFamily="18" charset="0"/>
                <a:cs typeface="Times New Roman" pitchFamily="18" charset="0"/>
              </a:rPr>
              <a:t> бүрдүүлэх</a:t>
            </a:r>
            <a:r>
              <a:rPr lang="mn-MN" sz="2800" dirty="0" smtClean="0">
                <a:latin typeface="Times New Roman" pitchFamily="18" charset="0"/>
                <a:cs typeface="Times New Roman" pitchFamily="18" charset="0"/>
              </a:rPr>
              <a:t>.</a:t>
            </a:r>
            <a:endParaRPr lang="en-US" sz="2800" dirty="0" smtClean="0">
              <a:latin typeface="Times New Roman" pitchFamily="18" charset="0"/>
              <a:cs typeface="Times New Roman" pitchFamily="18" charset="0"/>
            </a:endParaRPr>
          </a:p>
          <a:p>
            <a:pPr algn="l"/>
            <a:r>
              <a:rPr lang="mn-MN" sz="2800" dirty="0" smtClean="0">
                <a:latin typeface="Times New Roman" pitchFamily="18" charset="0"/>
                <a:cs typeface="Times New Roman" pitchFamily="18" charset="0"/>
              </a:rPr>
              <a:t>PR-ийн амжилт нь үнэн бодитой, бүрэн төгс мэдээлэл, тасралтгүй үйл ажиллагаанд оршдог. </a:t>
            </a:r>
            <a:endParaRPr lang="mn-MN" sz="2800" dirty="0">
              <a:latin typeface="Times New Roman" pitchFamily="18" charset="0"/>
              <a:cs typeface="Times New Roman" pitchFamily="18" charset="0"/>
            </a:endParaRPr>
          </a:p>
        </p:txBody>
      </p:sp>
    </p:spTree>
    <p:extLst>
      <p:ext uri="{BB962C8B-B14F-4D97-AF65-F5344CB8AC3E}">
        <p14:creationId xmlns:p14="http://schemas.microsoft.com/office/powerpoint/2010/main" val="18621305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itchFamily="18" charset="0"/>
                <a:cs typeface="Times New Roman" pitchFamily="18" charset="0"/>
              </a:rPr>
              <a:t>PR-</a:t>
            </a:r>
            <a:r>
              <a:rPr lang="mn-MN" dirty="0" smtClean="0">
                <a:latin typeface="Times New Roman" pitchFamily="18" charset="0"/>
                <a:cs typeface="Times New Roman" pitchFamily="18" charset="0"/>
              </a:rPr>
              <a:t>н философи</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r>
              <a:rPr lang="mn-MN" dirty="0" smtClean="0">
                <a:latin typeface="Times New Roman" pitchFamily="18" charset="0"/>
                <a:cs typeface="Times New Roman" pitchFamily="18" charset="0"/>
              </a:rPr>
              <a:t>PR хэнд хэрэгтэй вэ гэдэг утгаар бол үйлдвэрийн газар, фирмийн хувьд өөрийн нэр шошгын имижийг өсгөх  буюу байгууллага, удирдлагын хувьд өрсөлдөгчдийн өмнө өрсөлдөөний давуу тал болон оршин тогтнохын төлөө нийгмийн санаа бодол дахь ямар нэг домог, хэвшмэл сэтгэлгээтэй тэмцэх арилжааны шинжтэй үйл ажиллагаа гэдэг утгыг агуулна. </a:t>
            </a:r>
            <a:endParaRPr lang="mn-MN" dirty="0">
              <a:latin typeface="Times New Roman" pitchFamily="18" charset="0"/>
              <a:cs typeface="Times New Roman" pitchFamily="18" charset="0"/>
            </a:endParaRPr>
          </a:p>
        </p:txBody>
      </p:sp>
    </p:spTree>
    <p:extLst>
      <p:ext uri="{BB962C8B-B14F-4D97-AF65-F5344CB8AC3E}">
        <p14:creationId xmlns:p14="http://schemas.microsoft.com/office/powerpoint/2010/main" val="200914612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219200"/>
          </a:xfrm>
        </p:spPr>
        <p:txBody>
          <a:bodyPr>
            <a:normAutofit fontScale="90000"/>
          </a:bodyPr>
          <a:lstStyle/>
          <a:p>
            <a:pPr algn="ctr"/>
            <a:r>
              <a:rPr lang="en-US" dirty="0">
                <a:latin typeface="Times New Roman" pitchFamily="18" charset="0"/>
                <a:cs typeface="Times New Roman" pitchFamily="18" charset="0"/>
              </a:rPr>
              <a:t>PR-</a:t>
            </a:r>
            <a:r>
              <a:rPr lang="mn-MN" dirty="0">
                <a:latin typeface="Times New Roman" pitchFamily="18" charset="0"/>
                <a:cs typeface="Times New Roman" pitchFamily="18" charset="0"/>
              </a:rPr>
              <a:t>ийн 4-н гол шугам болон арга хэрэгсэл.</a:t>
            </a:r>
            <a:br>
              <a:rPr lang="mn-MN" dirty="0">
                <a:latin typeface="Times New Roman" pitchFamily="18" charset="0"/>
                <a:cs typeface="Times New Roman" pitchFamily="18" charset="0"/>
              </a:rPr>
            </a:br>
            <a:endParaRPr lang="en-US" dirty="0"/>
          </a:p>
        </p:txBody>
      </p:sp>
      <p:sp>
        <p:nvSpPr>
          <p:cNvPr id="3" name="Content Placeholder 2"/>
          <p:cNvSpPr>
            <a:spLocks noGrp="1"/>
          </p:cNvSpPr>
          <p:nvPr>
            <p:ph idx="1"/>
          </p:nvPr>
        </p:nvSpPr>
        <p:spPr>
          <a:xfrm>
            <a:off x="457200" y="2590800"/>
            <a:ext cx="8229600" cy="4023360"/>
          </a:xfrm>
        </p:spPr>
        <p:txBody>
          <a:bodyPr/>
          <a:lstStyle/>
          <a:p>
            <a:pPr marL="137160" indent="0">
              <a:buNone/>
            </a:pPr>
            <a:r>
              <a:rPr lang="en-US" dirty="0" smtClean="0">
                <a:latin typeface="Times New Roman" pitchFamily="18" charset="0"/>
                <a:cs typeface="Times New Roman" pitchFamily="18" charset="0"/>
              </a:rPr>
              <a:t>PR-</a:t>
            </a:r>
            <a:r>
              <a:rPr lang="mn-MN" dirty="0" smtClean="0">
                <a:latin typeface="Times New Roman" pitchFamily="18" charset="0"/>
                <a:cs typeface="Times New Roman" pitchFamily="18" charset="0"/>
              </a:rPr>
              <a:t>ийн онол практик нь 4 гол шугамын уулзвар дээр оршдог. Үүнд:</a:t>
            </a:r>
          </a:p>
          <a:p>
            <a:r>
              <a:rPr lang="mn-MN" dirty="0" smtClean="0">
                <a:latin typeface="Times New Roman" pitchFamily="18" charset="0"/>
                <a:cs typeface="Times New Roman" pitchFamily="18" charset="0"/>
              </a:rPr>
              <a:t>1. Сэтгэл судлал</a:t>
            </a:r>
          </a:p>
          <a:p>
            <a:r>
              <a:rPr lang="mn-MN" dirty="0" smtClean="0">
                <a:latin typeface="Times New Roman" pitchFamily="18" charset="0"/>
                <a:cs typeface="Times New Roman" pitchFamily="18" charset="0"/>
              </a:rPr>
              <a:t>2. Маркетинг</a:t>
            </a:r>
          </a:p>
          <a:p>
            <a:r>
              <a:rPr lang="mn-MN" dirty="0" smtClean="0">
                <a:latin typeface="Times New Roman" pitchFamily="18" charset="0"/>
                <a:cs typeface="Times New Roman" pitchFamily="18" charset="0"/>
              </a:rPr>
              <a:t>3. Менежмент</a:t>
            </a:r>
          </a:p>
          <a:p>
            <a:r>
              <a:rPr lang="mn-MN" dirty="0" smtClean="0">
                <a:latin typeface="Times New Roman" pitchFamily="18" charset="0"/>
                <a:cs typeface="Times New Roman" pitchFamily="18" charset="0"/>
              </a:rPr>
              <a:t>4. Реклам сурталчилгаа</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6754903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7467600" cy="1143000"/>
          </a:xfrm>
        </p:spPr>
        <p:txBody>
          <a:bodyPr/>
          <a:lstStyle/>
          <a:p>
            <a:pPr algn="ctr"/>
            <a:r>
              <a:rPr lang="en-US" dirty="0" smtClean="0">
                <a:effectLst/>
                <a:latin typeface="Times New Roman" pitchFamily="18" charset="0"/>
                <a:cs typeface="Times New Roman" pitchFamily="18" charset="0"/>
              </a:rPr>
              <a:t>PR-</a:t>
            </a:r>
            <a:r>
              <a:rPr lang="mn-MN" dirty="0" smtClean="0">
                <a:effectLst/>
                <a:latin typeface="Times New Roman" pitchFamily="18" charset="0"/>
                <a:cs typeface="Times New Roman" pitchFamily="18" charset="0"/>
              </a:rPr>
              <a:t>ийн</a:t>
            </a:r>
            <a:r>
              <a:rPr lang="en-US" dirty="0" smtClean="0">
                <a:effectLst/>
                <a:latin typeface="Times New Roman" pitchFamily="18" charset="0"/>
                <a:cs typeface="Times New Roman" pitchFamily="18" charset="0"/>
              </a:rPr>
              <a:t> </a:t>
            </a:r>
            <a:r>
              <a:rPr lang="en-US" dirty="0">
                <a:effectLst/>
                <a:latin typeface="Times New Roman" pitchFamily="18" charset="0"/>
                <a:cs typeface="Times New Roman" pitchFamily="18" charset="0"/>
              </a:rPr>
              <a:t>4 </a:t>
            </a:r>
            <a:r>
              <a:rPr lang="mn-MN" dirty="0" smtClean="0">
                <a:effectLst/>
                <a:latin typeface="Times New Roman" pitchFamily="18" charset="0"/>
                <a:cs typeface="Times New Roman" pitchFamily="18" charset="0"/>
              </a:rPr>
              <a:t>загвар</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609600" y="1981200"/>
            <a:ext cx="7467600" cy="4525963"/>
          </a:xfrm>
        </p:spPr>
        <p:txBody>
          <a:bodyPr/>
          <a:lstStyle/>
          <a:p>
            <a:pPr marL="137160" indent="0">
              <a:buNone/>
            </a:pPr>
            <a:r>
              <a:rPr lang="mn-MN" dirty="0" smtClean="0">
                <a:latin typeface="Times New Roman" pitchFamily="18" charset="0"/>
                <a:cs typeface="Times New Roman" pitchFamily="18" charset="0"/>
              </a:rPr>
              <a:t>Арга хэрэгслийг ашиглахаас хамаарч арилжааны </a:t>
            </a:r>
            <a:r>
              <a:rPr lang="en-US" dirty="0" smtClean="0">
                <a:latin typeface="Times New Roman" pitchFamily="18" charset="0"/>
                <a:cs typeface="Times New Roman" pitchFamily="18" charset="0"/>
              </a:rPr>
              <a:t>PR-</a:t>
            </a:r>
            <a:r>
              <a:rPr lang="mn-MN" dirty="0" smtClean="0">
                <a:latin typeface="Times New Roman" pitchFamily="18" charset="0"/>
                <a:cs typeface="Times New Roman" pitchFamily="18" charset="0"/>
              </a:rPr>
              <a:t>ийг </a:t>
            </a:r>
            <a:r>
              <a:rPr lang="en-US" dirty="0" smtClean="0">
                <a:latin typeface="Times New Roman" pitchFamily="18" charset="0"/>
                <a:cs typeface="Times New Roman" pitchFamily="18" charset="0"/>
              </a:rPr>
              <a:t>4 </a:t>
            </a:r>
            <a:r>
              <a:rPr lang="mn-MN" dirty="0" smtClean="0">
                <a:latin typeface="Times New Roman" pitchFamily="18" charset="0"/>
                <a:cs typeface="Times New Roman" pitchFamily="18" charset="0"/>
              </a:rPr>
              <a:t>загварт ангилж болно. Үүнд:</a:t>
            </a:r>
          </a:p>
          <a:p>
            <a:pPr marL="651510" indent="-514350">
              <a:buAutoNum type="arabicPeriod"/>
            </a:pPr>
            <a:r>
              <a:rPr lang="mn-MN" dirty="0" smtClean="0">
                <a:latin typeface="Times New Roman" pitchFamily="18" charset="0"/>
                <a:cs typeface="Times New Roman" pitchFamily="18" charset="0"/>
              </a:rPr>
              <a:t>“Улаан захирал”</a:t>
            </a:r>
          </a:p>
          <a:p>
            <a:pPr marL="651510" indent="-514350">
              <a:buAutoNum type="arabicPeriod"/>
            </a:pPr>
            <a:r>
              <a:rPr lang="mn-MN" dirty="0" smtClean="0">
                <a:latin typeface="Times New Roman" pitchFamily="18" charset="0"/>
                <a:cs typeface="Times New Roman" pitchFamily="18" charset="0"/>
              </a:rPr>
              <a:t>“Нягтлан бодох”</a:t>
            </a:r>
          </a:p>
          <a:p>
            <a:pPr marL="651510" indent="-514350">
              <a:buAutoNum type="arabicPeriod"/>
            </a:pPr>
            <a:r>
              <a:rPr lang="mn-MN" dirty="0" smtClean="0">
                <a:latin typeface="Times New Roman" pitchFamily="18" charset="0"/>
                <a:cs typeface="Times New Roman" pitchFamily="18" charset="0"/>
              </a:rPr>
              <a:t>“Маркетелог”</a:t>
            </a:r>
          </a:p>
          <a:p>
            <a:pPr marL="651510" indent="-514350">
              <a:buAutoNum type="arabicPeriod"/>
            </a:pPr>
            <a:r>
              <a:rPr lang="mn-MN" dirty="0" smtClean="0">
                <a:latin typeface="Times New Roman" pitchFamily="18" charset="0"/>
                <a:cs typeface="Times New Roman" pitchFamily="18" charset="0"/>
              </a:rPr>
              <a:t>“Тохируулагч”/Модератор/</a:t>
            </a: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1390314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itchFamily="18" charset="0"/>
                <a:cs typeface="Times New Roman" pitchFamily="18" charset="0"/>
              </a:rPr>
              <a:t>PR</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sz="2000" dirty="0" smtClean="0"/>
              <a:t> PR-</a:t>
            </a:r>
            <a:r>
              <a:rPr lang="mn-MN" sz="2000" dirty="0" smtClean="0"/>
              <a:t>ийн ердийн үйл ажиллагаа нь хоорондоо салшгүй холбоотой 4 өөр өөр хэсгээс бүрддэг.</a:t>
            </a:r>
          </a:p>
          <a:p>
            <a:r>
              <a:rPr lang="en-US" sz="2000" dirty="0" smtClean="0"/>
              <a:t> </a:t>
            </a:r>
            <a:r>
              <a:rPr lang="mn-MN" sz="2000" dirty="0" smtClean="0"/>
              <a:t>Эдгээр нь:</a:t>
            </a:r>
            <a:endParaRPr lang="en-US" sz="2000" dirty="0"/>
          </a:p>
          <a:p>
            <a:pPr fontAlgn="base"/>
            <a:r>
              <a:rPr lang="en-US" sz="2000" dirty="0" smtClean="0"/>
              <a:t>R </a:t>
            </a:r>
            <a:r>
              <a:rPr lang="mn-MN" sz="2000" dirty="0" smtClean="0"/>
              <a:t>зорилгыг тодорхойлох, судлах, задлан шинжлэх. </a:t>
            </a:r>
            <a:endParaRPr lang="en-US" sz="2000" dirty="0"/>
          </a:p>
          <a:p>
            <a:pPr fontAlgn="base"/>
            <a:r>
              <a:rPr lang="en-US" sz="2000" dirty="0" smtClean="0"/>
              <a:t>A </a:t>
            </a:r>
            <a:r>
              <a:rPr lang="mn-MN" sz="2000" dirty="0" smtClean="0"/>
              <a:t>хөтөлбөр болон төсвийг боловсруулах.</a:t>
            </a:r>
            <a:endParaRPr lang="en-US" sz="2000" dirty="0"/>
          </a:p>
          <a:p>
            <a:pPr fontAlgn="base"/>
            <a:r>
              <a:rPr lang="en-US" sz="2000" dirty="0"/>
              <a:t>C</a:t>
            </a:r>
            <a:r>
              <a:rPr lang="en-US" sz="2000" dirty="0" smtClean="0"/>
              <a:t> </a:t>
            </a:r>
            <a:r>
              <a:rPr lang="mn-MN" sz="2000" dirty="0" smtClean="0"/>
              <a:t>харилцаа ба хөтөлбөрийг хэрэгжүүлэх.</a:t>
            </a:r>
            <a:endParaRPr lang="en-US" sz="2000" dirty="0"/>
          </a:p>
          <a:p>
            <a:pPr fontAlgn="base"/>
            <a:r>
              <a:rPr lang="en-US" sz="2000" dirty="0"/>
              <a:t>E</a:t>
            </a:r>
            <a:r>
              <a:rPr lang="en-US" sz="2000" dirty="0" smtClean="0"/>
              <a:t> </a:t>
            </a:r>
            <a:r>
              <a:rPr lang="mn-MN" sz="2000" dirty="0" smtClean="0"/>
              <a:t>үр дүнг судлах, үнэлгээ өгөх,</a:t>
            </a:r>
            <a:r>
              <a:rPr lang="en-US" sz="2000" dirty="0" smtClean="0"/>
              <a:t> </a:t>
            </a:r>
            <a:r>
              <a:rPr lang="mn-MN" sz="2000" dirty="0" smtClean="0"/>
              <a:t>шаардлагатай нэмэлт засвар хийх зэрэг юм.</a:t>
            </a:r>
            <a:endParaRPr lang="en-US" sz="2000" dirty="0"/>
          </a:p>
          <a:p>
            <a:pPr fontAlgn="base"/>
            <a:r>
              <a:rPr lang="mn-MN" sz="2000" dirty="0" smtClean="0"/>
              <a:t>Энэ хэсгүүдийг заримдаа </a:t>
            </a:r>
            <a:r>
              <a:rPr lang="en-US" sz="2000" dirty="0" smtClean="0"/>
              <a:t>RACE (Research-</a:t>
            </a:r>
            <a:r>
              <a:rPr lang="mn-MN" sz="2000" dirty="0" smtClean="0"/>
              <a:t>Судалгаа, </a:t>
            </a:r>
            <a:r>
              <a:rPr lang="en-US" sz="2000" dirty="0" smtClean="0"/>
              <a:t>Action-</a:t>
            </a:r>
            <a:r>
              <a:rPr lang="mn-MN" sz="2000" dirty="0" smtClean="0"/>
              <a:t>үйлдэл,</a:t>
            </a:r>
            <a:r>
              <a:rPr lang="en-US" sz="2000" dirty="0" smtClean="0"/>
              <a:t>Communication-</a:t>
            </a:r>
            <a:r>
              <a:rPr lang="mn-MN" sz="2000" dirty="0" smtClean="0"/>
              <a:t>харилцаа,</a:t>
            </a:r>
            <a:r>
              <a:rPr lang="en-US" sz="2000" dirty="0" smtClean="0"/>
              <a:t>Evaluation</a:t>
            </a:r>
            <a:r>
              <a:rPr lang="mn-MN" sz="2000" dirty="0" smtClean="0"/>
              <a:t>-үнэлгээ</a:t>
            </a:r>
            <a:r>
              <a:rPr lang="en-US" sz="2000" dirty="0" smtClean="0"/>
              <a:t>)</a:t>
            </a:r>
            <a:r>
              <a:rPr lang="mn-MN" sz="2000" dirty="0" smtClean="0"/>
              <a:t> гэж нэрлэдэг.</a:t>
            </a:r>
            <a:endParaRPr lang="en-US" sz="2000" dirty="0"/>
          </a:p>
          <a:p>
            <a:endParaRPr lang="en-US" sz="2000" dirty="0"/>
          </a:p>
        </p:txBody>
      </p:sp>
    </p:spTree>
    <p:extLst>
      <p:ext uri="{BB962C8B-B14F-4D97-AF65-F5344CB8AC3E}">
        <p14:creationId xmlns:p14="http://schemas.microsoft.com/office/powerpoint/2010/main" val="182248866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67000"/>
            <a:ext cx="7467600" cy="3459163"/>
          </a:xfrm>
        </p:spPr>
        <p:txBody>
          <a:bodyPr>
            <a:normAutofit/>
          </a:bodyPr>
          <a:lstStyle/>
          <a:p>
            <a:pPr algn="ctr"/>
            <a:r>
              <a:rPr lang="mn-MN" sz="4000" dirty="0" smtClean="0">
                <a:latin typeface="Times New Roman" pitchFamily="18" charset="0"/>
                <a:cs typeface="Times New Roman" pitchFamily="18" charset="0"/>
              </a:rPr>
              <a:t>Анхаарал хандуулсанд баярлалаа.</a:t>
            </a:r>
            <a:endParaRPr lang="en-US" sz="4000" dirty="0">
              <a:latin typeface="Times New Roman" pitchFamily="18" charset="0"/>
              <a:cs typeface="Times New Roman" pitchFamily="18" charset="0"/>
            </a:endParaRPr>
          </a:p>
        </p:txBody>
      </p:sp>
    </p:spTree>
    <p:extLst>
      <p:ext uri="{BB962C8B-B14F-4D97-AF65-F5344CB8AC3E}">
        <p14:creationId xmlns:p14="http://schemas.microsoft.com/office/powerpoint/2010/main" val="3986279738"/>
      </p:ext>
    </p:extLst>
  </p:cSld>
  <p:clrMapOvr>
    <a:masterClrMapping/>
  </p:clrMapOvr>
  <p:timing>
    <p:tnLst>
      <p:par>
        <p:cTn id="1" dur="indefinite" restart="never" nodeType="tmRoot"/>
      </p:par>
    </p:tnLst>
  </p:timing>
</p:sld>
</file>

<file path=ppt/theme/theme1.xml><?xml version="1.0" encoding="utf-8"?>
<a:theme xmlns:a="http://schemas.openxmlformats.org/drawingml/2006/main" name="Technic">
  <a:themeElements>
    <a:clrScheme name="Technic">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echnic">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440</TotalTime>
  <Words>500</Words>
  <Application>Microsoft Office PowerPoint</Application>
  <PresentationFormat>On-screen Show (4:3)</PresentationFormat>
  <Paragraphs>64</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Technic</vt:lpstr>
      <vt:lpstr>PR Олон  нийтийн  харилцаа</vt:lpstr>
      <vt:lpstr>Агуулга</vt:lpstr>
      <vt:lpstr>PR гэж юу вэ?</vt:lpstr>
      <vt:lpstr>PR-н түүхэн үүсэл </vt:lpstr>
      <vt:lpstr>PR-ийн тухай онол, сонгодог үзэл баримтлал. </vt:lpstr>
      <vt:lpstr>PR-н үйл ажиллагаа</vt:lpstr>
      <vt:lpstr>PR-н үйл ажиллагаа</vt:lpstr>
      <vt:lpstr>PR-н үйл ажиллагаа</vt:lpstr>
      <vt:lpstr>PR-н философи</vt:lpstr>
      <vt:lpstr>PR-ийн 4-н гол шугам болон арга хэрэгсэл. </vt:lpstr>
      <vt:lpstr>PR-ийн 4 загвар</vt:lpstr>
      <vt:lpstr>PR</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 Олон нийтийн харилцаа</dc:title>
  <dc:creator>CCS</dc:creator>
  <cp:lastModifiedBy>CCS</cp:lastModifiedBy>
  <cp:revision>27</cp:revision>
  <dcterms:created xsi:type="dcterms:W3CDTF">2015-03-22T21:20:33Z</dcterms:created>
  <dcterms:modified xsi:type="dcterms:W3CDTF">2015-04-07T16:29:45Z</dcterms:modified>
</cp:coreProperties>
</file>