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2" r:id="rId4"/>
    <p:sldId id="263" r:id="rId5"/>
    <p:sldId id="264" r:id="rId6"/>
    <p:sldId id="265" r:id="rId7"/>
    <p:sldId id="266" r:id="rId8"/>
    <p:sldId id="273" r:id="rId9"/>
    <p:sldId id="272" r:id="rId10"/>
    <p:sldId id="269" r:id="rId11"/>
    <p:sldId id="270" r:id="rId12"/>
    <p:sldId id="257" r:id="rId13"/>
    <p:sldId id="274" r:id="rId14"/>
    <p:sldId id="275" r:id="rId15"/>
    <p:sldId id="276" r:id="rId16"/>
    <p:sldId id="258" r:id="rId17"/>
    <p:sldId id="259" r:id="rId18"/>
    <p:sldId id="267" r:id="rId19"/>
    <p:sldId id="260" r:id="rId20"/>
    <p:sldId id="268" r:id="rId21"/>
    <p:sldId id="277" r:id="rId22"/>
    <p:sldId id="278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39" autoAdjust="0"/>
    <p:restoredTop sz="94660"/>
  </p:normalViewPr>
  <p:slideViewPr>
    <p:cSldViewPr>
      <p:cViewPr>
        <p:scale>
          <a:sx n="66" d="100"/>
          <a:sy n="66" d="100"/>
        </p:scale>
        <p:origin x="-1428" y="-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D9CEC8BE-9EC4-486A-84F1-E6AB6C1F8773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11CF22-FC57-409D-9529-8F088BCCEA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EC8BE-9EC4-486A-84F1-E6AB6C1F8773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D11CF22-FC57-409D-9529-8F088BCCEAE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EC8BE-9EC4-486A-84F1-E6AB6C1F8773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6D11CF22-FC57-409D-9529-8F088BCCEAE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9CEC8BE-9EC4-486A-84F1-E6AB6C1F8773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6D11CF22-FC57-409D-9529-8F088BCCEAE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9CEC8BE-9EC4-486A-84F1-E6AB6C1F8773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6D11CF22-FC57-409D-9529-8F088BCCEAE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EC8BE-9EC4-486A-84F1-E6AB6C1F8773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D11CF22-FC57-409D-9529-8F088BCCEA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EC8BE-9EC4-486A-84F1-E6AB6C1F8773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11CF22-FC57-409D-9529-8F088BCCEA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EC8BE-9EC4-486A-84F1-E6AB6C1F8773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D11CF22-FC57-409D-9529-8F088BCCEAE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D9CEC8BE-9EC4-486A-84F1-E6AB6C1F8773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6D11CF22-FC57-409D-9529-8F088BCCEAE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EC8BE-9EC4-486A-84F1-E6AB6C1F8773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1CF22-FC57-409D-9529-8F088BCCEA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D9CEC8BE-9EC4-486A-84F1-E6AB6C1F8773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6D11CF22-FC57-409D-9529-8F088BCCEA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9CEC8BE-9EC4-486A-84F1-E6AB6C1F8773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D11CF22-FC57-409D-9529-8F088BCCEAE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25575"/>
            <a:ext cx="7772400" cy="1470025"/>
          </a:xfrm>
        </p:spPr>
        <p:txBody>
          <a:bodyPr>
            <a:normAutofit/>
          </a:bodyPr>
          <a:lstStyle/>
          <a:p>
            <a:r>
              <a:rPr lang="mn-MN" dirty="0" smtClean="0">
                <a:solidFill>
                  <a:schemeClr val="tx1"/>
                </a:solidFill>
              </a:rPr>
              <a:t>Санхүүгийн шинжилгээнд анхаарах асуудлууд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76600" y="3657600"/>
            <a:ext cx="6934200" cy="2362200"/>
          </a:xfrm>
        </p:spPr>
        <p:txBody>
          <a:bodyPr>
            <a:noAutofit/>
          </a:bodyPr>
          <a:lstStyle/>
          <a:p>
            <a:r>
              <a:rPr lang="mn-MN" sz="2800" dirty="0" smtClean="0">
                <a:solidFill>
                  <a:schemeClr val="tx1"/>
                </a:solidFill>
              </a:rPr>
              <a:t>Дэд сэдэв: 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mn-MN" sz="2800" dirty="0" smtClean="0"/>
              <a:t>1. Бүртгэлийн бодлого </a:t>
            </a:r>
          </a:p>
          <a:p>
            <a:r>
              <a:rPr lang="mn-MN" sz="2800" dirty="0" smtClean="0"/>
              <a:t>2. Инфляцийн нөлөөлөл</a:t>
            </a:r>
            <a:endParaRPr lang="en-US" sz="2800" dirty="0" smtClean="0"/>
          </a:p>
          <a:p>
            <a:endParaRPr lang="en-US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mn-MN" b="1" dirty="0" smtClean="0"/>
              <a:t>1. Санхүүгийн </a:t>
            </a:r>
            <a:r>
              <a:rPr lang="mn-MN" b="1" dirty="0"/>
              <a:t>шинжилгээнд анхаарах </a:t>
            </a:r>
            <a:r>
              <a:rPr lang="mn-MN" b="1" dirty="0" smtClean="0"/>
              <a:t>асуудлууд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2027237"/>
            <a:ext cx="8229600" cy="4525963"/>
          </a:xfrm>
        </p:spPr>
        <p:txBody>
          <a:bodyPr/>
          <a:lstStyle/>
          <a:p>
            <a:pPr algn="just"/>
            <a:r>
              <a:rPr lang="mn-MN" dirty="0"/>
              <a:t>Санхүүгийн шинжилгээний эцсийн үр дүн бодитой бус гарч зэрэгцүүлсэн шинжилгээ хийхэд хүндрэл учруулдаг үндсэн 2 хүчин зүйл байдаг:</a:t>
            </a:r>
            <a:endParaRPr lang="en-US" dirty="0"/>
          </a:p>
          <a:p>
            <a:pPr>
              <a:buNone/>
            </a:pPr>
            <a:r>
              <a:rPr lang="mn-MN" dirty="0" smtClean="0"/>
              <a:t>	1. Бүртгэлийн бодлого </a:t>
            </a:r>
          </a:p>
          <a:p>
            <a:pPr>
              <a:buNone/>
            </a:pPr>
            <a:r>
              <a:rPr lang="mn-MN" dirty="0" smtClean="0"/>
              <a:t>	2. Инфляцийн нөлөөлөл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mn-MN" dirty="0" smtClean="0"/>
              <a:t>	1. Бүртгэлийн бодлого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mn-MN" dirty="0"/>
              <a:t>Аж ахуйн нэгжүүд нь бүртгэлийн стандартад нийцүүлэн бодлогын баримт бичиг боловсруулан мөрддөг боловч дараах шалтгааны улмаас ялгаатай бүртгэлийн бодлого баримталсан байж болдог.</a:t>
            </a:r>
            <a:endParaRPr lang="en-US" dirty="0"/>
          </a:p>
          <a:p>
            <a:pPr lvl="0">
              <a:buFont typeface="Wingdings" pitchFamily="2" charset="2"/>
              <a:buChar char="ü"/>
            </a:pPr>
            <a:r>
              <a:rPr lang="mn-MN" sz="2800" dirty="0"/>
              <a:t>Ашгаа өсгөж харуулах </a:t>
            </a:r>
            <a:r>
              <a:rPr lang="mn-MN" sz="2800" dirty="0" smtClean="0">
                <a:sym typeface="Wingdings" pitchFamily="2" charset="2"/>
              </a:rPr>
              <a:t></a:t>
            </a:r>
            <a:endParaRPr lang="en-US" sz="2800" dirty="0"/>
          </a:p>
          <a:p>
            <a:pPr lvl="0">
              <a:buFont typeface="Wingdings" pitchFamily="2" charset="2"/>
              <a:buChar char="ü"/>
            </a:pPr>
            <a:r>
              <a:rPr lang="mn-MN" sz="2800" dirty="0"/>
              <a:t>Ашгаа бууруулж харуулах </a:t>
            </a:r>
            <a:r>
              <a:rPr lang="mn-MN" sz="2800" dirty="0" smtClean="0">
                <a:sym typeface="Wingdings" pitchFamily="2" charset="2"/>
              </a:rPr>
              <a:t></a:t>
            </a:r>
            <a:r>
              <a:rPr lang="mn-MN" sz="2800" dirty="0" smtClean="0"/>
              <a:t> </a:t>
            </a:r>
            <a:endParaRPr lang="en-US" sz="2800" dirty="0"/>
          </a:p>
          <a:p>
            <a:pPr lvl="0">
              <a:buFont typeface="Wingdings" pitchFamily="2" charset="2"/>
              <a:buChar char="ü"/>
            </a:pPr>
            <a:r>
              <a:rPr lang="mn-MN" sz="2800" dirty="0"/>
              <a:t>Хөрөнгийн дотоод бүтэцээ өөрчилж харуулах </a:t>
            </a:r>
            <a:r>
              <a:rPr lang="mn-MN" sz="2800" dirty="0" smtClean="0">
                <a:sym typeface="Wingdings" pitchFamily="2" charset="2"/>
              </a:rPr>
              <a:t></a:t>
            </a:r>
            <a:r>
              <a:rPr lang="en-US" sz="2800" dirty="0" smtClean="0">
                <a:sym typeface="Wingdings" pitchFamily="2" charset="2"/>
              </a:rPr>
              <a:t> </a:t>
            </a:r>
            <a:endParaRPr lang="mn-MN" sz="28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0"/>
            <a:ext cx="8229600" cy="64008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dirty="0" smtClean="0"/>
              <a:t>	</a:t>
            </a:r>
            <a:r>
              <a:rPr lang="mn-MN" dirty="0" smtClean="0"/>
              <a:t>Дараах </a:t>
            </a:r>
            <a:r>
              <a:rPr lang="mn-MN" dirty="0"/>
              <a:t>бүртгэлийн бодлогууд нь санхүүгийн тайлангийн зэрэгцүүлэхүйц байдалд хамгийн их нөлөөлнө</a:t>
            </a:r>
            <a:r>
              <a:rPr lang="mn-MN" dirty="0" smtClean="0"/>
              <a:t>.</a:t>
            </a:r>
            <a:endParaRPr lang="en-US" dirty="0" smtClean="0"/>
          </a:p>
          <a:p>
            <a:pPr lvl="0">
              <a:buFont typeface="Wingdings" pitchFamily="2" charset="2"/>
              <a:buChar char="ü"/>
            </a:pPr>
            <a:endParaRPr lang="mn-MN" dirty="0" smtClean="0"/>
          </a:p>
          <a:p>
            <a:pPr lvl="0">
              <a:buFont typeface="Wingdings" pitchFamily="2" charset="2"/>
              <a:buChar char="ü"/>
            </a:pPr>
            <a:r>
              <a:rPr lang="mn-MN" dirty="0" smtClean="0"/>
              <a:t>Бараа </a:t>
            </a:r>
            <a:r>
              <a:rPr lang="mn-MN" dirty="0"/>
              <a:t>материалын </a:t>
            </a:r>
            <a:r>
              <a:rPr lang="mn-MN" dirty="0" smtClean="0"/>
              <a:t>үнэлгээ</a:t>
            </a:r>
            <a:endParaRPr lang="en-US" dirty="0" smtClean="0"/>
          </a:p>
          <a:p>
            <a:pPr lvl="0">
              <a:buFont typeface="Wingdings" pitchFamily="2" charset="2"/>
              <a:buChar char="ü"/>
            </a:pPr>
            <a:r>
              <a:rPr lang="mn-MN" dirty="0" smtClean="0"/>
              <a:t>Бараа материалын өртөг тооцолт</a:t>
            </a:r>
            <a:endParaRPr lang="en-US" dirty="0"/>
          </a:p>
          <a:p>
            <a:pPr lvl="0">
              <a:buFont typeface="Wingdings" pitchFamily="2" charset="2"/>
              <a:buChar char="ü"/>
            </a:pPr>
            <a:r>
              <a:rPr lang="mn-MN" dirty="0"/>
              <a:t>Үндсэн хөрөнгийн элэгдэл тооцолт</a:t>
            </a:r>
            <a:endParaRPr lang="en-US" dirty="0"/>
          </a:p>
          <a:p>
            <a:pPr lvl="0">
              <a:buFont typeface="Wingdings" pitchFamily="2" charset="2"/>
              <a:buChar char="ü"/>
            </a:pPr>
            <a:r>
              <a:rPr lang="mn-MN" dirty="0"/>
              <a:t>Үндсэн хөрөнгийн дараа үеийн үнэлгээ</a:t>
            </a:r>
            <a:endParaRPr lang="en-US" dirty="0"/>
          </a:p>
          <a:p>
            <a:pPr lvl="0">
              <a:buFont typeface="Wingdings" pitchFamily="2" charset="2"/>
              <a:buChar char="ü"/>
            </a:pPr>
            <a:r>
              <a:rPr lang="mn-MN" dirty="0"/>
              <a:t>Хөрөнгө капиталжилтын бодлого </a:t>
            </a:r>
            <a:endParaRPr lang="en-US" dirty="0"/>
          </a:p>
          <a:p>
            <a:pPr lvl="0">
              <a:buFont typeface="Wingdings" pitchFamily="2" charset="2"/>
              <a:buChar char="ü"/>
            </a:pPr>
            <a:r>
              <a:rPr lang="mn-MN" dirty="0"/>
              <a:t>Орлого тооцоололтын бодлого гэх мэт 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pPr lvl="0" algn="l"/>
            <a:r>
              <a:rPr lang="en-US" i="1" dirty="0" smtClean="0"/>
              <a:t>2. </a:t>
            </a:r>
            <a:r>
              <a:rPr lang="mn-MN" i="1" dirty="0" smtClean="0"/>
              <a:t>Инфляцийн нөлөөлөл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570037"/>
            <a:ext cx="8229600" cy="4754563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mn-MN" dirty="0"/>
              <a:t>Инфляцийн түвшин өндөр үед хөрөнгө үнэгүйдэх, хэт их ашиг үүсэх зэрэг зэрэг сөрөг үр дагаврууд гарч болдог. Инфляцийн түвшин өндөр үед аж ахуйн нэгж байгууллагууд дараах бодлогыг баримталсан байдаг.</a:t>
            </a:r>
            <a:endParaRPr lang="en-US" dirty="0"/>
          </a:p>
          <a:p>
            <a:pPr lvl="0">
              <a:buFont typeface="Wingdings" pitchFamily="2" charset="2"/>
              <a:buChar char="ü"/>
            </a:pPr>
            <a:endParaRPr lang="en-US" dirty="0" smtClean="0"/>
          </a:p>
          <a:p>
            <a:pPr lvl="0" algn="just">
              <a:buFont typeface="Wingdings" pitchFamily="2" charset="2"/>
              <a:buChar char="ü"/>
            </a:pPr>
            <a:r>
              <a:rPr lang="mn-MN" dirty="0" smtClean="0"/>
              <a:t>Хөрөнгийн </a:t>
            </a:r>
            <a:r>
              <a:rPr lang="mn-MN" dirty="0"/>
              <a:t>ашиглалтыг сайжруулж сул чөлөөтэй хөрөнгийг ашиглалтанд оруулах </a:t>
            </a:r>
            <a:endParaRPr lang="en-US" dirty="0"/>
          </a:p>
          <a:p>
            <a:pPr lvl="0">
              <a:buFont typeface="Wingdings" pitchFamily="2" charset="2"/>
              <a:buChar char="ü"/>
            </a:pPr>
            <a:r>
              <a:rPr lang="mn-MN" dirty="0"/>
              <a:t>Төлбөрийн чадвараа харгалзан зээлээ өсгөх</a:t>
            </a:r>
            <a:endParaRPr lang="en-US" dirty="0"/>
          </a:p>
          <a:p>
            <a:pPr lvl="0" algn="just">
              <a:buFont typeface="Wingdings" pitchFamily="2" charset="2"/>
              <a:buChar char="ü"/>
            </a:pPr>
            <a:r>
              <a:rPr lang="mn-MN" dirty="0"/>
              <a:t>Авлагын дүн болон төлөгдөх хугацааг багасгах</a:t>
            </a:r>
            <a:r>
              <a:rPr lang="mn-MN" dirty="0" smtClean="0"/>
              <a:t>.</a:t>
            </a:r>
            <a:endParaRPr lang="en-US" dirty="0" smtClean="0"/>
          </a:p>
          <a:p>
            <a:pPr lvl="1" algn="just">
              <a:buFont typeface="Wingdings" pitchFamily="2" charset="2"/>
              <a:buChar char="ü"/>
            </a:pPr>
            <a:r>
              <a:rPr lang="mn-MN" dirty="0" smtClean="0"/>
              <a:t> Авлагын </a:t>
            </a:r>
            <a:r>
              <a:rPr lang="mn-MN" dirty="0"/>
              <a:t>үлдэгдэл их байх тусам компани нь </a:t>
            </a:r>
            <a:r>
              <a:rPr lang="mn-MN" b="1" dirty="0"/>
              <a:t>бодит бус алдагдлыг </a:t>
            </a:r>
            <a:r>
              <a:rPr lang="mn-MN" dirty="0"/>
              <a:t>хүлээж байдаг. 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pPr algn="just"/>
            <a:r>
              <a:rPr lang="mn-MN" sz="3200" dirty="0" smtClean="0"/>
              <a:t>Инфляци өндөр үед нэг төгрөгний бодит бус алдагдлыг дараах байдлаар тооцоолно.</a:t>
            </a:r>
            <a:endParaRPr lang="en-US" sz="3200" dirty="0">
              <a:latin typeface="Times New Roman Mo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524000"/>
            <a:ext cx="8229600" cy="48768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b="1" dirty="0" err="1" smtClean="0">
                <a:latin typeface="Times New Roman Mon" pitchFamily="18" charset="0"/>
              </a:rPr>
              <a:t>Áîäèò</a:t>
            </a:r>
            <a:r>
              <a:rPr lang="en-US" b="1" dirty="0" smtClean="0">
                <a:latin typeface="Times New Roman Mon" pitchFamily="18" charset="0"/>
              </a:rPr>
              <a:t> </a:t>
            </a:r>
            <a:r>
              <a:rPr lang="en-US" b="1" dirty="0" err="1">
                <a:latin typeface="Times New Roman Mon" pitchFamily="18" charset="0"/>
              </a:rPr>
              <a:t>áóñ</a:t>
            </a:r>
            <a:r>
              <a:rPr lang="en-US" b="1" dirty="0">
                <a:latin typeface="Times New Roman Mon" pitchFamily="18" charset="0"/>
              </a:rPr>
              <a:t> </a:t>
            </a:r>
            <a:r>
              <a:rPr lang="en-US" b="1" dirty="0" err="1">
                <a:latin typeface="Times New Roman Mon" pitchFamily="18" charset="0"/>
              </a:rPr>
              <a:t>àëäàãäëûã</a:t>
            </a:r>
            <a:r>
              <a:rPr lang="en-US" b="1" dirty="0">
                <a:latin typeface="Times New Roman Mon" pitchFamily="18" charset="0"/>
              </a:rPr>
              <a:t> :</a:t>
            </a:r>
          </a:p>
          <a:p>
            <a:r>
              <a:rPr lang="en-US" dirty="0" smtClean="0">
                <a:latin typeface="Times New Roman Mon" pitchFamily="18" charset="0"/>
              </a:rPr>
              <a:t> </a:t>
            </a:r>
            <a:r>
              <a:rPr lang="en-US" sz="2800" dirty="0" smtClean="0">
                <a:latin typeface="Times New Roman Mon" pitchFamily="18" charset="0"/>
              </a:rPr>
              <a:t>¯</a:t>
            </a:r>
            <a:r>
              <a:rPr lang="en-US" sz="2800" dirty="0" err="1">
                <a:latin typeface="Times New Roman Mon" pitchFamily="18" charset="0"/>
              </a:rPr>
              <a:t>íèéí</a:t>
            </a:r>
            <a:r>
              <a:rPr lang="en-US" sz="2800" dirty="0">
                <a:latin typeface="Times New Roman Mon" pitchFamily="18" charset="0"/>
              </a:rPr>
              <a:t> </a:t>
            </a:r>
            <a:r>
              <a:rPr lang="en-US" sz="2800" dirty="0" err="1">
                <a:latin typeface="Times New Roman Mon" pitchFamily="18" charset="0"/>
              </a:rPr>
              <a:t>èíäåêñ</a:t>
            </a:r>
            <a:r>
              <a:rPr lang="en-US" sz="2800" dirty="0">
                <a:latin typeface="Times New Roman Mon" pitchFamily="18" charset="0"/>
              </a:rPr>
              <a:t>    </a:t>
            </a:r>
            <a:r>
              <a:rPr lang="en-US" sz="2800" b="1" dirty="0">
                <a:latin typeface="Times New Roman Mon" pitchFamily="18" charset="0"/>
              </a:rPr>
              <a:t> </a:t>
            </a:r>
            <a:r>
              <a:rPr lang="en-US" b="1" dirty="0" err="1">
                <a:latin typeface="Times New Roman Mon" pitchFamily="18" charset="0"/>
              </a:rPr>
              <a:t>I</a:t>
            </a:r>
            <a:r>
              <a:rPr lang="en-US" b="1" baseline="-25000" dirty="0" err="1">
                <a:latin typeface="Times New Roman Mon" pitchFamily="18" charset="0"/>
              </a:rPr>
              <a:t>p</a:t>
            </a:r>
            <a:r>
              <a:rPr lang="en-US" b="1" dirty="0">
                <a:latin typeface="Times New Roman Mon" pitchFamily="18" charset="0"/>
              </a:rPr>
              <a:t>=P</a:t>
            </a:r>
            <a:r>
              <a:rPr lang="en-US" b="1" baseline="-25000" dirty="0">
                <a:latin typeface="Times New Roman Mon" pitchFamily="18" charset="0"/>
              </a:rPr>
              <a:t>1</a:t>
            </a:r>
            <a:r>
              <a:rPr lang="en-US" b="1" dirty="0">
                <a:latin typeface="Times New Roman Mon" pitchFamily="18" charset="0"/>
              </a:rPr>
              <a:t>/P</a:t>
            </a:r>
            <a:r>
              <a:rPr lang="en-US" b="1" baseline="-25000" dirty="0">
                <a:latin typeface="Times New Roman Mon" pitchFamily="18" charset="0"/>
              </a:rPr>
              <a:t>0</a:t>
            </a:r>
            <a:endParaRPr lang="en-US" b="1" dirty="0">
              <a:latin typeface="Times New Roman Mon" pitchFamily="18" charset="0"/>
            </a:endParaRPr>
          </a:p>
          <a:p>
            <a:pPr lvl="2">
              <a:buNone/>
            </a:pPr>
            <a:r>
              <a:rPr lang="en-US" dirty="0">
                <a:latin typeface="Times New Roman Mon" pitchFamily="18" charset="0"/>
              </a:rPr>
              <a:t>P</a:t>
            </a:r>
            <a:r>
              <a:rPr lang="en-US" baseline="-25000" dirty="0">
                <a:latin typeface="Times New Roman Mon" pitchFamily="18" charset="0"/>
              </a:rPr>
              <a:t>1</a:t>
            </a:r>
            <a:r>
              <a:rPr lang="en-US" dirty="0">
                <a:latin typeface="Times New Roman Mon" pitchFamily="18" charset="0"/>
              </a:rPr>
              <a:t>- </a:t>
            </a:r>
            <a:r>
              <a:rPr lang="en-US" dirty="0" err="1">
                <a:latin typeface="Times New Roman Mon" pitchFamily="18" charset="0"/>
              </a:rPr>
              <a:t>òàéëàíò</a:t>
            </a:r>
            <a:r>
              <a:rPr lang="en-US" dirty="0">
                <a:latin typeface="Times New Roman Mon" pitchFamily="18" charset="0"/>
              </a:rPr>
              <a:t> </a:t>
            </a:r>
            <a:r>
              <a:rPr lang="en-US" dirty="0" err="1">
                <a:latin typeface="Times New Roman Mon" pitchFamily="18" charset="0"/>
              </a:rPr>
              <a:t>õóãàöààíû</a:t>
            </a:r>
            <a:r>
              <a:rPr lang="en-US" dirty="0">
                <a:latin typeface="Times New Roman Mon" pitchFamily="18" charset="0"/>
              </a:rPr>
              <a:t> ¿</a:t>
            </a:r>
            <a:r>
              <a:rPr lang="en-US" dirty="0" err="1">
                <a:latin typeface="Times New Roman Mon" pitchFamily="18" charset="0"/>
              </a:rPr>
              <a:t>íèéí</a:t>
            </a:r>
            <a:r>
              <a:rPr lang="en-US" dirty="0">
                <a:latin typeface="Times New Roman Mon" pitchFamily="18" charset="0"/>
              </a:rPr>
              <a:t> </a:t>
            </a:r>
            <a:r>
              <a:rPr lang="en-US" dirty="0" err="1">
                <a:latin typeface="Times New Roman Mon" pitchFamily="18" charset="0"/>
              </a:rPr>
              <a:t>èíäåêñ</a:t>
            </a:r>
            <a:endParaRPr lang="en-US" dirty="0">
              <a:latin typeface="Times New Roman Mon" pitchFamily="18" charset="0"/>
            </a:endParaRPr>
          </a:p>
          <a:p>
            <a:pPr lvl="2">
              <a:buNone/>
            </a:pPr>
            <a:r>
              <a:rPr lang="en-US" dirty="0">
                <a:latin typeface="Times New Roman Mon" pitchFamily="18" charset="0"/>
              </a:rPr>
              <a:t>Ð</a:t>
            </a:r>
            <a:r>
              <a:rPr lang="en-US" baseline="-25000" dirty="0">
                <a:latin typeface="Times New Roman Mon" pitchFamily="18" charset="0"/>
              </a:rPr>
              <a:t>0</a:t>
            </a:r>
            <a:r>
              <a:rPr lang="en-US" dirty="0">
                <a:latin typeface="Times New Roman Mon" pitchFamily="18" charset="0"/>
              </a:rPr>
              <a:t>- </a:t>
            </a:r>
            <a:r>
              <a:rPr lang="mn-MN" dirty="0" smtClean="0">
                <a:latin typeface="Times New Roman Mon" pitchFamily="18" charset="0"/>
              </a:rPr>
              <a:t>суурь үеийн</a:t>
            </a:r>
            <a:r>
              <a:rPr lang="en-US" dirty="0" smtClean="0">
                <a:latin typeface="Times New Roman Mon" pitchFamily="18" charset="0"/>
              </a:rPr>
              <a:t> </a:t>
            </a:r>
            <a:r>
              <a:rPr lang="en-US" dirty="0">
                <a:latin typeface="Times New Roman Mon" pitchFamily="18" charset="0"/>
              </a:rPr>
              <a:t>¿</a:t>
            </a:r>
            <a:r>
              <a:rPr lang="en-US" dirty="0" err="1">
                <a:latin typeface="Times New Roman Mon" pitchFamily="18" charset="0"/>
              </a:rPr>
              <a:t>íèéí</a:t>
            </a:r>
            <a:r>
              <a:rPr lang="en-US" dirty="0">
                <a:latin typeface="Times New Roman Mon" pitchFamily="18" charset="0"/>
              </a:rPr>
              <a:t> </a:t>
            </a:r>
            <a:r>
              <a:rPr lang="en-US" dirty="0" err="1">
                <a:latin typeface="Times New Roman Mon" pitchFamily="18" charset="0"/>
              </a:rPr>
              <a:t>èíäåêñ</a:t>
            </a:r>
            <a:endParaRPr lang="en-US" dirty="0">
              <a:latin typeface="Times New Roman Mon" pitchFamily="18" charset="0"/>
            </a:endParaRPr>
          </a:p>
          <a:p>
            <a:pPr lvl="0"/>
            <a:r>
              <a:rPr lang="en-US" sz="2800" dirty="0" err="1">
                <a:latin typeface="Times New Roman Mon" pitchFamily="18" charset="0"/>
              </a:rPr>
              <a:t>Õóäàëäàí</a:t>
            </a:r>
            <a:r>
              <a:rPr lang="en-US" sz="2800" dirty="0">
                <a:latin typeface="Times New Roman Mon" pitchFamily="18" charset="0"/>
              </a:rPr>
              <a:t> </a:t>
            </a:r>
            <a:r>
              <a:rPr lang="en-US" sz="2800" dirty="0" err="1">
                <a:latin typeface="Times New Roman Mon" pitchFamily="18" charset="0"/>
              </a:rPr>
              <a:t>àâàõ</a:t>
            </a:r>
            <a:r>
              <a:rPr lang="en-US" sz="2800" dirty="0">
                <a:latin typeface="Times New Roman Mon" pitchFamily="18" charset="0"/>
              </a:rPr>
              <a:t> ÷</a:t>
            </a:r>
            <a:r>
              <a:rPr lang="en-US" sz="2800" dirty="0" err="1">
                <a:latin typeface="Times New Roman Mon" pitchFamily="18" charset="0"/>
              </a:rPr>
              <a:t>àäâàð</a:t>
            </a:r>
            <a:r>
              <a:rPr lang="en-US" sz="2800" dirty="0">
                <a:latin typeface="Times New Roman Mon" pitchFamily="18" charset="0"/>
              </a:rPr>
              <a:t> </a:t>
            </a:r>
            <a:r>
              <a:rPr lang="en-US" sz="2800" dirty="0" err="1">
                <a:latin typeface="Times New Roman Mon" pitchFamily="18" charset="0"/>
              </a:rPr>
              <a:t>àëäàëòûí</a:t>
            </a:r>
            <a:r>
              <a:rPr lang="en-US" sz="2800" dirty="0">
                <a:latin typeface="Times New Roman Mon" pitchFamily="18" charset="0"/>
              </a:rPr>
              <a:t> </a:t>
            </a:r>
            <a:r>
              <a:rPr lang="en-US" sz="2800" dirty="0" err="1" smtClean="0">
                <a:latin typeface="Times New Roman Mon" pitchFamily="18" charset="0"/>
              </a:rPr>
              <a:t>êîýô</a:t>
            </a:r>
            <a:r>
              <a:rPr lang="mn-MN" sz="2800" dirty="0" smtClean="0">
                <a:latin typeface="Times New Roman Mon" pitchFamily="18" charset="0"/>
              </a:rPr>
              <a:t>ицент</a:t>
            </a:r>
            <a:r>
              <a:rPr lang="en-US" sz="2800" dirty="0" smtClean="0">
                <a:latin typeface="Times New Roman Mon" pitchFamily="18" charset="0"/>
              </a:rPr>
              <a:t>     </a:t>
            </a:r>
            <a:r>
              <a:rPr lang="en-US" b="1" dirty="0" err="1">
                <a:latin typeface="Times New Roman Mon" pitchFamily="18" charset="0"/>
              </a:rPr>
              <a:t>Ê</a:t>
            </a:r>
            <a:r>
              <a:rPr lang="en-US" b="1" baseline="-25000" dirty="0" err="1">
                <a:latin typeface="Times New Roman Mon" pitchFamily="18" charset="0"/>
              </a:rPr>
              <a:t>õóä</a:t>
            </a:r>
            <a:r>
              <a:rPr lang="en-US" b="1" dirty="0">
                <a:latin typeface="Times New Roman Mon" pitchFamily="18" charset="0"/>
              </a:rPr>
              <a:t>= </a:t>
            </a:r>
            <a:r>
              <a:rPr lang="en-US" b="1" dirty="0" smtClean="0">
                <a:latin typeface="Times New Roman Mon" pitchFamily="18" charset="0"/>
              </a:rPr>
              <a:t>1/</a:t>
            </a:r>
            <a:r>
              <a:rPr lang="en-US" b="1" dirty="0" err="1" smtClean="0">
                <a:latin typeface="Times New Roman Mon" pitchFamily="18" charset="0"/>
              </a:rPr>
              <a:t>I</a:t>
            </a:r>
            <a:r>
              <a:rPr lang="en-US" b="1" baseline="-25000" dirty="0" err="1" smtClean="0">
                <a:latin typeface="Times New Roman Mon" pitchFamily="18" charset="0"/>
              </a:rPr>
              <a:t>p</a:t>
            </a:r>
            <a:endParaRPr lang="en-US" b="1" dirty="0">
              <a:latin typeface="Times New Roman Mon" pitchFamily="18" charset="0"/>
            </a:endParaRPr>
          </a:p>
          <a:p>
            <a:pPr lvl="0"/>
            <a:r>
              <a:rPr lang="en-US" sz="2800" dirty="0">
                <a:latin typeface="Times New Roman Mon" pitchFamily="18" charset="0"/>
              </a:rPr>
              <a:t>1¥ </a:t>
            </a:r>
            <a:r>
              <a:rPr lang="en-US" sz="2800" dirty="0" err="1">
                <a:latin typeface="Times New Roman Mon" pitchFamily="18" charset="0"/>
              </a:rPr>
              <a:t>èéí</a:t>
            </a:r>
            <a:r>
              <a:rPr lang="en-US" sz="2800" dirty="0">
                <a:latin typeface="Times New Roman Mon" pitchFamily="18" charset="0"/>
              </a:rPr>
              <a:t> </a:t>
            </a:r>
            <a:r>
              <a:rPr lang="en-US" sz="2800" dirty="0" err="1">
                <a:latin typeface="Times New Roman Mon" pitchFamily="18" charset="0"/>
              </a:rPr>
              <a:t>áîäèò</a:t>
            </a:r>
            <a:r>
              <a:rPr lang="en-US" sz="2800" dirty="0">
                <a:latin typeface="Times New Roman Mon" pitchFamily="18" charset="0"/>
              </a:rPr>
              <a:t> </a:t>
            </a:r>
            <a:r>
              <a:rPr lang="en-US" sz="2800" dirty="0" err="1">
                <a:latin typeface="Times New Roman Mon" pitchFamily="18" charset="0"/>
              </a:rPr>
              <a:t>áóñ</a:t>
            </a:r>
            <a:r>
              <a:rPr lang="en-US" sz="2800" dirty="0">
                <a:latin typeface="Times New Roman Mon" pitchFamily="18" charset="0"/>
              </a:rPr>
              <a:t> </a:t>
            </a:r>
            <a:r>
              <a:rPr lang="en-US" sz="2800" dirty="0" err="1">
                <a:latin typeface="Times New Roman Mon" pitchFamily="18" charset="0"/>
              </a:rPr>
              <a:t>àëäàãäàë</a:t>
            </a:r>
            <a:r>
              <a:rPr lang="en-US" sz="2800" dirty="0">
                <a:latin typeface="Times New Roman Mon" pitchFamily="18" charset="0"/>
              </a:rPr>
              <a:t> =</a:t>
            </a:r>
            <a:r>
              <a:rPr lang="en-US" b="1" dirty="0" smtClean="0">
                <a:latin typeface="Times New Roman Mon" pitchFamily="18" charset="0"/>
              </a:rPr>
              <a:t>1-K</a:t>
            </a:r>
            <a:r>
              <a:rPr lang="en-US" b="1" baseline="-25000" dirty="0" smtClean="0">
                <a:latin typeface="Times New Roman Mon" pitchFamily="18" charset="0"/>
              </a:rPr>
              <a:t>õóä</a:t>
            </a:r>
            <a:endParaRPr lang="en-US" b="1" dirty="0">
              <a:latin typeface="Times New Roman Mon" pitchFamily="18" charset="0"/>
            </a:endParaRPr>
          </a:p>
          <a:p>
            <a:pPr>
              <a:buNone/>
            </a:pPr>
            <a:r>
              <a:rPr lang="en-US" sz="2600" dirty="0" smtClean="0">
                <a:latin typeface="Times New Roman Mon" pitchFamily="18" charset="0"/>
              </a:rPr>
              <a:t>	</a:t>
            </a:r>
          </a:p>
          <a:p>
            <a:pPr>
              <a:buNone/>
            </a:pPr>
            <a:r>
              <a:rPr lang="en-US" sz="2400" dirty="0" err="1" smtClean="0">
                <a:latin typeface="Times New Roman Mon" pitchFamily="18" charset="0"/>
              </a:rPr>
              <a:t>Æíü</a:t>
            </a:r>
            <a:r>
              <a:rPr lang="en-US" sz="2400" dirty="0" smtClean="0">
                <a:latin typeface="Times New Roman Mon" pitchFamily="18" charset="0"/>
              </a:rPr>
              <a:t> </a:t>
            </a:r>
            <a:r>
              <a:rPr lang="en-US" sz="2400" dirty="0">
                <a:latin typeface="Times New Roman Mon" pitchFamily="18" charset="0"/>
              </a:rPr>
              <a:t>: </a:t>
            </a:r>
            <a:r>
              <a:rPr lang="en-US" sz="2400" dirty="0" err="1">
                <a:latin typeface="Times New Roman Mon" pitchFamily="18" charset="0"/>
              </a:rPr>
              <a:t>Áîðëóóëñàí</a:t>
            </a:r>
            <a:r>
              <a:rPr lang="en-US" sz="2400" dirty="0">
                <a:latin typeface="Times New Roman Mon" pitchFamily="18" charset="0"/>
              </a:rPr>
              <a:t> </a:t>
            </a:r>
            <a:r>
              <a:rPr lang="en-US" sz="2400" dirty="0" err="1">
                <a:latin typeface="Times New Roman Mon" pitchFamily="18" charset="0"/>
              </a:rPr>
              <a:t>ãýðýýíèé</a:t>
            </a:r>
            <a:r>
              <a:rPr lang="en-US" sz="2400" dirty="0">
                <a:latin typeface="Times New Roman Mon" pitchFamily="18" charset="0"/>
              </a:rPr>
              <a:t>  ¿</a:t>
            </a:r>
            <a:r>
              <a:rPr lang="en-US" sz="2400" dirty="0" err="1">
                <a:latin typeface="Times New Roman Mon" pitchFamily="18" charset="0"/>
              </a:rPr>
              <a:t>íý</a:t>
            </a:r>
            <a:r>
              <a:rPr lang="en-US" sz="2400" dirty="0">
                <a:latin typeface="Times New Roman Mon" pitchFamily="18" charset="0"/>
              </a:rPr>
              <a:t> 20.000.000 ¥ , </a:t>
            </a:r>
            <a:r>
              <a:rPr lang="en-US" sz="2400" dirty="0" err="1">
                <a:latin typeface="Times New Roman Mon" pitchFamily="18" charset="0"/>
              </a:rPr>
              <a:t>õóäàëäàí</a:t>
            </a:r>
            <a:r>
              <a:rPr lang="en-US" sz="2400" dirty="0">
                <a:latin typeface="Times New Roman Mon" pitchFamily="18" charset="0"/>
              </a:rPr>
              <a:t> </a:t>
            </a:r>
            <a:r>
              <a:rPr lang="en-US" sz="2400" dirty="0" err="1">
                <a:latin typeface="Times New Roman Mon" pitchFamily="18" charset="0"/>
              </a:rPr>
              <a:t>àâàã</a:t>
            </a:r>
            <a:r>
              <a:rPr lang="en-US" sz="2400" dirty="0">
                <a:latin typeface="Times New Roman Mon" pitchFamily="18" charset="0"/>
              </a:rPr>
              <a:t>÷ </a:t>
            </a:r>
            <a:r>
              <a:rPr lang="en-US" sz="2400" dirty="0" err="1">
                <a:latin typeface="Times New Roman Mon" pitchFamily="18" charset="0"/>
              </a:rPr>
              <a:t>òºëáºð</a:t>
            </a:r>
            <a:r>
              <a:rPr lang="en-US" sz="2400" dirty="0">
                <a:latin typeface="Times New Roman Mon" pitchFamily="18" charset="0"/>
              </a:rPr>
              <a:t> </a:t>
            </a:r>
            <a:r>
              <a:rPr lang="en-US" sz="2400" dirty="0" err="1">
                <a:latin typeface="Times New Roman Mon" pitchFamily="18" charset="0"/>
              </a:rPr>
              <a:t>õèéõ</a:t>
            </a:r>
            <a:r>
              <a:rPr lang="en-US" sz="2400" dirty="0">
                <a:latin typeface="Times New Roman Mon" pitchFamily="18" charset="0"/>
              </a:rPr>
              <a:t> </a:t>
            </a:r>
            <a:r>
              <a:rPr lang="en-US" sz="2400" dirty="0" err="1">
                <a:latin typeface="Times New Roman Mon" pitchFamily="18" charset="0"/>
              </a:rPr>
              <a:t>õóãàöààíû</a:t>
            </a:r>
            <a:r>
              <a:rPr lang="en-US" sz="2400" dirty="0">
                <a:latin typeface="Times New Roman Mon" pitchFamily="18" charset="0"/>
              </a:rPr>
              <a:t> </a:t>
            </a:r>
            <a:r>
              <a:rPr lang="en-US" sz="2400" dirty="0" err="1" smtClean="0">
                <a:latin typeface="Times New Roman Mon" pitchFamily="18" charset="0"/>
              </a:rPr>
              <a:t>èíôëÿöè</a:t>
            </a:r>
            <a:r>
              <a:rPr lang="mn-MN" sz="2400" dirty="0" smtClean="0">
                <a:latin typeface="Times New Roman Mon" pitchFamily="18" charset="0"/>
              </a:rPr>
              <a:t>йн өөрчлөлт</a:t>
            </a:r>
            <a:r>
              <a:rPr lang="en-US" sz="2400" dirty="0" smtClean="0">
                <a:latin typeface="Times New Roman Mon" pitchFamily="18" charset="0"/>
              </a:rPr>
              <a:t>  </a:t>
            </a:r>
            <a:r>
              <a:rPr lang="en-US" sz="2400" dirty="0">
                <a:latin typeface="Times New Roman Mon" pitchFamily="18" charset="0"/>
              </a:rPr>
              <a:t>20 % </a:t>
            </a:r>
            <a:r>
              <a:rPr lang="en-US" sz="2400" dirty="0" err="1">
                <a:latin typeface="Times New Roman Mon" pitchFamily="18" charset="0"/>
              </a:rPr>
              <a:t>áîë</a:t>
            </a:r>
            <a:r>
              <a:rPr lang="en-US" sz="2400" dirty="0">
                <a:latin typeface="Times New Roman Mon" pitchFamily="18" charset="0"/>
              </a:rPr>
              <a:t> ï¿¿</a:t>
            </a:r>
            <a:r>
              <a:rPr lang="en-US" sz="2400" dirty="0" err="1">
                <a:latin typeface="Times New Roman Mon" pitchFamily="18" charset="0"/>
              </a:rPr>
              <a:t>ñèéí</a:t>
            </a:r>
            <a:r>
              <a:rPr lang="en-US" sz="2400" dirty="0">
                <a:latin typeface="Times New Roman Mon" pitchFamily="18" charset="0"/>
              </a:rPr>
              <a:t> </a:t>
            </a:r>
            <a:r>
              <a:rPr lang="en-US" sz="2400" dirty="0" err="1">
                <a:latin typeface="Times New Roman Mon" pitchFamily="18" charset="0"/>
              </a:rPr>
              <a:t>áîäèò</a:t>
            </a:r>
            <a:r>
              <a:rPr lang="en-US" sz="2400" dirty="0">
                <a:latin typeface="Times New Roman Mon" pitchFamily="18" charset="0"/>
              </a:rPr>
              <a:t> </a:t>
            </a:r>
            <a:r>
              <a:rPr lang="en-US" sz="2400" dirty="0" err="1">
                <a:latin typeface="Times New Roman Mon" pitchFamily="18" charset="0"/>
              </a:rPr>
              <a:t>áóñ</a:t>
            </a:r>
            <a:r>
              <a:rPr lang="en-US" sz="2400" dirty="0">
                <a:latin typeface="Times New Roman Mon" pitchFamily="18" charset="0"/>
              </a:rPr>
              <a:t> </a:t>
            </a:r>
            <a:r>
              <a:rPr lang="en-US" sz="2400" dirty="0" err="1">
                <a:latin typeface="Times New Roman Mon" pitchFamily="18" charset="0"/>
              </a:rPr>
              <a:t>àëäàãäëûã</a:t>
            </a:r>
            <a:r>
              <a:rPr lang="en-US" sz="2400" dirty="0">
                <a:latin typeface="Times New Roman Mon" pitchFamily="18" charset="0"/>
              </a:rPr>
              <a:t> </a:t>
            </a:r>
            <a:r>
              <a:rPr lang="en-US" sz="2400" dirty="0" err="1">
                <a:latin typeface="Times New Roman Mon" pitchFamily="18" charset="0"/>
              </a:rPr>
              <a:t>îë</a:t>
            </a:r>
            <a:r>
              <a:rPr lang="en-US" sz="2400" dirty="0">
                <a:latin typeface="Times New Roman Mon" pitchFamily="18" charset="0"/>
              </a:rPr>
              <a:t>. </a:t>
            </a:r>
            <a:endParaRPr lang="en-US" sz="2600" dirty="0">
              <a:latin typeface="Times New Roman Mo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mn-MN" sz="2800" dirty="0" err="1" smtClean="0">
                <a:latin typeface="Times New Roman Mon" pitchFamily="18" charset="0"/>
              </a:rPr>
              <a:t>И</a:t>
            </a:r>
            <a:r>
              <a:rPr lang="en-US" sz="2800" dirty="0" err="1" smtClean="0">
                <a:latin typeface="Times New Roman Mon" pitchFamily="18" charset="0"/>
              </a:rPr>
              <a:t>íôëÿöè</a:t>
            </a:r>
            <a:r>
              <a:rPr lang="en-US" sz="2800" dirty="0" smtClean="0">
                <a:latin typeface="Times New Roman Mon" pitchFamily="18" charset="0"/>
              </a:rPr>
              <a:t>  </a:t>
            </a:r>
            <a:r>
              <a:rPr lang="en-US" sz="2800" dirty="0">
                <a:latin typeface="Times New Roman Mon" pitchFamily="18" charset="0"/>
              </a:rPr>
              <a:t>20 %+100 %= 120 %        </a:t>
            </a:r>
            <a:endParaRPr lang="mn-MN" sz="2800" dirty="0" smtClean="0">
              <a:latin typeface="Times New Roman Mon" pitchFamily="18" charset="0"/>
            </a:endParaRPr>
          </a:p>
          <a:p>
            <a:pPr>
              <a:buNone/>
            </a:pPr>
            <a:r>
              <a:rPr lang="en-US" sz="2800" dirty="0" smtClean="0">
                <a:latin typeface="Times New Roman Mon" pitchFamily="18" charset="0"/>
              </a:rPr>
              <a:t>    </a:t>
            </a:r>
            <a:endParaRPr lang="en-US" sz="2800" dirty="0">
              <a:latin typeface="Times New Roman Mon" pitchFamily="18" charset="0"/>
            </a:endParaRPr>
          </a:p>
          <a:p>
            <a:r>
              <a:rPr lang="en-US" sz="2800" dirty="0" err="1" smtClean="0">
                <a:latin typeface="Times New Roman Mon" pitchFamily="18" charset="0"/>
              </a:rPr>
              <a:t>I</a:t>
            </a:r>
            <a:r>
              <a:rPr lang="en-US" sz="2800" baseline="-25000" dirty="0" err="1" smtClean="0">
                <a:latin typeface="Times New Roman Mon" pitchFamily="18" charset="0"/>
              </a:rPr>
              <a:t>p</a:t>
            </a:r>
            <a:r>
              <a:rPr lang="en-US" sz="2800" dirty="0" smtClean="0">
                <a:latin typeface="Times New Roman Mon" pitchFamily="18" charset="0"/>
              </a:rPr>
              <a:t>=120 </a:t>
            </a:r>
            <a:r>
              <a:rPr lang="en-US" sz="2800" dirty="0">
                <a:latin typeface="Times New Roman Mon" pitchFamily="18" charset="0"/>
              </a:rPr>
              <a:t>% /100 %=1,2</a:t>
            </a:r>
          </a:p>
          <a:p>
            <a:endParaRPr lang="mn-MN" sz="2800" dirty="0" smtClean="0">
              <a:latin typeface="Times New Roman Mon" pitchFamily="18" charset="0"/>
            </a:endParaRPr>
          </a:p>
          <a:p>
            <a:r>
              <a:rPr lang="en-US" sz="2800" dirty="0" err="1" smtClean="0">
                <a:latin typeface="Times New Roman Mon" pitchFamily="18" charset="0"/>
              </a:rPr>
              <a:t>K</a:t>
            </a:r>
            <a:r>
              <a:rPr lang="en-US" sz="2800" baseline="-25000" dirty="0" err="1" smtClean="0">
                <a:latin typeface="Times New Roman Mon" pitchFamily="18" charset="0"/>
              </a:rPr>
              <a:t>õóä</a:t>
            </a:r>
            <a:r>
              <a:rPr lang="en-US" sz="2800" dirty="0">
                <a:latin typeface="Times New Roman Mon" pitchFamily="18" charset="0"/>
              </a:rPr>
              <a:t>= 1/1,2=0,833</a:t>
            </a:r>
          </a:p>
          <a:p>
            <a:endParaRPr lang="mn-MN" sz="2800" dirty="0" smtClean="0">
              <a:latin typeface="Times New Roman Mon" pitchFamily="18" charset="0"/>
            </a:endParaRPr>
          </a:p>
          <a:p>
            <a:r>
              <a:rPr lang="en-US" sz="2800" dirty="0" smtClean="0">
                <a:latin typeface="Times New Roman Mon" pitchFamily="18" charset="0"/>
              </a:rPr>
              <a:t>1¥èéí </a:t>
            </a:r>
            <a:r>
              <a:rPr lang="en-US" sz="2800" dirty="0" err="1">
                <a:latin typeface="Times New Roman Mon" pitchFamily="18" charset="0"/>
              </a:rPr>
              <a:t>áîäèò</a:t>
            </a:r>
            <a:r>
              <a:rPr lang="en-US" sz="2800" dirty="0">
                <a:latin typeface="Times New Roman Mon" pitchFamily="18" charset="0"/>
              </a:rPr>
              <a:t> </a:t>
            </a:r>
            <a:r>
              <a:rPr lang="en-US" sz="2800" dirty="0" err="1">
                <a:latin typeface="Times New Roman Mon" pitchFamily="18" charset="0"/>
              </a:rPr>
              <a:t>áóñ</a:t>
            </a:r>
            <a:r>
              <a:rPr lang="en-US" sz="2800" dirty="0">
                <a:latin typeface="Times New Roman Mon" pitchFamily="18" charset="0"/>
              </a:rPr>
              <a:t> </a:t>
            </a:r>
            <a:r>
              <a:rPr lang="en-US" sz="2800" dirty="0" err="1">
                <a:latin typeface="Times New Roman Mon" pitchFamily="18" charset="0"/>
              </a:rPr>
              <a:t>àëäàãäàë</a:t>
            </a:r>
            <a:r>
              <a:rPr lang="en-US" sz="2800" dirty="0">
                <a:latin typeface="Times New Roman Mon" pitchFamily="18" charset="0"/>
              </a:rPr>
              <a:t> =1-0,833=0,167</a:t>
            </a:r>
          </a:p>
          <a:p>
            <a:endParaRPr lang="mn-MN" sz="2800" dirty="0" smtClean="0">
              <a:latin typeface="Times New Roman Mon" pitchFamily="18" charset="0"/>
            </a:endParaRPr>
          </a:p>
          <a:p>
            <a:r>
              <a:rPr lang="en-US" sz="2600" dirty="0" err="1" smtClean="0">
                <a:latin typeface="Times New Roman Mon" pitchFamily="18" charset="0"/>
              </a:rPr>
              <a:t>Íèéò</a:t>
            </a:r>
            <a:r>
              <a:rPr lang="en-US" sz="2600" dirty="0" smtClean="0">
                <a:latin typeface="Times New Roman Mon" pitchFamily="18" charset="0"/>
              </a:rPr>
              <a:t> </a:t>
            </a:r>
            <a:r>
              <a:rPr lang="en-US" sz="2600" dirty="0" err="1">
                <a:latin typeface="Times New Roman Mon" pitchFamily="18" charset="0"/>
              </a:rPr>
              <a:t>áîäèò</a:t>
            </a:r>
            <a:r>
              <a:rPr lang="en-US" sz="2600" dirty="0">
                <a:latin typeface="Times New Roman Mon" pitchFamily="18" charset="0"/>
              </a:rPr>
              <a:t> </a:t>
            </a:r>
            <a:r>
              <a:rPr lang="en-US" sz="2600" dirty="0" err="1">
                <a:latin typeface="Times New Roman Mon" pitchFamily="18" charset="0"/>
              </a:rPr>
              <a:t>áóñ</a:t>
            </a:r>
            <a:r>
              <a:rPr lang="en-US" sz="2600" dirty="0">
                <a:latin typeface="Times New Roman Mon" pitchFamily="18" charset="0"/>
              </a:rPr>
              <a:t> </a:t>
            </a:r>
            <a:r>
              <a:rPr lang="en-US" sz="2600" dirty="0" err="1" smtClean="0">
                <a:latin typeface="Times New Roman Mon" pitchFamily="18" charset="0"/>
              </a:rPr>
              <a:t>àëäàãäàë</a:t>
            </a:r>
            <a:r>
              <a:rPr lang="mn-MN" sz="2600" dirty="0">
                <a:latin typeface="Times New Roman Mon" pitchFamily="18" charset="0"/>
              </a:rPr>
              <a:t>=</a:t>
            </a:r>
            <a:r>
              <a:rPr lang="en-US" sz="2600" dirty="0" smtClean="0">
                <a:latin typeface="Times New Roman Mon" pitchFamily="18" charset="0"/>
              </a:rPr>
              <a:t> </a:t>
            </a:r>
            <a:r>
              <a:rPr lang="mn-MN" sz="2600" dirty="0" smtClean="0">
                <a:latin typeface="Times New Roman Mon" pitchFamily="18" charset="0"/>
              </a:rPr>
              <a:t>2</a:t>
            </a:r>
            <a:r>
              <a:rPr lang="en-US" sz="2600" dirty="0" smtClean="0">
                <a:latin typeface="Times New Roman Mon" pitchFamily="18" charset="0"/>
              </a:rPr>
              <a:t>0.000.000*0,167=3.340.000</a:t>
            </a:r>
            <a:endParaRPr lang="en-US" sz="2600" dirty="0">
              <a:latin typeface="Times New Roman Mon" pitchFamily="18" charset="0"/>
            </a:endParaRPr>
          </a:p>
          <a:p>
            <a:endParaRPr lang="en-US" sz="2800" dirty="0">
              <a:latin typeface="Times New Roman Mo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25575"/>
            <a:ext cx="8153400" cy="1851025"/>
          </a:xfrm>
        </p:spPr>
        <p:txBody>
          <a:bodyPr>
            <a:normAutofit fontScale="90000"/>
          </a:bodyPr>
          <a:lstStyle/>
          <a:p>
            <a:r>
              <a:rPr lang="mn-MN" dirty="0" smtClean="0">
                <a:solidFill>
                  <a:schemeClr val="tx1"/>
                </a:solidFill>
              </a:rPr>
              <a:t/>
            </a:r>
            <a:br>
              <a:rPr lang="mn-MN" dirty="0" smtClean="0">
                <a:solidFill>
                  <a:schemeClr val="tx1"/>
                </a:solidFill>
              </a:rPr>
            </a:br>
            <a:r>
              <a:rPr lang="mn-MN" dirty="0" smtClean="0">
                <a:solidFill>
                  <a:schemeClr val="tx1"/>
                </a:solidFill>
              </a:rPr>
              <a:t>Санхүүгийн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mn-MN" dirty="0" smtClean="0">
                <a:solidFill>
                  <a:schemeClr val="tx1"/>
                </a:solidFill>
              </a:rPr>
              <a:t>тайлангийн шуурхай шинжилгээ 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mn-MN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Санхүүгийн тайлангийн  шуурхай шинжилгээ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752600"/>
            <a:ext cx="8153400" cy="4495800"/>
          </a:xfrm>
        </p:spPr>
        <p:txBody>
          <a:bodyPr>
            <a:normAutofit/>
          </a:bodyPr>
          <a:lstStyle/>
          <a:p>
            <a:r>
              <a:rPr lang="mn-MN" sz="3600" dirty="0" smtClean="0"/>
              <a:t>Хөрөнгө </a:t>
            </a:r>
          </a:p>
          <a:p>
            <a:pPr lvl="1"/>
            <a:r>
              <a:rPr lang="mn-MN" sz="3200" dirty="0" smtClean="0"/>
              <a:t>Хөрвөх чадвараар нь: </a:t>
            </a:r>
          </a:p>
          <a:p>
            <a:pPr lvl="2"/>
            <a:r>
              <a:rPr lang="mn-MN" sz="2800" dirty="0" smtClean="0"/>
              <a:t>Эргэлтийн хөрөнгө</a:t>
            </a:r>
          </a:p>
          <a:p>
            <a:pPr lvl="2"/>
            <a:r>
              <a:rPr lang="mn-MN" sz="2800" dirty="0" smtClean="0"/>
              <a:t>Эргэлтийн бус хөрөнгө</a:t>
            </a:r>
          </a:p>
          <a:p>
            <a:pPr lvl="1"/>
            <a:r>
              <a:rPr lang="mn-MN" sz="3200" dirty="0" smtClean="0"/>
              <a:t>Ашиглах зориулалтаар нь :</a:t>
            </a:r>
          </a:p>
          <a:p>
            <a:pPr lvl="2"/>
            <a:r>
              <a:rPr lang="mn-MN" sz="2800" dirty="0" smtClean="0"/>
              <a:t>Гадаад /Авлага, Хөрөнгө оруулалт гм./</a:t>
            </a:r>
          </a:p>
          <a:p>
            <a:pPr lvl="2"/>
            <a:r>
              <a:rPr lang="mn-MN" sz="2800" dirty="0" smtClean="0"/>
              <a:t>Дотоод /БМ, Мөнгөн хөрөнгө гм../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mn-MN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Санхүүгийн тайлангийн  шуурхай шинжилгээ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mn-MN" sz="3600" dirty="0" smtClean="0"/>
              <a:t>Эх үүсвэр </a:t>
            </a:r>
          </a:p>
          <a:p>
            <a:pPr lvl="1"/>
            <a:r>
              <a:rPr lang="mn-MN" sz="3200" dirty="0" smtClean="0"/>
              <a:t>Өмчлөл эзэмшигчээр нь</a:t>
            </a:r>
          </a:p>
          <a:p>
            <a:pPr lvl="2"/>
            <a:r>
              <a:rPr lang="mn-MN" sz="2800" dirty="0" smtClean="0"/>
              <a:t>Өөрийн капитал  /эзний өмч/</a:t>
            </a:r>
          </a:p>
          <a:p>
            <a:pPr lvl="2"/>
            <a:r>
              <a:rPr lang="mn-MN" sz="2800" dirty="0" smtClean="0"/>
              <a:t>Гадны капитал   / өр төлбөр /</a:t>
            </a:r>
          </a:p>
          <a:p>
            <a:pPr lvl="1"/>
            <a:r>
              <a:rPr lang="mn-MN" sz="3200" dirty="0" smtClean="0"/>
              <a:t>Тогтвортой ашиглалтаар нь</a:t>
            </a:r>
          </a:p>
          <a:p>
            <a:pPr lvl="2"/>
            <a:r>
              <a:rPr lang="mn-MN" sz="2800" dirty="0" smtClean="0"/>
              <a:t>Байнгын капитал /УХӨТ+ ЭӨ/</a:t>
            </a:r>
          </a:p>
          <a:p>
            <a:pPr lvl="2"/>
            <a:r>
              <a:rPr lang="mn-MN" sz="2800" dirty="0" smtClean="0"/>
              <a:t>Урсгал капитал  /БХӨТ/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139903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mn-MN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Санхүүгийн тайлангийн  шуурхай шинжилгээ</a:t>
            </a: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5E3916F8-0113-41B4-ADE2-FFFE41E8B406}" type="slidenum">
              <a:rPr lang="en-US" smtClean="0">
                <a:latin typeface="Times New Roman" pitchFamily="18" charset="0"/>
                <a:cs typeface="Times New Roman" pitchFamily="18" charset="0"/>
              </a:rPr>
              <a:pPr/>
              <a:t>12</a:t>
            </a:fld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8229600" cy="4572000"/>
          </a:xfrm>
        </p:spPr>
        <p:txBody>
          <a:bodyPr/>
          <a:lstStyle/>
          <a:p>
            <a:pPr algn="just"/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Компаний хөрөнгө санхүүгийн байдал, үйл ажиллагааны үр дүнд нэн шаардлагатай цөөн үзүүлэлтээр </a:t>
            </a:r>
            <a:r>
              <a:rPr lang="mn-MN" b="1" i="1" dirty="0" smtClean="0">
                <a:latin typeface="Times New Roman" pitchFamily="18" charset="0"/>
                <a:cs typeface="Times New Roman" pitchFamily="18" charset="0"/>
              </a:rPr>
              <a:t>богино хугацаанд 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дүгнэлт өгөхийн тулд шуурхай шинжилгээ хийдэг. </a:t>
            </a:r>
          </a:p>
          <a:p>
            <a:pPr algn="just"/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Энэ шинжилгээний үзүүлэлтүүдийг сонгох олон хандлага байдаг боловч түгээмэл  ашиглагддаг </a:t>
            </a:r>
            <a:r>
              <a:rPr lang="mn-MN" b="1" i="1" dirty="0" smtClean="0">
                <a:latin typeface="Times New Roman" pitchFamily="18" charset="0"/>
                <a:cs typeface="Times New Roman" pitchFamily="18" charset="0"/>
              </a:rPr>
              <a:t>4 бүлэг харьцааны үзүүлэлт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 байдаг.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mn-MN" b="1" dirty="0" smtClean="0">
                <a:latin typeface="Times New Roman" pitchFamily="18" charset="0"/>
                <a:cs typeface="Times New Roman" pitchFamily="18" charset="0"/>
              </a:rPr>
              <a:t>Харьцааны шинжилгээ: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Харьцаа гэдэг нь н</a:t>
            </a:r>
            <a:r>
              <a:rPr lang="en-US" dirty="0" err="1" smtClean="0">
                <a:latin typeface="Times New Roman Mon" pitchFamily="18" charset="0"/>
                <a:cs typeface="Times New Roman" pitchFamily="18" charset="0"/>
              </a:rPr>
              <a:t>ýã</a:t>
            </a:r>
            <a:r>
              <a:rPr lang="en-US" dirty="0" smtClean="0">
                <a:latin typeface="Times New Roman Mon" pitchFamily="18" charset="0"/>
                <a:cs typeface="Times New Roman" pitchFamily="18" charset="0"/>
              </a:rPr>
              <a:t> ¿ç¿¿</a:t>
            </a:r>
            <a:r>
              <a:rPr lang="en-US" dirty="0" err="1" smtClean="0">
                <a:latin typeface="Times New Roman Mon" pitchFamily="18" charset="0"/>
                <a:cs typeface="Times New Roman" pitchFamily="18" charset="0"/>
              </a:rPr>
              <a:t>ëýëò</a:t>
            </a:r>
            <a:r>
              <a:rPr lang="en-US" dirty="0" smtClean="0">
                <a:latin typeface="Times New Roman Mo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 Mon" pitchFamily="18" charset="0"/>
                <a:cs typeface="Times New Roman" pitchFamily="18" charset="0"/>
              </a:rPr>
              <a:t>íºã</a:t>
            </a:r>
            <a:r>
              <a:rPr lang="en-US" dirty="0" smtClean="0">
                <a:latin typeface="Times New Roman Mon" pitchFamily="18" charset="0"/>
                <a:cs typeface="Times New Roman" pitchFamily="18" charset="0"/>
              </a:rPr>
              <a:t>ºº</a:t>
            </a:r>
            <a:r>
              <a:rPr lang="en-US" dirty="0" err="1" smtClean="0">
                <a:latin typeface="Times New Roman Mon" pitchFamily="18" charset="0"/>
                <a:cs typeface="Times New Roman" pitchFamily="18" charset="0"/>
              </a:rPr>
              <a:t>òýé</a:t>
            </a:r>
            <a:r>
              <a:rPr lang="en-US" dirty="0" smtClean="0">
                <a:latin typeface="Times New Roman Mo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 Mon" pitchFamily="18" charset="0"/>
                <a:cs typeface="Times New Roman" pitchFamily="18" charset="0"/>
              </a:rPr>
              <a:t>õýðõýí</a:t>
            </a:r>
            <a:r>
              <a:rPr lang="en-US" dirty="0" smtClean="0">
                <a:latin typeface="Times New Roman Mo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 Mon" pitchFamily="18" charset="0"/>
                <a:cs typeface="Times New Roman" pitchFamily="18" charset="0"/>
              </a:rPr>
              <a:t>õàðüöàæ</a:t>
            </a:r>
            <a:r>
              <a:rPr lang="en-US" dirty="0" smtClean="0">
                <a:latin typeface="Times New Roman Mo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 Mon" pitchFamily="18" charset="0"/>
                <a:cs typeface="Times New Roman" pitchFamily="18" charset="0"/>
              </a:rPr>
              <a:t>áàéãààã</a:t>
            </a:r>
            <a:r>
              <a:rPr lang="en-US" dirty="0" smtClean="0">
                <a:latin typeface="Times New Roman Mo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 Mon" pitchFamily="18" charset="0"/>
                <a:cs typeface="Times New Roman" pitchFamily="18" charset="0"/>
              </a:rPr>
              <a:t>èëàðõèéëäýã</a:t>
            </a:r>
            <a:r>
              <a:rPr lang="en-US" dirty="0" smtClean="0">
                <a:latin typeface="Times New Roman Mo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 Mon" pitchFamily="18" charset="0"/>
                <a:cs typeface="Times New Roman" pitchFamily="18" charset="0"/>
              </a:rPr>
              <a:t>ìàòåìàòèê</a:t>
            </a:r>
            <a:r>
              <a:rPr lang="en-US" dirty="0" smtClean="0">
                <a:latin typeface="Times New Roman Mon" pitchFamily="18" charset="0"/>
                <a:cs typeface="Times New Roman" pitchFamily="18" charset="0"/>
              </a:rPr>
              <a:t> ¿ç¿¿</a:t>
            </a:r>
            <a:r>
              <a:rPr lang="en-US" dirty="0" err="1" smtClean="0">
                <a:latin typeface="Times New Roman Mon" pitchFamily="18" charset="0"/>
                <a:cs typeface="Times New Roman" pitchFamily="18" charset="0"/>
              </a:rPr>
              <a:t>ëýëò</a:t>
            </a:r>
            <a:r>
              <a:rPr lang="en-US" dirty="0" smtClean="0">
                <a:latin typeface="Times New Roman Mo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 Mon" pitchFamily="18" charset="0"/>
                <a:cs typeface="Times New Roman" pitchFamily="18" charset="0"/>
              </a:rPr>
              <a:t>þì</a:t>
            </a:r>
            <a:r>
              <a:rPr lang="en-US" dirty="0" smtClean="0">
                <a:latin typeface="Times New Roman Mon" pitchFamily="18" charset="0"/>
                <a:cs typeface="Times New Roman" pitchFamily="18" charset="0"/>
              </a:rPr>
              <a:t>. 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Харьцааны шинжилгээгээр тооцож гаргасан коэффициент нь юуг илэрхийлж байгаа нь хамгийн чухал. Иймээс санхүүгийн харьцааг тооцож гаргаад тэдгээрийг харьцуулан шинжлэх хэрэгтэй.</a:t>
            </a:r>
            <a:endParaRPr lang="en-US" dirty="0">
              <a:latin typeface="Times New Roman Mo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Харьцуулсан шинжилгээний хамгийн түгээмэл хэлбэрүүд нь: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600200"/>
            <a:ext cx="8613648" cy="4648200"/>
          </a:xfrm>
        </p:spPr>
        <p:txBody>
          <a:bodyPr/>
          <a:lstStyle/>
          <a:p>
            <a:pPr lvl="2"/>
            <a:r>
              <a:rPr lang="mn-MN" sz="3600" dirty="0" smtClean="0">
                <a:latin typeface="Times New Roman" pitchFamily="18" charset="0"/>
                <a:cs typeface="Times New Roman" pitchFamily="18" charset="0"/>
              </a:rPr>
              <a:t>Салбарын харьцуулсан шинжилгээ 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mn-MN" sz="3600" i="1" dirty="0" smtClean="0">
                <a:latin typeface="Times New Roman" pitchFamily="18" charset="0"/>
                <a:cs typeface="Times New Roman" pitchFamily="18" charset="0"/>
              </a:rPr>
              <a:t>компаний үйл ажиллагаан дахь хүндрэл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/</a:t>
            </a:r>
          </a:p>
          <a:p>
            <a:pPr lvl="2"/>
            <a:r>
              <a:rPr lang="mn-MN" sz="3600" dirty="0" smtClean="0">
                <a:latin typeface="Times New Roman" pitchFamily="18" charset="0"/>
                <a:cs typeface="Times New Roman" pitchFamily="18" charset="0"/>
              </a:rPr>
              <a:t>Цаг хугацааны харьцуулсан шинжилгээ 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mn-MN" sz="3600" i="1" dirty="0" smtClean="0">
                <a:latin typeface="Times New Roman" pitchFamily="18" charset="0"/>
                <a:cs typeface="Times New Roman" pitchFamily="18" charset="0"/>
              </a:rPr>
              <a:t>үйл ажиллагааны цаашдын чиг хандлага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mn-MN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mn-MN" sz="3600" dirty="0" smtClean="0">
                <a:latin typeface="Times New Roman" pitchFamily="18" charset="0"/>
                <a:cs typeface="Times New Roman" pitchFamily="18" charset="0"/>
              </a:rPr>
              <a:t>байдаг.</a:t>
            </a:r>
            <a:endParaRPr lang="en-US" sz="3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mn-MN" sz="3600" dirty="0" smtClean="0">
                <a:latin typeface="Times New Roman" pitchFamily="18" charset="0"/>
                <a:cs typeface="Times New Roman" pitchFamily="18" charset="0"/>
              </a:rPr>
              <a:t>Харьцааны шинжилгээ хийхдээ дараах зүйлсийг харгалзан үзэх шаардлагатай.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724400"/>
          </a:xfrm>
        </p:spPr>
        <p:txBody>
          <a:bodyPr/>
          <a:lstStyle/>
          <a:p>
            <a:pPr lvl="2" algn="just"/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Ганц харьцаагаар компаний үйл ажиллагааг үнэлж дүгнэх боломжгүй бөгөөд харьцааг хэсэг бүлгээр нь бичиж үнэлэлт дүгнэлт өгөх хэрэгтэй.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2" algn="just"/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Шинжилгээнд ашиглагдаж буй санхүүгийн тайлангууд нь цаг хугацааны хувьд тохирч байх ёстой.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2" algn="just"/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Тоон мэдээллүүд нь үнэн зөв байх гадны байгууллагаар баталгаажсан.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2" algn="just"/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Ашиглах тайлангууд нь нэгдсэн нэг аргачлалаар хийгдсэн байх ёстой.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2" algn="just"/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Инфляцийн нөлөөллийг тооцож үзэх шаардлагатай</a:t>
            </a:r>
            <a:r>
              <a:rPr lang="mn-MN" sz="2400" dirty="0" smtClean="0"/>
              <a:t>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mn-MN" sz="4000" b="1" smtClean="0">
                <a:latin typeface="Times New Roman" pitchFamily="18" charset="0"/>
                <a:cs typeface="Times New Roman" pitchFamily="18" charset="0"/>
              </a:rPr>
              <a:t>СТ-ийн шуурхай шинжилгээний 4 бүлэг үзүүлэлт </a:t>
            </a:r>
            <a:endParaRPr lang="en-US" sz="4000" b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5E3916F8-0113-41B4-ADE2-FFFE41E8B406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457200" lvl="0" indent="-457200" algn="just">
              <a:buFont typeface="+mj-lt"/>
              <a:buAutoNum type="arabicPeriod"/>
            </a:pPr>
            <a:r>
              <a:rPr lang="mn-MN" sz="2400" b="1" dirty="0" smtClean="0">
                <a:latin typeface="Times New Roman" pitchFamily="18" charset="0"/>
                <a:cs typeface="Times New Roman" pitchFamily="18" charset="0"/>
              </a:rPr>
              <a:t>Хөрөнгийн байдлын үнэлгээ </a:t>
            </a:r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– аж ахуйн нэгжийн эдийн засгийн хүчин чадал, хөрөнгийн хөрвөх чадвар, үндсэн хөрөнгийн ашиглалтын түвшинд нь үнэлэлт өгөх зорилготой.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lvl="0" indent="-457200" algn="just">
              <a:buFont typeface="+mj-lt"/>
              <a:buAutoNum type="arabicPeriod"/>
            </a:pPr>
            <a:r>
              <a:rPr lang="mn-MN" sz="2400" b="1" dirty="0" smtClean="0">
                <a:latin typeface="Times New Roman" pitchFamily="18" charset="0"/>
                <a:cs typeface="Times New Roman" pitchFamily="18" charset="0"/>
              </a:rPr>
              <a:t>Санхүүгийн байдлын үнэлгээ </a:t>
            </a:r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– урт хугацааны болон богино хугацааны санхүүгийн байдлыг тодорхойлох үзүүлэлтүүдээр шинжилгээ хийж дүгнэлт өгнө.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lvl="0" indent="-457200" algn="just">
              <a:buFont typeface="+mj-lt"/>
              <a:buAutoNum type="arabicPeriod"/>
            </a:pPr>
            <a:r>
              <a:rPr lang="mn-MN" sz="2400" b="1" dirty="0" smtClean="0">
                <a:latin typeface="Times New Roman" pitchFamily="18" charset="0"/>
                <a:cs typeface="Times New Roman" pitchFamily="18" charset="0"/>
              </a:rPr>
              <a:t>Ашигт ажиллагааны үнэлгээ - </a:t>
            </a:r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Аж ахуйн нэгжийн үйл ажиллагааны үр дүнг тодорхойлох үзүүлэлтүүдээр үнэлж дүгнэлт өгөх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lvl="0" indent="-457200" algn="just">
              <a:buFont typeface="+mj-lt"/>
              <a:buAutoNum type="arabicPeriod"/>
            </a:pPr>
            <a:r>
              <a:rPr lang="mn-MN" sz="2400" b="1" dirty="0" smtClean="0">
                <a:latin typeface="Times New Roman" pitchFamily="18" charset="0"/>
                <a:cs typeface="Times New Roman" pitchFamily="18" charset="0"/>
              </a:rPr>
              <a:t>Өсөлтийн үнэлгээ - </a:t>
            </a:r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Аж ахуйн нэгжийн үйл ажиллагаагаа өргөжүүлэх боломж, нөөцийн ашиглалтыг үнэлэх үзүүлэлтүүд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mn-MN" dirty="0" smtClean="0"/>
              <a:t>1. Хөрөнгийн байдлын үзүүлэлт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5E3916F8-0113-41B4-ADE2-FFFE41E8B406}" type="slidenum">
              <a:rPr lang="en-US" smtClean="0"/>
              <a:pPr/>
              <a:t>17</a:t>
            </a:fld>
            <a:endParaRPr lang="en-US"/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sz="quarter" idx="1"/>
          </p:nvPr>
        </p:nvGraphicFramePr>
        <p:xfrm>
          <a:off x="-1" y="1027585"/>
          <a:ext cx="9144001" cy="5824192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476253"/>
                <a:gridCol w="1666856"/>
                <a:gridCol w="2809892"/>
                <a:gridCol w="4191000"/>
              </a:tblGrid>
              <a:tr h="65519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/>
                        <a:t>№</a:t>
                      </a:r>
                      <a:endParaRPr lang="en-US" sz="3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/>
                        <a:t>Үзүүлэлт</a:t>
                      </a:r>
                      <a:endParaRPr lang="en-US" sz="3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/>
                        <a:t>тооцох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журам</a:t>
                      </a:r>
                      <a:endParaRPr lang="en-US" sz="3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/>
                        <a:t>Агуулга</a:t>
                      </a:r>
                      <a:endParaRPr lang="en-US" sz="3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64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/>
                        <a:t>1а</a:t>
                      </a:r>
                      <a:endParaRPr lang="en-US" sz="3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2000" dirty="0" smtClean="0"/>
                        <a:t>Н</a:t>
                      </a:r>
                      <a:r>
                        <a:rPr lang="en-US" sz="2000" dirty="0" err="1" smtClean="0"/>
                        <a:t>ийт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/>
                        <a:t>хөрөнгийн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өсөлтийн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хурд</a:t>
                      </a:r>
                      <a:endParaRPr lang="en-US" sz="3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2000" dirty="0" smtClean="0"/>
                        <a:t>Н</a:t>
                      </a:r>
                      <a:r>
                        <a:rPr lang="en-US" sz="2000" dirty="0" err="1" smtClean="0"/>
                        <a:t>ийт</a:t>
                      </a:r>
                      <a:r>
                        <a:rPr lang="en-US" sz="2000" dirty="0" smtClean="0"/>
                        <a:t> хөрөнгө1</a:t>
                      </a:r>
                      <a:r>
                        <a:rPr lang="mn-MN" sz="2000" dirty="0" smtClean="0"/>
                        <a:t>     *100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 </a:t>
                      </a:r>
                      <a:r>
                        <a:rPr lang="mn-MN" sz="2000" dirty="0" smtClean="0"/>
                        <a:t>Н</a:t>
                      </a:r>
                      <a:r>
                        <a:rPr lang="en-US" sz="2000" dirty="0" err="1" smtClean="0"/>
                        <a:t>ийт</a:t>
                      </a:r>
                      <a:r>
                        <a:rPr lang="en-US" sz="2000" dirty="0" smtClean="0"/>
                        <a:t> хөрөнгө0</a:t>
                      </a:r>
                      <a:r>
                        <a:rPr lang="mn-MN" sz="2000" dirty="0" smtClean="0"/>
                        <a:t>   </a:t>
                      </a:r>
                      <a:r>
                        <a:rPr lang="en-US" sz="2000" dirty="0" smtClean="0"/>
                        <a:t> </a:t>
                      </a:r>
                      <a:endParaRPr lang="en-US" sz="3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2000" dirty="0" smtClean="0"/>
                        <a:t>Э</a:t>
                      </a:r>
                      <a:r>
                        <a:rPr lang="en-US" sz="2000" dirty="0" err="1" smtClean="0"/>
                        <a:t>дийн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/>
                        <a:t>засгийн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хүчин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чадал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хэрхэн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өөрчлөгдсөнийг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харуулна</a:t>
                      </a:r>
                      <a:r>
                        <a:rPr lang="en-US" sz="2000" dirty="0"/>
                        <a:t>. 100% -с </a:t>
                      </a:r>
                      <a:r>
                        <a:rPr lang="en-US" sz="2000" dirty="0" err="1"/>
                        <a:t>их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байвал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сайн</a:t>
                      </a:r>
                      <a:endParaRPr lang="en-US" sz="3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861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/>
                        <a:t>1б</a:t>
                      </a:r>
                      <a:endParaRPr lang="en-US" sz="3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2000" dirty="0" smtClean="0"/>
                        <a:t>Э</a:t>
                      </a:r>
                      <a:r>
                        <a:rPr lang="en-US" sz="2000" dirty="0" err="1" smtClean="0"/>
                        <a:t>ргэлтийн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/>
                        <a:t>хөрөнгийн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хувийн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жин</a:t>
                      </a:r>
                      <a:r>
                        <a:rPr lang="en-US" sz="2000" dirty="0"/>
                        <a:t> </a:t>
                      </a:r>
                      <a:endParaRPr lang="en-US" sz="3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2000" dirty="0" smtClean="0"/>
                        <a:t>Э</a:t>
                      </a:r>
                      <a:r>
                        <a:rPr lang="en-US" sz="2000" dirty="0" err="1" smtClean="0"/>
                        <a:t>ргэлтий</a:t>
                      </a:r>
                      <a:r>
                        <a:rPr lang="mn-MN" sz="2000" baseline="0" dirty="0" smtClean="0"/>
                        <a:t> </a:t>
                      </a:r>
                      <a:r>
                        <a:rPr lang="en-US" sz="2000" dirty="0" err="1" smtClean="0"/>
                        <a:t>хөрөнгө</a:t>
                      </a:r>
                      <a:r>
                        <a:rPr lang="mn-MN" sz="2000" dirty="0" smtClean="0"/>
                        <a:t> *100</a:t>
                      </a:r>
                      <a:r>
                        <a:rPr lang="en-US" sz="2000" dirty="0" smtClean="0"/>
                        <a:t> </a:t>
                      </a:r>
                      <a:endParaRPr lang="mn-MN" sz="2000" dirty="0" smtClean="0"/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2000" dirty="0" smtClean="0"/>
                        <a:t>Н</a:t>
                      </a:r>
                      <a:r>
                        <a:rPr lang="en-US" sz="2000" dirty="0" err="1" smtClean="0"/>
                        <a:t>ийт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хөрөнгө</a:t>
                      </a:r>
                      <a:r>
                        <a:rPr lang="en-US" sz="2000" dirty="0" smtClean="0"/>
                        <a:t> </a:t>
                      </a:r>
                      <a:r>
                        <a:rPr lang="mn-MN" sz="2000" dirty="0" smtClean="0"/>
                        <a:t>       </a:t>
                      </a:r>
                      <a:endParaRPr lang="en-US" sz="3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2000" dirty="0" smtClean="0"/>
                        <a:t>Х</a:t>
                      </a:r>
                      <a:r>
                        <a:rPr lang="en-US" sz="2000" dirty="0" err="1" smtClean="0"/>
                        <a:t>өрөнгийн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/>
                        <a:t>хөрвөх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чадварыг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илэрхийлнэ</a:t>
                      </a:r>
                      <a:r>
                        <a:rPr lang="en-US" sz="2000" dirty="0"/>
                        <a:t>.</a:t>
                      </a:r>
                      <a:endParaRPr lang="en-US" sz="3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861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/>
                        <a:t>1в</a:t>
                      </a:r>
                      <a:endParaRPr lang="en-US" sz="3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2000" dirty="0" smtClean="0"/>
                        <a:t>Э</a:t>
                      </a:r>
                      <a:r>
                        <a:rPr lang="en-US" sz="2000" dirty="0" err="1" smtClean="0"/>
                        <a:t>лэгдлийн</a:t>
                      </a:r>
                      <a:r>
                        <a:rPr lang="en-US" sz="2000" dirty="0" smtClean="0"/>
                        <a:t> </a:t>
                      </a:r>
                      <a:r>
                        <a:rPr lang="mn-MN" sz="2000" dirty="0" smtClean="0"/>
                        <a:t>түвшин</a:t>
                      </a:r>
                      <a:endParaRPr lang="en-US" sz="3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2000" dirty="0" smtClean="0"/>
                        <a:t>Х</a:t>
                      </a:r>
                      <a:r>
                        <a:rPr lang="en-US" sz="2000" dirty="0" err="1" smtClean="0"/>
                        <a:t>ур</a:t>
                      </a:r>
                      <a:r>
                        <a:rPr lang="mn-MN" sz="2000" dirty="0" smtClean="0"/>
                        <a:t>.</a:t>
                      </a:r>
                      <a:r>
                        <a:rPr lang="en-US" sz="2000" dirty="0" err="1" smtClean="0"/>
                        <a:t>элэгдэл</a:t>
                      </a:r>
                      <a:r>
                        <a:rPr lang="mn-MN" sz="2000" dirty="0" smtClean="0"/>
                        <a:t>  *100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 </a:t>
                      </a:r>
                      <a:r>
                        <a:rPr lang="mn-MN" sz="2000" dirty="0" smtClean="0"/>
                        <a:t>Ү</a:t>
                      </a:r>
                      <a:r>
                        <a:rPr lang="en-US" sz="2000" dirty="0" err="1" smtClean="0"/>
                        <a:t>ндсэн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/>
                        <a:t>хөр</a:t>
                      </a:r>
                      <a:r>
                        <a:rPr lang="en-US" sz="2000" dirty="0"/>
                        <a:t> </a:t>
                      </a:r>
                      <a:r>
                        <a:rPr lang="mn-MN" sz="2000" dirty="0" smtClean="0"/>
                        <a:t>  </a:t>
                      </a:r>
                      <a:endParaRPr lang="en-US" sz="3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2000" dirty="0" smtClean="0"/>
                        <a:t>Ү</a:t>
                      </a:r>
                      <a:r>
                        <a:rPr lang="en-US" sz="2000" dirty="0" err="1" smtClean="0"/>
                        <a:t>ндсэн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/>
                        <a:t>хөрөнгийн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ашиглалтын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түвшинг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харуулна</a:t>
                      </a:r>
                      <a:r>
                        <a:rPr lang="en-US" sz="2000" dirty="0"/>
                        <a:t>. 50%-с </a:t>
                      </a:r>
                      <a:r>
                        <a:rPr lang="en-US" sz="2000" dirty="0" err="1"/>
                        <a:t>бага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бол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хөрөнгө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харьцангуй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шинэ</a:t>
                      </a:r>
                      <a:r>
                        <a:rPr lang="en-US" sz="2000" dirty="0"/>
                        <a:t>.</a:t>
                      </a:r>
                      <a:endParaRPr lang="en-US" sz="3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814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/>
                        <a:t>1г</a:t>
                      </a:r>
                      <a:endParaRPr lang="en-US" sz="3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2000" dirty="0" smtClean="0"/>
                        <a:t>Э</a:t>
                      </a:r>
                      <a:r>
                        <a:rPr lang="en-US" sz="2000" dirty="0" err="1" smtClean="0"/>
                        <a:t>здийн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/>
                        <a:t>өмч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үндсэн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хөрөнгийн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итгэлцүүр</a:t>
                      </a:r>
                      <a:r>
                        <a:rPr lang="en-US" sz="2000" dirty="0"/>
                        <a:t> </a:t>
                      </a:r>
                      <a:endParaRPr lang="en-US" sz="3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2000" dirty="0" smtClean="0"/>
                        <a:t>Э</a:t>
                      </a:r>
                      <a:r>
                        <a:rPr lang="en-US" sz="2000" dirty="0" err="1" smtClean="0"/>
                        <a:t>здийн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өмч</a:t>
                      </a:r>
                      <a:r>
                        <a:rPr lang="mn-MN" sz="2000" dirty="0" smtClean="0"/>
                        <a:t>  *100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2000" dirty="0" smtClean="0"/>
                        <a:t>Ц</a:t>
                      </a:r>
                      <a:r>
                        <a:rPr lang="en-US" sz="2000" dirty="0" err="1" smtClean="0"/>
                        <a:t>эвэр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/>
                        <a:t>үнд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 smtClean="0"/>
                        <a:t>хөр</a:t>
                      </a:r>
                      <a:r>
                        <a:rPr lang="mn-MN" sz="2000" dirty="0" smtClean="0"/>
                        <a:t>  </a:t>
                      </a:r>
                      <a:endParaRPr lang="en-US" sz="3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2000" dirty="0" smtClean="0"/>
                        <a:t>К</a:t>
                      </a:r>
                      <a:r>
                        <a:rPr lang="en-US" sz="2000" dirty="0" err="1" smtClean="0"/>
                        <a:t>омпаний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/>
                        <a:t>мэдэлд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үндсэн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хөрөнгийн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хэдэн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хувь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нь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байгааг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харуулна</a:t>
                      </a:r>
                      <a:endParaRPr lang="en-US" sz="3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9" name="Straight Connector 8"/>
          <p:cNvCxnSpPr/>
          <p:nvPr/>
        </p:nvCxnSpPr>
        <p:spPr>
          <a:xfrm>
            <a:off x="2209800" y="3656012"/>
            <a:ext cx="1905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209800" y="2362200"/>
            <a:ext cx="1905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2209800" y="4800600"/>
            <a:ext cx="12954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2209800" y="6096000"/>
            <a:ext cx="13716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mn-MN" b="1" dirty="0" smtClean="0">
                <a:latin typeface="Times New Roman" pitchFamily="18" charset="0"/>
                <a:cs typeface="Times New Roman" pitchFamily="18" charset="0"/>
              </a:rPr>
              <a:t>2. Санхүүгийн байдлын үнэлгээ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0" y="1219199"/>
          <a:ext cx="9144000" cy="563880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77334"/>
                <a:gridCol w="1947334"/>
                <a:gridCol w="2878666"/>
                <a:gridCol w="3640666"/>
              </a:tblGrid>
              <a:tr h="37443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 pitchFamily="34" charset="0"/>
                          <a:cs typeface="Calibri" pitchFamily="34" charset="0"/>
                        </a:rPr>
                        <a:t>№</a:t>
                      </a:r>
                      <a:endParaRPr lang="en-US" sz="3200" b="1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Calibri" pitchFamily="34" charset="0"/>
                          <a:cs typeface="Calibri" pitchFamily="34" charset="0"/>
                        </a:rPr>
                        <a:t>Үзүүлэлт</a:t>
                      </a:r>
                      <a:endParaRPr lang="en-US" sz="3200" b="1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Calibri" pitchFamily="34" charset="0"/>
                          <a:cs typeface="Calibri" pitchFamily="34" charset="0"/>
                        </a:rPr>
                        <a:t>тооцох</a:t>
                      </a:r>
                      <a:r>
                        <a:rPr lang="en-US" sz="2000" dirty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2000" dirty="0" err="1">
                          <a:latin typeface="Calibri" pitchFamily="34" charset="0"/>
                          <a:cs typeface="Calibri" pitchFamily="34" charset="0"/>
                        </a:rPr>
                        <a:t>журам</a:t>
                      </a:r>
                      <a:endParaRPr lang="en-US" sz="3200" b="1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Calibri" pitchFamily="34" charset="0"/>
                          <a:cs typeface="Calibri" pitchFamily="34" charset="0"/>
                        </a:rPr>
                        <a:t>Агуулга</a:t>
                      </a:r>
                      <a:endParaRPr lang="en-US" sz="3200" b="1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246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 pitchFamily="34" charset="0"/>
                          <a:cs typeface="Calibri" pitchFamily="34" charset="0"/>
                        </a:rPr>
                        <a:t>2а</a:t>
                      </a:r>
                      <a:endParaRPr lang="en-US" sz="2800" b="1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1800" dirty="0" smtClean="0">
                          <a:latin typeface="Calibri" pitchFamily="34" charset="0"/>
                          <a:cs typeface="Calibri" pitchFamily="34" charset="0"/>
                        </a:rPr>
                        <a:t>А</a:t>
                      </a:r>
                      <a:r>
                        <a:rPr lang="en-US" sz="1800" dirty="0" err="1" smtClean="0">
                          <a:latin typeface="Calibri" pitchFamily="34" charset="0"/>
                          <a:cs typeface="Calibri" pitchFamily="34" charset="0"/>
                        </a:rPr>
                        <a:t>жлын</a:t>
                      </a:r>
                      <a:r>
                        <a:rPr lang="en-US" sz="180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800" dirty="0" err="1">
                          <a:latin typeface="Calibri" pitchFamily="34" charset="0"/>
                          <a:cs typeface="Calibri" pitchFamily="34" charset="0"/>
                        </a:rPr>
                        <a:t>капитал</a:t>
                      </a:r>
                      <a:endParaRPr lang="en-US" sz="2800" b="1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1800" dirty="0" smtClean="0">
                          <a:latin typeface="Calibri" pitchFamily="34" charset="0"/>
                          <a:cs typeface="Calibri" pitchFamily="34" charset="0"/>
                        </a:rPr>
                        <a:t>Э</a:t>
                      </a:r>
                      <a:r>
                        <a:rPr lang="en-US" sz="1800" dirty="0" err="1" smtClean="0">
                          <a:latin typeface="Calibri" pitchFamily="34" charset="0"/>
                          <a:cs typeface="Calibri" pitchFamily="34" charset="0"/>
                        </a:rPr>
                        <a:t>ргэлтийн</a:t>
                      </a:r>
                      <a:r>
                        <a:rPr lang="en-US" sz="180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800" dirty="0" err="1">
                          <a:latin typeface="Calibri" pitchFamily="34" charset="0"/>
                          <a:cs typeface="Calibri" pitchFamily="34" charset="0"/>
                        </a:rPr>
                        <a:t>хөр</a:t>
                      </a:r>
                      <a:r>
                        <a:rPr lang="en-US" sz="1800" dirty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800" dirty="0" smtClean="0">
                          <a:latin typeface="Calibri" pitchFamily="34" charset="0"/>
                          <a:cs typeface="Calibri" pitchFamily="34" charset="0"/>
                        </a:rPr>
                        <a:t>– </a:t>
                      </a:r>
                      <a:r>
                        <a:rPr lang="en-US" sz="1800" dirty="0">
                          <a:latin typeface="Calibri" pitchFamily="34" charset="0"/>
                          <a:cs typeface="Calibri" pitchFamily="34" charset="0"/>
                        </a:rPr>
                        <a:t>БХӨТ</a:t>
                      </a:r>
                      <a:endParaRPr lang="en-US" sz="2800" b="1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1600" dirty="0" smtClean="0">
                          <a:latin typeface="Calibri" pitchFamily="34" charset="0"/>
                          <a:cs typeface="Calibri" pitchFamily="34" charset="0"/>
                        </a:rPr>
                        <a:t>Б</a:t>
                      </a:r>
                      <a:r>
                        <a:rPr lang="en-US" sz="1600" dirty="0" err="1" smtClean="0">
                          <a:latin typeface="Calibri" pitchFamily="34" charset="0"/>
                          <a:cs typeface="Calibri" pitchFamily="34" charset="0"/>
                        </a:rPr>
                        <a:t>айнгын</a:t>
                      </a:r>
                      <a:r>
                        <a:rPr lang="en-US" sz="160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itchFamily="34" charset="0"/>
                          <a:cs typeface="Calibri" pitchFamily="34" charset="0"/>
                        </a:rPr>
                        <a:t>капиталаар</a:t>
                      </a:r>
                      <a:r>
                        <a:rPr lang="en-US" sz="1600" dirty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itchFamily="34" charset="0"/>
                          <a:cs typeface="Calibri" pitchFamily="34" charset="0"/>
                        </a:rPr>
                        <a:t>санхүүжүүлж</a:t>
                      </a:r>
                      <a:r>
                        <a:rPr lang="en-US" sz="1600" dirty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itchFamily="34" charset="0"/>
                          <a:cs typeface="Calibri" pitchFamily="34" charset="0"/>
                        </a:rPr>
                        <a:t>байгаа</a:t>
                      </a:r>
                      <a:r>
                        <a:rPr lang="en-US" sz="1600" dirty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itchFamily="34" charset="0"/>
                          <a:cs typeface="Calibri" pitchFamily="34" charset="0"/>
                        </a:rPr>
                        <a:t>эргэлтийн</a:t>
                      </a:r>
                      <a:r>
                        <a:rPr lang="en-US" sz="1600" dirty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itchFamily="34" charset="0"/>
                          <a:cs typeface="Calibri" pitchFamily="34" charset="0"/>
                        </a:rPr>
                        <a:t>хөрөнгийн</a:t>
                      </a:r>
                      <a:r>
                        <a:rPr lang="en-US" sz="1600" dirty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itchFamily="34" charset="0"/>
                          <a:cs typeface="Calibri" pitchFamily="34" charset="0"/>
                        </a:rPr>
                        <a:t>хэмжээг</a:t>
                      </a:r>
                      <a:r>
                        <a:rPr lang="en-US" sz="1600" dirty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itchFamily="34" charset="0"/>
                          <a:cs typeface="Calibri" pitchFamily="34" charset="0"/>
                        </a:rPr>
                        <a:t>харуулна</a:t>
                      </a:r>
                      <a:endParaRPr lang="en-US" sz="2400" b="1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329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 pitchFamily="34" charset="0"/>
                          <a:cs typeface="Calibri" pitchFamily="34" charset="0"/>
                        </a:rPr>
                        <a:t>2б</a:t>
                      </a:r>
                      <a:endParaRPr lang="en-US" sz="2800" b="1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1800" dirty="0" smtClean="0">
                          <a:latin typeface="Calibri" pitchFamily="34" charset="0"/>
                          <a:cs typeface="Calibri" pitchFamily="34" charset="0"/>
                        </a:rPr>
                        <a:t>А</a:t>
                      </a:r>
                      <a:r>
                        <a:rPr lang="en-US" sz="1800" dirty="0" err="1" smtClean="0">
                          <a:latin typeface="Calibri" pitchFamily="34" charset="0"/>
                          <a:cs typeface="Calibri" pitchFamily="34" charset="0"/>
                        </a:rPr>
                        <a:t>жлын</a:t>
                      </a:r>
                      <a:r>
                        <a:rPr lang="en-US" sz="180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800" dirty="0" err="1">
                          <a:latin typeface="Calibri" pitchFamily="34" charset="0"/>
                          <a:cs typeface="Calibri" pitchFamily="34" charset="0"/>
                        </a:rPr>
                        <a:t>капиталын</a:t>
                      </a:r>
                      <a:r>
                        <a:rPr lang="en-US" sz="1800" dirty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800" dirty="0" err="1">
                          <a:latin typeface="Calibri" pitchFamily="34" charset="0"/>
                          <a:cs typeface="Calibri" pitchFamily="34" charset="0"/>
                        </a:rPr>
                        <a:t>оролцоо</a:t>
                      </a:r>
                      <a:endParaRPr lang="en-US" sz="2800" b="1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1800" dirty="0" smtClean="0">
                          <a:latin typeface="Calibri" pitchFamily="34" charset="0"/>
                          <a:cs typeface="Calibri" pitchFamily="34" charset="0"/>
                        </a:rPr>
                        <a:t>А</a:t>
                      </a:r>
                      <a:r>
                        <a:rPr lang="en-US" sz="1800" dirty="0" err="1" smtClean="0">
                          <a:latin typeface="Calibri" pitchFamily="34" charset="0"/>
                          <a:cs typeface="Calibri" pitchFamily="34" charset="0"/>
                        </a:rPr>
                        <a:t>жлын</a:t>
                      </a:r>
                      <a:r>
                        <a:rPr lang="en-US" sz="180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800" dirty="0" err="1">
                          <a:latin typeface="Calibri" pitchFamily="34" charset="0"/>
                          <a:cs typeface="Calibri" pitchFamily="34" charset="0"/>
                        </a:rPr>
                        <a:t>капитал</a:t>
                      </a:r>
                      <a:r>
                        <a:rPr lang="en-US" sz="1800" dirty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mn-MN" sz="1800" dirty="0" smtClean="0">
                          <a:latin typeface="Calibri" pitchFamily="34" charset="0"/>
                          <a:cs typeface="Calibri" pitchFamily="34" charset="0"/>
                        </a:rPr>
                        <a:t>*100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1800" dirty="0" smtClean="0">
                          <a:latin typeface="Calibri" pitchFamily="34" charset="0"/>
                          <a:cs typeface="Calibri" pitchFamily="34" charset="0"/>
                        </a:rPr>
                        <a:t>Э</a:t>
                      </a:r>
                      <a:r>
                        <a:rPr lang="en-US" sz="1800" dirty="0" err="1" smtClean="0">
                          <a:latin typeface="Calibri" pitchFamily="34" charset="0"/>
                          <a:cs typeface="Calibri" pitchFamily="34" charset="0"/>
                        </a:rPr>
                        <a:t>ргэлтийн</a:t>
                      </a:r>
                      <a:r>
                        <a:rPr lang="en-US" sz="180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800" dirty="0" err="1">
                          <a:latin typeface="Calibri" pitchFamily="34" charset="0"/>
                          <a:cs typeface="Calibri" pitchFamily="34" charset="0"/>
                        </a:rPr>
                        <a:t>хөр</a:t>
                      </a:r>
                      <a:r>
                        <a:rPr lang="en-US" sz="1800" dirty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mn-MN" sz="1800" dirty="0" smtClean="0">
                          <a:latin typeface="Calibri" pitchFamily="34" charset="0"/>
                          <a:cs typeface="Calibri" pitchFamily="34" charset="0"/>
                        </a:rPr>
                        <a:t>  </a:t>
                      </a:r>
                      <a:endParaRPr lang="en-US" sz="2800" b="1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1600" dirty="0" smtClean="0">
                          <a:latin typeface="Calibri" pitchFamily="34" charset="0"/>
                          <a:cs typeface="Calibri" pitchFamily="34" charset="0"/>
                        </a:rPr>
                        <a:t>Э</a:t>
                      </a:r>
                      <a:r>
                        <a:rPr lang="en-US" sz="1600" dirty="0" err="1" smtClean="0">
                          <a:latin typeface="Calibri" pitchFamily="34" charset="0"/>
                          <a:cs typeface="Calibri" pitchFamily="34" charset="0"/>
                        </a:rPr>
                        <a:t>ргэлтийн</a:t>
                      </a:r>
                      <a:r>
                        <a:rPr lang="en-US" sz="160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itchFamily="34" charset="0"/>
                          <a:cs typeface="Calibri" pitchFamily="34" charset="0"/>
                        </a:rPr>
                        <a:t>хөрөнгийн</a:t>
                      </a:r>
                      <a:r>
                        <a:rPr lang="en-US" sz="1600" dirty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itchFamily="34" charset="0"/>
                          <a:cs typeface="Calibri" pitchFamily="34" charset="0"/>
                        </a:rPr>
                        <a:t>хэдэн</a:t>
                      </a:r>
                      <a:r>
                        <a:rPr lang="en-US" sz="1600" dirty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itchFamily="34" charset="0"/>
                          <a:cs typeface="Calibri" pitchFamily="34" charset="0"/>
                        </a:rPr>
                        <a:t>хувийг</a:t>
                      </a:r>
                      <a:r>
                        <a:rPr lang="en-US" sz="1600" dirty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itchFamily="34" charset="0"/>
                          <a:cs typeface="Calibri" pitchFamily="34" charset="0"/>
                        </a:rPr>
                        <a:t>байнгын</a:t>
                      </a:r>
                      <a:r>
                        <a:rPr lang="en-US" sz="1600" dirty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itchFamily="34" charset="0"/>
                          <a:cs typeface="Calibri" pitchFamily="34" charset="0"/>
                        </a:rPr>
                        <a:t>капиталаар</a:t>
                      </a:r>
                      <a:r>
                        <a:rPr lang="en-US" sz="1600" dirty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itchFamily="34" charset="0"/>
                          <a:cs typeface="Calibri" pitchFamily="34" charset="0"/>
                        </a:rPr>
                        <a:t>санхүүжүүлж</a:t>
                      </a:r>
                      <a:r>
                        <a:rPr lang="en-US" sz="1600" dirty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itchFamily="34" charset="0"/>
                          <a:cs typeface="Calibri" pitchFamily="34" charset="0"/>
                        </a:rPr>
                        <a:t>байгааг</a:t>
                      </a:r>
                      <a:r>
                        <a:rPr lang="en-US" sz="1600" dirty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itchFamily="34" charset="0"/>
                          <a:cs typeface="Calibri" pitchFamily="34" charset="0"/>
                        </a:rPr>
                        <a:t>харуулна</a:t>
                      </a:r>
                      <a:r>
                        <a:rPr lang="en-US" sz="1600" dirty="0">
                          <a:latin typeface="Calibri" pitchFamily="34" charset="0"/>
                          <a:cs typeface="Calibri" pitchFamily="34" charset="0"/>
                        </a:rPr>
                        <a:t>. 50%- с </a:t>
                      </a:r>
                      <a:r>
                        <a:rPr lang="en-US" sz="1600" dirty="0" err="1">
                          <a:latin typeface="Calibri" pitchFamily="34" charset="0"/>
                          <a:cs typeface="Calibri" pitchFamily="34" charset="0"/>
                        </a:rPr>
                        <a:t>дээш</a:t>
                      </a:r>
                      <a:r>
                        <a:rPr lang="en-US" sz="1600" dirty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itchFamily="34" charset="0"/>
                          <a:cs typeface="Calibri" pitchFamily="34" charset="0"/>
                        </a:rPr>
                        <a:t>байвал</a:t>
                      </a:r>
                      <a:r>
                        <a:rPr lang="en-US" sz="1600" dirty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itchFamily="34" charset="0"/>
                          <a:cs typeface="Calibri" pitchFamily="34" charset="0"/>
                        </a:rPr>
                        <a:t>сайн</a:t>
                      </a:r>
                      <a:r>
                        <a:rPr lang="en-US" sz="1600" dirty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endParaRPr lang="en-US" sz="2400" b="1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246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 pitchFamily="34" charset="0"/>
                          <a:cs typeface="Calibri" pitchFamily="34" charset="0"/>
                        </a:rPr>
                        <a:t>2в</a:t>
                      </a:r>
                      <a:endParaRPr lang="en-US" sz="2800" b="1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1800" dirty="0" smtClean="0">
                          <a:latin typeface="Calibri" pitchFamily="34" charset="0"/>
                          <a:cs typeface="Calibri" pitchFamily="34" charset="0"/>
                        </a:rPr>
                        <a:t>Э</a:t>
                      </a:r>
                      <a:r>
                        <a:rPr lang="en-US" sz="1800" dirty="0" err="1" smtClean="0">
                          <a:latin typeface="Calibri" pitchFamily="34" charset="0"/>
                          <a:cs typeface="Calibri" pitchFamily="34" charset="0"/>
                        </a:rPr>
                        <a:t>ргэлтийн</a:t>
                      </a:r>
                      <a:r>
                        <a:rPr lang="en-US" sz="180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800" dirty="0" err="1">
                          <a:latin typeface="Calibri" pitchFamily="34" charset="0"/>
                          <a:cs typeface="Calibri" pitchFamily="34" charset="0"/>
                        </a:rPr>
                        <a:t>харьцаа</a:t>
                      </a:r>
                      <a:endParaRPr lang="en-US" sz="2800" b="1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1800" dirty="0" smtClean="0">
                          <a:latin typeface="Calibri" pitchFamily="34" charset="0"/>
                          <a:cs typeface="Calibri" pitchFamily="34" charset="0"/>
                        </a:rPr>
                        <a:t>Э</a:t>
                      </a:r>
                      <a:r>
                        <a:rPr lang="en-US" sz="1800" dirty="0" err="1" smtClean="0">
                          <a:latin typeface="Calibri" pitchFamily="34" charset="0"/>
                          <a:cs typeface="Calibri" pitchFamily="34" charset="0"/>
                        </a:rPr>
                        <a:t>ргэлтийн</a:t>
                      </a:r>
                      <a:r>
                        <a:rPr lang="en-US" sz="180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800" dirty="0" err="1">
                          <a:latin typeface="Calibri" pitchFamily="34" charset="0"/>
                          <a:cs typeface="Calibri" pitchFamily="34" charset="0"/>
                        </a:rPr>
                        <a:t>хөр</a:t>
                      </a:r>
                      <a:r>
                        <a:rPr lang="en-US" sz="1800" dirty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endParaRPr lang="mn-MN" sz="1800" dirty="0" smtClean="0"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mn-MN" sz="1800" dirty="0" smtClean="0">
                          <a:latin typeface="Calibri" pitchFamily="34" charset="0"/>
                          <a:cs typeface="Calibri" pitchFamily="34" charset="0"/>
                        </a:rPr>
                        <a:t>      </a:t>
                      </a:r>
                      <a:r>
                        <a:rPr lang="en-US" sz="1800" dirty="0" smtClean="0">
                          <a:latin typeface="Calibri" pitchFamily="34" charset="0"/>
                          <a:cs typeface="Calibri" pitchFamily="34" charset="0"/>
                        </a:rPr>
                        <a:t>БХӨТ</a:t>
                      </a:r>
                      <a:endParaRPr lang="en-US" sz="2800" b="1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1600" dirty="0" smtClean="0">
                          <a:latin typeface="Calibri" pitchFamily="34" charset="0"/>
                          <a:cs typeface="Calibri" pitchFamily="34" charset="0"/>
                        </a:rPr>
                        <a:t>Э</a:t>
                      </a:r>
                      <a:r>
                        <a:rPr lang="en-US" sz="1600" dirty="0" err="1" smtClean="0">
                          <a:latin typeface="Calibri" pitchFamily="34" charset="0"/>
                          <a:cs typeface="Calibri" pitchFamily="34" charset="0"/>
                        </a:rPr>
                        <a:t>ргэлтийн</a:t>
                      </a:r>
                      <a:r>
                        <a:rPr lang="en-US" sz="160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itchFamily="34" charset="0"/>
                          <a:cs typeface="Calibri" pitchFamily="34" charset="0"/>
                        </a:rPr>
                        <a:t>хөрөнгөөрөө</a:t>
                      </a:r>
                      <a:r>
                        <a:rPr lang="en-US" sz="1600" dirty="0">
                          <a:latin typeface="Calibri" pitchFamily="34" charset="0"/>
                          <a:cs typeface="Calibri" pitchFamily="34" charset="0"/>
                        </a:rPr>
                        <a:t> БХӨТ- </a:t>
                      </a:r>
                      <a:r>
                        <a:rPr lang="en-US" sz="1600" dirty="0" err="1">
                          <a:latin typeface="Calibri" pitchFamily="34" charset="0"/>
                          <a:cs typeface="Calibri" pitchFamily="34" charset="0"/>
                        </a:rPr>
                        <a:t>рөө</a:t>
                      </a:r>
                      <a:r>
                        <a:rPr lang="en-US" sz="1600" dirty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itchFamily="34" charset="0"/>
                          <a:cs typeface="Calibri" pitchFamily="34" charset="0"/>
                        </a:rPr>
                        <a:t>төлөх</a:t>
                      </a:r>
                      <a:r>
                        <a:rPr lang="en-US" sz="1600" dirty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itchFamily="34" charset="0"/>
                          <a:cs typeface="Calibri" pitchFamily="34" charset="0"/>
                        </a:rPr>
                        <a:t>чадварыг</a:t>
                      </a:r>
                      <a:r>
                        <a:rPr lang="en-US" sz="1600" dirty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itchFamily="34" charset="0"/>
                          <a:cs typeface="Calibri" pitchFamily="34" charset="0"/>
                        </a:rPr>
                        <a:t>харуулна</a:t>
                      </a:r>
                      <a:r>
                        <a:rPr lang="en-US" sz="1600" dirty="0">
                          <a:latin typeface="Calibri" pitchFamily="34" charset="0"/>
                          <a:cs typeface="Calibri" pitchFamily="34" charset="0"/>
                        </a:rPr>
                        <a:t>. 2-с </a:t>
                      </a:r>
                      <a:r>
                        <a:rPr lang="en-US" sz="1600" dirty="0" err="1">
                          <a:latin typeface="Calibri" pitchFamily="34" charset="0"/>
                          <a:cs typeface="Calibri" pitchFamily="34" charset="0"/>
                        </a:rPr>
                        <a:t>дээш</a:t>
                      </a:r>
                      <a:r>
                        <a:rPr lang="en-US" sz="1600" dirty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itchFamily="34" charset="0"/>
                          <a:cs typeface="Calibri" pitchFamily="34" charset="0"/>
                        </a:rPr>
                        <a:t>байвал</a:t>
                      </a:r>
                      <a:r>
                        <a:rPr lang="en-US" sz="1600" dirty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itchFamily="34" charset="0"/>
                          <a:cs typeface="Calibri" pitchFamily="34" charset="0"/>
                        </a:rPr>
                        <a:t>сайн</a:t>
                      </a:r>
                      <a:endParaRPr lang="en-US" sz="2400" b="1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0411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 pitchFamily="34" charset="0"/>
                          <a:cs typeface="Calibri" pitchFamily="34" charset="0"/>
                        </a:rPr>
                        <a:t>2г</a:t>
                      </a:r>
                      <a:endParaRPr lang="en-US" sz="2800" b="1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1800" dirty="0" smtClean="0">
                          <a:latin typeface="Calibri" pitchFamily="34" charset="0"/>
                          <a:cs typeface="Calibri" pitchFamily="34" charset="0"/>
                        </a:rPr>
                        <a:t>Б</a:t>
                      </a:r>
                      <a:r>
                        <a:rPr lang="en-US" sz="1800" dirty="0" err="1" smtClean="0">
                          <a:latin typeface="Calibri" pitchFamily="34" charset="0"/>
                          <a:cs typeface="Calibri" pitchFamily="34" charset="0"/>
                        </a:rPr>
                        <a:t>ие</a:t>
                      </a:r>
                      <a:r>
                        <a:rPr lang="en-US" sz="180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800" dirty="0" err="1">
                          <a:latin typeface="Calibri" pitchFamily="34" charset="0"/>
                          <a:cs typeface="Calibri" pitchFamily="34" charset="0"/>
                        </a:rPr>
                        <a:t>даалтын</a:t>
                      </a:r>
                      <a:r>
                        <a:rPr lang="en-US" sz="1800" dirty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800" dirty="0" err="1">
                          <a:latin typeface="Calibri" pitchFamily="34" charset="0"/>
                          <a:cs typeface="Calibri" pitchFamily="34" charset="0"/>
                        </a:rPr>
                        <a:t>коэф</a:t>
                      </a:r>
                      <a:endParaRPr lang="en-US" sz="2800" b="1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1800" dirty="0" smtClean="0">
                          <a:latin typeface="Calibri" pitchFamily="34" charset="0"/>
                          <a:cs typeface="Calibri" pitchFamily="34" charset="0"/>
                        </a:rPr>
                        <a:t>Ө</a:t>
                      </a:r>
                      <a:r>
                        <a:rPr lang="en-US" sz="1800" dirty="0" err="1" smtClean="0">
                          <a:latin typeface="Calibri" pitchFamily="34" charset="0"/>
                          <a:cs typeface="Calibri" pitchFamily="34" charset="0"/>
                        </a:rPr>
                        <a:t>өрийн</a:t>
                      </a:r>
                      <a:r>
                        <a:rPr lang="en-US" sz="180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800" dirty="0" err="1">
                          <a:latin typeface="Calibri" pitchFamily="34" charset="0"/>
                          <a:cs typeface="Calibri" pitchFamily="34" charset="0"/>
                        </a:rPr>
                        <a:t>кап</a:t>
                      </a:r>
                      <a:r>
                        <a:rPr lang="en-US" sz="1800" dirty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mn-MN" sz="1800" dirty="0" smtClean="0">
                          <a:latin typeface="Calibri" pitchFamily="34" charset="0"/>
                          <a:cs typeface="Calibri" pitchFamily="34" charset="0"/>
                        </a:rPr>
                        <a:t>  *100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1800" dirty="0" smtClean="0">
                          <a:latin typeface="Calibri" pitchFamily="34" charset="0"/>
                          <a:cs typeface="Calibri" pitchFamily="34" charset="0"/>
                        </a:rPr>
                        <a:t>Н</a:t>
                      </a:r>
                      <a:r>
                        <a:rPr lang="en-US" sz="1800" dirty="0" err="1" smtClean="0">
                          <a:latin typeface="Calibri" pitchFamily="34" charset="0"/>
                          <a:cs typeface="Calibri" pitchFamily="34" charset="0"/>
                        </a:rPr>
                        <a:t>ийт</a:t>
                      </a:r>
                      <a:r>
                        <a:rPr lang="en-US" sz="180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800" dirty="0" err="1">
                          <a:latin typeface="Calibri" pitchFamily="34" charset="0"/>
                          <a:cs typeface="Calibri" pitchFamily="34" charset="0"/>
                        </a:rPr>
                        <a:t>хөрөнгө</a:t>
                      </a:r>
                      <a:r>
                        <a:rPr lang="en-US" sz="1800" dirty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endParaRPr lang="en-US" sz="2800" b="1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1600" dirty="0" smtClean="0">
                          <a:latin typeface="Calibri" pitchFamily="34" charset="0"/>
                          <a:cs typeface="Calibri" pitchFamily="34" charset="0"/>
                        </a:rPr>
                        <a:t>Б</a:t>
                      </a:r>
                      <a:r>
                        <a:rPr lang="en-US" sz="1600" dirty="0" err="1" smtClean="0">
                          <a:latin typeface="Calibri" pitchFamily="34" charset="0"/>
                          <a:cs typeface="Calibri" pitchFamily="34" charset="0"/>
                        </a:rPr>
                        <a:t>ие</a:t>
                      </a:r>
                      <a:r>
                        <a:rPr lang="en-US" sz="160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itchFamily="34" charset="0"/>
                          <a:cs typeface="Calibri" pitchFamily="34" charset="0"/>
                        </a:rPr>
                        <a:t>даан</a:t>
                      </a:r>
                      <a:r>
                        <a:rPr lang="en-US" sz="1600" dirty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itchFamily="34" charset="0"/>
                          <a:cs typeface="Calibri" pitchFamily="34" charset="0"/>
                        </a:rPr>
                        <a:t>үйл</a:t>
                      </a:r>
                      <a:r>
                        <a:rPr lang="en-US" sz="1600" dirty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itchFamily="34" charset="0"/>
                          <a:cs typeface="Calibri" pitchFamily="34" charset="0"/>
                        </a:rPr>
                        <a:t>ажиллагаа</a:t>
                      </a:r>
                      <a:r>
                        <a:rPr lang="en-US" sz="1600" dirty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itchFamily="34" charset="0"/>
                          <a:cs typeface="Calibri" pitchFamily="34" charset="0"/>
                        </a:rPr>
                        <a:t>явуулах</a:t>
                      </a:r>
                      <a:r>
                        <a:rPr lang="en-US" sz="1600" dirty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itchFamily="34" charset="0"/>
                          <a:cs typeface="Calibri" pitchFamily="34" charset="0"/>
                        </a:rPr>
                        <a:t>чадварыг</a:t>
                      </a:r>
                      <a:r>
                        <a:rPr lang="en-US" sz="1600" dirty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itchFamily="34" charset="0"/>
                          <a:cs typeface="Calibri" pitchFamily="34" charset="0"/>
                        </a:rPr>
                        <a:t>илэрхийлнэ</a:t>
                      </a:r>
                      <a:r>
                        <a:rPr lang="en-US" sz="1600" dirty="0">
                          <a:latin typeface="Calibri" pitchFamily="34" charset="0"/>
                          <a:cs typeface="Calibri" pitchFamily="34" charset="0"/>
                        </a:rPr>
                        <a:t>. 60%-с </a:t>
                      </a:r>
                      <a:r>
                        <a:rPr lang="en-US" sz="1600" dirty="0" err="1">
                          <a:latin typeface="Calibri" pitchFamily="34" charset="0"/>
                          <a:cs typeface="Calibri" pitchFamily="34" charset="0"/>
                        </a:rPr>
                        <a:t>дээс</a:t>
                      </a:r>
                      <a:r>
                        <a:rPr lang="en-US" sz="1600" dirty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itchFamily="34" charset="0"/>
                          <a:cs typeface="Calibri" pitchFamily="34" charset="0"/>
                        </a:rPr>
                        <a:t>бол</a:t>
                      </a:r>
                      <a:r>
                        <a:rPr lang="en-US" sz="1600" dirty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itchFamily="34" charset="0"/>
                          <a:cs typeface="Calibri" pitchFamily="34" charset="0"/>
                        </a:rPr>
                        <a:t>бие</a:t>
                      </a:r>
                      <a:r>
                        <a:rPr lang="en-US" sz="1600" dirty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itchFamily="34" charset="0"/>
                          <a:cs typeface="Calibri" pitchFamily="34" charset="0"/>
                        </a:rPr>
                        <a:t>даан</a:t>
                      </a:r>
                      <a:r>
                        <a:rPr lang="en-US" sz="1600" dirty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itchFamily="34" charset="0"/>
                          <a:cs typeface="Calibri" pitchFamily="34" charset="0"/>
                        </a:rPr>
                        <a:t>үйл</a:t>
                      </a:r>
                      <a:r>
                        <a:rPr lang="en-US" sz="1600" dirty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itchFamily="34" charset="0"/>
                          <a:cs typeface="Calibri" pitchFamily="34" charset="0"/>
                        </a:rPr>
                        <a:t>ажиллагаа</a:t>
                      </a:r>
                      <a:r>
                        <a:rPr lang="en-US" sz="1600" dirty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itchFamily="34" charset="0"/>
                          <a:cs typeface="Calibri" pitchFamily="34" charset="0"/>
                        </a:rPr>
                        <a:t>явуулах</a:t>
                      </a:r>
                      <a:r>
                        <a:rPr lang="en-US" sz="1600" dirty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itchFamily="34" charset="0"/>
                          <a:cs typeface="Calibri" pitchFamily="34" charset="0"/>
                        </a:rPr>
                        <a:t>чадвар</a:t>
                      </a:r>
                      <a:r>
                        <a:rPr lang="en-US" sz="1600" dirty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itchFamily="34" charset="0"/>
                          <a:cs typeface="Calibri" pitchFamily="34" charset="0"/>
                        </a:rPr>
                        <a:t>сайтай</a:t>
                      </a:r>
                      <a:endParaRPr lang="en-US" sz="2400" b="1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202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1800" b="0" dirty="0" smtClean="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2д</a:t>
                      </a:r>
                      <a:endParaRPr lang="en-US" sz="1800" b="0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1800" b="0" dirty="0" smtClean="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Урт хугацаат</a:t>
                      </a:r>
                      <a:r>
                        <a:rPr lang="mn-MN" sz="1800" b="0" baseline="0" dirty="0" smtClean="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 зээлийн оролцоо </a:t>
                      </a:r>
                      <a:endParaRPr lang="en-US" sz="1800" b="0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2000" b="0" dirty="0" smtClean="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     </a:t>
                      </a:r>
                      <a:r>
                        <a:rPr lang="mn-MN" sz="2000" b="0" baseline="0" dirty="0" smtClean="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 </a:t>
                      </a:r>
                      <a:r>
                        <a:rPr lang="mn-MN" sz="2000" b="0" dirty="0" smtClean="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УХӨТ    *100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2000" b="0" dirty="0" smtClean="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Нийт</a:t>
                      </a:r>
                      <a:r>
                        <a:rPr lang="mn-MN" sz="2000" b="0" baseline="0" dirty="0" smtClean="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 хөрөнгө</a:t>
                      </a:r>
                      <a:endParaRPr lang="en-US" sz="2000" b="0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1800" b="0" dirty="0" smtClean="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Нийт эх</a:t>
                      </a:r>
                      <a:r>
                        <a:rPr lang="mn-MN" sz="1800" b="0" baseline="0" dirty="0" smtClean="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 үүсвэрийн хэдэн хувийг урт хугацаат гадны капиталаар бүрдүүлж байгааг харуулна.</a:t>
                      </a:r>
                      <a:endParaRPr lang="en-US" sz="1800" b="0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6" name="Straight Connector 5"/>
          <p:cNvCxnSpPr/>
          <p:nvPr/>
        </p:nvCxnSpPr>
        <p:spPr>
          <a:xfrm>
            <a:off x="2667000" y="3046412"/>
            <a:ext cx="16002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667000" y="5103812"/>
            <a:ext cx="16002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2590800" y="6323012"/>
            <a:ext cx="16002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667000" y="3962400"/>
            <a:ext cx="16002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b="1" dirty="0" smtClean="0">
                <a:latin typeface="Times New Roman" pitchFamily="18" charset="0"/>
                <a:cs typeface="Times New Roman" pitchFamily="18" charset="0"/>
              </a:rPr>
              <a:t>3. Ашигт ажиллагааны үнэлгээ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5E3916F8-0113-41B4-ADE2-FFFE41E8B406}" type="slidenum">
              <a:rPr lang="en-US" smtClean="0"/>
              <a:pPr/>
              <a:t>19</a:t>
            </a:fld>
            <a:endParaRPr lang="en-US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quarter" idx="1"/>
          </p:nvPr>
        </p:nvGraphicFramePr>
        <p:xfrm>
          <a:off x="142910" y="1447800"/>
          <a:ext cx="9001090" cy="518160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593794"/>
                <a:gridCol w="1953375"/>
                <a:gridCol w="2500321"/>
                <a:gridCol w="3953600"/>
              </a:tblGrid>
              <a:tr h="129540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/>
                        <a:t>№</a:t>
                      </a:r>
                      <a:endParaRPr lang="en-US" sz="32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/>
                        <a:t>Үзүүлэлт</a:t>
                      </a:r>
                      <a:endParaRPr lang="en-US" sz="32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2000" dirty="0" smtClean="0"/>
                        <a:t>Т</a:t>
                      </a:r>
                      <a:r>
                        <a:rPr lang="en-US" sz="2000" dirty="0" err="1" smtClean="0"/>
                        <a:t>ооцох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/>
                        <a:t>журам</a:t>
                      </a:r>
                      <a:endParaRPr lang="en-US" sz="32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/>
                        <a:t>Агуулга</a:t>
                      </a:r>
                      <a:endParaRPr lang="en-US" sz="32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54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/>
                        <a:t>3а</a:t>
                      </a:r>
                      <a:endParaRPr lang="en-US" sz="32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2000" dirty="0" smtClean="0"/>
                        <a:t>Х</a:t>
                      </a:r>
                      <a:r>
                        <a:rPr lang="en-US" sz="2000" dirty="0" err="1" smtClean="0"/>
                        <a:t>өрөнгийн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/>
                        <a:t>өгөөж</a:t>
                      </a:r>
                      <a:endParaRPr lang="en-US" sz="32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2000" dirty="0" smtClean="0"/>
                        <a:t>Ц</a:t>
                      </a:r>
                      <a:r>
                        <a:rPr lang="en-US" sz="2000" dirty="0" err="1" smtClean="0"/>
                        <a:t>эвэр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/>
                        <a:t>ашиг</a:t>
                      </a:r>
                      <a:r>
                        <a:rPr lang="en-US" sz="2000" dirty="0"/>
                        <a:t> </a:t>
                      </a:r>
                      <a:endParaRPr lang="mn-MN" sz="2000" dirty="0" smtClean="0"/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2000" dirty="0" smtClean="0"/>
                        <a:t>Н</a:t>
                      </a:r>
                      <a:r>
                        <a:rPr lang="en-US" sz="2000" dirty="0" err="1" smtClean="0"/>
                        <a:t>ийт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/>
                        <a:t>хөр</a:t>
                      </a:r>
                      <a:endParaRPr lang="en-US" sz="32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2000" dirty="0" smtClean="0"/>
                        <a:t>Х</a:t>
                      </a:r>
                      <a:r>
                        <a:rPr lang="en-US" sz="2000" dirty="0" err="1" smtClean="0"/>
                        <a:t>өрөнгийн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/>
                        <a:t>ашиг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олох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чадварыг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харуулна</a:t>
                      </a:r>
                      <a:r>
                        <a:rPr lang="en-US" sz="2000" dirty="0"/>
                        <a:t>. 0.1-с </a:t>
                      </a:r>
                      <a:r>
                        <a:rPr lang="en-US" sz="2000" dirty="0" err="1"/>
                        <a:t>дээш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бол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ашиг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олох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чадвар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сайтай</a:t>
                      </a:r>
                      <a:endParaRPr lang="en-US" sz="32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54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/>
                        <a:t>3б</a:t>
                      </a:r>
                      <a:endParaRPr lang="en-US" sz="3200" b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2000" dirty="0" smtClean="0"/>
                        <a:t>Б</a:t>
                      </a:r>
                      <a:r>
                        <a:rPr lang="en-US" sz="2000" dirty="0" err="1" smtClean="0"/>
                        <a:t>орлуулалтын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/>
                        <a:t>өгөөж</a:t>
                      </a:r>
                      <a:endParaRPr lang="en-US" sz="32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2000" dirty="0" smtClean="0"/>
                        <a:t>Ц</a:t>
                      </a:r>
                      <a:r>
                        <a:rPr lang="en-US" sz="2000" dirty="0" err="1" smtClean="0"/>
                        <a:t>эвэр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/>
                        <a:t>ашиг</a:t>
                      </a:r>
                      <a:r>
                        <a:rPr lang="en-US" sz="2000" dirty="0"/>
                        <a:t> </a:t>
                      </a:r>
                      <a:endParaRPr lang="mn-MN" sz="2000" dirty="0" smtClean="0"/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2000" dirty="0" smtClean="0"/>
                        <a:t>Б</a:t>
                      </a:r>
                      <a:r>
                        <a:rPr lang="en-US" sz="2000" dirty="0" err="1" smtClean="0"/>
                        <a:t>ор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/>
                        <a:t>орлого</a:t>
                      </a:r>
                      <a:r>
                        <a:rPr lang="en-US" sz="2000" dirty="0"/>
                        <a:t> </a:t>
                      </a:r>
                      <a:endParaRPr lang="en-US" sz="32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2000" dirty="0" smtClean="0"/>
                        <a:t>Б</a:t>
                      </a:r>
                      <a:r>
                        <a:rPr lang="en-US" sz="2000" dirty="0" err="1" smtClean="0"/>
                        <a:t>үтээгдэхүүн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/>
                        <a:t>үйлчилгээний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ашиг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олох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чадварыг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харуулна</a:t>
                      </a:r>
                      <a:r>
                        <a:rPr lang="en-US" sz="2000" dirty="0"/>
                        <a:t>. 0.1-с </a:t>
                      </a:r>
                      <a:r>
                        <a:rPr lang="en-US" sz="2000" dirty="0" err="1"/>
                        <a:t>дээш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байвал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сайн</a:t>
                      </a:r>
                      <a:endParaRPr lang="en-US" sz="32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54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/>
                        <a:t>3в</a:t>
                      </a:r>
                      <a:endParaRPr lang="en-US" sz="32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2000" dirty="0" smtClean="0"/>
                        <a:t>Н</a:t>
                      </a:r>
                      <a:r>
                        <a:rPr lang="en-US" sz="2000" dirty="0" err="1" smtClean="0"/>
                        <a:t>ийт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/>
                        <a:t>ашгийн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түвшин</a:t>
                      </a:r>
                      <a:endParaRPr lang="en-US" sz="32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2000" dirty="0" smtClean="0"/>
                        <a:t>Н</a:t>
                      </a:r>
                      <a:r>
                        <a:rPr lang="en-US" sz="2000" dirty="0" err="1" smtClean="0"/>
                        <a:t>ийт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/>
                        <a:t>ашиг</a:t>
                      </a:r>
                      <a:r>
                        <a:rPr lang="en-US" sz="2000" dirty="0"/>
                        <a:t> </a:t>
                      </a:r>
                      <a:endParaRPr lang="mn-MN" sz="2000" dirty="0" smtClean="0"/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2000" dirty="0" smtClean="0"/>
                        <a:t>Б</a:t>
                      </a:r>
                      <a:r>
                        <a:rPr lang="en-US" sz="2000" dirty="0" err="1" smtClean="0"/>
                        <a:t>ор</a:t>
                      </a:r>
                      <a:r>
                        <a:rPr lang="en-US" sz="2000" dirty="0" smtClean="0"/>
                        <a:t> </a:t>
                      </a:r>
                      <a:r>
                        <a:rPr lang="mn-MN" sz="2000" dirty="0" smtClean="0"/>
                        <a:t>.</a:t>
                      </a:r>
                      <a:r>
                        <a:rPr lang="en-US" sz="2000" dirty="0" err="1" smtClean="0"/>
                        <a:t>орлого</a:t>
                      </a:r>
                      <a:r>
                        <a:rPr lang="en-US" sz="2000" dirty="0" smtClean="0"/>
                        <a:t> </a:t>
                      </a:r>
                      <a:endParaRPr lang="en-US" sz="32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1</a:t>
                      </a:r>
                      <a:r>
                        <a:rPr lang="mn-MN" sz="2000" dirty="0" smtClean="0"/>
                        <a:t> </a:t>
                      </a:r>
                      <a:r>
                        <a:rPr lang="en-US" sz="2000" dirty="0" err="1" smtClean="0"/>
                        <a:t>төгрөгийн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/>
                        <a:t>борлуулалтаас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олох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үйлдвэрлэлийн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үндсэн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ашгийг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харуулна</a:t>
                      </a:r>
                      <a:r>
                        <a:rPr lang="en-US" sz="2000" dirty="0"/>
                        <a:t> </a:t>
                      </a:r>
                      <a:endParaRPr lang="en-US" sz="32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9" name="Straight Connector 8"/>
          <p:cNvCxnSpPr/>
          <p:nvPr/>
        </p:nvCxnSpPr>
        <p:spPr>
          <a:xfrm>
            <a:off x="2743200" y="3429000"/>
            <a:ext cx="12192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743200" y="6019800"/>
            <a:ext cx="12192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743200" y="4724400"/>
            <a:ext cx="12192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mn-MN" b="1" dirty="0" smtClean="0">
                <a:latin typeface="Times New Roman" pitchFamily="18" charset="0"/>
                <a:cs typeface="Times New Roman" pitchFamily="18" charset="0"/>
              </a:rPr>
              <a:t>4. Өсөлтийн үнэлгээ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228599" y="1219199"/>
          <a:ext cx="8915400" cy="5160371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457201"/>
                <a:gridCol w="1752600"/>
                <a:gridCol w="3429000"/>
                <a:gridCol w="3276599"/>
              </a:tblGrid>
              <a:tr h="79915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/>
                        <a:t>№</a:t>
                      </a:r>
                      <a:endParaRPr lang="en-US" sz="32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/>
                        <a:t>Үзүүлэлт</a:t>
                      </a:r>
                      <a:endParaRPr lang="en-US" sz="32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2000" dirty="0" smtClean="0"/>
                        <a:t>Т</a:t>
                      </a:r>
                      <a:r>
                        <a:rPr lang="en-US" sz="2000" dirty="0" err="1" smtClean="0"/>
                        <a:t>ооцох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/>
                        <a:t>журам</a:t>
                      </a:r>
                      <a:endParaRPr lang="en-US" sz="32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/>
                        <a:t>Агуулга</a:t>
                      </a:r>
                      <a:endParaRPr lang="en-US" sz="32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404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/>
                        <a:t>4а</a:t>
                      </a:r>
                      <a:endParaRPr lang="en-US" sz="32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2000" dirty="0" smtClean="0"/>
                        <a:t>Э</a:t>
                      </a:r>
                      <a:r>
                        <a:rPr lang="en-US" sz="2000" dirty="0" err="1" smtClean="0"/>
                        <a:t>дийн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/>
                        <a:t>засгийн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тогтвортой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өсөлтийн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коэф</a:t>
                      </a:r>
                      <a:endParaRPr lang="en-US" sz="32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(</a:t>
                      </a:r>
                      <a:r>
                        <a:rPr lang="mn-MN" sz="2000" dirty="0" smtClean="0"/>
                        <a:t>Ц</a:t>
                      </a:r>
                      <a:r>
                        <a:rPr lang="en-US" sz="2000" dirty="0" err="1" smtClean="0"/>
                        <a:t>эвэр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/>
                        <a:t>ашиг</a:t>
                      </a:r>
                      <a:r>
                        <a:rPr lang="en-US" sz="2000" dirty="0"/>
                        <a:t> - </a:t>
                      </a:r>
                      <a:r>
                        <a:rPr lang="mn-MN" sz="2000" dirty="0" smtClean="0"/>
                        <a:t>Н</a:t>
                      </a:r>
                      <a:r>
                        <a:rPr lang="en-US" sz="2000" dirty="0" err="1" smtClean="0"/>
                        <a:t>оогдол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/>
                        <a:t>ашиг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smtClean="0"/>
                        <a:t>) </a:t>
                      </a:r>
                      <a:r>
                        <a:rPr lang="mn-MN" sz="2000" dirty="0" smtClean="0"/>
                        <a:t>Ө</a:t>
                      </a:r>
                      <a:r>
                        <a:rPr lang="en-US" sz="2000" dirty="0" err="1" smtClean="0"/>
                        <a:t>өрийн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/>
                        <a:t>кап</a:t>
                      </a:r>
                      <a:endParaRPr lang="en-US" sz="32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/>
                        <a:t>1 төгрөгийн өөрийн капиталаас орсон хуваарилагдаагүй ашиг </a:t>
                      </a:r>
                      <a:endParaRPr lang="en-US" sz="3200" b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858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/>
                        <a:t>4б</a:t>
                      </a:r>
                      <a:endParaRPr lang="en-US" sz="3200" b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2000" dirty="0" smtClean="0"/>
                        <a:t>А</a:t>
                      </a:r>
                      <a:r>
                        <a:rPr lang="en-US" sz="2000" dirty="0" err="1" smtClean="0"/>
                        <a:t>влагын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/>
                        <a:t>эргэц</a:t>
                      </a:r>
                      <a:endParaRPr lang="en-US" sz="32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2000" dirty="0" smtClean="0"/>
                        <a:t>Б</a:t>
                      </a:r>
                      <a:r>
                        <a:rPr lang="en-US" sz="2000" dirty="0" err="1" smtClean="0"/>
                        <a:t>ор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/>
                        <a:t>орлого</a:t>
                      </a:r>
                      <a:r>
                        <a:rPr lang="en-US" sz="2000" dirty="0"/>
                        <a:t> </a:t>
                      </a:r>
                      <a:endParaRPr lang="mn-MN" sz="2000" dirty="0" smtClean="0"/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2000" dirty="0" smtClean="0"/>
                        <a:t>А</a:t>
                      </a:r>
                      <a:r>
                        <a:rPr lang="en-US" sz="2000" dirty="0" err="1" smtClean="0"/>
                        <a:t>влагын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/>
                        <a:t>дундаж</a:t>
                      </a:r>
                      <a:endParaRPr lang="en-US" sz="32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2000" dirty="0" smtClean="0"/>
                        <a:t>А</a:t>
                      </a:r>
                      <a:r>
                        <a:rPr lang="en-US" sz="2000" dirty="0" err="1" smtClean="0"/>
                        <a:t>влагын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/>
                        <a:t>эргэлтэнд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орох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чадвар</a:t>
                      </a:r>
                      <a:r>
                        <a:rPr lang="en-US" sz="2000" dirty="0"/>
                        <a:t>. 8 </a:t>
                      </a:r>
                      <a:r>
                        <a:rPr lang="en-US" sz="2000" dirty="0" err="1"/>
                        <a:t>удаагаас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дээш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байвал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сайн</a:t>
                      </a:r>
                      <a:r>
                        <a:rPr lang="en-US" sz="2000" dirty="0"/>
                        <a:t> </a:t>
                      </a:r>
                      <a:endParaRPr lang="en-US" sz="32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858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/>
                        <a:t>4в</a:t>
                      </a:r>
                      <a:endParaRPr lang="en-US" sz="3200" b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/>
                        <a:t>БМ- н </a:t>
                      </a:r>
                      <a:r>
                        <a:rPr lang="en-US" sz="2000" dirty="0" err="1"/>
                        <a:t>эргэц</a:t>
                      </a:r>
                      <a:endParaRPr lang="en-US" sz="32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/>
                        <a:t>ББӨ </a:t>
                      </a:r>
                      <a:endParaRPr lang="mn-MN" sz="2000" dirty="0" smtClean="0"/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2000" dirty="0" smtClean="0"/>
                        <a:t>Б</a:t>
                      </a:r>
                      <a:r>
                        <a:rPr lang="en-US" sz="2000" dirty="0" err="1" smtClean="0"/>
                        <a:t>араа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/>
                        <a:t>мат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дундаж</a:t>
                      </a:r>
                      <a:r>
                        <a:rPr lang="en-US" sz="2000" dirty="0"/>
                        <a:t> </a:t>
                      </a:r>
                      <a:endParaRPr lang="en-US" sz="32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2000" dirty="0" smtClean="0"/>
                        <a:t>Б</a:t>
                      </a:r>
                      <a:r>
                        <a:rPr lang="en-US" sz="2000" dirty="0" err="1" smtClean="0"/>
                        <a:t>араа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/>
                        <a:t>материалын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хөрвөх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чадварыг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харуулна</a:t>
                      </a:r>
                      <a:r>
                        <a:rPr lang="en-US" sz="2000" dirty="0"/>
                        <a:t>. </a:t>
                      </a:r>
                      <a:r>
                        <a:rPr lang="en-US" sz="2000" dirty="0" err="1"/>
                        <a:t>Мөн</a:t>
                      </a:r>
                      <a:r>
                        <a:rPr lang="en-US" sz="2000" dirty="0"/>
                        <a:t> 8- с </a:t>
                      </a:r>
                      <a:r>
                        <a:rPr lang="en-US" sz="2000" dirty="0" err="1"/>
                        <a:t>дээш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байвал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сайн</a:t>
                      </a:r>
                      <a:r>
                        <a:rPr lang="en-US" sz="2000" dirty="0"/>
                        <a:t> </a:t>
                      </a:r>
                      <a:endParaRPr lang="en-US" sz="32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6" name="Straight Connector 5"/>
          <p:cNvCxnSpPr/>
          <p:nvPr/>
        </p:nvCxnSpPr>
        <p:spPr>
          <a:xfrm>
            <a:off x="2514600" y="3046412"/>
            <a:ext cx="32004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438400" y="4572000"/>
            <a:ext cx="19812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2438400" y="5791200"/>
            <a:ext cx="20574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dirty="0" smtClean="0"/>
              <a:t>??????????????????????????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arenR"/>
            </a:pPr>
            <a:r>
              <a:rPr lang="en-US" dirty="0" smtClean="0"/>
              <a:t>K</a:t>
            </a:r>
            <a:r>
              <a:rPr lang="mn-MN" baseline="-25000" dirty="0" smtClean="0"/>
              <a:t>худ</a:t>
            </a:r>
            <a:r>
              <a:rPr lang="mn-MN" dirty="0" smtClean="0"/>
              <a:t> = ??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arenR"/>
            </a:pPr>
            <a:r>
              <a:rPr lang="mn-MN" dirty="0" smtClean="0"/>
              <a:t>УХЗО=  ???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arenR"/>
            </a:pPr>
            <a:r>
              <a:rPr lang="mn-MN" dirty="0" smtClean="0"/>
              <a:t>БДК= ???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arenR"/>
            </a:pPr>
            <a:r>
              <a:rPr lang="mn-MN" dirty="0" smtClean="0"/>
              <a:t>Хөрөнгийн өгөөж= ???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arenR"/>
            </a:pPr>
            <a:r>
              <a:rPr lang="mn-MN" dirty="0" smtClean="0"/>
              <a:t>Эргэлтийн харьцаа = ???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arenR"/>
            </a:pPr>
            <a:r>
              <a:rPr lang="mn-MN" dirty="0" smtClean="0"/>
              <a:t>ЭЗТӨК = ???</a:t>
            </a:r>
          </a:p>
          <a:p>
            <a:pPr marL="514350" indent="-514350">
              <a:buFont typeface="+mj-lt"/>
              <a:buAutoNum type="arabicParenR"/>
            </a:pPr>
            <a:endParaRPr lang="mn-MN" dirty="0" smtClean="0"/>
          </a:p>
          <a:p>
            <a:pPr marL="514350" indent="-514350">
              <a:buFont typeface="+mj-lt"/>
              <a:buAutoNum type="arabicParenR"/>
            </a:pPr>
            <a:endParaRPr lang="mn-MN" dirty="0" smtClean="0"/>
          </a:p>
          <a:p>
            <a:pPr marL="514350" indent="-514350">
              <a:buFont typeface="+mj-lt"/>
              <a:buAutoNum type="arabicParenR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err="1" smtClean="0">
                <a:latin typeface="Times New Roman Mon" pitchFamily="18" charset="0"/>
              </a:rPr>
              <a:t>Ê</a:t>
            </a:r>
            <a:r>
              <a:rPr lang="en-US" b="1" baseline="-25000" dirty="0" err="1" smtClean="0">
                <a:latin typeface="Times New Roman Mon" pitchFamily="18" charset="0"/>
              </a:rPr>
              <a:t>õóä</a:t>
            </a:r>
            <a:r>
              <a:rPr lang="en-US" b="1" dirty="0" smtClean="0">
                <a:latin typeface="Times New Roman Mon" pitchFamily="18" charset="0"/>
              </a:rPr>
              <a:t>= 1/</a:t>
            </a:r>
            <a:r>
              <a:rPr lang="en-US" b="1" dirty="0" err="1" smtClean="0">
                <a:latin typeface="Times New Roman Mon" pitchFamily="18" charset="0"/>
              </a:rPr>
              <a:t>I</a:t>
            </a:r>
            <a:r>
              <a:rPr lang="en-US" b="1" baseline="-25000" dirty="0" err="1" smtClean="0">
                <a:latin typeface="Times New Roman Mon" pitchFamily="18" charset="0"/>
              </a:rPr>
              <a:t>p</a:t>
            </a:r>
            <a:endParaRPr lang="en-US" b="1" baseline="-25000" dirty="0" smtClean="0">
              <a:latin typeface="Times New Roman Mon" pitchFamily="18" charset="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arenR"/>
            </a:pPr>
            <a:r>
              <a:rPr lang="mn-MN" dirty="0" smtClean="0"/>
              <a:t>УХЗО=  УХӨТ/Нийт хөрөнгө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arenR"/>
            </a:pPr>
            <a:r>
              <a:rPr lang="mn-MN" dirty="0" smtClean="0"/>
              <a:t>БДК= ЭӨ/Нийт хөрөнгө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arenR"/>
            </a:pPr>
            <a:r>
              <a:rPr lang="mn-MN" dirty="0" smtClean="0"/>
              <a:t>Хөрөнгийн өгөөж= Цэвэр ашиг / Нийт хөрөнгө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arenR"/>
            </a:pPr>
            <a:r>
              <a:rPr lang="mn-MN" dirty="0" smtClean="0"/>
              <a:t>Эргэлтийн харьцаа = ЭХ/ БХӨТ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arenR"/>
            </a:pPr>
            <a:r>
              <a:rPr lang="mn-MN" dirty="0" smtClean="0"/>
              <a:t>ЭЗТӨК = </a:t>
            </a:r>
            <a:r>
              <a:rPr lang="en-US" dirty="0" smtClean="0"/>
              <a:t>(</a:t>
            </a:r>
            <a:r>
              <a:rPr lang="mn-MN" dirty="0" smtClean="0"/>
              <a:t>ЦА-НА</a:t>
            </a:r>
            <a:r>
              <a:rPr lang="en-US" dirty="0" smtClean="0"/>
              <a:t>)</a:t>
            </a:r>
            <a:r>
              <a:rPr lang="mn-MN" dirty="0" smtClean="0"/>
              <a:t>/ЭӨ</a:t>
            </a:r>
          </a:p>
          <a:p>
            <a:endParaRPr lang="en-US" b="1" baseline="-25000" dirty="0" smtClean="0">
              <a:latin typeface="Times New Roman Mo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332</TotalTime>
  <Words>993</Words>
  <Application>Microsoft Office PowerPoint</Application>
  <PresentationFormat>On-screen Show (4:3)</PresentationFormat>
  <Paragraphs>192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Median</vt:lpstr>
      <vt:lpstr>Санхүүгийн шинжилгээнд анхаарах асуудлууд</vt:lpstr>
      <vt:lpstr>1. Санхүүгийн шинжилгээнд анхаарах асуудлууд</vt:lpstr>
      <vt:lpstr> 1. Бүртгэлийн бодлого </vt:lpstr>
      <vt:lpstr>Slide 4</vt:lpstr>
      <vt:lpstr>2. Инфляцийн нөлөөлөл</vt:lpstr>
      <vt:lpstr>Инфляци өндөр үед нэг төгрөгний бодит бус алдагдлыг дараах байдлаар тооцоолно.</vt:lpstr>
      <vt:lpstr>Slide 7</vt:lpstr>
      <vt:lpstr>Slide 8</vt:lpstr>
      <vt:lpstr> Санхүүгийн тайлангийн шуурхай шинжилгээ </vt:lpstr>
      <vt:lpstr>2. Санхүүгийн тайлангийн  шуурхай шинжилгээ</vt:lpstr>
      <vt:lpstr>2. Санхүүгийн тайлангийн  шуурхай шинжилгээ</vt:lpstr>
      <vt:lpstr>2. Санхүүгийн тайлангийн  шуурхай шинжилгээ</vt:lpstr>
      <vt:lpstr>Харьцааны шинжилгээ:</vt:lpstr>
      <vt:lpstr>Харьцуулсан шинжилгээний хамгийн түгээмэл хэлбэрүүд нь:</vt:lpstr>
      <vt:lpstr>Харьцааны шинжилгээ хийхдээ дараах зүйлсийг харгалзан үзэх шаардлагатай.</vt:lpstr>
      <vt:lpstr>СТ-ийн шуурхай шинжилгээний 4 бүлэг үзүүлэлт </vt:lpstr>
      <vt:lpstr>1. Хөрөнгийн байдлын үзүүлэлт</vt:lpstr>
      <vt:lpstr>2. Санхүүгийн байдлын үнэлгээ</vt:lpstr>
      <vt:lpstr>3. Ашигт ажиллагааны үнэлгээ</vt:lpstr>
      <vt:lpstr>4. Өсөлтийн үнэлгээ</vt:lpstr>
      <vt:lpstr>??????????????????????????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Санхүүгийн тайлангийн шуурхай шинжилгээ</dc:title>
  <dc:creator>Khandaa</dc:creator>
  <cp:lastModifiedBy>Khandaa</cp:lastModifiedBy>
  <cp:revision>30</cp:revision>
  <dcterms:created xsi:type="dcterms:W3CDTF">2013-09-17T02:00:24Z</dcterms:created>
  <dcterms:modified xsi:type="dcterms:W3CDTF">2014-02-19T03:46:15Z</dcterms:modified>
</cp:coreProperties>
</file>